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6"/>
  </p:handoutMasterIdLst>
  <p:sldIdLst>
    <p:sldId id="256" r:id="rId2"/>
    <p:sldId id="257" r:id="rId3"/>
    <p:sldId id="258" r:id="rId4"/>
    <p:sldId id="261" r:id="rId5"/>
    <p:sldId id="262" r:id="rId6"/>
    <p:sldId id="263" r:id="rId7"/>
    <p:sldId id="264" r:id="rId8"/>
    <p:sldId id="266" r:id="rId9"/>
    <p:sldId id="267" r:id="rId10"/>
    <p:sldId id="268" r:id="rId11"/>
    <p:sldId id="270" r:id="rId12"/>
    <p:sldId id="269" r:id="rId13"/>
    <p:sldId id="271" r:id="rId14"/>
    <p:sldId id="260" r:id="rId15"/>
  </p:sldIdLst>
  <p:sldSz cx="12192000" cy="6858000"/>
  <p:notesSz cx="9144000" cy="6858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6E6B346-0D77-4629-9198-53E8E310D1A6}">
          <p14:sldIdLst>
            <p14:sldId id="256"/>
            <p14:sldId id="257"/>
            <p14:sldId id="258"/>
            <p14:sldId id="261"/>
            <p14:sldId id="262"/>
            <p14:sldId id="263"/>
            <p14:sldId id="264"/>
            <p14:sldId id="266"/>
            <p14:sldId id="267"/>
            <p14:sldId id="268"/>
            <p14:sldId id="270"/>
            <p14:sldId id="269"/>
            <p14:sldId id="271"/>
            <p14:sldId id="2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5B91"/>
    <a:srgbClr val="4AAD52"/>
    <a:srgbClr val="949A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8" autoAdjust="0"/>
    <p:restoredTop sz="94664" autoAdjust="0"/>
  </p:normalViewPr>
  <p:slideViewPr>
    <p:cSldViewPr snapToGrid="0">
      <p:cViewPr varScale="1">
        <p:scale>
          <a:sx n="68" d="100"/>
          <a:sy n="68" d="100"/>
        </p:scale>
        <p:origin x="81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6" d="100"/>
          <a:sy n="116" d="100"/>
        </p:scale>
        <p:origin x="-606" y="-1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C" dirty="0"/>
          </a:p>
        </p:txBody>
      </p:sp>
      <p:sp>
        <p:nvSpPr>
          <p:cNvPr id="3" name="2 Marcador de fecha"/>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7F811797-CFDF-4E30-A4E1-907D06865D91}" type="datetimeFigureOut">
              <a:rPr lang="es-EC" smtClean="0"/>
              <a:t>28/10/2020</a:t>
            </a:fld>
            <a:endParaRPr lang="es-EC" dirty="0"/>
          </a:p>
        </p:txBody>
      </p:sp>
      <p:sp>
        <p:nvSpPr>
          <p:cNvPr id="4" name="3 Marcador de pie de página"/>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EC" dirty="0"/>
          </a:p>
        </p:txBody>
      </p:sp>
      <p:sp>
        <p:nvSpPr>
          <p:cNvPr id="5" name="4 Marcador de número de diapositiva"/>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4D00F1D-CACA-45A5-AF19-B7B89F5FE9EC}" type="slidenum">
              <a:rPr lang="es-EC" smtClean="0"/>
              <a:t>‹Nº›</a:t>
            </a:fld>
            <a:endParaRPr lang="es-EC" dirty="0"/>
          </a:p>
        </p:txBody>
      </p:sp>
    </p:spTree>
    <p:extLst>
      <p:ext uri="{BB962C8B-B14F-4D97-AF65-F5344CB8AC3E}">
        <p14:creationId xmlns:p14="http://schemas.microsoft.com/office/powerpoint/2010/main" val="18165811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1298C51-975A-47E7-B82D-7B357E560500}" type="datetimeFigureOut">
              <a:rPr lang="es-EC" smtClean="0"/>
              <a:t>28/10/2020</a:t>
            </a:fld>
            <a:endParaRPr lang="es-EC" dirty="0"/>
          </a:p>
        </p:txBody>
      </p:sp>
      <p:sp>
        <p:nvSpPr>
          <p:cNvPr id="3" name="Marcador de pie de página 2"/>
          <p:cNvSpPr>
            <a:spLocks noGrp="1"/>
          </p:cNvSpPr>
          <p:nvPr>
            <p:ph type="ftr" sz="quarter" idx="11"/>
          </p:nvPr>
        </p:nvSpPr>
        <p:spPr/>
        <p:txBody>
          <a:bodyPr/>
          <a:lstStyle/>
          <a:p>
            <a:endParaRPr lang="es-EC" dirty="0"/>
          </a:p>
        </p:txBody>
      </p:sp>
      <p:sp>
        <p:nvSpPr>
          <p:cNvPr id="4" name="Marcador de número de diapositiva 3"/>
          <p:cNvSpPr>
            <a:spLocks noGrp="1"/>
          </p:cNvSpPr>
          <p:nvPr>
            <p:ph type="sldNum" sz="quarter" idx="12"/>
          </p:nvPr>
        </p:nvSpPr>
        <p:spPr/>
        <p:txBody>
          <a:bodyPr/>
          <a:lstStyle/>
          <a:p>
            <a:fld id="{B1671FD0-766A-4664-840B-44A55B7D8810}" type="slidenum">
              <a:rPr lang="es-EC" smtClean="0"/>
              <a:t>‹Nº›</a:t>
            </a:fld>
            <a:endParaRPr lang="es-EC" dirty="0"/>
          </a:p>
        </p:txBody>
      </p:sp>
      <p:pic>
        <p:nvPicPr>
          <p:cNvPr id="5" name="Imagen 16"/>
          <p:cNvPicPr>
            <a:picLocks noChangeAspect="1"/>
          </p:cNvPicPr>
          <p:nvPr userDrawn="1"/>
        </p:nvPicPr>
        <p:blipFill>
          <a:blip r:embed="rId2"/>
          <a:stretch>
            <a:fillRect/>
          </a:stretch>
        </p:blipFill>
        <p:spPr>
          <a:xfrm>
            <a:off x="2552531" y="2199788"/>
            <a:ext cx="7086939" cy="2458424"/>
          </a:xfrm>
          <a:prstGeom prst="rect">
            <a:avLst/>
          </a:prstGeom>
        </p:spPr>
      </p:pic>
    </p:spTree>
    <p:extLst>
      <p:ext uri="{BB962C8B-B14F-4D97-AF65-F5344CB8AC3E}">
        <p14:creationId xmlns:p14="http://schemas.microsoft.com/office/powerpoint/2010/main" val="230803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s-EC"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A1298C51-975A-47E7-B82D-7B357E560500}" type="datetimeFigureOut">
              <a:rPr lang="es-EC" smtClean="0"/>
              <a:t>28/10/2020</a:t>
            </a:fld>
            <a:endParaRPr lang="es-EC" dirty="0"/>
          </a:p>
        </p:txBody>
      </p:sp>
      <p:sp>
        <p:nvSpPr>
          <p:cNvPr id="6" name="Marcador de pie de página 5"/>
          <p:cNvSpPr>
            <a:spLocks noGrp="1"/>
          </p:cNvSpPr>
          <p:nvPr>
            <p:ph type="ftr" sz="quarter" idx="11"/>
          </p:nvPr>
        </p:nvSpPr>
        <p:spPr/>
        <p:txBody>
          <a:bodyPr/>
          <a:lstStyle/>
          <a:p>
            <a:endParaRPr lang="es-EC" dirty="0"/>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200422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A1298C51-975A-47E7-B82D-7B357E560500}" type="datetimeFigureOut">
              <a:rPr lang="es-EC" smtClean="0"/>
              <a:t>28/10/2020</a:t>
            </a:fld>
            <a:endParaRPr lang="es-EC" dirty="0"/>
          </a:p>
        </p:txBody>
      </p:sp>
      <p:sp>
        <p:nvSpPr>
          <p:cNvPr id="5" name="Marcador de pie de página 4"/>
          <p:cNvSpPr>
            <a:spLocks noGrp="1"/>
          </p:cNvSpPr>
          <p:nvPr>
            <p:ph type="ftr" sz="quarter" idx="11"/>
          </p:nvPr>
        </p:nvSpPr>
        <p:spPr/>
        <p:txBody>
          <a:bodyPr/>
          <a:lstStyle/>
          <a:p>
            <a:endParaRPr lang="es-EC" dirty="0"/>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2168710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p:cNvSpPr>
            <a:spLocks noGrp="1"/>
          </p:cNvSpPr>
          <p:nvPr>
            <p:ph type="dt" sz="half" idx="10"/>
          </p:nvPr>
        </p:nvSpPr>
        <p:spPr/>
        <p:txBody>
          <a:bodyPr/>
          <a:lstStyle/>
          <a:p>
            <a:fld id="{A1298C51-975A-47E7-B82D-7B357E560500}" type="datetimeFigureOut">
              <a:rPr lang="es-EC" smtClean="0"/>
              <a:t>28/10/2020</a:t>
            </a:fld>
            <a:endParaRPr lang="es-EC" dirty="0"/>
          </a:p>
        </p:txBody>
      </p:sp>
      <p:sp>
        <p:nvSpPr>
          <p:cNvPr id="5" name="Marcador de pie de página 4"/>
          <p:cNvSpPr>
            <a:spLocks noGrp="1"/>
          </p:cNvSpPr>
          <p:nvPr>
            <p:ph type="ftr" sz="quarter" idx="11"/>
          </p:nvPr>
        </p:nvSpPr>
        <p:spPr/>
        <p:txBody>
          <a:bodyPr/>
          <a:lstStyle/>
          <a:p>
            <a:endParaRPr lang="es-EC" dirty="0"/>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177753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a:gsLst>
            <a:gs pos="0">
              <a:srgbClr val="4AAD52"/>
            </a:gs>
            <a:gs pos="100000">
              <a:srgbClr val="265B9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019493"/>
            <a:ext cx="9144000" cy="2387600"/>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400">
                <a:solidFill>
                  <a:schemeClr val="bg1"/>
                </a:solidFill>
                <a:latin typeface="Arial" panose="020B0604020202020204" pitchFamily="34" charset="0"/>
                <a:cs typeface="Arial" panose="020B0604020202020204" pitchFamily="34" charset="0"/>
              </a:defRPr>
            </a:lvl1pPr>
          </a:lstStyle>
          <a:p>
            <a:r>
              <a:rPr lang="es-EC" sz="4400" b="1" dirty="0">
                <a:solidFill>
                  <a:schemeClr val="bg1"/>
                </a:solidFill>
                <a:latin typeface="Arial" panose="020B0604020202020204" pitchFamily="34" charset="0"/>
                <a:cs typeface="Arial" panose="020B0604020202020204" pitchFamily="34" charset="0"/>
              </a:rPr>
              <a:t>TÍTULO DE LA MATERIA</a:t>
            </a:r>
            <a:endParaRPr lang="es-EC" dirty="0"/>
          </a:p>
        </p:txBody>
      </p:sp>
      <p:sp>
        <p:nvSpPr>
          <p:cNvPr id="3" name="Subtítulo 2"/>
          <p:cNvSpPr>
            <a:spLocks noGrp="1"/>
          </p:cNvSpPr>
          <p:nvPr>
            <p:ph type="subTitle" idx="1" hasCustomPrompt="1"/>
          </p:nvPr>
        </p:nvSpPr>
        <p:spPr>
          <a:xfrm>
            <a:off x="1524000" y="372776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r>
              <a:rPr lang="es-EC" dirty="0">
                <a:solidFill>
                  <a:schemeClr val="bg1"/>
                </a:solidFill>
                <a:latin typeface="Arial" panose="020B0604020202020204" pitchFamily="34" charset="0"/>
                <a:ea typeface="Open Sans Semibold" panose="020B0706030804020204" pitchFamily="34" charset="0"/>
                <a:cs typeface="Arial" panose="020B0604020202020204" pitchFamily="34" charset="0"/>
              </a:rPr>
              <a:t>TEMA DE CLASE</a:t>
            </a:r>
          </a:p>
          <a:p>
            <a:pPr algn="ctr"/>
            <a:r>
              <a:rPr lang="es-EC" dirty="0" err="1">
                <a:solidFill>
                  <a:schemeClr val="bg1"/>
                </a:solidFill>
                <a:latin typeface="Arial" panose="020B0604020202020204" pitchFamily="34" charset="0"/>
                <a:ea typeface="Open Sans Semibold" panose="020B0706030804020204" pitchFamily="34" charset="0"/>
                <a:cs typeface="Arial" panose="020B0604020202020204" pitchFamily="34" charset="0"/>
              </a:rPr>
              <a:t>Msc</a:t>
            </a:r>
            <a:r>
              <a:rPr lang="es-EC" dirty="0">
                <a:solidFill>
                  <a:schemeClr val="bg1"/>
                </a:solidFill>
                <a:latin typeface="Arial" panose="020B0604020202020204" pitchFamily="34" charset="0"/>
                <a:ea typeface="Open Sans Semibold" panose="020B0706030804020204" pitchFamily="34" charset="0"/>
                <a:cs typeface="Arial" panose="020B0604020202020204" pitchFamily="34" charset="0"/>
              </a:rPr>
              <a:t>. Nombre y Apellido</a:t>
            </a:r>
          </a:p>
        </p:txBody>
      </p:sp>
      <p:sp>
        <p:nvSpPr>
          <p:cNvPr id="4" name="Marcador de fecha 3"/>
          <p:cNvSpPr>
            <a:spLocks noGrp="1"/>
          </p:cNvSpPr>
          <p:nvPr>
            <p:ph type="dt" sz="half" idx="10"/>
          </p:nvPr>
        </p:nvSpPr>
        <p:spPr/>
        <p:txBody>
          <a:bodyPr/>
          <a:lstStyle/>
          <a:p>
            <a:fld id="{A1298C51-975A-47E7-B82D-7B357E560500}" type="datetimeFigureOut">
              <a:rPr lang="es-EC" smtClean="0"/>
              <a:t>28/10/2020</a:t>
            </a:fld>
            <a:endParaRPr lang="es-EC" dirty="0"/>
          </a:p>
        </p:txBody>
      </p:sp>
      <p:sp>
        <p:nvSpPr>
          <p:cNvPr id="5" name="Marcador de pie de página 4"/>
          <p:cNvSpPr>
            <a:spLocks noGrp="1"/>
          </p:cNvSpPr>
          <p:nvPr>
            <p:ph type="ftr" sz="quarter" idx="11"/>
          </p:nvPr>
        </p:nvSpPr>
        <p:spPr/>
        <p:txBody>
          <a:bodyPr/>
          <a:lstStyle/>
          <a:p>
            <a:endParaRPr lang="es-EC" dirty="0"/>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dirty="0"/>
          </a:p>
        </p:txBody>
      </p:sp>
      <p:grpSp>
        <p:nvGrpSpPr>
          <p:cNvPr id="7" name="Grupo 5"/>
          <p:cNvGrpSpPr/>
          <p:nvPr userDrawn="1"/>
        </p:nvGrpSpPr>
        <p:grpSpPr>
          <a:xfrm>
            <a:off x="526949" y="351741"/>
            <a:ext cx="11665051" cy="6593941"/>
            <a:chOff x="526949" y="264059"/>
            <a:chExt cx="11665051" cy="6593941"/>
          </a:xfrm>
        </p:grpSpPr>
        <p:pic>
          <p:nvPicPr>
            <p:cNvPr id="8" name="Imagen 1"/>
            <p:cNvPicPr>
              <a:picLocks noChangeAspect="1"/>
            </p:cNvPicPr>
            <p:nvPr/>
          </p:nvPicPr>
          <p:blipFill>
            <a:blip r:embed="rId2"/>
            <a:stretch>
              <a:fillRect/>
            </a:stretch>
          </p:blipFill>
          <p:spPr>
            <a:xfrm>
              <a:off x="526949" y="264059"/>
              <a:ext cx="1509669" cy="1231658"/>
            </a:xfrm>
            <a:prstGeom prst="rect">
              <a:avLst/>
            </a:prstGeom>
          </p:spPr>
        </p:pic>
        <p:pic>
          <p:nvPicPr>
            <p:cNvPr id="9" name="Imagen 2"/>
            <p:cNvPicPr>
              <a:picLocks noChangeAspect="1"/>
            </p:cNvPicPr>
            <p:nvPr/>
          </p:nvPicPr>
          <p:blipFill>
            <a:blip r:embed="rId3"/>
            <a:stretch>
              <a:fillRect/>
            </a:stretch>
          </p:blipFill>
          <p:spPr>
            <a:xfrm>
              <a:off x="10432577" y="5685905"/>
              <a:ext cx="1759423" cy="1172095"/>
            </a:xfrm>
            <a:prstGeom prst="rect">
              <a:avLst/>
            </a:prstGeom>
          </p:spPr>
        </p:pic>
        <p:cxnSp>
          <p:nvCxnSpPr>
            <p:cNvPr id="10" name="Conector recto 4"/>
            <p:cNvCxnSpPr/>
            <p:nvPr/>
          </p:nvCxnSpPr>
          <p:spPr>
            <a:xfrm>
              <a:off x="1490750" y="3476025"/>
              <a:ext cx="9210501" cy="0"/>
            </a:xfrm>
            <a:prstGeom prst="line">
              <a:avLst/>
            </a:prstGeom>
            <a:ln w="539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995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585414" y="1452563"/>
            <a:ext cx="10769771" cy="823912"/>
          </a:xfrm>
        </p:spPr>
        <p:txBody>
          <a:bodyPr anchor="b">
            <a:normAutofit/>
          </a:bodyPr>
          <a:lstStyle>
            <a:lvl1pPr marL="0" indent="0">
              <a:buNone/>
              <a:defRPr sz="4000" b="1">
                <a:solidFill>
                  <a:srgbClr val="265B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sz="4000" b="1" dirty="0">
                <a:solidFill>
                  <a:srgbClr val="265B91"/>
                </a:solidFill>
                <a:latin typeface="Arial" panose="020B0604020202020204" pitchFamily="34" charset="0"/>
                <a:cs typeface="Arial" panose="020B0604020202020204" pitchFamily="34" charset="0"/>
              </a:rPr>
              <a:t>TÍTULO DEL TEMA</a:t>
            </a:r>
            <a:endParaRPr lang="es-ES" dirty="0"/>
          </a:p>
        </p:txBody>
      </p:sp>
      <p:sp>
        <p:nvSpPr>
          <p:cNvPr id="4" name="Marcador de contenido 3"/>
          <p:cNvSpPr>
            <a:spLocks noGrp="1"/>
          </p:cNvSpPr>
          <p:nvPr>
            <p:ph sz="half" idx="2"/>
          </p:nvPr>
        </p:nvSpPr>
        <p:spPr>
          <a:xfrm>
            <a:off x="598516" y="3200401"/>
            <a:ext cx="10740044" cy="298926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5" name="Marcador de texto 4"/>
          <p:cNvSpPr>
            <a:spLocks noGrp="1"/>
          </p:cNvSpPr>
          <p:nvPr>
            <p:ph type="body" sz="quarter" idx="3" hasCustomPrompt="1"/>
          </p:nvPr>
        </p:nvSpPr>
        <p:spPr>
          <a:xfrm>
            <a:off x="598515" y="2435543"/>
            <a:ext cx="10756669" cy="513397"/>
          </a:xfrm>
        </p:spPr>
        <p:txBody>
          <a:bodyPr anchor="b">
            <a:normAutofit/>
          </a:bodyPr>
          <a:lstStyle>
            <a:lvl1pPr marL="0" indent="0">
              <a:buNone/>
              <a:defRPr sz="1800" b="1">
                <a:solidFill>
                  <a:srgbClr val="4AAD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b="1" dirty="0">
                <a:solidFill>
                  <a:srgbClr val="4AAD52"/>
                </a:solidFill>
                <a:latin typeface="Arial" panose="020B0604020202020204" pitchFamily="34" charset="0"/>
                <a:ea typeface="Open Sans Semibold" panose="020B0706030804020204" pitchFamily="34" charset="0"/>
                <a:cs typeface="Arial" panose="020B0604020202020204" pitchFamily="34" charset="0"/>
              </a:rPr>
              <a:t>SUBTÍTULO: (OPINION PRO SEMI BOLD)</a:t>
            </a:r>
            <a:endParaRPr lang="es-ES" dirty="0"/>
          </a:p>
        </p:txBody>
      </p:sp>
      <p:sp>
        <p:nvSpPr>
          <p:cNvPr id="7" name="Marcador de fecha 6"/>
          <p:cNvSpPr>
            <a:spLocks noGrp="1"/>
          </p:cNvSpPr>
          <p:nvPr>
            <p:ph type="dt" sz="half" idx="10"/>
          </p:nvPr>
        </p:nvSpPr>
        <p:spPr>
          <a:xfrm>
            <a:off x="598516" y="6297526"/>
            <a:ext cx="2743200" cy="365125"/>
          </a:xfrm>
        </p:spPr>
        <p:txBody>
          <a:bodyPr/>
          <a:lstStyle/>
          <a:p>
            <a:fld id="{A1298C51-975A-47E7-B82D-7B357E560500}" type="datetimeFigureOut">
              <a:rPr lang="es-EC" smtClean="0"/>
              <a:t>28/10/2020</a:t>
            </a:fld>
            <a:endParaRPr lang="es-EC" dirty="0"/>
          </a:p>
        </p:txBody>
      </p:sp>
      <p:sp>
        <p:nvSpPr>
          <p:cNvPr id="8" name="Marcador de pie de página 7"/>
          <p:cNvSpPr>
            <a:spLocks noGrp="1"/>
          </p:cNvSpPr>
          <p:nvPr>
            <p:ph type="ftr" sz="quarter" idx="11"/>
          </p:nvPr>
        </p:nvSpPr>
        <p:spPr>
          <a:xfrm>
            <a:off x="4038600" y="6276340"/>
            <a:ext cx="4114800" cy="365125"/>
          </a:xfrm>
        </p:spPr>
        <p:txBody>
          <a:bodyPr/>
          <a:lstStyle/>
          <a:p>
            <a:endParaRPr lang="es-EC" dirty="0"/>
          </a:p>
        </p:txBody>
      </p:sp>
      <p:sp>
        <p:nvSpPr>
          <p:cNvPr id="9" name="Marcador de número de diapositiva 8"/>
          <p:cNvSpPr>
            <a:spLocks noGrp="1"/>
          </p:cNvSpPr>
          <p:nvPr>
            <p:ph type="sldNum" sz="quarter" idx="12"/>
          </p:nvPr>
        </p:nvSpPr>
        <p:spPr>
          <a:xfrm>
            <a:off x="8610600" y="6287770"/>
            <a:ext cx="2743200" cy="365125"/>
          </a:xfrm>
        </p:spPr>
        <p:txBody>
          <a:bodyPr/>
          <a:lstStyle/>
          <a:p>
            <a:fld id="{B1671FD0-766A-4664-840B-44A55B7D8810}" type="slidenum">
              <a:rPr lang="es-EC" smtClean="0"/>
              <a:t>‹Nº›</a:t>
            </a:fld>
            <a:endParaRPr lang="es-EC" dirty="0"/>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1783080" y="95085"/>
            <a:ext cx="8446770" cy="819315"/>
          </a:xfrm>
        </p:spPr>
        <p:txBody>
          <a:bodyPr>
            <a:normAutofit/>
          </a:bodyPr>
          <a:lstStyle>
            <a:lvl1pPr algn="ctr">
              <a:defRPr sz="1800" b="1">
                <a:solidFill>
                  <a:schemeClr val="bg1"/>
                </a:solidFill>
                <a:latin typeface="Arial" panose="020B0604020202020204" pitchFamily="34" charset="0"/>
                <a:cs typeface="Arial" panose="020B0604020202020204" pitchFamily="34" charset="0"/>
              </a:defRPr>
            </a:lvl1pPr>
          </a:lstStyle>
          <a:p>
            <a:r>
              <a:rPr lang="es-EC" b="1" dirty="0">
                <a:solidFill>
                  <a:schemeClr val="bg1"/>
                </a:solidFill>
                <a:latin typeface="Arial" panose="020B0604020202020204" pitchFamily="34" charset="0"/>
                <a:cs typeface="Arial" panose="020B0604020202020204" pitchFamily="34" charset="0"/>
              </a:rPr>
              <a:t>TÍTULO DE LA MATERIA</a:t>
            </a:r>
            <a:endParaRPr lang="es-EC" dirty="0"/>
          </a:p>
        </p:txBody>
      </p:sp>
      <p:sp>
        <p:nvSpPr>
          <p:cNvPr id="15" name="Rectángulo 12"/>
          <p:cNvSpPr/>
          <p:nvPr userDrawn="1"/>
        </p:nvSpPr>
        <p:spPr>
          <a:xfrm>
            <a:off x="0" y="6708371"/>
            <a:ext cx="12192000" cy="299258"/>
          </a:xfrm>
          <a:prstGeom prst="rect">
            <a:avLst/>
          </a:prstGeom>
          <a:gradFill>
            <a:gsLst>
              <a:gs pos="0">
                <a:srgbClr val="4AAD52"/>
              </a:gs>
              <a:gs pos="100000">
                <a:srgbClr val="265B91"/>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cxnSp>
        <p:nvCxnSpPr>
          <p:cNvPr id="16"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07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1_Comparación">
    <p:spTree>
      <p:nvGrpSpPr>
        <p:cNvPr id="1" name=""/>
        <p:cNvGrpSpPr/>
        <p:nvPr/>
      </p:nvGrpSpPr>
      <p:grpSpPr>
        <a:xfrm>
          <a:off x="0" y="0"/>
          <a:ext cx="0" cy="0"/>
          <a:chOff x="0" y="0"/>
          <a:chExt cx="0" cy="0"/>
        </a:xfrm>
      </p:grpSpPr>
      <p:sp>
        <p:nvSpPr>
          <p:cNvPr id="3" name="Marcador de texto 2"/>
          <p:cNvSpPr>
            <a:spLocks noGrp="1"/>
          </p:cNvSpPr>
          <p:nvPr>
            <p:ph type="body" idx="1" hasCustomPrompt="1"/>
          </p:nvPr>
        </p:nvSpPr>
        <p:spPr>
          <a:xfrm>
            <a:off x="928314" y="124682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C" sz="4000" b="1" dirty="0">
                <a:solidFill>
                  <a:srgbClr val="265B91"/>
                </a:solidFill>
                <a:latin typeface="Arial" panose="020B0604020202020204" pitchFamily="34" charset="0"/>
                <a:cs typeface="Arial" panose="020B0604020202020204" pitchFamily="34" charset="0"/>
              </a:rPr>
              <a:t>TÍTULO DEL TEMA</a:t>
            </a:r>
            <a:endParaRPr lang="es-ES" dirty="0"/>
          </a:p>
        </p:txBody>
      </p:sp>
      <p:sp>
        <p:nvSpPr>
          <p:cNvPr id="4" name="Marcador de contenido 3"/>
          <p:cNvSpPr>
            <a:spLocks noGrp="1"/>
          </p:cNvSpPr>
          <p:nvPr>
            <p:ph sz="half" idx="2"/>
          </p:nvPr>
        </p:nvSpPr>
        <p:spPr>
          <a:xfrm>
            <a:off x="839788" y="2505075"/>
            <a:ext cx="5157787" cy="368458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5" name="Marcador de texto 4"/>
          <p:cNvSpPr>
            <a:spLocks noGrp="1"/>
          </p:cNvSpPr>
          <p:nvPr>
            <p:ph type="body" sz="quarter" idx="3"/>
          </p:nvPr>
        </p:nvSpPr>
        <p:spPr>
          <a:xfrm>
            <a:off x="5497830" y="434435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7" name="Marcador de fecha 6"/>
          <p:cNvSpPr>
            <a:spLocks noGrp="1"/>
          </p:cNvSpPr>
          <p:nvPr>
            <p:ph type="dt" sz="half" idx="10"/>
          </p:nvPr>
        </p:nvSpPr>
        <p:spPr/>
        <p:txBody>
          <a:bodyPr/>
          <a:lstStyle/>
          <a:p>
            <a:fld id="{A1298C51-975A-47E7-B82D-7B357E560500}" type="datetimeFigureOut">
              <a:rPr lang="es-EC" smtClean="0"/>
              <a:t>28/10/2020</a:t>
            </a:fld>
            <a:endParaRPr lang="es-EC" dirty="0"/>
          </a:p>
        </p:txBody>
      </p:sp>
      <p:sp>
        <p:nvSpPr>
          <p:cNvPr id="8" name="Marcador de pie de página 7"/>
          <p:cNvSpPr>
            <a:spLocks noGrp="1"/>
          </p:cNvSpPr>
          <p:nvPr>
            <p:ph type="ftr" sz="quarter" idx="11"/>
          </p:nvPr>
        </p:nvSpPr>
        <p:spPr/>
        <p:txBody>
          <a:bodyPr/>
          <a:lstStyle/>
          <a:p>
            <a:endParaRPr lang="es-EC" dirty="0"/>
          </a:p>
        </p:txBody>
      </p:sp>
      <p:sp>
        <p:nvSpPr>
          <p:cNvPr id="9" name="Marcador de número de diapositiva 8"/>
          <p:cNvSpPr>
            <a:spLocks noGrp="1"/>
          </p:cNvSpPr>
          <p:nvPr>
            <p:ph type="sldNum" sz="quarter" idx="12"/>
          </p:nvPr>
        </p:nvSpPr>
        <p:spPr/>
        <p:txBody>
          <a:bodyPr/>
          <a:lstStyle/>
          <a:p>
            <a:fld id="{B1671FD0-766A-4664-840B-44A55B7D8810}" type="slidenum">
              <a:rPr lang="es-EC" smtClean="0"/>
              <a:t>‹Nº›</a:t>
            </a:fld>
            <a:endParaRPr lang="es-EC" dirty="0"/>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1783080" y="95085"/>
            <a:ext cx="8446770" cy="819315"/>
          </a:xfrm>
        </p:spPr>
        <p:txBody>
          <a:bodyPr>
            <a:normAutofit/>
          </a:bodyPr>
          <a:lstStyle>
            <a:lvl1pPr algn="ctr">
              <a:defRPr sz="1800" b="1">
                <a:solidFill>
                  <a:schemeClr val="bg1"/>
                </a:solidFill>
                <a:latin typeface="Arial" panose="020B0604020202020204" pitchFamily="34" charset="0"/>
                <a:cs typeface="Arial" panose="020B0604020202020204" pitchFamily="34" charset="0"/>
              </a:defRPr>
            </a:lvl1pPr>
          </a:lstStyle>
          <a:p>
            <a:r>
              <a:rPr lang="es-EC" b="1" dirty="0">
                <a:solidFill>
                  <a:schemeClr val="bg1"/>
                </a:solidFill>
                <a:latin typeface="Arial" panose="020B0604020202020204" pitchFamily="34" charset="0"/>
                <a:cs typeface="Arial" panose="020B0604020202020204" pitchFamily="34" charset="0"/>
              </a:rPr>
              <a:t>TÍTULO DE LA MATERIA</a:t>
            </a:r>
            <a:endParaRPr lang="es-EC" dirty="0"/>
          </a:p>
        </p:txBody>
      </p:sp>
    </p:spTree>
    <p:extLst>
      <p:ext uri="{BB962C8B-B14F-4D97-AF65-F5344CB8AC3E}">
        <p14:creationId xmlns:p14="http://schemas.microsoft.com/office/powerpoint/2010/main" val="254652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98516" y="3040380"/>
            <a:ext cx="10755284" cy="239363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fecha 3"/>
          <p:cNvSpPr>
            <a:spLocks noGrp="1"/>
          </p:cNvSpPr>
          <p:nvPr>
            <p:ph type="dt" sz="half" idx="10"/>
          </p:nvPr>
        </p:nvSpPr>
        <p:spPr>
          <a:xfrm>
            <a:off x="838200" y="6116320"/>
            <a:ext cx="2743200" cy="365125"/>
          </a:xfrm>
        </p:spPr>
        <p:txBody>
          <a:bodyPr/>
          <a:lstStyle/>
          <a:p>
            <a:fld id="{A1298C51-975A-47E7-B82D-7B357E560500}" type="datetimeFigureOut">
              <a:rPr lang="es-EC" smtClean="0"/>
              <a:t>28/10/2020</a:t>
            </a:fld>
            <a:endParaRPr lang="es-EC" dirty="0"/>
          </a:p>
        </p:txBody>
      </p:sp>
      <p:sp>
        <p:nvSpPr>
          <p:cNvPr id="5" name="Marcador de pie de página 4"/>
          <p:cNvSpPr>
            <a:spLocks noGrp="1"/>
          </p:cNvSpPr>
          <p:nvPr>
            <p:ph type="ftr" sz="quarter" idx="11"/>
          </p:nvPr>
        </p:nvSpPr>
        <p:spPr>
          <a:xfrm>
            <a:off x="4038600" y="6082030"/>
            <a:ext cx="4114800" cy="365125"/>
          </a:xfrm>
        </p:spPr>
        <p:txBody>
          <a:bodyPr/>
          <a:lstStyle/>
          <a:p>
            <a:endParaRPr lang="es-EC" dirty="0"/>
          </a:p>
        </p:txBody>
      </p:sp>
      <p:sp>
        <p:nvSpPr>
          <p:cNvPr id="6" name="Marcador de número de diapositiva 5"/>
          <p:cNvSpPr>
            <a:spLocks noGrp="1"/>
          </p:cNvSpPr>
          <p:nvPr>
            <p:ph type="sldNum" sz="quarter" idx="12"/>
          </p:nvPr>
        </p:nvSpPr>
        <p:spPr>
          <a:xfrm>
            <a:off x="8610600" y="6082030"/>
            <a:ext cx="2743200" cy="365125"/>
          </a:xfrm>
        </p:spPr>
        <p:txBody>
          <a:bodyPr/>
          <a:lstStyle/>
          <a:p>
            <a:fld id="{B1671FD0-766A-4664-840B-44A55B7D8810}" type="slidenum">
              <a:rPr lang="es-EC" smtClean="0"/>
              <a:t>‹Nº›</a:t>
            </a:fld>
            <a:endParaRPr lang="es-EC" dirty="0"/>
          </a:p>
        </p:txBody>
      </p:sp>
      <p:grpSp>
        <p:nvGrpSpPr>
          <p:cNvPr id="7" name="Grupo 1"/>
          <p:cNvGrpSpPr/>
          <p:nvPr userDrawn="1"/>
        </p:nvGrpSpPr>
        <p:grpSpPr>
          <a:xfrm>
            <a:off x="0" y="-3759"/>
            <a:ext cx="12192000" cy="1088967"/>
            <a:chOff x="0" y="-1"/>
            <a:chExt cx="12192000" cy="1088967"/>
          </a:xfrm>
        </p:grpSpPr>
        <p:sp>
          <p:nvSpPr>
            <p:cNvPr id="8"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9" name="Imagen 4"/>
            <p:cNvPicPr>
              <a:picLocks noChangeAspect="1"/>
            </p:cNvPicPr>
            <p:nvPr/>
          </p:nvPicPr>
          <p:blipFill>
            <a:blip r:embed="rId2"/>
            <a:stretch>
              <a:fillRect/>
            </a:stretch>
          </p:blipFill>
          <p:spPr>
            <a:xfrm>
              <a:off x="452135" y="155993"/>
              <a:ext cx="952358" cy="776978"/>
            </a:xfrm>
            <a:prstGeom prst="rect">
              <a:avLst/>
            </a:prstGeom>
          </p:spPr>
        </p:pic>
        <p:pic>
          <p:nvPicPr>
            <p:cNvPr id="10"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2" name="Título 1"/>
          <p:cNvSpPr>
            <a:spLocks noGrp="1"/>
          </p:cNvSpPr>
          <p:nvPr>
            <p:ph type="title" hasCustomPrompt="1"/>
          </p:nvPr>
        </p:nvSpPr>
        <p:spPr>
          <a:xfrm>
            <a:off x="2686050" y="152236"/>
            <a:ext cx="6812280" cy="776978"/>
          </a:xfrm>
        </p:spPr>
        <p:txBody>
          <a:bodyPr>
            <a:normAutofit/>
          </a:bodyPr>
          <a:lstStyle>
            <a:lvl1pPr algn="ctr">
              <a:defRPr sz="1800" b="1" baseline="0">
                <a:solidFill>
                  <a:schemeClr val="bg1"/>
                </a:solidFill>
                <a:latin typeface="Arial" panose="020B0604020202020204" pitchFamily="34" charset="0"/>
                <a:cs typeface="Arial" panose="020B0604020202020204" pitchFamily="34" charset="0"/>
              </a:defRPr>
            </a:lvl1pPr>
          </a:lstStyle>
          <a:p>
            <a:r>
              <a:rPr lang="es-ES" dirty="0"/>
              <a:t>TITULO DE LA MATERIA</a:t>
            </a:r>
            <a:endParaRPr lang="es-EC" dirty="0"/>
          </a:p>
        </p:txBody>
      </p:sp>
      <p:sp>
        <p:nvSpPr>
          <p:cNvPr id="12" name="Rectángulo 12"/>
          <p:cNvSpPr/>
          <p:nvPr userDrawn="1"/>
        </p:nvSpPr>
        <p:spPr>
          <a:xfrm>
            <a:off x="0" y="6570172"/>
            <a:ext cx="12192000" cy="299258"/>
          </a:xfrm>
          <a:prstGeom prst="rect">
            <a:avLst/>
          </a:prstGeom>
          <a:gradFill>
            <a:gsLst>
              <a:gs pos="0">
                <a:srgbClr val="4AAD52"/>
              </a:gs>
              <a:gs pos="100000">
                <a:srgbClr val="265B91"/>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cxnSp>
        <p:nvCxnSpPr>
          <p:cNvPr id="13"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
        <p:nvSpPr>
          <p:cNvPr id="15" name="CuadroTexto 9"/>
          <p:cNvSpPr txBox="1"/>
          <p:nvPr userDrawn="1"/>
        </p:nvSpPr>
        <p:spPr>
          <a:xfrm>
            <a:off x="598516" y="2527069"/>
            <a:ext cx="10756669" cy="369332"/>
          </a:xfrm>
          <a:prstGeom prst="rect">
            <a:avLst/>
          </a:prstGeom>
          <a:noFill/>
        </p:spPr>
        <p:txBody>
          <a:bodyPr wrap="square" rtlCol="0">
            <a:spAutoFit/>
          </a:bodyPr>
          <a:lstStyle/>
          <a:p>
            <a:r>
              <a:rPr lang="es-EC" b="1" dirty="0">
                <a:solidFill>
                  <a:srgbClr val="4AAD52"/>
                </a:solidFill>
                <a:latin typeface="Arial" panose="020B0604020202020204" pitchFamily="34" charset="0"/>
                <a:ea typeface="Open Sans Semibold" panose="020B0706030804020204" pitchFamily="34" charset="0"/>
                <a:cs typeface="Arial" panose="020B0604020202020204" pitchFamily="34" charset="0"/>
              </a:rPr>
              <a:t>SUBTÍTULO: (OPINION PRO SEMI BOLD)</a:t>
            </a:r>
          </a:p>
        </p:txBody>
      </p:sp>
      <p:sp>
        <p:nvSpPr>
          <p:cNvPr id="16" name="Título 1"/>
          <p:cNvSpPr txBox="1">
            <a:spLocks/>
          </p:cNvSpPr>
          <p:nvPr userDrawn="1"/>
        </p:nvSpPr>
        <p:spPr>
          <a:xfrm>
            <a:off x="598516" y="1447636"/>
            <a:ext cx="6812280" cy="77697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1800" b="1" kern="1200" baseline="0">
                <a:solidFill>
                  <a:schemeClr val="bg1"/>
                </a:solidFill>
                <a:latin typeface="Arial" panose="020B0604020202020204" pitchFamily="34" charset="0"/>
                <a:ea typeface="+mj-ea"/>
                <a:cs typeface="Arial" panose="020B0604020202020204" pitchFamily="34" charset="0"/>
              </a:defRPr>
            </a:lvl1pPr>
          </a:lstStyle>
          <a:p>
            <a:pPr marL="0" marR="0" indent="0" algn="ctr" defTabSz="914400" rtl="0" eaLnBrk="1" fontAlgn="auto" latinLnBrk="0" hangingPunct="1">
              <a:lnSpc>
                <a:spcPct val="90000"/>
              </a:lnSpc>
              <a:spcBef>
                <a:spcPct val="0"/>
              </a:spcBef>
              <a:spcAft>
                <a:spcPts val="0"/>
              </a:spcAft>
              <a:buClrTx/>
              <a:buSzTx/>
              <a:buFontTx/>
              <a:buNone/>
              <a:tabLst/>
              <a:defRPr/>
            </a:pPr>
            <a:r>
              <a:rPr lang="es-ES" dirty="0"/>
              <a:t>TITULO D</a:t>
            </a:r>
            <a:r>
              <a:rPr lang="es-EC" sz="1800" b="1" dirty="0">
                <a:solidFill>
                  <a:srgbClr val="265B91"/>
                </a:solidFill>
                <a:latin typeface="Arial" panose="020B0604020202020204" pitchFamily="34" charset="0"/>
                <a:cs typeface="Arial" panose="020B0604020202020204" pitchFamily="34" charset="0"/>
              </a:rPr>
              <a:t>TÍTULO DEL TEMA</a:t>
            </a:r>
          </a:p>
          <a:p>
            <a:r>
              <a:rPr lang="es-ES" dirty="0"/>
              <a:t>E LA MATERIA</a:t>
            </a:r>
            <a:endParaRPr lang="es-EC" dirty="0"/>
          </a:p>
        </p:txBody>
      </p:sp>
    </p:spTree>
    <p:extLst>
      <p:ext uri="{BB962C8B-B14F-4D97-AF65-F5344CB8AC3E}">
        <p14:creationId xmlns:p14="http://schemas.microsoft.com/office/powerpoint/2010/main" val="16014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600725" y="1268095"/>
            <a:ext cx="10754460" cy="1325563"/>
          </a:xfrm>
        </p:spPr>
        <p:txBody>
          <a:bodyPr>
            <a:normAutofit/>
          </a:bodyPr>
          <a:lstStyle>
            <a:lvl1pPr>
              <a:defRPr sz="4000" b="1" baseline="0">
                <a:solidFill>
                  <a:srgbClr val="265B91"/>
                </a:solidFill>
                <a:latin typeface="Arial" panose="020B0604020202020204" pitchFamily="34" charset="0"/>
                <a:cs typeface="Arial" panose="020B0604020202020204" pitchFamily="34" charset="0"/>
              </a:defRPr>
            </a:lvl1pPr>
          </a:lstStyle>
          <a:p>
            <a:r>
              <a:rPr lang="es-ES" dirty="0"/>
              <a:t>TITULO DEL TEMA</a:t>
            </a:r>
            <a:endParaRPr lang="es-EC" dirty="0"/>
          </a:p>
        </p:txBody>
      </p:sp>
      <p:sp>
        <p:nvSpPr>
          <p:cNvPr id="3" name="Marcador de fecha 2"/>
          <p:cNvSpPr>
            <a:spLocks noGrp="1"/>
          </p:cNvSpPr>
          <p:nvPr>
            <p:ph type="dt" sz="half" idx="10"/>
          </p:nvPr>
        </p:nvSpPr>
        <p:spPr/>
        <p:txBody>
          <a:bodyPr/>
          <a:lstStyle/>
          <a:p>
            <a:fld id="{A1298C51-975A-47E7-B82D-7B357E560500}" type="datetimeFigureOut">
              <a:rPr lang="es-EC" smtClean="0"/>
              <a:t>28/10/2020</a:t>
            </a:fld>
            <a:endParaRPr lang="es-EC" dirty="0"/>
          </a:p>
        </p:txBody>
      </p:sp>
      <p:sp>
        <p:nvSpPr>
          <p:cNvPr id="4" name="Marcador de pie de página 3"/>
          <p:cNvSpPr>
            <a:spLocks noGrp="1"/>
          </p:cNvSpPr>
          <p:nvPr>
            <p:ph type="ftr" sz="quarter" idx="11"/>
          </p:nvPr>
        </p:nvSpPr>
        <p:spPr/>
        <p:txBody>
          <a:bodyPr/>
          <a:lstStyle/>
          <a:p>
            <a:endParaRPr lang="es-EC" dirty="0"/>
          </a:p>
        </p:txBody>
      </p:sp>
      <p:sp>
        <p:nvSpPr>
          <p:cNvPr id="5" name="Marcador de número de diapositiva 4"/>
          <p:cNvSpPr>
            <a:spLocks noGrp="1"/>
          </p:cNvSpPr>
          <p:nvPr>
            <p:ph type="sldNum" sz="quarter" idx="12"/>
          </p:nvPr>
        </p:nvSpPr>
        <p:spPr/>
        <p:txBody>
          <a:bodyPr/>
          <a:lstStyle/>
          <a:p>
            <a:fld id="{B1671FD0-766A-4664-840B-44A55B7D8810}" type="slidenum">
              <a:rPr lang="es-EC" smtClean="0"/>
              <a:t>‹Nº›</a:t>
            </a:fld>
            <a:endParaRPr lang="es-EC" dirty="0"/>
          </a:p>
        </p:txBody>
      </p:sp>
      <p:grpSp>
        <p:nvGrpSpPr>
          <p:cNvPr id="10" name="Grupo 1"/>
          <p:cNvGrpSpPr/>
          <p:nvPr userDrawn="1"/>
        </p:nvGrpSpPr>
        <p:grpSpPr>
          <a:xfrm>
            <a:off x="0" y="-3759"/>
            <a:ext cx="12192000" cy="1088967"/>
            <a:chOff x="0" y="-1"/>
            <a:chExt cx="12192000" cy="1088967"/>
          </a:xfrm>
        </p:grpSpPr>
        <p:sp>
          <p:nvSpPr>
            <p:cNvPr id="11" name="Rectángulo 2"/>
            <p:cNvSpPr/>
            <p:nvPr/>
          </p:nvSpPr>
          <p:spPr>
            <a:xfrm>
              <a:off x="0" y="-1"/>
              <a:ext cx="12192000" cy="1088967"/>
            </a:xfrm>
            <a:prstGeom prst="rect">
              <a:avLst/>
            </a:prstGeom>
            <a:gradFill>
              <a:gsLst>
                <a:gs pos="0">
                  <a:srgbClr val="4AAD52"/>
                </a:gs>
                <a:gs pos="100000">
                  <a:srgbClr val="265B9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2" name="Imagen 4"/>
            <p:cNvPicPr>
              <a:picLocks noChangeAspect="1"/>
            </p:cNvPicPr>
            <p:nvPr/>
          </p:nvPicPr>
          <p:blipFill>
            <a:blip r:embed="rId2"/>
            <a:stretch>
              <a:fillRect/>
            </a:stretch>
          </p:blipFill>
          <p:spPr>
            <a:xfrm>
              <a:off x="452135" y="155993"/>
              <a:ext cx="952358" cy="776978"/>
            </a:xfrm>
            <a:prstGeom prst="rect">
              <a:avLst/>
            </a:prstGeom>
          </p:spPr>
        </p:pic>
        <p:pic>
          <p:nvPicPr>
            <p:cNvPr id="13" name="Imagen 5"/>
            <p:cNvPicPr>
              <a:picLocks noChangeAspect="1"/>
            </p:cNvPicPr>
            <p:nvPr/>
          </p:nvPicPr>
          <p:blipFill>
            <a:blip r:embed="rId3"/>
            <a:stretch>
              <a:fillRect/>
            </a:stretch>
          </p:blipFill>
          <p:spPr>
            <a:xfrm>
              <a:off x="11044727" y="162336"/>
              <a:ext cx="1147273" cy="764292"/>
            </a:xfrm>
            <a:prstGeom prst="rect">
              <a:avLst/>
            </a:prstGeom>
          </p:spPr>
        </p:pic>
      </p:grpSp>
      <p:sp>
        <p:nvSpPr>
          <p:cNvPr id="14" name="CuadroTexto 14"/>
          <p:cNvSpPr txBox="1"/>
          <p:nvPr userDrawn="1"/>
        </p:nvSpPr>
        <p:spPr>
          <a:xfrm>
            <a:off x="2261062" y="268376"/>
            <a:ext cx="7789025" cy="369332"/>
          </a:xfrm>
          <a:prstGeom prst="rect">
            <a:avLst/>
          </a:prstGeom>
          <a:noFill/>
        </p:spPr>
        <p:txBody>
          <a:bodyPr wrap="square" rtlCol="0">
            <a:spAutoFit/>
          </a:bodyPr>
          <a:lstStyle/>
          <a:p>
            <a:pPr algn="ctr"/>
            <a:r>
              <a:rPr lang="es-EC" b="1" dirty="0">
                <a:solidFill>
                  <a:schemeClr val="bg1"/>
                </a:solidFill>
                <a:latin typeface="Arial" panose="020B0604020202020204" pitchFamily="34" charset="0"/>
                <a:cs typeface="Arial" panose="020B0604020202020204" pitchFamily="34" charset="0"/>
              </a:rPr>
              <a:t>TÍTULO DE LA MATERIA</a:t>
            </a:r>
          </a:p>
        </p:txBody>
      </p:sp>
      <p:cxnSp>
        <p:nvCxnSpPr>
          <p:cNvPr id="15" name="Conector recto 8"/>
          <p:cNvCxnSpPr/>
          <p:nvPr userDrawn="1"/>
        </p:nvCxnSpPr>
        <p:spPr>
          <a:xfrm>
            <a:off x="598516" y="2337181"/>
            <a:ext cx="10756669" cy="0"/>
          </a:xfrm>
          <a:prstGeom prst="line">
            <a:avLst/>
          </a:prstGeom>
          <a:ln w="53975">
            <a:gradFill>
              <a:gsLst>
                <a:gs pos="0">
                  <a:srgbClr val="4AAD52"/>
                </a:gs>
                <a:gs pos="100000">
                  <a:srgbClr val="265B91"/>
                </a:gs>
              </a:gsLst>
              <a:lin ang="2700000" scaled="0"/>
            </a:gradFill>
          </a:ln>
        </p:spPr>
        <p:style>
          <a:lnRef idx="1">
            <a:schemeClr val="accent1"/>
          </a:lnRef>
          <a:fillRef idx="0">
            <a:schemeClr val="accent1"/>
          </a:fillRef>
          <a:effectRef idx="0">
            <a:schemeClr val="accent1"/>
          </a:effectRef>
          <a:fontRef idx="minor">
            <a:schemeClr val="tx1"/>
          </a:fontRef>
        </p:style>
      </p:cxnSp>
      <p:sp>
        <p:nvSpPr>
          <p:cNvPr id="16" name="Marcador de contenido 2"/>
          <p:cNvSpPr>
            <a:spLocks noGrp="1"/>
          </p:cNvSpPr>
          <p:nvPr>
            <p:ph sz="half" idx="1"/>
          </p:nvPr>
        </p:nvSpPr>
        <p:spPr>
          <a:xfrm>
            <a:off x="598515" y="2740025"/>
            <a:ext cx="10756669" cy="3317875"/>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Tree>
    <p:extLst>
      <p:ext uri="{BB962C8B-B14F-4D97-AF65-F5344CB8AC3E}">
        <p14:creationId xmlns:p14="http://schemas.microsoft.com/office/powerpoint/2010/main" val="336621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gradFill>
          <a:gsLst>
            <a:gs pos="0">
              <a:srgbClr val="4AAD52"/>
            </a:gs>
            <a:gs pos="100000">
              <a:srgbClr val="265B9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576263"/>
            <a:ext cx="10515600" cy="2109787"/>
          </a:xfrm>
        </p:spPr>
        <p:txBody>
          <a:bodyPr anchor="b"/>
          <a:lstStyle>
            <a:lvl1pPr>
              <a:defRPr sz="6000"/>
            </a:lvl1pPr>
          </a:lstStyle>
          <a:p>
            <a:r>
              <a:rPr lang="es-ES"/>
              <a:t>Haga clic para modificar el estilo de título del patrón</a:t>
            </a:r>
            <a:endParaRPr lang="es-EC"/>
          </a:p>
        </p:txBody>
      </p:sp>
      <p:sp>
        <p:nvSpPr>
          <p:cNvPr id="3" name="Marcador de texto 2"/>
          <p:cNvSpPr>
            <a:spLocks noGrp="1"/>
          </p:cNvSpPr>
          <p:nvPr>
            <p:ph type="body" idx="1"/>
          </p:nvPr>
        </p:nvSpPr>
        <p:spPr>
          <a:xfrm>
            <a:off x="854710" y="425799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el estilo de texto del patrón</a:t>
            </a:r>
          </a:p>
        </p:txBody>
      </p:sp>
      <p:sp>
        <p:nvSpPr>
          <p:cNvPr id="4" name="Marcador de fecha 3"/>
          <p:cNvSpPr>
            <a:spLocks noGrp="1"/>
          </p:cNvSpPr>
          <p:nvPr>
            <p:ph type="dt" sz="half" idx="10"/>
          </p:nvPr>
        </p:nvSpPr>
        <p:spPr/>
        <p:txBody>
          <a:bodyPr/>
          <a:lstStyle/>
          <a:p>
            <a:fld id="{A1298C51-975A-47E7-B82D-7B357E560500}" type="datetimeFigureOut">
              <a:rPr lang="es-EC" smtClean="0"/>
              <a:t>28/10/2020</a:t>
            </a:fld>
            <a:endParaRPr lang="es-EC" dirty="0"/>
          </a:p>
        </p:txBody>
      </p:sp>
      <p:sp>
        <p:nvSpPr>
          <p:cNvPr id="5" name="Marcador de pie de página 4"/>
          <p:cNvSpPr>
            <a:spLocks noGrp="1"/>
          </p:cNvSpPr>
          <p:nvPr>
            <p:ph type="ftr" sz="quarter" idx="11"/>
          </p:nvPr>
        </p:nvSpPr>
        <p:spPr/>
        <p:txBody>
          <a:bodyPr/>
          <a:lstStyle/>
          <a:p>
            <a:endParaRPr lang="es-EC" dirty="0"/>
          </a:p>
        </p:txBody>
      </p:sp>
      <p:sp>
        <p:nvSpPr>
          <p:cNvPr id="6" name="Marcador de número de diapositiva 5"/>
          <p:cNvSpPr>
            <a:spLocks noGrp="1"/>
          </p:cNvSpPr>
          <p:nvPr>
            <p:ph type="sldNum" sz="quarter" idx="12"/>
          </p:nvPr>
        </p:nvSpPr>
        <p:spPr/>
        <p:txBody>
          <a:bodyPr/>
          <a:lstStyle/>
          <a:p>
            <a:fld id="{B1671FD0-766A-4664-840B-44A55B7D8810}" type="slidenum">
              <a:rPr lang="es-EC" smtClean="0"/>
              <a:t>‹Nº›</a:t>
            </a:fld>
            <a:endParaRPr lang="es-EC" dirty="0"/>
          </a:p>
        </p:txBody>
      </p:sp>
      <p:grpSp>
        <p:nvGrpSpPr>
          <p:cNvPr id="7" name="Grupo 4"/>
          <p:cNvGrpSpPr/>
          <p:nvPr userDrawn="1"/>
        </p:nvGrpSpPr>
        <p:grpSpPr>
          <a:xfrm>
            <a:off x="2223893" y="2813171"/>
            <a:ext cx="7819215" cy="1231658"/>
            <a:chOff x="2223893" y="2813171"/>
            <a:chExt cx="7819215" cy="1231658"/>
          </a:xfrm>
        </p:grpSpPr>
        <p:pic>
          <p:nvPicPr>
            <p:cNvPr id="8" name="Imagen 1"/>
            <p:cNvPicPr>
              <a:picLocks noChangeAspect="1"/>
            </p:cNvPicPr>
            <p:nvPr/>
          </p:nvPicPr>
          <p:blipFill>
            <a:blip r:embed="rId2"/>
            <a:stretch>
              <a:fillRect/>
            </a:stretch>
          </p:blipFill>
          <p:spPr>
            <a:xfrm>
              <a:off x="2223893" y="2813171"/>
              <a:ext cx="1509669" cy="1231658"/>
            </a:xfrm>
            <a:prstGeom prst="rect">
              <a:avLst/>
            </a:prstGeom>
          </p:spPr>
        </p:pic>
        <p:pic>
          <p:nvPicPr>
            <p:cNvPr id="9" name="Imagen 2"/>
            <p:cNvPicPr>
              <a:picLocks noChangeAspect="1"/>
            </p:cNvPicPr>
            <p:nvPr/>
          </p:nvPicPr>
          <p:blipFill>
            <a:blip r:embed="rId3"/>
            <a:stretch>
              <a:fillRect/>
            </a:stretch>
          </p:blipFill>
          <p:spPr>
            <a:xfrm>
              <a:off x="8283685" y="2842953"/>
              <a:ext cx="1759423" cy="1172095"/>
            </a:xfrm>
            <a:prstGeom prst="rect">
              <a:avLst/>
            </a:prstGeom>
          </p:spPr>
        </p:pic>
        <p:sp>
          <p:nvSpPr>
            <p:cNvPr id="10" name="CuadroTexto 3"/>
            <p:cNvSpPr txBox="1"/>
            <p:nvPr/>
          </p:nvSpPr>
          <p:spPr>
            <a:xfrm>
              <a:off x="4374547" y="3044280"/>
              <a:ext cx="3442906" cy="769441"/>
            </a:xfrm>
            <a:prstGeom prst="rect">
              <a:avLst/>
            </a:prstGeom>
            <a:noFill/>
          </p:spPr>
          <p:txBody>
            <a:bodyPr wrap="square" rtlCol="0">
              <a:spAutoFit/>
            </a:bodyPr>
            <a:lstStyle/>
            <a:p>
              <a:pPr algn="ctr"/>
              <a:r>
                <a:rPr lang="es-EC" sz="4400" b="1" dirty="0">
                  <a:solidFill>
                    <a:schemeClr val="bg1"/>
                  </a:solidFill>
                  <a:latin typeface="Arial" panose="020B0604020202020204" pitchFamily="34" charset="0"/>
                  <a:cs typeface="Arial" panose="020B0604020202020204" pitchFamily="34" charset="0"/>
                </a:rPr>
                <a:t>¡GRACIAS!</a:t>
              </a:r>
            </a:p>
          </p:txBody>
        </p:sp>
      </p:grpSp>
    </p:spTree>
    <p:extLst>
      <p:ext uri="{BB962C8B-B14F-4D97-AF65-F5344CB8AC3E}">
        <p14:creationId xmlns:p14="http://schemas.microsoft.com/office/powerpoint/2010/main" val="282164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p:cNvSpPr>
            <a:spLocks noGrp="1"/>
          </p:cNvSpPr>
          <p:nvPr>
            <p:ph type="dt" sz="half" idx="10"/>
          </p:nvPr>
        </p:nvSpPr>
        <p:spPr/>
        <p:txBody>
          <a:bodyPr/>
          <a:lstStyle/>
          <a:p>
            <a:fld id="{A1298C51-975A-47E7-B82D-7B357E560500}" type="datetimeFigureOut">
              <a:rPr lang="es-EC" smtClean="0"/>
              <a:t>28/10/2020</a:t>
            </a:fld>
            <a:endParaRPr lang="es-EC" dirty="0"/>
          </a:p>
        </p:txBody>
      </p:sp>
      <p:sp>
        <p:nvSpPr>
          <p:cNvPr id="6" name="Marcador de pie de página 5"/>
          <p:cNvSpPr>
            <a:spLocks noGrp="1"/>
          </p:cNvSpPr>
          <p:nvPr>
            <p:ph type="ftr" sz="quarter" idx="11"/>
          </p:nvPr>
        </p:nvSpPr>
        <p:spPr/>
        <p:txBody>
          <a:bodyPr/>
          <a:lstStyle/>
          <a:p>
            <a:endParaRPr lang="es-EC" dirty="0"/>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381363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dirty="0"/>
              <a:t>Haga clic para modificar el estilo de título del patrón</a:t>
            </a:r>
            <a:endParaRPr lang="es-EC" dirty="0"/>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el estilo de texto del patrón</a:t>
            </a:r>
          </a:p>
        </p:txBody>
      </p:sp>
      <p:sp>
        <p:nvSpPr>
          <p:cNvPr id="5" name="Marcador de fecha 4"/>
          <p:cNvSpPr>
            <a:spLocks noGrp="1"/>
          </p:cNvSpPr>
          <p:nvPr>
            <p:ph type="dt" sz="half" idx="10"/>
          </p:nvPr>
        </p:nvSpPr>
        <p:spPr/>
        <p:txBody>
          <a:bodyPr/>
          <a:lstStyle/>
          <a:p>
            <a:fld id="{A1298C51-975A-47E7-B82D-7B357E560500}" type="datetimeFigureOut">
              <a:rPr lang="es-EC" smtClean="0"/>
              <a:t>28/10/2020</a:t>
            </a:fld>
            <a:endParaRPr lang="es-EC" dirty="0"/>
          </a:p>
        </p:txBody>
      </p:sp>
      <p:sp>
        <p:nvSpPr>
          <p:cNvPr id="6" name="Marcador de pie de página 5"/>
          <p:cNvSpPr>
            <a:spLocks noGrp="1"/>
          </p:cNvSpPr>
          <p:nvPr>
            <p:ph type="ftr" sz="quarter" idx="11"/>
          </p:nvPr>
        </p:nvSpPr>
        <p:spPr/>
        <p:txBody>
          <a:bodyPr/>
          <a:lstStyle/>
          <a:p>
            <a:endParaRPr lang="es-EC" dirty="0"/>
          </a:p>
        </p:txBody>
      </p:sp>
      <p:sp>
        <p:nvSpPr>
          <p:cNvPr id="7" name="Marcador de número de diapositiva 6"/>
          <p:cNvSpPr>
            <a:spLocks noGrp="1"/>
          </p:cNvSpPr>
          <p:nvPr>
            <p:ph type="sldNum" sz="quarter" idx="12"/>
          </p:nvPr>
        </p:nvSpPr>
        <p:spPr/>
        <p:txBody>
          <a:bodyPr/>
          <a:lstStyle/>
          <a:p>
            <a:fld id="{B1671FD0-766A-4664-840B-44A55B7D8810}" type="slidenum">
              <a:rPr lang="es-EC" smtClean="0"/>
              <a:t>‹Nº›</a:t>
            </a:fld>
            <a:endParaRPr lang="es-EC" dirty="0"/>
          </a:p>
        </p:txBody>
      </p:sp>
    </p:spTree>
    <p:extLst>
      <p:ext uri="{BB962C8B-B14F-4D97-AF65-F5344CB8AC3E}">
        <p14:creationId xmlns:p14="http://schemas.microsoft.com/office/powerpoint/2010/main" val="288343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C"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98C51-975A-47E7-B82D-7B357E560500}" type="datetimeFigureOut">
              <a:rPr lang="es-EC" smtClean="0"/>
              <a:t>28/10/2020</a:t>
            </a:fld>
            <a:endParaRPr lang="es-EC"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71FD0-766A-4664-840B-44A55B7D8810}" type="slidenum">
              <a:rPr lang="es-EC" smtClean="0"/>
              <a:t>‹Nº›</a:t>
            </a:fld>
            <a:endParaRPr lang="es-EC" dirty="0"/>
          </a:p>
        </p:txBody>
      </p:sp>
    </p:spTree>
    <p:extLst>
      <p:ext uri="{BB962C8B-B14F-4D97-AF65-F5344CB8AC3E}">
        <p14:creationId xmlns:p14="http://schemas.microsoft.com/office/powerpoint/2010/main" val="3083309845"/>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3" r:id="rId3"/>
    <p:sldLayoutId id="2147483660" r:id="rId4"/>
    <p:sldLayoutId id="2147483650" r:id="rId5"/>
    <p:sldLayoutId id="2147483654" r:id="rId6"/>
    <p:sldLayoutId id="2147483651" r:id="rId7"/>
    <p:sldLayoutId id="2147483652"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Ixn8Ypri90w"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26263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34454F-70DA-4D17-8334-D92724ADFACC}"/>
              </a:ext>
            </a:extLst>
          </p:cNvPr>
          <p:cNvSpPr>
            <a:spLocks noGrp="1"/>
          </p:cNvSpPr>
          <p:nvPr>
            <p:ph sz="half" idx="2"/>
          </p:nvPr>
        </p:nvSpPr>
        <p:spPr>
          <a:xfrm>
            <a:off x="797169" y="2391508"/>
            <a:ext cx="10644554" cy="4103078"/>
          </a:xfrm>
        </p:spPr>
        <p:txBody>
          <a:bodyPr>
            <a:normAutofit/>
          </a:bodyPr>
          <a:lstStyle/>
          <a:p>
            <a:pPr algn="l" fontAlgn="base"/>
            <a:r>
              <a:rPr lang="es-ES" b="1" i="0" dirty="0">
                <a:solidFill>
                  <a:srgbClr val="FF0000"/>
                </a:solidFill>
                <a:effectLst/>
                <a:latin typeface="Lato"/>
              </a:rPr>
              <a:t>1.Si no implementamos un método default en nuestra clase</a:t>
            </a:r>
            <a:endParaRPr lang="es-ES" sz="2400" b="1" i="0" dirty="0">
              <a:solidFill>
                <a:srgbClr val="FF0000"/>
              </a:solidFill>
              <a:effectLst/>
              <a:latin typeface="Lato"/>
            </a:endParaRPr>
          </a:p>
          <a:p>
            <a:pPr fontAlgn="base"/>
            <a:r>
              <a:rPr lang="es-ES" b="0" i="0" dirty="0">
                <a:effectLst/>
                <a:latin typeface="Lato"/>
              </a:rPr>
              <a:t>La clase Java automáticamente heredará ese método.</a:t>
            </a:r>
            <a:endParaRPr lang="es-ES" dirty="0">
              <a:latin typeface="Lato"/>
            </a:endParaRPr>
          </a:p>
          <a:p>
            <a:pPr algn="l" fontAlgn="base"/>
            <a:r>
              <a:rPr lang="es-ES" b="1" i="0" dirty="0">
                <a:solidFill>
                  <a:srgbClr val="FF0000"/>
                </a:solidFill>
                <a:effectLst/>
                <a:latin typeface="Lato"/>
              </a:rPr>
              <a:t>2. Mi interfaz extiende de una interfaz con método default</a:t>
            </a:r>
          </a:p>
          <a:p>
            <a:pPr algn="l" fontAlgn="base"/>
            <a:r>
              <a:rPr lang="es-ES" sz="2400" b="1" i="0" dirty="0">
                <a:effectLst/>
                <a:latin typeface="Lato"/>
              </a:rPr>
              <a:t>En este caso, existe 3 posibles opciones que puedes seguir con estos métodos default de java:</a:t>
            </a:r>
          </a:p>
          <a:p>
            <a:pPr algn="l" fontAlgn="base">
              <a:buFont typeface="Arial" panose="020B0604020202020204" pitchFamily="34" charset="0"/>
              <a:buChar char="•"/>
            </a:pPr>
            <a:r>
              <a:rPr lang="es-ES" sz="2400" b="0" i="0" dirty="0">
                <a:effectLst/>
                <a:latin typeface="Lato"/>
              </a:rPr>
              <a:t>La interfaz hija heredará el método default automáticamente.</a:t>
            </a:r>
          </a:p>
          <a:p>
            <a:pPr algn="l" fontAlgn="base">
              <a:buFont typeface="Arial" panose="020B0604020202020204" pitchFamily="34" charset="0"/>
              <a:buChar char="•"/>
            </a:pPr>
            <a:r>
              <a:rPr lang="es-ES" sz="2400" b="0" i="0" dirty="0">
                <a:effectLst/>
                <a:latin typeface="Lato"/>
              </a:rPr>
              <a:t>Redeclaras el método en la interfaz hija y lo conviertes en abstracto (deja de ser un método default).</a:t>
            </a:r>
          </a:p>
          <a:p>
            <a:pPr algn="l" fontAlgn="base">
              <a:buFont typeface="Arial" panose="020B0604020202020204" pitchFamily="34" charset="0"/>
              <a:buChar char="•"/>
            </a:pPr>
            <a:r>
              <a:rPr lang="es-ES" sz="2400" b="0" i="0" dirty="0">
                <a:effectLst/>
                <a:latin typeface="Lato"/>
              </a:rPr>
              <a:t>Redefines el método con una implementación distinta.</a:t>
            </a:r>
          </a:p>
          <a:p>
            <a:pPr fontAlgn="base"/>
            <a:endParaRPr lang="es-EC" sz="2400" dirty="0"/>
          </a:p>
        </p:txBody>
      </p:sp>
      <p:sp>
        <p:nvSpPr>
          <p:cNvPr id="5" name="Título 4">
            <a:extLst>
              <a:ext uri="{FF2B5EF4-FFF2-40B4-BE49-F238E27FC236}">
                <a16:creationId xmlns:a16="http://schemas.microsoft.com/office/drawing/2014/main" id="{1724E66C-DBB9-4E9B-B17A-5EF2E36F6E18}"/>
              </a:ext>
            </a:extLst>
          </p:cNvPr>
          <p:cNvSpPr>
            <a:spLocks noGrp="1"/>
          </p:cNvSpPr>
          <p:nvPr>
            <p:ph type="title"/>
          </p:nvPr>
        </p:nvSpPr>
        <p:spPr/>
        <p:txBody>
          <a:bodyPr/>
          <a:lstStyle/>
          <a:p>
            <a:r>
              <a:rPr lang="es-ES" dirty="0"/>
              <a:t>APLICACIONES DISTRIBUIDAS</a:t>
            </a:r>
            <a:endParaRPr lang="es-EC" dirty="0"/>
          </a:p>
        </p:txBody>
      </p:sp>
    </p:spTree>
    <p:extLst>
      <p:ext uri="{BB962C8B-B14F-4D97-AF65-F5344CB8AC3E}">
        <p14:creationId xmlns:p14="http://schemas.microsoft.com/office/powerpoint/2010/main" val="398503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ABEBDB2-14B3-4D64-AB87-7BEB60753534}"/>
              </a:ext>
            </a:extLst>
          </p:cNvPr>
          <p:cNvSpPr>
            <a:spLocks noGrp="1"/>
          </p:cNvSpPr>
          <p:nvPr>
            <p:ph sz="half" idx="2"/>
          </p:nvPr>
        </p:nvSpPr>
        <p:spPr/>
        <p:txBody>
          <a:bodyPr/>
          <a:lstStyle/>
          <a:p>
            <a:r>
              <a:rPr lang="es-EC" dirty="0">
                <a:hlinkClick r:id="rId2"/>
              </a:rPr>
              <a:t>https://www.youtube.com/watch?v=Ixn8Ypri90w</a:t>
            </a:r>
            <a:endParaRPr lang="es-EC" dirty="0"/>
          </a:p>
          <a:p>
            <a:endParaRPr lang="es-EC" dirty="0"/>
          </a:p>
        </p:txBody>
      </p:sp>
      <p:sp>
        <p:nvSpPr>
          <p:cNvPr id="4" name="Marcador de texto 3">
            <a:extLst>
              <a:ext uri="{FF2B5EF4-FFF2-40B4-BE49-F238E27FC236}">
                <a16:creationId xmlns:a16="http://schemas.microsoft.com/office/drawing/2014/main" id="{96EDA487-A25E-4629-8A0B-A9BE9BFCA1B0}"/>
              </a:ext>
            </a:extLst>
          </p:cNvPr>
          <p:cNvSpPr>
            <a:spLocks noGrp="1"/>
          </p:cNvSpPr>
          <p:nvPr>
            <p:ph type="body" sz="quarter" idx="3"/>
          </p:nvPr>
        </p:nvSpPr>
        <p:spPr/>
        <p:txBody>
          <a:bodyPr>
            <a:normAutofit lnSpcReduction="10000"/>
          </a:bodyPr>
          <a:lstStyle/>
          <a:p>
            <a:pPr marL="457200" indent="-457200">
              <a:buFont typeface="Wingdings" panose="05000000000000000000" pitchFamily="2" charset="2"/>
              <a:buChar char="Ø"/>
            </a:pPr>
            <a:r>
              <a:rPr lang="es-ES" sz="3200" dirty="0"/>
              <a:t>VIDEO MÉTODOS POR DEFECTO</a:t>
            </a:r>
            <a:endParaRPr lang="es-EC" sz="3200" dirty="0"/>
          </a:p>
        </p:txBody>
      </p:sp>
      <p:sp>
        <p:nvSpPr>
          <p:cNvPr id="5" name="Título 4">
            <a:extLst>
              <a:ext uri="{FF2B5EF4-FFF2-40B4-BE49-F238E27FC236}">
                <a16:creationId xmlns:a16="http://schemas.microsoft.com/office/drawing/2014/main" id="{40462FF2-887C-4C05-8648-5BA0B68C2098}"/>
              </a:ext>
            </a:extLst>
          </p:cNvPr>
          <p:cNvSpPr>
            <a:spLocks noGrp="1"/>
          </p:cNvSpPr>
          <p:nvPr>
            <p:ph type="title"/>
          </p:nvPr>
        </p:nvSpPr>
        <p:spPr/>
        <p:txBody>
          <a:bodyPr/>
          <a:lstStyle/>
          <a:p>
            <a:r>
              <a:rPr lang="es-ES" dirty="0"/>
              <a:t>APLICACIONES DISTRIBUIDAS</a:t>
            </a:r>
            <a:endParaRPr lang="es-EC" dirty="0"/>
          </a:p>
        </p:txBody>
      </p:sp>
    </p:spTree>
    <p:extLst>
      <p:ext uri="{BB962C8B-B14F-4D97-AF65-F5344CB8AC3E}">
        <p14:creationId xmlns:p14="http://schemas.microsoft.com/office/powerpoint/2010/main" val="60916799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34454F-70DA-4D17-8334-D92724ADFACC}"/>
              </a:ext>
            </a:extLst>
          </p:cNvPr>
          <p:cNvSpPr>
            <a:spLocks noGrp="1"/>
          </p:cNvSpPr>
          <p:nvPr>
            <p:ph sz="half" idx="2"/>
          </p:nvPr>
        </p:nvSpPr>
        <p:spPr>
          <a:xfrm>
            <a:off x="797169" y="2391508"/>
            <a:ext cx="10644554" cy="4103078"/>
          </a:xfrm>
        </p:spPr>
        <p:txBody>
          <a:bodyPr>
            <a:normAutofit/>
          </a:bodyPr>
          <a:lstStyle/>
          <a:p>
            <a:pPr algn="l"/>
            <a:r>
              <a:rPr lang="es-ES" sz="3600" b="1" i="0" dirty="0">
                <a:solidFill>
                  <a:srgbClr val="FF0000"/>
                </a:solidFill>
                <a:effectLst/>
                <a:latin typeface="Lato"/>
              </a:rPr>
              <a:t>Conclusiones:</a:t>
            </a:r>
          </a:p>
          <a:p>
            <a:pPr algn="just"/>
            <a:r>
              <a:rPr lang="es-ES" sz="3600" b="0" i="0" dirty="0">
                <a:effectLst/>
                <a:latin typeface="Lato"/>
              </a:rPr>
              <a:t>Los métodos default son sin duda una gran utilidad, sobre todo porque nos evita tener que tener que implementar clases abstractas, pero como ya lo mencionamos no las sustituyen.</a:t>
            </a:r>
          </a:p>
          <a:p>
            <a:pPr fontAlgn="base"/>
            <a:endParaRPr lang="es-EC" sz="2400" dirty="0"/>
          </a:p>
        </p:txBody>
      </p:sp>
      <p:sp>
        <p:nvSpPr>
          <p:cNvPr id="5" name="Título 4">
            <a:extLst>
              <a:ext uri="{FF2B5EF4-FFF2-40B4-BE49-F238E27FC236}">
                <a16:creationId xmlns:a16="http://schemas.microsoft.com/office/drawing/2014/main" id="{1724E66C-DBB9-4E9B-B17A-5EF2E36F6E18}"/>
              </a:ext>
            </a:extLst>
          </p:cNvPr>
          <p:cNvSpPr>
            <a:spLocks noGrp="1"/>
          </p:cNvSpPr>
          <p:nvPr>
            <p:ph type="title"/>
          </p:nvPr>
        </p:nvSpPr>
        <p:spPr/>
        <p:txBody>
          <a:bodyPr/>
          <a:lstStyle/>
          <a:p>
            <a:r>
              <a:rPr lang="es-ES" dirty="0"/>
              <a:t>APLICACIONES DISTRIBUIDAS</a:t>
            </a:r>
            <a:endParaRPr lang="es-EC" dirty="0"/>
          </a:p>
        </p:txBody>
      </p:sp>
    </p:spTree>
    <p:extLst>
      <p:ext uri="{BB962C8B-B14F-4D97-AF65-F5344CB8AC3E}">
        <p14:creationId xmlns:p14="http://schemas.microsoft.com/office/powerpoint/2010/main" val="140865876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EE756B46-031D-4FB8-AD9F-E0FDC64715DE}"/>
              </a:ext>
            </a:extLst>
          </p:cNvPr>
          <p:cNvSpPr>
            <a:spLocks noGrp="1"/>
          </p:cNvSpPr>
          <p:nvPr>
            <p:ph type="body" idx="1"/>
          </p:nvPr>
        </p:nvSpPr>
        <p:spPr/>
        <p:txBody>
          <a:bodyPr/>
          <a:lstStyle/>
          <a:p>
            <a:r>
              <a:rPr lang="es-ES" dirty="0"/>
              <a:t>BIBLIOGRAFÍA:</a:t>
            </a:r>
            <a:endParaRPr lang="es-EC" dirty="0"/>
          </a:p>
        </p:txBody>
      </p:sp>
      <p:sp>
        <p:nvSpPr>
          <p:cNvPr id="3" name="Marcador de contenido 2">
            <a:extLst>
              <a:ext uri="{FF2B5EF4-FFF2-40B4-BE49-F238E27FC236}">
                <a16:creationId xmlns:a16="http://schemas.microsoft.com/office/drawing/2014/main" id="{E7424DE2-E751-49E5-8FEE-2A5706B3BB0A}"/>
              </a:ext>
            </a:extLst>
          </p:cNvPr>
          <p:cNvSpPr>
            <a:spLocks noGrp="1"/>
          </p:cNvSpPr>
          <p:nvPr>
            <p:ph sz="half" idx="2"/>
          </p:nvPr>
        </p:nvSpPr>
        <p:spPr>
          <a:xfrm>
            <a:off x="598516" y="2276475"/>
            <a:ext cx="10740044" cy="3913188"/>
          </a:xfrm>
        </p:spPr>
        <p:txBody>
          <a:bodyPr>
            <a:normAutofit/>
          </a:bodyPr>
          <a:lstStyle/>
          <a:p>
            <a:pPr>
              <a:buFont typeface="Wingdings" panose="05000000000000000000" pitchFamily="2" charset="2"/>
              <a:buChar char="Ø"/>
            </a:pPr>
            <a:r>
              <a:rPr lang="en-US" sz="2400" b="0" i="0" dirty="0">
                <a:solidFill>
                  <a:srgbClr val="000000"/>
                </a:solidFill>
                <a:effectLst/>
                <a:latin typeface="Open Sans"/>
              </a:rPr>
              <a:t> </a:t>
            </a:r>
            <a:r>
              <a:rPr lang="en-US" sz="2000" b="1" dirty="0">
                <a:solidFill>
                  <a:srgbClr val="000000"/>
                </a:solidFill>
                <a:effectLst/>
                <a:latin typeface="Lato"/>
              </a:rPr>
              <a:t>beginnersbook.com. 2020. Java 8 Interface Changes – Default Method And Static Method. [online] Available at: &lt;https://beginnersbook.com/2017/10/java-8-interface-changes-default-method-and-static-method/&gt; [Accessed 28 October 2020].</a:t>
            </a:r>
          </a:p>
          <a:p>
            <a:pPr>
              <a:buFont typeface="Wingdings" panose="05000000000000000000" pitchFamily="2" charset="2"/>
              <a:buChar char="Ø"/>
            </a:pPr>
            <a:endParaRPr lang="en-US" sz="2000" b="1" dirty="0">
              <a:solidFill>
                <a:srgbClr val="000000"/>
              </a:solidFill>
              <a:effectLst/>
              <a:latin typeface="Lato"/>
            </a:endParaRPr>
          </a:p>
          <a:p>
            <a:pPr>
              <a:buFont typeface="Wingdings" panose="05000000000000000000" pitchFamily="2" charset="2"/>
              <a:buChar char="Ø"/>
            </a:pPr>
            <a:r>
              <a:rPr lang="es-EC" sz="2000" b="1" dirty="0">
                <a:effectLst/>
                <a:latin typeface="Lato"/>
              </a:rPr>
              <a:t>Club de Tecnología. 2020. Java 8: Métodos Default En Interfaces. [online] Available at: &lt;https://www.clubdetecnologia.net/blog/2016/java-8-metodos-default-en-interfaces/&gt; [Accessed 28 October 2020].</a:t>
            </a:r>
          </a:p>
          <a:p>
            <a:pPr>
              <a:buFont typeface="Wingdings" panose="05000000000000000000" pitchFamily="2" charset="2"/>
              <a:buChar char="Ø"/>
            </a:pPr>
            <a:endParaRPr lang="es-EC" sz="2400" dirty="0">
              <a:latin typeface="Lato"/>
            </a:endParaRPr>
          </a:p>
          <a:p>
            <a:pPr>
              <a:buFont typeface="Wingdings" panose="05000000000000000000" pitchFamily="2" charset="2"/>
              <a:buChar char="Ø"/>
            </a:pPr>
            <a:endParaRPr lang="en-US" sz="3600" i="0" dirty="0">
              <a:effectLst/>
              <a:latin typeface="Lato"/>
            </a:endParaRPr>
          </a:p>
          <a:p>
            <a:pPr>
              <a:buFont typeface="Wingdings" panose="05000000000000000000" pitchFamily="2" charset="2"/>
              <a:buChar char="Ø"/>
            </a:pPr>
            <a:endParaRPr lang="en-US" dirty="0">
              <a:solidFill>
                <a:srgbClr val="000000"/>
              </a:solidFill>
              <a:latin typeface="Open Sans"/>
            </a:endParaRPr>
          </a:p>
        </p:txBody>
      </p:sp>
      <p:sp>
        <p:nvSpPr>
          <p:cNvPr id="5" name="Título 4">
            <a:extLst>
              <a:ext uri="{FF2B5EF4-FFF2-40B4-BE49-F238E27FC236}">
                <a16:creationId xmlns:a16="http://schemas.microsoft.com/office/drawing/2014/main" id="{9C3A87A7-1F74-4816-9CC2-4846B49FCCF7}"/>
              </a:ext>
            </a:extLst>
          </p:cNvPr>
          <p:cNvSpPr>
            <a:spLocks noGrp="1"/>
          </p:cNvSpPr>
          <p:nvPr>
            <p:ph type="title"/>
          </p:nvPr>
        </p:nvSpPr>
        <p:spPr/>
        <p:txBody>
          <a:bodyPr/>
          <a:lstStyle/>
          <a:p>
            <a:r>
              <a:rPr lang="es-ES" dirty="0"/>
              <a:t>APLICACIONES DISTRIBUIDAS</a:t>
            </a:r>
            <a:endParaRPr lang="es-EC" dirty="0"/>
          </a:p>
        </p:txBody>
      </p:sp>
    </p:spTree>
    <p:extLst>
      <p:ext uri="{BB962C8B-B14F-4D97-AF65-F5344CB8AC3E}">
        <p14:creationId xmlns:p14="http://schemas.microsoft.com/office/powerpoint/2010/main" val="36607964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630937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182129" y="1438609"/>
            <a:ext cx="9827741" cy="1932623"/>
          </a:xfrm>
        </p:spPr>
        <p:txBody>
          <a:bodyPr/>
          <a:lstStyle/>
          <a:p>
            <a:r>
              <a:rPr lang="es-ES" b="1" dirty="0"/>
              <a:t>APLICACIONES DISTRIBUIDAS </a:t>
            </a:r>
            <a:br>
              <a:rPr lang="es-ES" b="1" dirty="0"/>
            </a:br>
            <a:r>
              <a:rPr lang="es-ES" sz="3600" b="1" dirty="0">
                <a:solidFill>
                  <a:srgbClr val="FFFF00"/>
                </a:solidFill>
              </a:rPr>
              <a:t>Métodos por defecto (default) en interfaces</a:t>
            </a:r>
            <a:endParaRPr lang="es-EC" b="1" dirty="0">
              <a:solidFill>
                <a:srgbClr val="FFFF00"/>
              </a:solidFill>
            </a:endParaRPr>
          </a:p>
        </p:txBody>
      </p:sp>
      <p:sp>
        <p:nvSpPr>
          <p:cNvPr id="3" name="2 Subtítulo"/>
          <p:cNvSpPr>
            <a:spLocks noGrp="1"/>
          </p:cNvSpPr>
          <p:nvPr>
            <p:ph type="subTitle" idx="1"/>
          </p:nvPr>
        </p:nvSpPr>
        <p:spPr/>
        <p:txBody>
          <a:bodyPr>
            <a:normAutofit lnSpcReduction="10000"/>
          </a:bodyPr>
          <a:lstStyle/>
          <a:p>
            <a:pPr algn="l"/>
            <a:r>
              <a:rPr lang="es-ES" b="1" dirty="0"/>
              <a:t>INTEGRANTES:                                                                 CURSO:7-TD</a:t>
            </a:r>
          </a:p>
          <a:p>
            <a:pPr marL="342900" indent="-342900" algn="l">
              <a:buFont typeface="Wingdings" panose="05000000000000000000" pitchFamily="2" charset="2"/>
              <a:buChar char="Ø"/>
            </a:pPr>
            <a:r>
              <a:rPr lang="es-ES" b="1" dirty="0"/>
              <a:t>DIEGO FLORES</a:t>
            </a:r>
          </a:p>
          <a:p>
            <a:pPr marL="342900" indent="-342900" algn="l">
              <a:buFont typeface="Wingdings" panose="05000000000000000000" pitchFamily="2" charset="2"/>
              <a:buChar char="Ø"/>
            </a:pPr>
            <a:r>
              <a:rPr lang="es-ES" b="1" dirty="0"/>
              <a:t>VANESSA PAUCAR </a:t>
            </a:r>
          </a:p>
          <a:p>
            <a:pPr marL="342900" indent="-342900" algn="l">
              <a:buFont typeface="Wingdings" panose="05000000000000000000" pitchFamily="2" charset="2"/>
              <a:buChar char="Ø"/>
            </a:pPr>
            <a:r>
              <a:rPr lang="es-ES" b="1" dirty="0"/>
              <a:t>JUAN CARLOS MOROCHO</a:t>
            </a:r>
          </a:p>
          <a:p>
            <a:endParaRPr lang="es-EC" dirty="0"/>
          </a:p>
        </p:txBody>
      </p:sp>
    </p:spTree>
    <p:extLst>
      <p:ext uri="{BB962C8B-B14F-4D97-AF65-F5344CB8AC3E}">
        <p14:creationId xmlns:p14="http://schemas.microsoft.com/office/powerpoint/2010/main" val="23104800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r>
              <a:rPr lang="es-ES" dirty="0"/>
              <a:t>INTRODUCCIÓN </a:t>
            </a:r>
            <a:endParaRPr lang="es-EC" dirty="0"/>
          </a:p>
        </p:txBody>
      </p:sp>
      <p:sp>
        <p:nvSpPr>
          <p:cNvPr id="3" name="2 Marcador de contenido"/>
          <p:cNvSpPr>
            <a:spLocks noGrp="1"/>
          </p:cNvSpPr>
          <p:nvPr>
            <p:ph sz="half" idx="2"/>
          </p:nvPr>
        </p:nvSpPr>
        <p:spPr/>
        <p:txBody>
          <a:bodyPr>
            <a:normAutofit lnSpcReduction="10000"/>
          </a:bodyPr>
          <a:lstStyle/>
          <a:p>
            <a:pPr algn="just"/>
            <a:r>
              <a:rPr lang="es-ES" b="0" i="0" dirty="0">
                <a:effectLst/>
                <a:latin typeface="Lato"/>
              </a:rPr>
              <a:t>Los métodos default de Java son métodos ya diseñados listos para cargar o ser llamados por otros métodos </a:t>
            </a:r>
            <a:r>
              <a:rPr lang="es-ES" dirty="0">
                <a:latin typeface="Lato"/>
              </a:rPr>
              <a:t>, estos </a:t>
            </a:r>
            <a:r>
              <a:rPr lang="es-ES" b="1" i="0" dirty="0">
                <a:effectLst/>
                <a:latin typeface="Lato"/>
              </a:rPr>
              <a:t>sólo se permiten introducir en interfaces</a:t>
            </a:r>
            <a:r>
              <a:rPr lang="es-ES" b="0" i="0" dirty="0">
                <a:effectLst/>
                <a:latin typeface="Lato"/>
              </a:rPr>
              <a:t>, por lo tanto no existen en clases. </a:t>
            </a:r>
          </a:p>
          <a:p>
            <a:pPr algn="just"/>
            <a:r>
              <a:rPr lang="es-ES" b="0" i="0" dirty="0">
                <a:effectLst/>
                <a:latin typeface="Lato"/>
              </a:rPr>
              <a:t>Estos métodos, al igual que todos los demás en las interfaces, </a:t>
            </a:r>
            <a:r>
              <a:rPr lang="es-ES" b="1" i="0" dirty="0">
                <a:effectLst/>
                <a:latin typeface="Lato"/>
              </a:rPr>
              <a:t>son de manera implícita públicos</a:t>
            </a:r>
            <a:r>
              <a:rPr lang="es-ES" b="0" i="0" dirty="0">
                <a:effectLst/>
                <a:latin typeface="Lato"/>
              </a:rPr>
              <a:t>. Su principal diferencia es que no son abstractos como el resto y necesitan proporcionar una implementación para pasar la fase de compilación.</a:t>
            </a:r>
            <a:endParaRPr lang="es-EC" dirty="0"/>
          </a:p>
        </p:txBody>
      </p:sp>
      <p:sp>
        <p:nvSpPr>
          <p:cNvPr id="4" name="3 Marcador de texto"/>
          <p:cNvSpPr>
            <a:spLocks noGrp="1"/>
          </p:cNvSpPr>
          <p:nvPr>
            <p:ph type="body" sz="quarter" idx="3"/>
          </p:nvPr>
        </p:nvSpPr>
        <p:spPr/>
        <p:txBody>
          <a:bodyPr>
            <a:normAutofit/>
          </a:bodyPr>
          <a:lstStyle/>
          <a:p>
            <a:r>
              <a:rPr lang="es-ES" sz="2800" dirty="0"/>
              <a:t>¿QUÉ ES UN MÉTODO DEFAULT?</a:t>
            </a:r>
            <a:endParaRPr lang="es-EC" sz="2800" dirty="0"/>
          </a:p>
        </p:txBody>
      </p:sp>
      <p:sp>
        <p:nvSpPr>
          <p:cNvPr id="5" name="4 Título"/>
          <p:cNvSpPr>
            <a:spLocks noGrp="1"/>
          </p:cNvSpPr>
          <p:nvPr>
            <p:ph type="title"/>
          </p:nvPr>
        </p:nvSpPr>
        <p:spPr/>
        <p:txBody>
          <a:bodyPr/>
          <a:lstStyle/>
          <a:p>
            <a:r>
              <a:rPr lang="es-ES" dirty="0"/>
              <a:t>APLICACIONES DISTRIBUIDAS </a:t>
            </a:r>
            <a:endParaRPr lang="es-EC" dirty="0"/>
          </a:p>
        </p:txBody>
      </p:sp>
    </p:spTree>
    <p:extLst>
      <p:ext uri="{BB962C8B-B14F-4D97-AF65-F5344CB8AC3E}">
        <p14:creationId xmlns:p14="http://schemas.microsoft.com/office/powerpoint/2010/main" val="27074872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EC19C7F5-EE1A-4CDF-AF46-4E8EAE752D75}"/>
              </a:ext>
            </a:extLst>
          </p:cNvPr>
          <p:cNvSpPr>
            <a:spLocks noGrp="1"/>
          </p:cNvSpPr>
          <p:nvPr>
            <p:ph type="body" idx="1"/>
          </p:nvPr>
        </p:nvSpPr>
        <p:spPr>
          <a:xfrm>
            <a:off x="621579" y="1609639"/>
            <a:ext cx="10769771" cy="819315"/>
          </a:xfrm>
        </p:spPr>
        <p:txBody>
          <a:bodyPr/>
          <a:lstStyle/>
          <a:p>
            <a:r>
              <a:rPr lang="es-ES" sz="3200" i="0" dirty="0">
                <a:solidFill>
                  <a:srgbClr val="FF0000"/>
                </a:solidFill>
                <a:effectLst/>
                <a:latin typeface="Lato"/>
              </a:rPr>
              <a:t>Estructura de un método default de Java</a:t>
            </a:r>
          </a:p>
          <a:p>
            <a:endParaRPr lang="es-EC" dirty="0"/>
          </a:p>
        </p:txBody>
      </p:sp>
      <p:sp>
        <p:nvSpPr>
          <p:cNvPr id="3" name="Marcador de contenido 2">
            <a:extLst>
              <a:ext uri="{FF2B5EF4-FFF2-40B4-BE49-F238E27FC236}">
                <a16:creationId xmlns:a16="http://schemas.microsoft.com/office/drawing/2014/main" id="{960DE3A9-1D6C-4B8A-AEEB-E926EEE9774B}"/>
              </a:ext>
            </a:extLst>
          </p:cNvPr>
          <p:cNvSpPr>
            <a:spLocks noGrp="1"/>
          </p:cNvSpPr>
          <p:nvPr>
            <p:ph sz="half" idx="2"/>
          </p:nvPr>
        </p:nvSpPr>
        <p:spPr>
          <a:xfrm>
            <a:off x="651306" y="2415533"/>
            <a:ext cx="10740044" cy="3488142"/>
          </a:xfrm>
        </p:spPr>
        <p:txBody>
          <a:bodyPr>
            <a:normAutofit/>
          </a:bodyPr>
          <a:lstStyle/>
          <a:p>
            <a:pPr marL="0" indent="0" algn="l" fontAlgn="base">
              <a:buNone/>
            </a:pPr>
            <a:r>
              <a:rPr lang="es-ES" b="1" i="0" dirty="0">
                <a:effectLst/>
                <a:latin typeface="Lato"/>
              </a:rPr>
              <a:t>Los siguientes puntos son obligatorios para crear un método default en el lenguaje Java:</a:t>
            </a:r>
          </a:p>
          <a:p>
            <a:pPr algn="l" fontAlgn="base">
              <a:buFont typeface="Arial" panose="020B0604020202020204" pitchFamily="34" charset="0"/>
              <a:buChar char="•"/>
            </a:pPr>
            <a:r>
              <a:rPr lang="es-ES" b="0" i="0" dirty="0">
                <a:effectLst/>
                <a:latin typeface="inherit"/>
              </a:rPr>
              <a:t>Comenzará por la palabra reservada default.</a:t>
            </a:r>
          </a:p>
          <a:p>
            <a:pPr algn="l" fontAlgn="base">
              <a:buFont typeface="Arial" panose="020B0604020202020204" pitchFamily="34" charset="0"/>
              <a:buChar char="•"/>
            </a:pPr>
            <a:r>
              <a:rPr lang="es-ES" b="0" i="0" dirty="0">
                <a:effectLst/>
                <a:latin typeface="inherit"/>
              </a:rPr>
              <a:t>Proporcionará una implementación al método.</a:t>
            </a:r>
          </a:p>
          <a:p>
            <a:pPr algn="l" fontAlgn="base">
              <a:buFont typeface="Arial" panose="020B0604020202020204" pitchFamily="34" charset="0"/>
              <a:buChar char="•"/>
            </a:pPr>
            <a:r>
              <a:rPr lang="es-ES" b="0" i="0" dirty="0">
                <a:effectLst/>
                <a:latin typeface="inherit"/>
              </a:rPr>
              <a:t>Debe de encontrarse dentro de una interfaz.</a:t>
            </a:r>
          </a:p>
          <a:p>
            <a:pPr algn="l" fontAlgn="base">
              <a:buFont typeface="Arial" panose="020B0604020202020204" pitchFamily="34" charset="0"/>
              <a:buChar char="•"/>
            </a:pPr>
            <a:endParaRPr lang="es-ES" dirty="0">
              <a:latin typeface="inherit"/>
            </a:endParaRPr>
          </a:p>
          <a:p>
            <a:pPr algn="l" fontAlgn="base">
              <a:buFont typeface="Arial" panose="020B0604020202020204" pitchFamily="34" charset="0"/>
              <a:buChar char="•"/>
            </a:pPr>
            <a:endParaRPr lang="es-ES" b="0" i="0" dirty="0">
              <a:effectLst/>
              <a:latin typeface="inherit"/>
            </a:endParaRPr>
          </a:p>
          <a:p>
            <a:endParaRPr lang="es-EC" dirty="0"/>
          </a:p>
        </p:txBody>
      </p:sp>
      <p:sp>
        <p:nvSpPr>
          <p:cNvPr id="5" name="Título 4">
            <a:extLst>
              <a:ext uri="{FF2B5EF4-FFF2-40B4-BE49-F238E27FC236}">
                <a16:creationId xmlns:a16="http://schemas.microsoft.com/office/drawing/2014/main" id="{2CADD783-3AAA-45A0-A0C6-1FCEE3FB5970}"/>
              </a:ext>
            </a:extLst>
          </p:cNvPr>
          <p:cNvSpPr>
            <a:spLocks noGrp="1"/>
          </p:cNvSpPr>
          <p:nvPr>
            <p:ph type="title"/>
          </p:nvPr>
        </p:nvSpPr>
        <p:spPr/>
        <p:txBody>
          <a:bodyPr/>
          <a:lstStyle/>
          <a:p>
            <a:r>
              <a:rPr lang="es-ES" dirty="0"/>
              <a:t>APLICACIONES DISTRIBUIDAS</a:t>
            </a:r>
            <a:endParaRPr lang="es-EC" dirty="0"/>
          </a:p>
        </p:txBody>
      </p:sp>
      <p:graphicFrame>
        <p:nvGraphicFramePr>
          <p:cNvPr id="6" name="Tabla 5">
            <a:extLst>
              <a:ext uri="{FF2B5EF4-FFF2-40B4-BE49-F238E27FC236}">
                <a16:creationId xmlns:a16="http://schemas.microsoft.com/office/drawing/2014/main" id="{C1232BB2-E25A-433F-9E7D-04A0B985A43E}"/>
              </a:ext>
            </a:extLst>
          </p:cNvPr>
          <p:cNvGraphicFramePr>
            <a:graphicFrameLocks noGrp="1"/>
          </p:cNvGraphicFramePr>
          <p:nvPr>
            <p:extLst>
              <p:ext uri="{D42A27DB-BD31-4B8C-83A1-F6EECF244321}">
                <p14:modId xmlns:p14="http://schemas.microsoft.com/office/powerpoint/2010/main" val="920552655"/>
              </p:ext>
            </p:extLst>
          </p:nvPr>
        </p:nvGraphicFramePr>
        <p:xfrm>
          <a:off x="3111585" y="4972209"/>
          <a:ext cx="6215295" cy="1790706"/>
        </p:xfrm>
        <a:graphic>
          <a:graphicData uri="http://schemas.openxmlformats.org/drawingml/2006/table">
            <a:tbl>
              <a:tblPr/>
              <a:tblGrid>
                <a:gridCol w="393248">
                  <a:extLst>
                    <a:ext uri="{9D8B030D-6E8A-4147-A177-3AD203B41FA5}">
                      <a16:colId xmlns:a16="http://schemas.microsoft.com/office/drawing/2014/main" val="3256670237"/>
                    </a:ext>
                  </a:extLst>
                </a:gridCol>
                <a:gridCol w="5822047">
                  <a:extLst>
                    <a:ext uri="{9D8B030D-6E8A-4147-A177-3AD203B41FA5}">
                      <a16:colId xmlns:a16="http://schemas.microsoft.com/office/drawing/2014/main" val="956134329"/>
                    </a:ext>
                  </a:extLst>
                </a:gridCol>
              </a:tblGrid>
              <a:tr h="1790706">
                <a:tc>
                  <a:txBody>
                    <a:bodyPr/>
                    <a:lstStyle/>
                    <a:p>
                      <a:pPr algn="ctr" fontAlgn="base"/>
                      <a:r>
                        <a:rPr lang="es-EC" dirty="0">
                          <a:solidFill>
                            <a:srgbClr val="5499DE"/>
                          </a:solidFill>
                          <a:effectLst/>
                          <a:latin typeface="inherit"/>
                        </a:rPr>
                        <a:t>1</a:t>
                      </a:r>
                    </a:p>
                    <a:p>
                      <a:pPr algn="ctr" fontAlgn="base"/>
                      <a:r>
                        <a:rPr lang="es-EC" dirty="0">
                          <a:solidFill>
                            <a:srgbClr val="317CC5"/>
                          </a:solidFill>
                          <a:effectLst/>
                          <a:latin typeface="inherit"/>
                        </a:rPr>
                        <a:t>2</a:t>
                      </a:r>
                    </a:p>
                    <a:p>
                      <a:pPr algn="ctr" fontAlgn="base"/>
                      <a:r>
                        <a:rPr lang="es-EC" dirty="0">
                          <a:solidFill>
                            <a:srgbClr val="5499DE"/>
                          </a:solidFill>
                          <a:effectLst/>
                          <a:latin typeface="inherit"/>
                        </a:rPr>
                        <a:t>3</a:t>
                      </a:r>
                    </a:p>
                    <a:p>
                      <a:pPr algn="ctr" fontAlgn="base"/>
                      <a:r>
                        <a:rPr lang="es-EC" dirty="0">
                          <a:solidFill>
                            <a:srgbClr val="317CC5"/>
                          </a:solidFill>
                          <a:effectLst/>
                          <a:latin typeface="inherit"/>
                        </a:rPr>
                        <a:t>4</a:t>
                      </a:r>
                    </a:p>
                    <a:p>
                      <a:pPr algn="ctr" fontAlgn="base"/>
                      <a:r>
                        <a:rPr lang="es-EC" dirty="0">
                          <a:solidFill>
                            <a:srgbClr val="5499DE"/>
                          </a:solidFill>
                          <a:effectLst/>
                          <a:latin typeface="inherit"/>
                        </a:rPr>
                        <a:t>5</a:t>
                      </a:r>
                    </a:p>
                    <a:p>
                      <a:pPr algn="ctr" fontAlgn="base"/>
                      <a:r>
                        <a:rPr lang="es-EC" dirty="0">
                          <a:solidFill>
                            <a:srgbClr val="317CC5"/>
                          </a:solidFill>
                          <a:effectLst/>
                          <a:latin typeface="inherit"/>
                        </a:rPr>
                        <a:t>6</a:t>
                      </a:r>
                    </a:p>
                  </a:txBody>
                  <a:tcPr>
                    <a:lnL>
                      <a:noFill/>
                    </a:lnL>
                    <a:lnR>
                      <a:noFill/>
                    </a:lnR>
                    <a:lnT>
                      <a:noFill/>
                    </a:lnT>
                    <a:lnB>
                      <a:noFill/>
                    </a:lnB>
                    <a:solidFill>
                      <a:srgbClr val="DFEFFF"/>
                    </a:solidFill>
                  </a:tcPr>
                </a:tc>
                <a:tc>
                  <a:txBody>
                    <a:bodyPr/>
                    <a:lstStyle/>
                    <a:p>
                      <a:pPr algn="l" fontAlgn="base"/>
                      <a:r>
                        <a:rPr lang="es-EC" dirty="0">
                          <a:solidFill>
                            <a:srgbClr val="800080"/>
                          </a:solidFill>
                          <a:effectLst/>
                          <a:latin typeface="inherit"/>
                        </a:rPr>
                        <a:t>public</a:t>
                      </a:r>
                      <a:r>
                        <a:rPr lang="es-EC" dirty="0">
                          <a:solidFill>
                            <a:srgbClr val="006FE0"/>
                          </a:solidFill>
                          <a:effectLst/>
                          <a:latin typeface="inherit"/>
                        </a:rPr>
                        <a:t> </a:t>
                      </a:r>
                      <a:r>
                        <a:rPr lang="es-EC" dirty="0">
                          <a:solidFill>
                            <a:srgbClr val="800080"/>
                          </a:solidFill>
                          <a:effectLst/>
                          <a:latin typeface="inherit"/>
                        </a:rPr>
                        <a:t>interface</a:t>
                      </a:r>
                      <a:r>
                        <a:rPr lang="es-EC" dirty="0">
                          <a:solidFill>
                            <a:srgbClr val="006FE0"/>
                          </a:solidFill>
                          <a:effectLst/>
                          <a:latin typeface="inherit"/>
                        </a:rPr>
                        <a:t> </a:t>
                      </a:r>
                      <a:r>
                        <a:rPr lang="es-EC" dirty="0">
                          <a:solidFill>
                            <a:srgbClr val="004ED0"/>
                          </a:solidFill>
                          <a:effectLst/>
                          <a:latin typeface="inherit"/>
                        </a:rPr>
                        <a:t>InterfazNormal</a:t>
                      </a:r>
                      <a:r>
                        <a:rPr lang="es-EC" dirty="0">
                          <a:solidFill>
                            <a:srgbClr val="006FE0"/>
                          </a:solidFill>
                          <a:effectLst/>
                          <a:latin typeface="inherit"/>
                        </a:rPr>
                        <a:t> </a:t>
                      </a:r>
                      <a:r>
                        <a:rPr lang="es-EC" dirty="0">
                          <a:solidFill>
                            <a:srgbClr val="333333"/>
                          </a:solidFill>
                          <a:effectLst/>
                          <a:latin typeface="inherit"/>
                        </a:rPr>
                        <a:t>{</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800080"/>
                          </a:solidFill>
                          <a:effectLst/>
                          <a:latin typeface="inherit"/>
                        </a:rPr>
                        <a:t>void</a:t>
                      </a:r>
                      <a:r>
                        <a:rPr lang="es-EC" dirty="0">
                          <a:solidFill>
                            <a:srgbClr val="006FE0"/>
                          </a:solidFill>
                          <a:effectLst/>
                          <a:latin typeface="inherit"/>
                        </a:rPr>
                        <a:t> </a:t>
                      </a:r>
                      <a:r>
                        <a:rPr lang="es-EC" dirty="0">
                          <a:solidFill>
                            <a:srgbClr val="004ED0"/>
                          </a:solidFill>
                          <a:effectLst/>
                          <a:latin typeface="inherit"/>
                        </a:rPr>
                        <a:t>metodoAbstracto</a:t>
                      </a:r>
                      <a:r>
                        <a:rPr lang="es-EC" dirty="0">
                          <a:solidFill>
                            <a:srgbClr val="333333"/>
                          </a:solidFill>
                          <a:effectLst/>
                          <a:latin typeface="inherit"/>
                        </a:rPr>
                        <a:t>();</a:t>
                      </a:r>
                      <a:r>
                        <a:rPr lang="es-EC" dirty="0">
                          <a:solidFill>
                            <a:srgbClr val="006FE0"/>
                          </a:solidFill>
                          <a:effectLst/>
                          <a:latin typeface="inherit"/>
                        </a:rPr>
                        <a:t> </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800080"/>
                          </a:solidFill>
                          <a:effectLst/>
                          <a:latin typeface="inherit"/>
                        </a:rPr>
                        <a:t>default</a:t>
                      </a:r>
                      <a:r>
                        <a:rPr lang="es-EC" dirty="0">
                          <a:solidFill>
                            <a:srgbClr val="006FE0"/>
                          </a:solidFill>
                          <a:effectLst/>
                          <a:latin typeface="inherit"/>
                        </a:rPr>
                        <a:t> </a:t>
                      </a:r>
                      <a:r>
                        <a:rPr lang="es-EC" dirty="0">
                          <a:solidFill>
                            <a:srgbClr val="800080"/>
                          </a:solidFill>
                          <a:effectLst/>
                          <a:latin typeface="inherit"/>
                        </a:rPr>
                        <a:t>void</a:t>
                      </a:r>
                      <a:r>
                        <a:rPr lang="es-EC" dirty="0">
                          <a:solidFill>
                            <a:srgbClr val="006FE0"/>
                          </a:solidFill>
                          <a:effectLst/>
                          <a:latin typeface="inherit"/>
                        </a:rPr>
                        <a:t> </a:t>
                      </a:r>
                      <a:r>
                        <a:rPr lang="es-EC" dirty="0">
                          <a:solidFill>
                            <a:srgbClr val="004ED0"/>
                          </a:solidFill>
                          <a:effectLst/>
                          <a:latin typeface="inherit"/>
                        </a:rPr>
                        <a:t>metodoDefault</a:t>
                      </a:r>
                      <a:r>
                        <a:rPr lang="es-EC" dirty="0">
                          <a:solidFill>
                            <a:srgbClr val="333333"/>
                          </a:solidFill>
                          <a:effectLst/>
                          <a:latin typeface="inherit"/>
                        </a:rPr>
                        <a:t>()</a:t>
                      </a:r>
                      <a:r>
                        <a:rPr lang="es-EC" dirty="0">
                          <a:solidFill>
                            <a:srgbClr val="006FE0"/>
                          </a:solidFill>
                          <a:effectLst/>
                          <a:latin typeface="inherit"/>
                        </a:rPr>
                        <a:t> </a:t>
                      </a:r>
                      <a:r>
                        <a:rPr lang="es-EC" dirty="0">
                          <a:solidFill>
                            <a:srgbClr val="333333"/>
                          </a:solidFill>
                          <a:effectLst/>
                          <a:latin typeface="inherit"/>
                        </a:rPr>
                        <a:t>{</a:t>
                      </a:r>
                      <a:r>
                        <a:rPr lang="es-EC" dirty="0">
                          <a:solidFill>
                            <a:srgbClr val="006FE0"/>
                          </a:solidFill>
                          <a:effectLst/>
                          <a:latin typeface="inherit"/>
                        </a:rPr>
                        <a:t>     </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002D7A"/>
                          </a:solidFill>
                          <a:effectLst/>
                          <a:latin typeface="inherit"/>
                        </a:rPr>
                        <a:t>System</a:t>
                      </a:r>
                      <a:r>
                        <a:rPr lang="es-EC" dirty="0">
                          <a:solidFill>
                            <a:srgbClr val="333333"/>
                          </a:solidFill>
                          <a:effectLst/>
                          <a:latin typeface="inherit"/>
                        </a:rPr>
                        <a:t>.</a:t>
                      </a:r>
                      <a:r>
                        <a:rPr lang="es-EC" dirty="0">
                          <a:solidFill>
                            <a:srgbClr val="002D7A"/>
                          </a:solidFill>
                          <a:effectLst/>
                          <a:latin typeface="inherit"/>
                        </a:rPr>
                        <a:t>out</a:t>
                      </a:r>
                      <a:r>
                        <a:rPr lang="es-EC" dirty="0">
                          <a:solidFill>
                            <a:srgbClr val="333333"/>
                          </a:solidFill>
                          <a:effectLst/>
                          <a:latin typeface="inherit"/>
                        </a:rPr>
                        <a:t>.</a:t>
                      </a:r>
                      <a:r>
                        <a:rPr lang="es-EC" dirty="0">
                          <a:solidFill>
                            <a:srgbClr val="004ED0"/>
                          </a:solidFill>
                          <a:effectLst/>
                          <a:latin typeface="inherit"/>
                        </a:rPr>
                        <a:t>println</a:t>
                      </a:r>
                      <a:r>
                        <a:rPr lang="es-EC" dirty="0">
                          <a:solidFill>
                            <a:srgbClr val="333333"/>
                          </a:solidFill>
                          <a:effectLst/>
                          <a:latin typeface="inherit"/>
                        </a:rPr>
                        <a:t>(</a:t>
                      </a:r>
                      <a:r>
                        <a:rPr lang="es-EC" dirty="0">
                          <a:solidFill>
                            <a:srgbClr val="008000"/>
                          </a:solidFill>
                          <a:effectLst/>
                          <a:latin typeface="inherit"/>
                        </a:rPr>
                        <a:t>"Hola"</a:t>
                      </a:r>
                      <a:r>
                        <a:rPr lang="es-EC" dirty="0">
                          <a:solidFill>
                            <a:srgbClr val="333333"/>
                          </a:solidFill>
                          <a:effectLst/>
                          <a:latin typeface="inherit"/>
                        </a:rPr>
                        <a:t>);</a:t>
                      </a:r>
                      <a:r>
                        <a:rPr lang="es-EC" dirty="0">
                          <a:solidFill>
                            <a:srgbClr val="006FE0"/>
                          </a:solidFill>
                          <a:effectLst/>
                          <a:latin typeface="inherit"/>
                        </a:rPr>
                        <a:t> </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333333"/>
                          </a:solidFill>
                          <a:effectLst/>
                          <a:latin typeface="inherit"/>
                        </a:rPr>
                        <a:t>}</a:t>
                      </a:r>
                      <a:endParaRPr lang="es-EC" dirty="0">
                        <a:solidFill>
                          <a:srgbClr val="000000"/>
                        </a:solidFill>
                        <a:effectLst/>
                        <a:latin typeface="inherit"/>
                      </a:endParaRPr>
                    </a:p>
                    <a:p>
                      <a:pPr algn="l" fontAlgn="base"/>
                      <a:r>
                        <a:rPr lang="es-EC" dirty="0">
                          <a:solidFill>
                            <a:srgbClr val="333333"/>
                          </a:solidFill>
                          <a:effectLst/>
                          <a:latin typeface="inherit"/>
                        </a:rPr>
                        <a:t>}</a:t>
                      </a:r>
                      <a:endParaRPr lang="es-EC" dirty="0">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3010034083"/>
                  </a:ext>
                </a:extLst>
              </a:tr>
            </a:tbl>
          </a:graphicData>
        </a:graphic>
      </p:graphicFrame>
    </p:spTree>
    <p:extLst>
      <p:ext uri="{BB962C8B-B14F-4D97-AF65-F5344CB8AC3E}">
        <p14:creationId xmlns:p14="http://schemas.microsoft.com/office/powerpoint/2010/main" val="41373257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E75E5CA-6A35-4805-9395-1606FB818A35}"/>
              </a:ext>
            </a:extLst>
          </p:cNvPr>
          <p:cNvSpPr>
            <a:spLocks noGrp="1"/>
          </p:cNvSpPr>
          <p:nvPr>
            <p:ph type="body" idx="1"/>
          </p:nvPr>
        </p:nvSpPr>
        <p:spPr>
          <a:xfrm>
            <a:off x="633528" y="1325880"/>
            <a:ext cx="10769771" cy="823912"/>
          </a:xfrm>
        </p:spPr>
        <p:txBody>
          <a:bodyPr>
            <a:normAutofit fontScale="92500"/>
          </a:bodyPr>
          <a:lstStyle/>
          <a:p>
            <a:r>
              <a:rPr lang="es-ES" i="0" dirty="0">
                <a:solidFill>
                  <a:srgbClr val="FF0000"/>
                </a:solidFill>
                <a:effectLst/>
                <a:latin typeface="Lato"/>
              </a:rPr>
              <a:t>¿Qué nos permite un método default en Java?</a:t>
            </a:r>
          </a:p>
        </p:txBody>
      </p:sp>
      <p:sp>
        <p:nvSpPr>
          <p:cNvPr id="3" name="Marcador de contenido 2">
            <a:extLst>
              <a:ext uri="{FF2B5EF4-FFF2-40B4-BE49-F238E27FC236}">
                <a16:creationId xmlns:a16="http://schemas.microsoft.com/office/drawing/2014/main" id="{FBBC40C6-FA1C-4582-9425-12EE2A14F701}"/>
              </a:ext>
            </a:extLst>
          </p:cNvPr>
          <p:cNvSpPr>
            <a:spLocks noGrp="1"/>
          </p:cNvSpPr>
          <p:nvPr>
            <p:ph sz="half" idx="2"/>
          </p:nvPr>
        </p:nvSpPr>
        <p:spPr>
          <a:xfrm>
            <a:off x="598516" y="2491740"/>
            <a:ext cx="10740044" cy="3697924"/>
          </a:xfrm>
        </p:spPr>
        <p:txBody>
          <a:bodyPr>
            <a:normAutofit/>
          </a:bodyPr>
          <a:lstStyle/>
          <a:p>
            <a:pPr algn="just" fontAlgn="base"/>
            <a:r>
              <a:rPr lang="es-ES" sz="3000" b="0" i="0" dirty="0">
                <a:effectLst/>
                <a:latin typeface="Lato"/>
              </a:rPr>
              <a:t>Lo que nos permite es de manera flexible modificar el patrón de abstracción que hasta ahora las interfaces proporcionaban. Podremos modificar el contrato de la interfaz y automáticamente propagarlo a todas las clases que la implementan sin tener que editarlas todas (que se hubieran roto al no contemplar el nuevo método añadido). Ahora el ejemplo.</a:t>
            </a:r>
          </a:p>
          <a:p>
            <a:endParaRPr lang="es-EC" dirty="0"/>
          </a:p>
        </p:txBody>
      </p:sp>
      <p:sp>
        <p:nvSpPr>
          <p:cNvPr id="5" name="Título 4">
            <a:extLst>
              <a:ext uri="{FF2B5EF4-FFF2-40B4-BE49-F238E27FC236}">
                <a16:creationId xmlns:a16="http://schemas.microsoft.com/office/drawing/2014/main" id="{266E0FA2-0FAD-4028-989A-06504621B9CB}"/>
              </a:ext>
            </a:extLst>
          </p:cNvPr>
          <p:cNvSpPr>
            <a:spLocks noGrp="1"/>
          </p:cNvSpPr>
          <p:nvPr>
            <p:ph type="title"/>
          </p:nvPr>
        </p:nvSpPr>
        <p:spPr/>
        <p:txBody>
          <a:bodyPr/>
          <a:lstStyle/>
          <a:p>
            <a:r>
              <a:rPr lang="es-ES" dirty="0"/>
              <a:t>APLICACIONES DISTRIBUIDAS </a:t>
            </a:r>
            <a:endParaRPr lang="es-EC" dirty="0"/>
          </a:p>
        </p:txBody>
      </p:sp>
    </p:spTree>
    <p:extLst>
      <p:ext uri="{BB962C8B-B14F-4D97-AF65-F5344CB8AC3E}">
        <p14:creationId xmlns:p14="http://schemas.microsoft.com/office/powerpoint/2010/main" val="4168635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BC40C6-FA1C-4582-9425-12EE2A14F701}"/>
              </a:ext>
            </a:extLst>
          </p:cNvPr>
          <p:cNvSpPr>
            <a:spLocks noGrp="1"/>
          </p:cNvSpPr>
          <p:nvPr>
            <p:ph sz="half" idx="2"/>
          </p:nvPr>
        </p:nvSpPr>
        <p:spPr>
          <a:xfrm>
            <a:off x="471574" y="2649415"/>
            <a:ext cx="5202394" cy="3139321"/>
          </a:xfrm>
        </p:spPr>
        <p:txBody>
          <a:bodyPr>
            <a:normAutofit fontScale="92500" lnSpcReduction="20000"/>
          </a:bodyPr>
          <a:lstStyle/>
          <a:p>
            <a:pPr algn="just"/>
            <a:r>
              <a:rPr lang="es-ES" b="0" i="0" dirty="0">
                <a:effectLst/>
                <a:latin typeface="Lato"/>
              </a:rPr>
              <a:t>Si en la actualidad tuviéramos una interfaz implementada por 20 clases en nuestra aplicación y necesitamos añadir un nuevo método a esa interfaz para que nuestro diseño siga siendo rígido, tendríamos que modificar la interfaz y posteriormente modificar todas las clases que la implementan.</a:t>
            </a:r>
          </a:p>
          <a:p>
            <a:endParaRPr lang="es-EC" dirty="0"/>
          </a:p>
        </p:txBody>
      </p:sp>
      <p:sp>
        <p:nvSpPr>
          <p:cNvPr id="5" name="Título 4">
            <a:extLst>
              <a:ext uri="{FF2B5EF4-FFF2-40B4-BE49-F238E27FC236}">
                <a16:creationId xmlns:a16="http://schemas.microsoft.com/office/drawing/2014/main" id="{266E0FA2-0FAD-4028-989A-06504621B9CB}"/>
              </a:ext>
            </a:extLst>
          </p:cNvPr>
          <p:cNvSpPr>
            <a:spLocks noGrp="1"/>
          </p:cNvSpPr>
          <p:nvPr>
            <p:ph type="title"/>
          </p:nvPr>
        </p:nvSpPr>
        <p:spPr>
          <a:xfrm>
            <a:off x="1872615" y="249949"/>
            <a:ext cx="8446770" cy="819315"/>
          </a:xfrm>
        </p:spPr>
        <p:txBody>
          <a:bodyPr/>
          <a:lstStyle/>
          <a:p>
            <a:r>
              <a:rPr lang="es-ES" dirty="0"/>
              <a:t>APLICACIONES DISTRIBUIDAS </a:t>
            </a:r>
            <a:endParaRPr lang="es-EC" dirty="0"/>
          </a:p>
        </p:txBody>
      </p:sp>
      <p:sp>
        <p:nvSpPr>
          <p:cNvPr id="7" name="CuadroTexto 6">
            <a:extLst>
              <a:ext uri="{FF2B5EF4-FFF2-40B4-BE49-F238E27FC236}">
                <a16:creationId xmlns:a16="http://schemas.microsoft.com/office/drawing/2014/main" id="{2A3A1007-A5E1-427D-864A-99B1B7F7AB1C}"/>
              </a:ext>
            </a:extLst>
          </p:cNvPr>
          <p:cNvSpPr txBox="1"/>
          <p:nvPr/>
        </p:nvSpPr>
        <p:spPr>
          <a:xfrm>
            <a:off x="5673968" y="2649415"/>
            <a:ext cx="6046457" cy="3416320"/>
          </a:xfrm>
          <a:prstGeom prst="rect">
            <a:avLst/>
          </a:prstGeom>
          <a:noFill/>
        </p:spPr>
        <p:txBody>
          <a:bodyPr wrap="square">
            <a:spAutoFit/>
          </a:bodyPr>
          <a:lstStyle/>
          <a:p>
            <a:pPr algn="l" fontAlgn="base"/>
            <a:r>
              <a:rPr lang="es-EC" b="0" i="0" dirty="0">
                <a:solidFill>
                  <a:srgbClr val="006FE0"/>
                </a:solidFill>
                <a:effectLst/>
                <a:latin typeface="inherit"/>
              </a:rPr>
              <a:t>    </a:t>
            </a:r>
            <a:r>
              <a:rPr lang="es-EC" b="0" i="0" dirty="0">
                <a:solidFill>
                  <a:srgbClr val="800080"/>
                </a:solidFill>
                <a:effectLst/>
                <a:latin typeface="inherit"/>
              </a:rPr>
              <a:t>void</a:t>
            </a:r>
            <a:r>
              <a:rPr lang="es-EC" b="0" i="0" dirty="0">
                <a:solidFill>
                  <a:srgbClr val="006FE0"/>
                </a:solidFill>
                <a:effectLst/>
                <a:latin typeface="inherit"/>
              </a:rPr>
              <a:t> </a:t>
            </a:r>
            <a:r>
              <a:rPr lang="es-EC" b="0" i="0" dirty="0">
                <a:solidFill>
                  <a:srgbClr val="004ED0"/>
                </a:solidFill>
                <a:effectLst/>
                <a:latin typeface="inherit"/>
              </a:rPr>
              <a:t>vender</a:t>
            </a:r>
            <a:r>
              <a:rPr lang="es-EC" b="0" i="0" dirty="0">
                <a:solidFill>
                  <a:srgbClr val="333333"/>
                </a:solidFill>
                <a:effectLst/>
                <a:latin typeface="inherit"/>
              </a:rPr>
              <a:t>();</a:t>
            </a:r>
            <a:endParaRPr lang="es-EC" b="0" i="0" dirty="0">
              <a:solidFill>
                <a:srgbClr val="000000"/>
              </a:solidFill>
              <a:effectLst/>
              <a:latin typeface="Monaco"/>
            </a:endParaRPr>
          </a:p>
          <a:p>
            <a:pPr algn="l" fontAlgn="base"/>
            <a:r>
              <a:rPr lang="es-EC" b="0" i="0" dirty="0">
                <a:solidFill>
                  <a:srgbClr val="333333"/>
                </a:solidFill>
                <a:effectLst/>
                <a:latin typeface="inherit"/>
              </a:rPr>
              <a:t>}</a:t>
            </a:r>
            <a:endParaRPr lang="es-EC" b="0" i="0" dirty="0">
              <a:solidFill>
                <a:srgbClr val="000000"/>
              </a:solidFill>
              <a:effectLst/>
              <a:latin typeface="Monaco"/>
            </a:endParaRPr>
          </a:p>
          <a:p>
            <a:pPr algn="l" fontAlgn="base"/>
            <a:r>
              <a:rPr lang="es-EC" b="0" i="0" dirty="0">
                <a:solidFill>
                  <a:srgbClr val="800080"/>
                </a:solidFill>
                <a:effectLst/>
                <a:latin typeface="inherit"/>
              </a:rPr>
              <a:t>public</a:t>
            </a:r>
            <a:r>
              <a:rPr lang="es-EC" b="0" i="0" dirty="0">
                <a:solidFill>
                  <a:srgbClr val="006FE0"/>
                </a:solidFill>
                <a:effectLst/>
                <a:latin typeface="inherit"/>
              </a:rPr>
              <a:t> </a:t>
            </a:r>
            <a:r>
              <a:rPr lang="es-EC" b="0" i="0" dirty="0">
                <a:solidFill>
                  <a:srgbClr val="800080"/>
                </a:solidFill>
                <a:effectLst/>
                <a:latin typeface="inherit"/>
              </a:rPr>
              <a:t>class</a:t>
            </a:r>
            <a:r>
              <a:rPr lang="es-EC" b="0" i="0" dirty="0">
                <a:solidFill>
                  <a:srgbClr val="006FE0"/>
                </a:solidFill>
                <a:effectLst/>
                <a:latin typeface="inherit"/>
              </a:rPr>
              <a:t> </a:t>
            </a:r>
            <a:r>
              <a:rPr lang="es-EC" b="0" i="0" dirty="0">
                <a:solidFill>
                  <a:srgbClr val="004ED0"/>
                </a:solidFill>
                <a:effectLst/>
                <a:latin typeface="inherit"/>
              </a:rPr>
              <a:t>Lavadora</a:t>
            </a:r>
            <a:r>
              <a:rPr lang="es-EC" b="0" i="0" dirty="0">
                <a:solidFill>
                  <a:srgbClr val="006FE0"/>
                </a:solidFill>
                <a:effectLst/>
                <a:latin typeface="inherit"/>
              </a:rPr>
              <a:t> </a:t>
            </a:r>
            <a:r>
              <a:rPr lang="es-EC" b="0" i="0" dirty="0">
                <a:solidFill>
                  <a:srgbClr val="800080"/>
                </a:solidFill>
                <a:effectLst/>
                <a:latin typeface="inherit"/>
              </a:rPr>
              <a:t>implements</a:t>
            </a:r>
            <a:r>
              <a:rPr lang="es-EC" b="0" i="0" dirty="0">
                <a:solidFill>
                  <a:srgbClr val="006FE0"/>
                </a:solidFill>
                <a:effectLst/>
                <a:latin typeface="inherit"/>
              </a:rPr>
              <a:t> </a:t>
            </a:r>
            <a:r>
              <a:rPr lang="es-EC" b="0" i="0" dirty="0">
                <a:solidFill>
                  <a:srgbClr val="004ED0"/>
                </a:solidFill>
                <a:effectLst/>
                <a:latin typeface="inherit"/>
              </a:rPr>
              <a:t>Vendible</a:t>
            </a:r>
            <a:r>
              <a:rPr lang="es-EC" b="0" i="0" dirty="0">
                <a:solidFill>
                  <a:srgbClr val="006FE0"/>
                </a:solidFill>
                <a:effectLst/>
                <a:latin typeface="inherit"/>
              </a:rPr>
              <a:t> </a:t>
            </a:r>
            <a:r>
              <a:rPr lang="es-EC" b="0" i="0" dirty="0">
                <a:solidFill>
                  <a:srgbClr val="333333"/>
                </a:solidFill>
                <a:effectLst/>
                <a:latin typeface="inherit"/>
              </a:rPr>
              <a:t>{</a:t>
            </a:r>
            <a:endParaRPr lang="es-EC" b="0" i="0" dirty="0">
              <a:solidFill>
                <a:srgbClr val="000000"/>
              </a:solidFill>
              <a:effectLst/>
              <a:latin typeface="Monaco"/>
            </a:endParaRPr>
          </a:p>
          <a:p>
            <a:pPr algn="l" fontAlgn="base"/>
            <a:r>
              <a:rPr lang="es-EC" b="0" i="0" dirty="0">
                <a:solidFill>
                  <a:srgbClr val="000000"/>
                </a:solidFill>
                <a:effectLst/>
                <a:latin typeface="Monaco"/>
              </a:rPr>
              <a:t> </a:t>
            </a:r>
          </a:p>
          <a:p>
            <a:pPr algn="l" fontAlgn="base"/>
            <a:r>
              <a:rPr lang="es-EC" b="0" i="0" dirty="0">
                <a:solidFill>
                  <a:srgbClr val="800080"/>
                </a:solidFill>
                <a:effectLst/>
                <a:latin typeface="inherit"/>
              </a:rPr>
              <a:t>private</a:t>
            </a:r>
            <a:r>
              <a:rPr lang="es-EC" b="0" i="0" dirty="0">
                <a:solidFill>
                  <a:srgbClr val="006FE0"/>
                </a:solidFill>
                <a:effectLst/>
                <a:latin typeface="inherit"/>
              </a:rPr>
              <a:t> </a:t>
            </a:r>
            <a:r>
              <a:rPr lang="es-EC" b="0" i="0" dirty="0">
                <a:solidFill>
                  <a:srgbClr val="800080"/>
                </a:solidFill>
                <a:effectLst/>
                <a:latin typeface="inherit"/>
              </a:rPr>
              <a:t>int</a:t>
            </a:r>
            <a:r>
              <a:rPr lang="es-EC" b="0" i="0" dirty="0">
                <a:solidFill>
                  <a:srgbClr val="006FE0"/>
                </a:solidFill>
                <a:effectLst/>
                <a:latin typeface="inherit"/>
              </a:rPr>
              <a:t> </a:t>
            </a:r>
            <a:r>
              <a:rPr lang="es-EC" b="0" i="0" dirty="0">
                <a:solidFill>
                  <a:srgbClr val="002D7A"/>
                </a:solidFill>
                <a:effectLst/>
                <a:latin typeface="inherit"/>
              </a:rPr>
              <a:t>precio</a:t>
            </a:r>
            <a:r>
              <a:rPr lang="es-EC" b="0" i="0" dirty="0">
                <a:solidFill>
                  <a:srgbClr val="006FE0"/>
                </a:solidFill>
                <a:effectLst/>
                <a:latin typeface="inherit"/>
              </a:rPr>
              <a:t> = </a:t>
            </a:r>
            <a:r>
              <a:rPr lang="es-EC" b="0" i="0" dirty="0">
                <a:solidFill>
                  <a:srgbClr val="CE0000"/>
                </a:solidFill>
                <a:effectLst/>
                <a:latin typeface="inherit"/>
              </a:rPr>
              <a:t>100</a:t>
            </a:r>
            <a:r>
              <a:rPr lang="es-EC" b="0" i="0" dirty="0">
                <a:solidFill>
                  <a:srgbClr val="333333"/>
                </a:solidFill>
                <a:effectLst/>
                <a:latin typeface="inherit"/>
              </a:rPr>
              <a:t>;</a:t>
            </a:r>
            <a:endParaRPr lang="es-EC" b="0" i="0" dirty="0">
              <a:solidFill>
                <a:srgbClr val="000000"/>
              </a:solidFill>
              <a:effectLst/>
              <a:latin typeface="Monaco"/>
            </a:endParaRPr>
          </a:p>
          <a:p>
            <a:pPr algn="l" fontAlgn="base"/>
            <a:r>
              <a:rPr lang="es-EC" b="0" i="0" dirty="0">
                <a:solidFill>
                  <a:srgbClr val="333333"/>
                </a:solidFill>
                <a:effectLst/>
                <a:latin typeface="inherit"/>
              </a:rPr>
              <a:t>@</a:t>
            </a:r>
            <a:r>
              <a:rPr lang="es-EC" b="0" i="0" dirty="0">
                <a:solidFill>
                  <a:srgbClr val="004ED0"/>
                </a:solidFill>
                <a:effectLst/>
                <a:latin typeface="inherit"/>
              </a:rPr>
              <a:t>Override</a:t>
            </a:r>
            <a:endParaRPr lang="es-EC" b="0" i="0" dirty="0">
              <a:solidFill>
                <a:srgbClr val="000000"/>
              </a:solidFill>
              <a:effectLst/>
              <a:latin typeface="Monaco"/>
            </a:endParaRPr>
          </a:p>
          <a:p>
            <a:pPr algn="l" fontAlgn="base"/>
            <a:r>
              <a:rPr lang="es-EC" b="0" i="0" dirty="0">
                <a:solidFill>
                  <a:srgbClr val="800080"/>
                </a:solidFill>
                <a:effectLst/>
                <a:latin typeface="inherit"/>
              </a:rPr>
              <a:t>public</a:t>
            </a:r>
            <a:r>
              <a:rPr lang="es-EC" b="0" i="0" dirty="0">
                <a:solidFill>
                  <a:srgbClr val="006FE0"/>
                </a:solidFill>
                <a:effectLst/>
                <a:latin typeface="inherit"/>
              </a:rPr>
              <a:t> </a:t>
            </a:r>
            <a:r>
              <a:rPr lang="es-EC" b="0" i="0" dirty="0">
                <a:solidFill>
                  <a:srgbClr val="800080"/>
                </a:solidFill>
                <a:effectLst/>
                <a:latin typeface="inherit"/>
              </a:rPr>
              <a:t>void</a:t>
            </a:r>
            <a:r>
              <a:rPr lang="es-EC" b="0" i="0" dirty="0">
                <a:solidFill>
                  <a:srgbClr val="006FE0"/>
                </a:solidFill>
                <a:effectLst/>
                <a:latin typeface="inherit"/>
              </a:rPr>
              <a:t> </a:t>
            </a:r>
            <a:r>
              <a:rPr lang="es-EC" b="0" i="0" dirty="0">
                <a:solidFill>
                  <a:srgbClr val="004ED0"/>
                </a:solidFill>
                <a:effectLst/>
                <a:latin typeface="inherit"/>
              </a:rPr>
              <a:t>vender</a:t>
            </a:r>
            <a:r>
              <a:rPr lang="es-EC" b="0" i="0" dirty="0">
                <a:solidFill>
                  <a:srgbClr val="333333"/>
                </a:solidFill>
                <a:effectLst/>
                <a:latin typeface="inherit"/>
              </a:rPr>
              <a:t>()</a:t>
            </a:r>
            <a:r>
              <a:rPr lang="es-EC" b="0" i="0" dirty="0">
                <a:solidFill>
                  <a:srgbClr val="006FE0"/>
                </a:solidFill>
                <a:effectLst/>
                <a:latin typeface="inherit"/>
              </a:rPr>
              <a:t> </a:t>
            </a:r>
            <a:r>
              <a:rPr lang="es-EC" b="0" i="0" dirty="0">
                <a:solidFill>
                  <a:srgbClr val="333333"/>
                </a:solidFill>
                <a:effectLst/>
                <a:latin typeface="inherit"/>
              </a:rPr>
              <a:t>{</a:t>
            </a:r>
            <a:endParaRPr lang="es-EC" b="0" i="0" dirty="0">
              <a:solidFill>
                <a:srgbClr val="000000"/>
              </a:solidFill>
              <a:effectLst/>
              <a:latin typeface="Monaco"/>
            </a:endParaRPr>
          </a:p>
          <a:p>
            <a:pPr algn="l" fontAlgn="base"/>
            <a:r>
              <a:rPr lang="es-EC" b="0" i="0" dirty="0">
                <a:solidFill>
                  <a:srgbClr val="002D7A"/>
                </a:solidFill>
                <a:effectLst/>
                <a:latin typeface="inherit"/>
              </a:rPr>
              <a:t>System</a:t>
            </a:r>
            <a:r>
              <a:rPr lang="es-EC" b="0" i="0" dirty="0">
                <a:solidFill>
                  <a:srgbClr val="333333"/>
                </a:solidFill>
                <a:effectLst/>
                <a:latin typeface="inherit"/>
              </a:rPr>
              <a:t>.</a:t>
            </a:r>
            <a:r>
              <a:rPr lang="es-EC" b="0" i="0" dirty="0">
                <a:solidFill>
                  <a:srgbClr val="002D7A"/>
                </a:solidFill>
                <a:effectLst/>
                <a:latin typeface="inherit"/>
              </a:rPr>
              <a:t>out</a:t>
            </a:r>
            <a:r>
              <a:rPr lang="es-EC" b="0" i="0" dirty="0">
                <a:solidFill>
                  <a:srgbClr val="333333"/>
                </a:solidFill>
                <a:effectLst/>
                <a:latin typeface="inherit"/>
              </a:rPr>
              <a:t>.</a:t>
            </a:r>
            <a:r>
              <a:rPr lang="es-EC" b="0" i="0" dirty="0">
                <a:solidFill>
                  <a:srgbClr val="004ED0"/>
                </a:solidFill>
                <a:effectLst/>
                <a:latin typeface="inherit"/>
              </a:rPr>
              <a:t>print</a:t>
            </a:r>
            <a:r>
              <a:rPr lang="es-EC" b="0" i="0" dirty="0">
                <a:solidFill>
                  <a:srgbClr val="333333"/>
                </a:solidFill>
                <a:effectLst/>
                <a:latin typeface="inherit"/>
              </a:rPr>
              <a:t>(</a:t>
            </a:r>
            <a:r>
              <a:rPr lang="es-EC" b="0" i="0" dirty="0">
                <a:solidFill>
                  <a:srgbClr val="800080"/>
                </a:solidFill>
                <a:effectLst/>
                <a:latin typeface="inherit"/>
              </a:rPr>
              <a:t>String</a:t>
            </a:r>
            <a:r>
              <a:rPr lang="es-EC" b="0" i="0" dirty="0">
                <a:solidFill>
                  <a:srgbClr val="333333"/>
                </a:solidFill>
                <a:effectLst/>
                <a:latin typeface="inherit"/>
              </a:rPr>
              <a:t>.</a:t>
            </a:r>
            <a:r>
              <a:rPr lang="es-EC" b="0" i="0" dirty="0">
                <a:solidFill>
                  <a:srgbClr val="004ED0"/>
                </a:solidFill>
                <a:effectLst/>
                <a:latin typeface="inherit"/>
              </a:rPr>
              <a:t>format</a:t>
            </a:r>
            <a:r>
              <a:rPr lang="es-EC" b="0" i="0" dirty="0">
                <a:solidFill>
                  <a:srgbClr val="333333"/>
                </a:solidFill>
                <a:effectLst/>
                <a:latin typeface="inherit"/>
              </a:rPr>
              <a:t>(</a:t>
            </a:r>
            <a:r>
              <a:rPr lang="es-EC" b="0" i="0" dirty="0">
                <a:solidFill>
                  <a:srgbClr val="008000"/>
                </a:solidFill>
                <a:effectLst/>
                <a:latin typeface="inherit"/>
              </a:rPr>
              <a:t>"He ganado %d euros"</a:t>
            </a:r>
            <a:r>
              <a:rPr lang="es-EC" b="0" i="0" dirty="0">
                <a:solidFill>
                  <a:srgbClr val="333333"/>
                </a:solidFill>
                <a:effectLst/>
                <a:latin typeface="inherit"/>
              </a:rPr>
              <a:t>,</a:t>
            </a:r>
            <a:r>
              <a:rPr lang="es-EC" b="0" i="0" dirty="0">
                <a:solidFill>
                  <a:srgbClr val="006FE0"/>
                </a:solidFill>
                <a:effectLst/>
                <a:latin typeface="inherit"/>
              </a:rPr>
              <a:t> </a:t>
            </a:r>
            <a:r>
              <a:rPr lang="es-EC" b="0" i="0" dirty="0">
                <a:solidFill>
                  <a:srgbClr val="002D7A"/>
                </a:solidFill>
                <a:effectLst/>
                <a:latin typeface="inherit"/>
              </a:rPr>
              <a:t>precio</a:t>
            </a:r>
            <a:r>
              <a:rPr lang="es-EC" b="0" i="0" dirty="0">
                <a:solidFill>
                  <a:srgbClr val="333333"/>
                </a:solidFill>
                <a:effectLst/>
                <a:latin typeface="inherit"/>
              </a:rPr>
              <a:t>));</a:t>
            </a:r>
            <a:endParaRPr lang="es-EC" b="0" i="0" dirty="0">
              <a:solidFill>
                <a:srgbClr val="000000"/>
              </a:solidFill>
              <a:effectLst/>
              <a:latin typeface="Monaco"/>
            </a:endParaRPr>
          </a:p>
          <a:p>
            <a:pPr algn="l" fontAlgn="base"/>
            <a:r>
              <a:rPr lang="es-EC" b="0" i="0" dirty="0">
                <a:solidFill>
                  <a:srgbClr val="333333"/>
                </a:solidFill>
                <a:effectLst/>
                <a:latin typeface="inherit"/>
              </a:rPr>
              <a:t>}</a:t>
            </a:r>
            <a:endParaRPr lang="es-EC" b="0" i="0" dirty="0">
              <a:solidFill>
                <a:srgbClr val="000000"/>
              </a:solidFill>
              <a:effectLst/>
              <a:latin typeface="Monaco"/>
            </a:endParaRPr>
          </a:p>
          <a:p>
            <a:pPr algn="l" fontAlgn="base"/>
            <a:r>
              <a:rPr lang="es-EC" b="0" i="0" dirty="0">
                <a:solidFill>
                  <a:srgbClr val="000000"/>
                </a:solidFill>
                <a:effectLst/>
                <a:latin typeface="Monaco"/>
              </a:rPr>
              <a:t> </a:t>
            </a:r>
          </a:p>
          <a:p>
            <a:pPr algn="l" fontAlgn="base"/>
            <a:r>
              <a:rPr lang="es-EC" b="0" i="0" dirty="0">
                <a:solidFill>
                  <a:srgbClr val="333333"/>
                </a:solidFill>
                <a:effectLst/>
                <a:latin typeface="inherit"/>
              </a:rPr>
              <a:t>}</a:t>
            </a:r>
            <a:endParaRPr lang="es-EC" b="0" i="0" dirty="0">
              <a:solidFill>
                <a:srgbClr val="000000"/>
              </a:solidFill>
              <a:effectLst/>
              <a:latin typeface="Monaco"/>
            </a:endParaRPr>
          </a:p>
        </p:txBody>
      </p:sp>
    </p:spTree>
    <p:extLst>
      <p:ext uri="{BB962C8B-B14F-4D97-AF65-F5344CB8AC3E}">
        <p14:creationId xmlns:p14="http://schemas.microsoft.com/office/powerpoint/2010/main" val="19542798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B22F9FD-0958-462D-9214-D19719757AF0}"/>
              </a:ext>
            </a:extLst>
          </p:cNvPr>
          <p:cNvSpPr>
            <a:spLocks noGrp="1"/>
          </p:cNvSpPr>
          <p:nvPr>
            <p:ph sz="half" idx="2"/>
          </p:nvPr>
        </p:nvSpPr>
        <p:spPr>
          <a:xfrm>
            <a:off x="364054" y="2414954"/>
            <a:ext cx="11241792" cy="2297723"/>
          </a:xfrm>
        </p:spPr>
        <p:txBody>
          <a:bodyPr>
            <a:normAutofit fontScale="85000" lnSpcReduction="10000"/>
          </a:bodyPr>
          <a:lstStyle/>
          <a:p>
            <a:pPr algn="just"/>
            <a:r>
              <a:rPr lang="es-ES" sz="3200" b="0" i="0" dirty="0">
                <a:effectLst/>
                <a:latin typeface="Lato"/>
              </a:rPr>
              <a:t>Cómo vemos, Lavadora es una de nuestras 20 clases y tiene el método vender que la interfaz Vendible le está obligando a implementar. Todo correcto hasta ahora. Pero llega el día en el que nos obligan a asegurar todos los productos que vendemos en nuestra aplicación. Por lo tanto todos nuestros productos vendibles son asegurables. Haremos un pequeño cambio a nuestra interfaz:</a:t>
            </a:r>
            <a:endParaRPr lang="es-EC" sz="3200" dirty="0"/>
          </a:p>
        </p:txBody>
      </p:sp>
      <p:sp>
        <p:nvSpPr>
          <p:cNvPr id="5" name="Título 4">
            <a:extLst>
              <a:ext uri="{FF2B5EF4-FFF2-40B4-BE49-F238E27FC236}">
                <a16:creationId xmlns:a16="http://schemas.microsoft.com/office/drawing/2014/main" id="{BF8CADB4-539B-42C2-B113-BEED1A96BE94}"/>
              </a:ext>
            </a:extLst>
          </p:cNvPr>
          <p:cNvSpPr>
            <a:spLocks noGrp="1"/>
          </p:cNvSpPr>
          <p:nvPr>
            <p:ph type="title"/>
          </p:nvPr>
        </p:nvSpPr>
        <p:spPr/>
        <p:txBody>
          <a:bodyPr/>
          <a:lstStyle/>
          <a:p>
            <a:r>
              <a:rPr lang="es-ES" dirty="0"/>
              <a:t>APLICACIONES DISTRIBUIDAS</a:t>
            </a:r>
            <a:endParaRPr lang="es-EC" dirty="0"/>
          </a:p>
        </p:txBody>
      </p:sp>
      <p:graphicFrame>
        <p:nvGraphicFramePr>
          <p:cNvPr id="9" name="Tabla 8">
            <a:extLst>
              <a:ext uri="{FF2B5EF4-FFF2-40B4-BE49-F238E27FC236}">
                <a16:creationId xmlns:a16="http://schemas.microsoft.com/office/drawing/2014/main" id="{CF5A0816-4B21-4ED0-9E39-3EBF454FC03F}"/>
              </a:ext>
            </a:extLst>
          </p:cNvPr>
          <p:cNvGraphicFramePr>
            <a:graphicFrameLocks noGrp="1"/>
          </p:cNvGraphicFramePr>
          <p:nvPr>
            <p:extLst>
              <p:ext uri="{D42A27DB-BD31-4B8C-83A1-F6EECF244321}">
                <p14:modId xmlns:p14="http://schemas.microsoft.com/office/powerpoint/2010/main" val="4148237730"/>
              </p:ext>
            </p:extLst>
          </p:nvPr>
        </p:nvGraphicFramePr>
        <p:xfrm>
          <a:off x="3118338" y="4712677"/>
          <a:ext cx="6377354" cy="1852246"/>
        </p:xfrm>
        <a:graphic>
          <a:graphicData uri="http://schemas.openxmlformats.org/drawingml/2006/table">
            <a:tbl>
              <a:tblPr/>
              <a:tblGrid>
                <a:gridCol w="406043">
                  <a:extLst>
                    <a:ext uri="{9D8B030D-6E8A-4147-A177-3AD203B41FA5}">
                      <a16:colId xmlns:a16="http://schemas.microsoft.com/office/drawing/2014/main" val="1063286761"/>
                    </a:ext>
                  </a:extLst>
                </a:gridCol>
                <a:gridCol w="5971311">
                  <a:extLst>
                    <a:ext uri="{9D8B030D-6E8A-4147-A177-3AD203B41FA5}">
                      <a16:colId xmlns:a16="http://schemas.microsoft.com/office/drawing/2014/main" val="3617112037"/>
                    </a:ext>
                  </a:extLst>
                </a:gridCol>
              </a:tblGrid>
              <a:tr h="1852246">
                <a:tc>
                  <a:txBody>
                    <a:bodyPr/>
                    <a:lstStyle/>
                    <a:p>
                      <a:pPr algn="ctr" fontAlgn="base"/>
                      <a:r>
                        <a:rPr lang="es-EC" dirty="0">
                          <a:solidFill>
                            <a:srgbClr val="5499DE"/>
                          </a:solidFill>
                          <a:effectLst/>
                          <a:latin typeface="inherit"/>
                        </a:rPr>
                        <a:t>1</a:t>
                      </a:r>
                    </a:p>
                    <a:p>
                      <a:pPr algn="ctr" fontAlgn="base"/>
                      <a:r>
                        <a:rPr lang="es-EC" dirty="0">
                          <a:solidFill>
                            <a:srgbClr val="317CC5"/>
                          </a:solidFill>
                          <a:effectLst/>
                          <a:latin typeface="inherit"/>
                        </a:rPr>
                        <a:t>2</a:t>
                      </a:r>
                    </a:p>
                    <a:p>
                      <a:pPr algn="ctr" fontAlgn="base"/>
                      <a:r>
                        <a:rPr lang="es-EC" dirty="0">
                          <a:solidFill>
                            <a:srgbClr val="5499DE"/>
                          </a:solidFill>
                          <a:effectLst/>
                          <a:latin typeface="inherit"/>
                        </a:rPr>
                        <a:t>3</a:t>
                      </a:r>
                    </a:p>
                    <a:p>
                      <a:pPr algn="ctr" fontAlgn="base"/>
                      <a:r>
                        <a:rPr lang="es-EC" dirty="0">
                          <a:solidFill>
                            <a:srgbClr val="317CC5"/>
                          </a:solidFill>
                          <a:effectLst/>
                          <a:latin typeface="inherit"/>
                        </a:rPr>
                        <a:t>4</a:t>
                      </a:r>
                    </a:p>
                    <a:p>
                      <a:pPr algn="ctr" fontAlgn="base"/>
                      <a:r>
                        <a:rPr lang="es-EC" dirty="0">
                          <a:solidFill>
                            <a:srgbClr val="5499DE"/>
                          </a:solidFill>
                          <a:effectLst/>
                          <a:latin typeface="inherit"/>
                        </a:rPr>
                        <a:t>5</a:t>
                      </a:r>
                    </a:p>
                    <a:p>
                      <a:pPr algn="ctr" fontAlgn="base"/>
                      <a:r>
                        <a:rPr lang="es-EC" dirty="0">
                          <a:solidFill>
                            <a:srgbClr val="317CC5"/>
                          </a:solidFill>
                          <a:effectLst/>
                          <a:latin typeface="inherit"/>
                        </a:rPr>
                        <a:t>6</a:t>
                      </a:r>
                    </a:p>
                  </a:txBody>
                  <a:tcPr>
                    <a:lnL>
                      <a:noFill/>
                    </a:lnL>
                    <a:lnR>
                      <a:noFill/>
                    </a:lnR>
                    <a:lnT>
                      <a:noFill/>
                    </a:lnT>
                    <a:lnB>
                      <a:noFill/>
                    </a:lnB>
                    <a:solidFill>
                      <a:srgbClr val="DFEFFF"/>
                    </a:solidFill>
                  </a:tcPr>
                </a:tc>
                <a:tc>
                  <a:txBody>
                    <a:bodyPr/>
                    <a:lstStyle/>
                    <a:p>
                      <a:pPr algn="l" fontAlgn="base"/>
                      <a:r>
                        <a:rPr lang="es-EC" dirty="0">
                          <a:solidFill>
                            <a:srgbClr val="800080"/>
                          </a:solidFill>
                          <a:effectLst/>
                          <a:latin typeface="inherit"/>
                        </a:rPr>
                        <a:t>public</a:t>
                      </a:r>
                      <a:r>
                        <a:rPr lang="es-EC" dirty="0">
                          <a:solidFill>
                            <a:srgbClr val="006FE0"/>
                          </a:solidFill>
                          <a:effectLst/>
                          <a:latin typeface="inherit"/>
                        </a:rPr>
                        <a:t> </a:t>
                      </a:r>
                      <a:r>
                        <a:rPr lang="es-EC" dirty="0">
                          <a:solidFill>
                            <a:srgbClr val="800080"/>
                          </a:solidFill>
                          <a:effectLst/>
                          <a:latin typeface="inherit"/>
                        </a:rPr>
                        <a:t>interface</a:t>
                      </a:r>
                      <a:r>
                        <a:rPr lang="es-EC" dirty="0">
                          <a:solidFill>
                            <a:srgbClr val="006FE0"/>
                          </a:solidFill>
                          <a:effectLst/>
                          <a:latin typeface="inherit"/>
                        </a:rPr>
                        <a:t> </a:t>
                      </a:r>
                      <a:r>
                        <a:rPr lang="es-EC" dirty="0">
                          <a:solidFill>
                            <a:srgbClr val="004ED0"/>
                          </a:solidFill>
                          <a:effectLst/>
                          <a:latin typeface="inherit"/>
                        </a:rPr>
                        <a:t>Vendible</a:t>
                      </a:r>
                      <a:r>
                        <a:rPr lang="es-EC" dirty="0">
                          <a:solidFill>
                            <a:srgbClr val="006FE0"/>
                          </a:solidFill>
                          <a:effectLst/>
                          <a:latin typeface="inherit"/>
                        </a:rPr>
                        <a:t> </a:t>
                      </a:r>
                      <a:r>
                        <a:rPr lang="es-EC" dirty="0">
                          <a:solidFill>
                            <a:srgbClr val="333333"/>
                          </a:solidFill>
                          <a:effectLst/>
                          <a:latin typeface="inherit"/>
                        </a:rPr>
                        <a:t>{</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800080"/>
                          </a:solidFill>
                          <a:effectLst/>
                          <a:latin typeface="inherit"/>
                        </a:rPr>
                        <a:t>void</a:t>
                      </a:r>
                      <a:r>
                        <a:rPr lang="es-EC" dirty="0">
                          <a:solidFill>
                            <a:srgbClr val="006FE0"/>
                          </a:solidFill>
                          <a:effectLst/>
                          <a:latin typeface="inherit"/>
                        </a:rPr>
                        <a:t> </a:t>
                      </a:r>
                      <a:r>
                        <a:rPr lang="es-EC" dirty="0">
                          <a:solidFill>
                            <a:srgbClr val="004ED0"/>
                          </a:solidFill>
                          <a:effectLst/>
                          <a:latin typeface="inherit"/>
                        </a:rPr>
                        <a:t>vender</a:t>
                      </a:r>
                      <a:r>
                        <a:rPr lang="es-EC" dirty="0">
                          <a:solidFill>
                            <a:srgbClr val="333333"/>
                          </a:solidFill>
                          <a:effectLst/>
                          <a:latin typeface="inherit"/>
                        </a:rPr>
                        <a:t>();</a:t>
                      </a:r>
                      <a:r>
                        <a:rPr lang="es-EC" dirty="0">
                          <a:solidFill>
                            <a:srgbClr val="006FE0"/>
                          </a:solidFill>
                          <a:effectLst/>
                          <a:latin typeface="inherit"/>
                        </a:rPr>
                        <a:t> </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800080"/>
                          </a:solidFill>
                          <a:effectLst/>
                          <a:latin typeface="inherit"/>
                        </a:rPr>
                        <a:t>default</a:t>
                      </a:r>
                      <a:r>
                        <a:rPr lang="es-EC" dirty="0">
                          <a:solidFill>
                            <a:srgbClr val="006FE0"/>
                          </a:solidFill>
                          <a:effectLst/>
                          <a:latin typeface="inherit"/>
                        </a:rPr>
                        <a:t> </a:t>
                      </a:r>
                      <a:r>
                        <a:rPr lang="es-EC" dirty="0">
                          <a:solidFill>
                            <a:srgbClr val="800080"/>
                          </a:solidFill>
                          <a:effectLst/>
                          <a:latin typeface="inherit"/>
                        </a:rPr>
                        <a:t>void</a:t>
                      </a:r>
                      <a:r>
                        <a:rPr lang="es-EC" dirty="0">
                          <a:solidFill>
                            <a:srgbClr val="006FE0"/>
                          </a:solidFill>
                          <a:effectLst/>
                          <a:latin typeface="inherit"/>
                        </a:rPr>
                        <a:t> </a:t>
                      </a:r>
                      <a:r>
                        <a:rPr lang="es-EC" dirty="0">
                          <a:solidFill>
                            <a:srgbClr val="004ED0"/>
                          </a:solidFill>
                          <a:effectLst/>
                          <a:latin typeface="inherit"/>
                        </a:rPr>
                        <a:t>asegurar</a:t>
                      </a:r>
                      <a:r>
                        <a:rPr lang="es-EC" dirty="0">
                          <a:solidFill>
                            <a:srgbClr val="333333"/>
                          </a:solidFill>
                          <a:effectLst/>
                          <a:latin typeface="inherit"/>
                        </a:rPr>
                        <a:t>()</a:t>
                      </a:r>
                      <a:r>
                        <a:rPr lang="es-EC" dirty="0">
                          <a:solidFill>
                            <a:srgbClr val="006FE0"/>
                          </a:solidFill>
                          <a:effectLst/>
                          <a:latin typeface="inherit"/>
                        </a:rPr>
                        <a:t> </a:t>
                      </a:r>
                      <a:r>
                        <a:rPr lang="es-EC" dirty="0">
                          <a:solidFill>
                            <a:srgbClr val="333333"/>
                          </a:solidFill>
                          <a:effectLst/>
                          <a:latin typeface="inherit"/>
                        </a:rPr>
                        <a:t>{</a:t>
                      </a:r>
                      <a:r>
                        <a:rPr lang="es-EC" dirty="0">
                          <a:solidFill>
                            <a:srgbClr val="006FE0"/>
                          </a:solidFill>
                          <a:effectLst/>
                          <a:latin typeface="inherit"/>
                        </a:rPr>
                        <a:t>     </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002D7A"/>
                          </a:solidFill>
                          <a:effectLst/>
                          <a:latin typeface="inherit"/>
                        </a:rPr>
                        <a:t>System</a:t>
                      </a:r>
                      <a:r>
                        <a:rPr lang="es-EC" dirty="0">
                          <a:solidFill>
                            <a:srgbClr val="333333"/>
                          </a:solidFill>
                          <a:effectLst/>
                          <a:latin typeface="inherit"/>
                        </a:rPr>
                        <a:t>.</a:t>
                      </a:r>
                      <a:r>
                        <a:rPr lang="es-EC" dirty="0">
                          <a:solidFill>
                            <a:srgbClr val="002D7A"/>
                          </a:solidFill>
                          <a:effectLst/>
                          <a:latin typeface="inherit"/>
                        </a:rPr>
                        <a:t>out</a:t>
                      </a:r>
                      <a:r>
                        <a:rPr lang="es-EC" dirty="0">
                          <a:solidFill>
                            <a:srgbClr val="333333"/>
                          </a:solidFill>
                          <a:effectLst/>
                          <a:latin typeface="inherit"/>
                        </a:rPr>
                        <a:t>.</a:t>
                      </a:r>
                      <a:r>
                        <a:rPr lang="es-EC" dirty="0">
                          <a:solidFill>
                            <a:srgbClr val="004ED0"/>
                          </a:solidFill>
                          <a:effectLst/>
                          <a:latin typeface="inherit"/>
                        </a:rPr>
                        <a:t>print</a:t>
                      </a:r>
                      <a:r>
                        <a:rPr lang="es-EC" dirty="0">
                          <a:solidFill>
                            <a:srgbClr val="333333"/>
                          </a:solidFill>
                          <a:effectLst/>
                          <a:latin typeface="inherit"/>
                        </a:rPr>
                        <a:t>(</a:t>
                      </a:r>
                      <a:r>
                        <a:rPr lang="es-EC" dirty="0">
                          <a:solidFill>
                            <a:srgbClr val="008000"/>
                          </a:solidFill>
                          <a:effectLst/>
                          <a:latin typeface="inherit"/>
                        </a:rPr>
                        <a:t>"Producto Asegurado."</a:t>
                      </a:r>
                      <a:r>
                        <a:rPr lang="es-EC" dirty="0">
                          <a:solidFill>
                            <a:srgbClr val="333333"/>
                          </a:solidFill>
                          <a:effectLst/>
                          <a:latin typeface="inherit"/>
                        </a:rPr>
                        <a:t>);</a:t>
                      </a:r>
                      <a:r>
                        <a:rPr lang="es-EC" dirty="0">
                          <a:solidFill>
                            <a:srgbClr val="006FE0"/>
                          </a:solidFill>
                          <a:effectLst/>
                          <a:latin typeface="inherit"/>
                        </a:rPr>
                        <a:t> </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333333"/>
                          </a:solidFill>
                          <a:effectLst/>
                          <a:latin typeface="inherit"/>
                        </a:rPr>
                        <a:t>}</a:t>
                      </a:r>
                      <a:endParaRPr lang="es-EC" dirty="0">
                        <a:solidFill>
                          <a:srgbClr val="000000"/>
                        </a:solidFill>
                        <a:effectLst/>
                        <a:latin typeface="inherit"/>
                      </a:endParaRPr>
                    </a:p>
                    <a:p>
                      <a:pPr algn="l" fontAlgn="base"/>
                      <a:r>
                        <a:rPr lang="es-EC" dirty="0">
                          <a:solidFill>
                            <a:srgbClr val="333333"/>
                          </a:solidFill>
                          <a:effectLst/>
                          <a:latin typeface="inherit"/>
                        </a:rPr>
                        <a:t>}</a:t>
                      </a:r>
                      <a:endParaRPr lang="es-EC" dirty="0">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2358754987"/>
                  </a:ext>
                </a:extLst>
              </a:tr>
            </a:tbl>
          </a:graphicData>
        </a:graphic>
      </p:graphicFrame>
    </p:spTree>
    <p:extLst>
      <p:ext uri="{BB962C8B-B14F-4D97-AF65-F5344CB8AC3E}">
        <p14:creationId xmlns:p14="http://schemas.microsoft.com/office/powerpoint/2010/main" val="2092482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34454F-70DA-4D17-8334-D92724ADFACC}"/>
              </a:ext>
            </a:extLst>
          </p:cNvPr>
          <p:cNvSpPr>
            <a:spLocks noGrp="1"/>
          </p:cNvSpPr>
          <p:nvPr>
            <p:ph sz="half" idx="2"/>
          </p:nvPr>
        </p:nvSpPr>
        <p:spPr>
          <a:xfrm>
            <a:off x="207230" y="2570553"/>
            <a:ext cx="5888770" cy="3666124"/>
          </a:xfrm>
        </p:spPr>
        <p:txBody>
          <a:bodyPr>
            <a:normAutofit fontScale="55000" lnSpcReduction="20000"/>
          </a:bodyPr>
          <a:lstStyle/>
          <a:p>
            <a:pPr algn="just"/>
            <a:r>
              <a:rPr lang="es-ES" sz="4500" b="0" i="0" dirty="0">
                <a:effectLst/>
                <a:latin typeface="Lato"/>
              </a:rPr>
              <a:t>Ahora, todos nuestros objetos vendibles implícitamente habrán heredado el método asegurar con la misma implementación. </a:t>
            </a:r>
          </a:p>
          <a:p>
            <a:pPr algn="just"/>
            <a:r>
              <a:rPr lang="es-ES" sz="4500" b="0" i="0" dirty="0">
                <a:effectLst/>
                <a:latin typeface="Lato"/>
              </a:rPr>
              <a:t>Podemos ir más lejos todavía, resulta que vendemos animales, al ser productos vivos tendremos que proporcionar una implementación distinta a la hora de asegurarlo, vaya faena. En este caso, modificaremos nuestra case «Animal» de la siguiente manera:</a:t>
            </a:r>
          </a:p>
          <a:p>
            <a:pPr algn="just"/>
            <a:endParaRPr lang="es-EC" sz="2400" dirty="0"/>
          </a:p>
        </p:txBody>
      </p:sp>
      <p:sp>
        <p:nvSpPr>
          <p:cNvPr id="5" name="Título 4">
            <a:extLst>
              <a:ext uri="{FF2B5EF4-FFF2-40B4-BE49-F238E27FC236}">
                <a16:creationId xmlns:a16="http://schemas.microsoft.com/office/drawing/2014/main" id="{1724E66C-DBB9-4E9B-B17A-5EF2E36F6E18}"/>
              </a:ext>
            </a:extLst>
          </p:cNvPr>
          <p:cNvSpPr>
            <a:spLocks noGrp="1"/>
          </p:cNvSpPr>
          <p:nvPr>
            <p:ph type="title"/>
          </p:nvPr>
        </p:nvSpPr>
        <p:spPr/>
        <p:txBody>
          <a:bodyPr/>
          <a:lstStyle/>
          <a:p>
            <a:r>
              <a:rPr lang="es-ES" dirty="0"/>
              <a:t>APLICACIONES DISTRIBUIDAS</a:t>
            </a:r>
            <a:endParaRPr lang="es-EC" dirty="0"/>
          </a:p>
        </p:txBody>
      </p:sp>
      <p:graphicFrame>
        <p:nvGraphicFramePr>
          <p:cNvPr id="2" name="Tabla 1">
            <a:extLst>
              <a:ext uri="{FF2B5EF4-FFF2-40B4-BE49-F238E27FC236}">
                <a16:creationId xmlns:a16="http://schemas.microsoft.com/office/drawing/2014/main" id="{D7269F1B-8E75-4635-B9DB-3F0017B28CF8}"/>
              </a:ext>
            </a:extLst>
          </p:cNvPr>
          <p:cNvGraphicFramePr>
            <a:graphicFrameLocks noGrp="1"/>
          </p:cNvGraphicFramePr>
          <p:nvPr>
            <p:extLst>
              <p:ext uri="{D42A27DB-BD31-4B8C-83A1-F6EECF244321}">
                <p14:modId xmlns:p14="http://schemas.microsoft.com/office/powerpoint/2010/main" val="714982768"/>
              </p:ext>
            </p:extLst>
          </p:nvPr>
        </p:nvGraphicFramePr>
        <p:xfrm>
          <a:off x="6461910" y="2570553"/>
          <a:ext cx="5522860" cy="3383280"/>
        </p:xfrm>
        <a:graphic>
          <a:graphicData uri="http://schemas.openxmlformats.org/drawingml/2006/table">
            <a:tbl>
              <a:tblPr/>
              <a:tblGrid>
                <a:gridCol w="359502">
                  <a:extLst>
                    <a:ext uri="{9D8B030D-6E8A-4147-A177-3AD203B41FA5}">
                      <a16:colId xmlns:a16="http://schemas.microsoft.com/office/drawing/2014/main" val="3446711356"/>
                    </a:ext>
                  </a:extLst>
                </a:gridCol>
                <a:gridCol w="5163358">
                  <a:extLst>
                    <a:ext uri="{9D8B030D-6E8A-4147-A177-3AD203B41FA5}">
                      <a16:colId xmlns:a16="http://schemas.microsoft.com/office/drawing/2014/main" val="2342095191"/>
                    </a:ext>
                  </a:extLst>
                </a:gridCol>
              </a:tblGrid>
              <a:tr h="0">
                <a:tc>
                  <a:txBody>
                    <a:bodyPr/>
                    <a:lstStyle/>
                    <a:p>
                      <a:pPr algn="ctr" fontAlgn="base"/>
                      <a:r>
                        <a:rPr lang="es-EC" dirty="0">
                          <a:solidFill>
                            <a:srgbClr val="5499DE"/>
                          </a:solidFill>
                          <a:effectLst/>
                          <a:latin typeface="inherit"/>
                        </a:rPr>
                        <a:t>1</a:t>
                      </a:r>
                    </a:p>
                    <a:p>
                      <a:pPr algn="ctr" fontAlgn="base"/>
                      <a:r>
                        <a:rPr lang="es-EC" dirty="0">
                          <a:solidFill>
                            <a:srgbClr val="317CC5"/>
                          </a:solidFill>
                          <a:effectLst/>
                          <a:latin typeface="inherit"/>
                        </a:rPr>
                        <a:t>2</a:t>
                      </a:r>
                    </a:p>
                    <a:p>
                      <a:pPr algn="ctr" fontAlgn="base"/>
                      <a:r>
                        <a:rPr lang="es-EC" dirty="0">
                          <a:solidFill>
                            <a:srgbClr val="5499DE"/>
                          </a:solidFill>
                          <a:effectLst/>
                          <a:latin typeface="inherit"/>
                        </a:rPr>
                        <a:t>3</a:t>
                      </a:r>
                    </a:p>
                    <a:p>
                      <a:pPr algn="ctr" fontAlgn="base"/>
                      <a:r>
                        <a:rPr lang="es-EC" dirty="0">
                          <a:solidFill>
                            <a:srgbClr val="317CC5"/>
                          </a:solidFill>
                          <a:effectLst/>
                          <a:latin typeface="inherit"/>
                        </a:rPr>
                        <a:t>4</a:t>
                      </a:r>
                    </a:p>
                    <a:p>
                      <a:pPr algn="ctr" fontAlgn="base"/>
                      <a:r>
                        <a:rPr lang="es-EC" dirty="0">
                          <a:solidFill>
                            <a:srgbClr val="5499DE"/>
                          </a:solidFill>
                          <a:effectLst/>
                          <a:latin typeface="inherit"/>
                        </a:rPr>
                        <a:t>5</a:t>
                      </a:r>
                    </a:p>
                    <a:p>
                      <a:pPr algn="ctr" fontAlgn="base"/>
                      <a:r>
                        <a:rPr lang="es-EC" dirty="0">
                          <a:solidFill>
                            <a:srgbClr val="317CC5"/>
                          </a:solidFill>
                          <a:effectLst/>
                          <a:latin typeface="inherit"/>
                        </a:rPr>
                        <a:t>6</a:t>
                      </a:r>
                    </a:p>
                    <a:p>
                      <a:pPr algn="ctr" fontAlgn="base"/>
                      <a:r>
                        <a:rPr lang="es-EC" dirty="0">
                          <a:solidFill>
                            <a:srgbClr val="5499DE"/>
                          </a:solidFill>
                          <a:effectLst/>
                          <a:latin typeface="inherit"/>
                        </a:rPr>
                        <a:t>7</a:t>
                      </a:r>
                    </a:p>
                    <a:p>
                      <a:pPr algn="ctr" fontAlgn="base"/>
                      <a:r>
                        <a:rPr lang="es-EC" dirty="0">
                          <a:solidFill>
                            <a:srgbClr val="317CC5"/>
                          </a:solidFill>
                          <a:effectLst/>
                          <a:latin typeface="inherit"/>
                        </a:rPr>
                        <a:t>8</a:t>
                      </a:r>
                    </a:p>
                    <a:p>
                      <a:pPr algn="ctr" fontAlgn="base"/>
                      <a:r>
                        <a:rPr lang="es-EC" dirty="0">
                          <a:solidFill>
                            <a:srgbClr val="5499DE"/>
                          </a:solidFill>
                          <a:effectLst/>
                          <a:latin typeface="inherit"/>
                        </a:rPr>
                        <a:t>9</a:t>
                      </a:r>
                    </a:p>
                    <a:p>
                      <a:pPr algn="ctr" fontAlgn="base"/>
                      <a:r>
                        <a:rPr lang="es-EC" dirty="0">
                          <a:solidFill>
                            <a:srgbClr val="317CC5"/>
                          </a:solidFill>
                          <a:effectLst/>
                          <a:latin typeface="inherit"/>
                        </a:rPr>
                        <a:t>10</a:t>
                      </a:r>
                    </a:p>
                  </a:txBody>
                  <a:tcPr>
                    <a:lnL>
                      <a:noFill/>
                    </a:lnL>
                    <a:lnR>
                      <a:noFill/>
                    </a:lnR>
                    <a:lnT>
                      <a:noFill/>
                    </a:lnT>
                    <a:lnB>
                      <a:noFill/>
                    </a:lnB>
                    <a:solidFill>
                      <a:srgbClr val="DFEFFF"/>
                    </a:solidFill>
                  </a:tcPr>
                </a:tc>
                <a:tc>
                  <a:txBody>
                    <a:bodyPr/>
                    <a:lstStyle/>
                    <a:p>
                      <a:pPr algn="l" fontAlgn="base"/>
                      <a:r>
                        <a:rPr lang="es-EC" dirty="0">
                          <a:solidFill>
                            <a:srgbClr val="800080"/>
                          </a:solidFill>
                          <a:effectLst/>
                          <a:latin typeface="inherit"/>
                        </a:rPr>
                        <a:t>public</a:t>
                      </a:r>
                      <a:r>
                        <a:rPr lang="es-EC" dirty="0">
                          <a:solidFill>
                            <a:srgbClr val="006FE0"/>
                          </a:solidFill>
                          <a:effectLst/>
                          <a:latin typeface="inherit"/>
                        </a:rPr>
                        <a:t> </a:t>
                      </a:r>
                      <a:r>
                        <a:rPr lang="es-EC" dirty="0">
                          <a:solidFill>
                            <a:srgbClr val="800080"/>
                          </a:solidFill>
                          <a:effectLst/>
                          <a:latin typeface="inherit"/>
                        </a:rPr>
                        <a:t>class</a:t>
                      </a:r>
                      <a:r>
                        <a:rPr lang="es-EC" dirty="0">
                          <a:solidFill>
                            <a:srgbClr val="006FE0"/>
                          </a:solidFill>
                          <a:effectLst/>
                          <a:latin typeface="inherit"/>
                        </a:rPr>
                        <a:t> </a:t>
                      </a:r>
                      <a:r>
                        <a:rPr lang="es-EC" dirty="0">
                          <a:solidFill>
                            <a:srgbClr val="004ED0"/>
                          </a:solidFill>
                          <a:effectLst/>
                          <a:latin typeface="inherit"/>
                        </a:rPr>
                        <a:t>Animal</a:t>
                      </a:r>
                      <a:r>
                        <a:rPr lang="es-EC" dirty="0">
                          <a:solidFill>
                            <a:srgbClr val="006FE0"/>
                          </a:solidFill>
                          <a:effectLst/>
                          <a:latin typeface="inherit"/>
                        </a:rPr>
                        <a:t> </a:t>
                      </a:r>
                      <a:r>
                        <a:rPr lang="es-EC" dirty="0">
                          <a:solidFill>
                            <a:srgbClr val="800080"/>
                          </a:solidFill>
                          <a:effectLst/>
                          <a:latin typeface="inherit"/>
                        </a:rPr>
                        <a:t>implements</a:t>
                      </a:r>
                      <a:r>
                        <a:rPr lang="es-EC" dirty="0">
                          <a:solidFill>
                            <a:srgbClr val="006FE0"/>
                          </a:solidFill>
                          <a:effectLst/>
                          <a:latin typeface="inherit"/>
                        </a:rPr>
                        <a:t> </a:t>
                      </a:r>
                      <a:r>
                        <a:rPr lang="es-EC" dirty="0">
                          <a:solidFill>
                            <a:srgbClr val="004ED0"/>
                          </a:solidFill>
                          <a:effectLst/>
                          <a:latin typeface="inherit"/>
                        </a:rPr>
                        <a:t>Vendible</a:t>
                      </a:r>
                      <a:r>
                        <a:rPr lang="es-EC" dirty="0">
                          <a:solidFill>
                            <a:srgbClr val="006FE0"/>
                          </a:solidFill>
                          <a:effectLst/>
                          <a:latin typeface="inherit"/>
                        </a:rPr>
                        <a:t> </a:t>
                      </a:r>
                      <a:r>
                        <a:rPr lang="es-EC" dirty="0">
                          <a:solidFill>
                            <a:srgbClr val="333333"/>
                          </a:solidFill>
                          <a:effectLst/>
                          <a:latin typeface="inherit"/>
                        </a:rPr>
                        <a:t>{</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800080"/>
                          </a:solidFill>
                          <a:effectLst/>
                          <a:latin typeface="inherit"/>
                        </a:rPr>
                        <a:t>private</a:t>
                      </a:r>
                      <a:r>
                        <a:rPr lang="es-EC" dirty="0">
                          <a:solidFill>
                            <a:srgbClr val="006FE0"/>
                          </a:solidFill>
                          <a:effectLst/>
                          <a:latin typeface="inherit"/>
                        </a:rPr>
                        <a:t> </a:t>
                      </a:r>
                      <a:r>
                        <a:rPr lang="es-EC" dirty="0">
                          <a:solidFill>
                            <a:srgbClr val="800080"/>
                          </a:solidFill>
                          <a:effectLst/>
                          <a:latin typeface="inherit"/>
                        </a:rPr>
                        <a:t>int</a:t>
                      </a:r>
                      <a:r>
                        <a:rPr lang="es-EC" dirty="0">
                          <a:solidFill>
                            <a:srgbClr val="006FE0"/>
                          </a:solidFill>
                          <a:effectLst/>
                          <a:latin typeface="inherit"/>
                        </a:rPr>
                        <a:t> </a:t>
                      </a:r>
                      <a:r>
                        <a:rPr lang="es-EC" dirty="0">
                          <a:solidFill>
                            <a:srgbClr val="002D7A"/>
                          </a:solidFill>
                          <a:effectLst/>
                          <a:latin typeface="inherit"/>
                        </a:rPr>
                        <a:t>precio</a:t>
                      </a:r>
                      <a:r>
                        <a:rPr lang="es-EC" dirty="0">
                          <a:solidFill>
                            <a:srgbClr val="006FE0"/>
                          </a:solidFill>
                          <a:effectLst/>
                          <a:latin typeface="inherit"/>
                        </a:rPr>
                        <a:t> = </a:t>
                      </a:r>
                      <a:r>
                        <a:rPr lang="es-EC" dirty="0">
                          <a:solidFill>
                            <a:srgbClr val="CE0000"/>
                          </a:solidFill>
                          <a:effectLst/>
                          <a:latin typeface="inherit"/>
                        </a:rPr>
                        <a:t>100</a:t>
                      </a:r>
                      <a:r>
                        <a:rPr lang="es-EC" dirty="0">
                          <a:solidFill>
                            <a:srgbClr val="333333"/>
                          </a:solidFill>
                          <a:effectLst/>
                          <a:latin typeface="inherit"/>
                        </a:rPr>
                        <a:t>;</a:t>
                      </a:r>
                      <a:r>
                        <a:rPr lang="es-EC" dirty="0">
                          <a:solidFill>
                            <a:srgbClr val="006FE0"/>
                          </a:solidFill>
                          <a:effectLst/>
                          <a:latin typeface="inherit"/>
                        </a:rPr>
                        <a:t> </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333333"/>
                          </a:solidFill>
                          <a:effectLst/>
                          <a:latin typeface="inherit"/>
                        </a:rPr>
                        <a:t>@</a:t>
                      </a:r>
                      <a:r>
                        <a:rPr lang="es-EC" dirty="0">
                          <a:solidFill>
                            <a:srgbClr val="004ED0"/>
                          </a:solidFill>
                          <a:effectLst/>
                          <a:latin typeface="inherit"/>
                        </a:rPr>
                        <a:t>Override </a:t>
                      </a:r>
                      <a:r>
                        <a:rPr lang="es-EC" dirty="0">
                          <a:solidFill>
                            <a:srgbClr val="800080"/>
                          </a:solidFill>
                          <a:effectLst/>
                          <a:latin typeface="inherit"/>
                        </a:rPr>
                        <a:t>public</a:t>
                      </a:r>
                      <a:r>
                        <a:rPr lang="es-EC" dirty="0">
                          <a:solidFill>
                            <a:srgbClr val="006FE0"/>
                          </a:solidFill>
                          <a:effectLst/>
                          <a:latin typeface="inherit"/>
                        </a:rPr>
                        <a:t> </a:t>
                      </a:r>
                      <a:r>
                        <a:rPr lang="es-EC" dirty="0">
                          <a:solidFill>
                            <a:srgbClr val="800080"/>
                          </a:solidFill>
                          <a:effectLst/>
                          <a:latin typeface="inherit"/>
                        </a:rPr>
                        <a:t>void</a:t>
                      </a:r>
                      <a:r>
                        <a:rPr lang="es-EC" dirty="0">
                          <a:solidFill>
                            <a:srgbClr val="006FE0"/>
                          </a:solidFill>
                          <a:effectLst/>
                          <a:latin typeface="inherit"/>
                        </a:rPr>
                        <a:t> </a:t>
                      </a:r>
                      <a:r>
                        <a:rPr lang="es-EC" dirty="0">
                          <a:solidFill>
                            <a:srgbClr val="004ED0"/>
                          </a:solidFill>
                          <a:effectLst/>
                          <a:latin typeface="inherit"/>
                        </a:rPr>
                        <a:t>vender</a:t>
                      </a:r>
                      <a:r>
                        <a:rPr lang="es-EC" dirty="0">
                          <a:solidFill>
                            <a:srgbClr val="333333"/>
                          </a:solidFill>
                          <a:effectLst/>
                          <a:latin typeface="inherit"/>
                        </a:rPr>
                        <a:t>()</a:t>
                      </a:r>
                      <a:r>
                        <a:rPr lang="es-EC" dirty="0">
                          <a:solidFill>
                            <a:srgbClr val="006FE0"/>
                          </a:solidFill>
                          <a:effectLst/>
                          <a:latin typeface="inherit"/>
                        </a:rPr>
                        <a:t> </a:t>
                      </a:r>
                      <a:r>
                        <a:rPr lang="es-EC" dirty="0">
                          <a:solidFill>
                            <a:srgbClr val="333333"/>
                          </a:solidFill>
                          <a:effectLst/>
                          <a:latin typeface="inherit"/>
                        </a:rPr>
                        <a:t>{</a:t>
                      </a:r>
                      <a:r>
                        <a:rPr lang="es-EC" dirty="0">
                          <a:solidFill>
                            <a:srgbClr val="006FE0"/>
                          </a:solidFill>
                          <a:effectLst/>
                          <a:latin typeface="inherit"/>
                        </a:rPr>
                        <a:t>     </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002D7A"/>
                          </a:solidFill>
                          <a:effectLst/>
                          <a:latin typeface="inherit"/>
                        </a:rPr>
                        <a:t>System</a:t>
                      </a:r>
                      <a:r>
                        <a:rPr lang="es-EC" dirty="0">
                          <a:solidFill>
                            <a:srgbClr val="333333"/>
                          </a:solidFill>
                          <a:effectLst/>
                          <a:latin typeface="inherit"/>
                        </a:rPr>
                        <a:t>.</a:t>
                      </a:r>
                      <a:r>
                        <a:rPr lang="es-EC" dirty="0">
                          <a:solidFill>
                            <a:srgbClr val="002D7A"/>
                          </a:solidFill>
                          <a:effectLst/>
                          <a:latin typeface="inherit"/>
                        </a:rPr>
                        <a:t>out</a:t>
                      </a:r>
                      <a:r>
                        <a:rPr lang="es-EC" dirty="0">
                          <a:solidFill>
                            <a:srgbClr val="333333"/>
                          </a:solidFill>
                          <a:effectLst/>
                          <a:latin typeface="inherit"/>
                        </a:rPr>
                        <a:t>.</a:t>
                      </a:r>
                      <a:r>
                        <a:rPr lang="es-EC" dirty="0">
                          <a:solidFill>
                            <a:srgbClr val="004ED0"/>
                          </a:solidFill>
                          <a:effectLst/>
                          <a:latin typeface="inherit"/>
                        </a:rPr>
                        <a:t>print</a:t>
                      </a:r>
                      <a:r>
                        <a:rPr lang="es-EC" dirty="0">
                          <a:solidFill>
                            <a:srgbClr val="333333"/>
                          </a:solidFill>
                          <a:effectLst/>
                          <a:latin typeface="inherit"/>
                        </a:rPr>
                        <a:t>(</a:t>
                      </a:r>
                      <a:r>
                        <a:rPr lang="es-EC" dirty="0">
                          <a:solidFill>
                            <a:srgbClr val="800080"/>
                          </a:solidFill>
                          <a:effectLst/>
                          <a:latin typeface="inherit"/>
                        </a:rPr>
                        <a:t>String</a:t>
                      </a:r>
                      <a:r>
                        <a:rPr lang="es-EC" dirty="0">
                          <a:solidFill>
                            <a:srgbClr val="333333"/>
                          </a:solidFill>
                          <a:effectLst/>
                          <a:latin typeface="inherit"/>
                        </a:rPr>
                        <a:t>.</a:t>
                      </a:r>
                      <a:r>
                        <a:rPr lang="es-EC" dirty="0">
                          <a:solidFill>
                            <a:srgbClr val="004ED0"/>
                          </a:solidFill>
                          <a:effectLst/>
                          <a:latin typeface="inherit"/>
                        </a:rPr>
                        <a:t>format</a:t>
                      </a:r>
                      <a:r>
                        <a:rPr lang="es-EC" dirty="0">
                          <a:solidFill>
                            <a:srgbClr val="333333"/>
                          </a:solidFill>
                          <a:effectLst/>
                          <a:latin typeface="inherit"/>
                        </a:rPr>
                        <a:t>(</a:t>
                      </a:r>
                      <a:r>
                        <a:rPr lang="es-EC" dirty="0">
                          <a:solidFill>
                            <a:srgbClr val="008000"/>
                          </a:solidFill>
                          <a:effectLst/>
                          <a:latin typeface="inherit"/>
                        </a:rPr>
                        <a:t>"He ganado %d euros"</a:t>
                      </a:r>
                      <a:r>
                        <a:rPr lang="es-EC" dirty="0">
                          <a:solidFill>
                            <a:srgbClr val="333333"/>
                          </a:solidFill>
                          <a:effectLst/>
                          <a:latin typeface="inherit"/>
                        </a:rPr>
                        <a:t>,</a:t>
                      </a:r>
                      <a:r>
                        <a:rPr lang="es-EC" dirty="0">
                          <a:solidFill>
                            <a:srgbClr val="006FE0"/>
                          </a:solidFill>
                          <a:effectLst/>
                          <a:latin typeface="inherit"/>
                        </a:rPr>
                        <a:t> </a:t>
                      </a:r>
                      <a:r>
                        <a:rPr lang="es-EC" dirty="0">
                          <a:solidFill>
                            <a:srgbClr val="002D7A"/>
                          </a:solidFill>
                          <a:effectLst/>
                          <a:latin typeface="inherit"/>
                        </a:rPr>
                        <a:t>precio</a:t>
                      </a:r>
                      <a:r>
                        <a:rPr lang="es-EC" dirty="0">
                          <a:solidFill>
                            <a:srgbClr val="333333"/>
                          </a:solidFill>
                          <a:effectLst/>
                          <a:latin typeface="inherit"/>
                        </a:rPr>
                        <a:t>));</a:t>
                      </a:r>
                      <a:r>
                        <a:rPr lang="es-EC" dirty="0">
                          <a:solidFill>
                            <a:srgbClr val="006FE0"/>
                          </a:solidFill>
                          <a:effectLst/>
                          <a:latin typeface="inherit"/>
                        </a:rPr>
                        <a:t> </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333333"/>
                          </a:solidFill>
                          <a:effectLst/>
                          <a:latin typeface="inherit"/>
                        </a:rPr>
                        <a:t>}</a:t>
                      </a:r>
                      <a:r>
                        <a:rPr lang="es-EC" dirty="0">
                          <a:solidFill>
                            <a:srgbClr val="006FE0"/>
                          </a:solidFill>
                          <a:effectLst/>
                          <a:latin typeface="inherit"/>
                        </a:rPr>
                        <a:t> </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333333"/>
                          </a:solidFill>
                          <a:effectLst/>
                          <a:latin typeface="inherit"/>
                        </a:rPr>
                        <a:t>@</a:t>
                      </a:r>
                      <a:r>
                        <a:rPr lang="es-EC" dirty="0">
                          <a:solidFill>
                            <a:srgbClr val="004ED0"/>
                          </a:solidFill>
                          <a:effectLst/>
                          <a:latin typeface="inherit"/>
                        </a:rPr>
                        <a:t>Override </a:t>
                      </a:r>
                      <a:r>
                        <a:rPr lang="es-EC" dirty="0">
                          <a:solidFill>
                            <a:srgbClr val="800080"/>
                          </a:solidFill>
                          <a:effectLst/>
                          <a:latin typeface="inherit"/>
                        </a:rPr>
                        <a:t>public</a:t>
                      </a:r>
                      <a:r>
                        <a:rPr lang="es-EC" dirty="0">
                          <a:solidFill>
                            <a:srgbClr val="006FE0"/>
                          </a:solidFill>
                          <a:effectLst/>
                          <a:latin typeface="inherit"/>
                        </a:rPr>
                        <a:t> </a:t>
                      </a:r>
                      <a:r>
                        <a:rPr lang="es-EC" dirty="0">
                          <a:solidFill>
                            <a:srgbClr val="800080"/>
                          </a:solidFill>
                          <a:effectLst/>
                          <a:latin typeface="inherit"/>
                        </a:rPr>
                        <a:t>void</a:t>
                      </a:r>
                      <a:r>
                        <a:rPr lang="es-EC" dirty="0">
                          <a:solidFill>
                            <a:srgbClr val="006FE0"/>
                          </a:solidFill>
                          <a:effectLst/>
                          <a:latin typeface="inherit"/>
                        </a:rPr>
                        <a:t> </a:t>
                      </a:r>
                      <a:r>
                        <a:rPr lang="es-EC" dirty="0">
                          <a:solidFill>
                            <a:srgbClr val="004ED0"/>
                          </a:solidFill>
                          <a:effectLst/>
                          <a:latin typeface="inherit"/>
                        </a:rPr>
                        <a:t>asegurar</a:t>
                      </a:r>
                      <a:r>
                        <a:rPr lang="es-EC" dirty="0">
                          <a:solidFill>
                            <a:srgbClr val="333333"/>
                          </a:solidFill>
                          <a:effectLst/>
                          <a:latin typeface="inherit"/>
                        </a:rPr>
                        <a:t>()</a:t>
                      </a:r>
                      <a:r>
                        <a:rPr lang="es-EC" dirty="0">
                          <a:solidFill>
                            <a:srgbClr val="006FE0"/>
                          </a:solidFill>
                          <a:effectLst/>
                          <a:latin typeface="inherit"/>
                        </a:rPr>
                        <a:t> </a:t>
                      </a:r>
                      <a:r>
                        <a:rPr lang="es-EC" dirty="0">
                          <a:solidFill>
                            <a:srgbClr val="333333"/>
                          </a:solidFill>
                          <a:effectLst/>
                          <a:latin typeface="inherit"/>
                        </a:rPr>
                        <a:t>{</a:t>
                      </a:r>
                      <a:r>
                        <a:rPr lang="es-EC" dirty="0">
                          <a:solidFill>
                            <a:srgbClr val="006FE0"/>
                          </a:solidFill>
                          <a:effectLst/>
                          <a:latin typeface="inherit"/>
                        </a:rPr>
                        <a:t>     </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002D7A"/>
                          </a:solidFill>
                          <a:effectLst/>
                          <a:latin typeface="inherit"/>
                        </a:rPr>
                        <a:t>Vendible</a:t>
                      </a:r>
                      <a:r>
                        <a:rPr lang="es-EC" dirty="0">
                          <a:solidFill>
                            <a:srgbClr val="333333"/>
                          </a:solidFill>
                          <a:effectLst/>
                          <a:latin typeface="inherit"/>
                        </a:rPr>
                        <a:t>.</a:t>
                      </a:r>
                      <a:r>
                        <a:rPr lang="es-EC" dirty="0">
                          <a:solidFill>
                            <a:srgbClr val="002D7A"/>
                          </a:solidFill>
                          <a:effectLst/>
                          <a:latin typeface="inherit"/>
                        </a:rPr>
                        <a:t>super</a:t>
                      </a:r>
                      <a:r>
                        <a:rPr lang="es-EC" dirty="0">
                          <a:solidFill>
                            <a:srgbClr val="333333"/>
                          </a:solidFill>
                          <a:effectLst/>
                          <a:latin typeface="inherit"/>
                        </a:rPr>
                        <a:t>.</a:t>
                      </a:r>
                      <a:r>
                        <a:rPr lang="es-EC" dirty="0">
                          <a:solidFill>
                            <a:srgbClr val="004ED0"/>
                          </a:solidFill>
                          <a:effectLst/>
                          <a:latin typeface="inherit"/>
                        </a:rPr>
                        <a:t>asegurar</a:t>
                      </a:r>
                      <a:r>
                        <a:rPr lang="es-EC" dirty="0">
                          <a:solidFill>
                            <a:srgbClr val="333333"/>
                          </a:solidFill>
                          <a:effectLst/>
                          <a:latin typeface="inherit"/>
                        </a:rPr>
                        <a:t>();</a:t>
                      </a:r>
                      <a:r>
                        <a:rPr lang="es-EC" dirty="0">
                          <a:solidFill>
                            <a:srgbClr val="006FE0"/>
                          </a:solidFill>
                          <a:effectLst/>
                          <a:latin typeface="inherit"/>
                        </a:rPr>
                        <a:t>     </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002D7A"/>
                          </a:solidFill>
                          <a:effectLst/>
                          <a:latin typeface="inherit"/>
                        </a:rPr>
                        <a:t>System</a:t>
                      </a:r>
                      <a:r>
                        <a:rPr lang="es-EC" dirty="0">
                          <a:solidFill>
                            <a:srgbClr val="333333"/>
                          </a:solidFill>
                          <a:effectLst/>
                          <a:latin typeface="inherit"/>
                        </a:rPr>
                        <a:t>.</a:t>
                      </a:r>
                      <a:r>
                        <a:rPr lang="es-EC" dirty="0">
                          <a:solidFill>
                            <a:srgbClr val="002D7A"/>
                          </a:solidFill>
                          <a:effectLst/>
                          <a:latin typeface="inherit"/>
                        </a:rPr>
                        <a:t>out</a:t>
                      </a:r>
                      <a:r>
                        <a:rPr lang="es-EC" dirty="0">
                          <a:solidFill>
                            <a:srgbClr val="333333"/>
                          </a:solidFill>
                          <a:effectLst/>
                          <a:latin typeface="inherit"/>
                        </a:rPr>
                        <a:t>.</a:t>
                      </a:r>
                      <a:r>
                        <a:rPr lang="es-EC" dirty="0">
                          <a:solidFill>
                            <a:srgbClr val="004ED0"/>
                          </a:solidFill>
                          <a:effectLst/>
                          <a:latin typeface="inherit"/>
                        </a:rPr>
                        <a:t>print</a:t>
                      </a:r>
                      <a:r>
                        <a:rPr lang="es-EC" dirty="0">
                          <a:solidFill>
                            <a:srgbClr val="333333"/>
                          </a:solidFill>
                          <a:effectLst/>
                          <a:latin typeface="inherit"/>
                        </a:rPr>
                        <a:t>(</a:t>
                      </a:r>
                      <a:r>
                        <a:rPr lang="es-EC" dirty="0">
                          <a:solidFill>
                            <a:srgbClr val="008000"/>
                          </a:solidFill>
                          <a:effectLst/>
                          <a:latin typeface="inherit"/>
                        </a:rPr>
                        <a:t>"Producto asegurado como animal"</a:t>
                      </a:r>
                      <a:r>
                        <a:rPr lang="es-EC" dirty="0">
                          <a:solidFill>
                            <a:srgbClr val="333333"/>
                          </a:solidFill>
                          <a:effectLst/>
                          <a:latin typeface="inherit"/>
                        </a:rPr>
                        <a:t>);</a:t>
                      </a:r>
                      <a:r>
                        <a:rPr lang="es-EC" dirty="0">
                          <a:solidFill>
                            <a:srgbClr val="006FE0"/>
                          </a:solidFill>
                          <a:effectLst/>
                          <a:latin typeface="inherit"/>
                        </a:rPr>
                        <a:t> </a:t>
                      </a:r>
                      <a:endParaRPr lang="es-EC" dirty="0">
                        <a:solidFill>
                          <a:srgbClr val="000000"/>
                        </a:solidFill>
                        <a:effectLst/>
                        <a:latin typeface="inherit"/>
                      </a:endParaRPr>
                    </a:p>
                    <a:p>
                      <a:pPr algn="l" fontAlgn="base"/>
                      <a:r>
                        <a:rPr lang="es-EC" dirty="0">
                          <a:solidFill>
                            <a:srgbClr val="006FE0"/>
                          </a:solidFill>
                          <a:effectLst/>
                          <a:latin typeface="inherit"/>
                        </a:rPr>
                        <a:t>    </a:t>
                      </a:r>
                      <a:r>
                        <a:rPr lang="es-EC" dirty="0">
                          <a:solidFill>
                            <a:srgbClr val="333333"/>
                          </a:solidFill>
                          <a:effectLst/>
                          <a:latin typeface="inherit"/>
                        </a:rPr>
                        <a:t>}</a:t>
                      </a:r>
                      <a:endParaRPr lang="es-EC" dirty="0">
                        <a:solidFill>
                          <a:srgbClr val="000000"/>
                        </a:solidFill>
                        <a:effectLst/>
                        <a:latin typeface="inherit"/>
                      </a:endParaRPr>
                    </a:p>
                    <a:p>
                      <a:pPr algn="l" fontAlgn="base"/>
                      <a:r>
                        <a:rPr lang="es-EC" dirty="0">
                          <a:solidFill>
                            <a:srgbClr val="333333"/>
                          </a:solidFill>
                          <a:effectLst/>
                          <a:latin typeface="inherit"/>
                        </a:rPr>
                        <a:t>}</a:t>
                      </a:r>
                      <a:endParaRPr lang="es-EC" dirty="0">
                        <a:solidFill>
                          <a:srgbClr val="000000"/>
                        </a:solidFill>
                        <a:effectLst/>
                        <a:latin typeface="inherit"/>
                      </a:endParaRPr>
                    </a:p>
                  </a:txBody>
                  <a:tcPr>
                    <a:lnL>
                      <a:noFill/>
                    </a:lnL>
                    <a:lnR>
                      <a:noFill/>
                    </a:lnR>
                    <a:lnT>
                      <a:noFill/>
                    </a:lnT>
                    <a:lnB>
                      <a:noFill/>
                    </a:lnB>
                    <a:solidFill>
                      <a:srgbClr val="FDFDFD"/>
                    </a:solidFill>
                  </a:tcPr>
                </a:tc>
                <a:extLst>
                  <a:ext uri="{0D108BD9-81ED-4DB2-BD59-A6C34878D82A}">
                    <a16:rowId xmlns:a16="http://schemas.microsoft.com/office/drawing/2014/main" val="3474343700"/>
                  </a:ext>
                </a:extLst>
              </a:tr>
            </a:tbl>
          </a:graphicData>
        </a:graphic>
      </p:graphicFrame>
    </p:spTree>
    <p:extLst>
      <p:ext uri="{BB962C8B-B14F-4D97-AF65-F5344CB8AC3E}">
        <p14:creationId xmlns:p14="http://schemas.microsoft.com/office/powerpoint/2010/main" val="19079567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34454F-70DA-4D17-8334-D92724ADFACC}"/>
              </a:ext>
            </a:extLst>
          </p:cNvPr>
          <p:cNvSpPr>
            <a:spLocks noGrp="1"/>
          </p:cNvSpPr>
          <p:nvPr>
            <p:ph sz="half" idx="2"/>
          </p:nvPr>
        </p:nvSpPr>
        <p:spPr>
          <a:xfrm>
            <a:off x="797169" y="2500214"/>
            <a:ext cx="10011507" cy="3666124"/>
          </a:xfrm>
        </p:spPr>
        <p:txBody>
          <a:bodyPr>
            <a:normAutofit/>
          </a:bodyPr>
          <a:lstStyle/>
          <a:p>
            <a:pPr algn="just" fontAlgn="base"/>
            <a:r>
              <a:rPr lang="es-ES" sz="3200" b="0" i="0" dirty="0">
                <a:effectLst/>
                <a:latin typeface="Lato"/>
              </a:rPr>
              <a:t>En este caso nos hemos visto obligados a modificar una clase que implementa nuestra interfaz, pero mantenemos los cambios en todas las demás sin variaciones. Todas las clases que ahora heredan de Animal tendrán la implementación de asegurar() correcta.</a:t>
            </a:r>
          </a:p>
          <a:p>
            <a:pPr marL="0" indent="0" algn="just">
              <a:buNone/>
            </a:pPr>
            <a:endParaRPr lang="es-EC" sz="2400" dirty="0"/>
          </a:p>
        </p:txBody>
      </p:sp>
      <p:sp>
        <p:nvSpPr>
          <p:cNvPr id="5" name="Título 4">
            <a:extLst>
              <a:ext uri="{FF2B5EF4-FFF2-40B4-BE49-F238E27FC236}">
                <a16:creationId xmlns:a16="http://schemas.microsoft.com/office/drawing/2014/main" id="{1724E66C-DBB9-4E9B-B17A-5EF2E36F6E18}"/>
              </a:ext>
            </a:extLst>
          </p:cNvPr>
          <p:cNvSpPr>
            <a:spLocks noGrp="1"/>
          </p:cNvSpPr>
          <p:nvPr>
            <p:ph type="title"/>
          </p:nvPr>
        </p:nvSpPr>
        <p:spPr/>
        <p:txBody>
          <a:bodyPr/>
          <a:lstStyle/>
          <a:p>
            <a:r>
              <a:rPr lang="es-ES" dirty="0"/>
              <a:t>APLICACIONES DISTRIBUIDAS</a:t>
            </a:r>
            <a:endParaRPr lang="es-EC" dirty="0"/>
          </a:p>
        </p:txBody>
      </p:sp>
    </p:spTree>
    <p:extLst>
      <p:ext uri="{BB962C8B-B14F-4D97-AF65-F5344CB8AC3E}">
        <p14:creationId xmlns:p14="http://schemas.microsoft.com/office/powerpoint/2010/main" val="42845469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PLANTILLA UTE DISEÑO">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34136410-1D10-4AFC-9A9A-A8C84A3A1BB6}" vid="{EBA6BB8B-F2CA-4335-8CC4-74366978B66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TotalTime>
  <Words>945</Words>
  <Application>Microsoft Office PowerPoint</Application>
  <PresentationFormat>Panorámica</PresentationFormat>
  <Paragraphs>104</Paragraphs>
  <Slides>14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Arial</vt:lpstr>
      <vt:lpstr>Calibri</vt:lpstr>
      <vt:lpstr>Calibri Light</vt:lpstr>
      <vt:lpstr>inherit</vt:lpstr>
      <vt:lpstr>Lato</vt:lpstr>
      <vt:lpstr>Monaco</vt:lpstr>
      <vt:lpstr>Open Sans</vt:lpstr>
      <vt:lpstr>Wingdings</vt:lpstr>
      <vt:lpstr>PLANTILLA UTE DISEÑO</vt:lpstr>
      <vt:lpstr>Presentación de PowerPoint</vt:lpstr>
      <vt:lpstr>APLICACIONES DISTRIBUIDAS  Métodos por defecto (default) en interfaces</vt:lpstr>
      <vt:lpstr>APLICACIONES DISTRIBUIDAS </vt:lpstr>
      <vt:lpstr>APLICACIONES DISTRIBUIDAS</vt:lpstr>
      <vt:lpstr>APLICACIONES DISTRIBUIDAS </vt:lpstr>
      <vt:lpstr>APLICACIONES DISTRIBUIDAS </vt:lpstr>
      <vt:lpstr>APLICACIONES DISTRIBUIDAS</vt:lpstr>
      <vt:lpstr>APLICACIONES DISTRIBUIDAS</vt:lpstr>
      <vt:lpstr>APLICACIONES DISTRIBUIDAS</vt:lpstr>
      <vt:lpstr>APLICACIONES DISTRIBUIDAS</vt:lpstr>
      <vt:lpstr>APLICACIONES DISTRIBUIDAS</vt:lpstr>
      <vt:lpstr>APLICACIONES DISTRIBUIDAS</vt:lpstr>
      <vt:lpstr>APLICACIONES DISTRIBUIDAS</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dc:creator>
  <cp:lastModifiedBy>Vanessa Paucar</cp:lastModifiedBy>
  <cp:revision>31</cp:revision>
  <dcterms:created xsi:type="dcterms:W3CDTF">2020-04-17T01:31:56Z</dcterms:created>
  <dcterms:modified xsi:type="dcterms:W3CDTF">2020-10-29T03:13:43Z</dcterms:modified>
</cp:coreProperties>
</file>