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58" r:id="rId4"/>
    <p:sldId id="271" r:id="rId5"/>
    <p:sldId id="272" r:id="rId6"/>
    <p:sldId id="268" r:id="rId7"/>
    <p:sldId id="267" r:id="rId8"/>
    <p:sldId id="261" r:id="rId9"/>
    <p:sldId id="265" r:id="rId10"/>
    <p:sldId id="266" r:id="rId11"/>
    <p:sldId id="270" r:id="rId12"/>
    <p:sldId id="262" r:id="rId13"/>
    <p:sldId id="263" r:id="rId14"/>
    <p:sldId id="264" r:id="rId15"/>
    <p:sldId id="273" r:id="rId16"/>
    <p:sldId id="260" r:id="rId17"/>
  </p:sldIdLst>
  <p:sldSz cx="12192000" cy="6858000"/>
  <p:notesSz cx="9144000" cy="6858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6E6B346-0D77-4629-9198-53E8E310D1A6}">
          <p14:sldIdLst>
            <p14:sldId id="256"/>
            <p14:sldId id="257"/>
            <p14:sldId id="258"/>
            <p14:sldId id="271"/>
            <p14:sldId id="272"/>
            <p14:sldId id="268"/>
            <p14:sldId id="267"/>
            <p14:sldId id="261"/>
            <p14:sldId id="265"/>
            <p14:sldId id="266"/>
            <p14:sldId id="270"/>
            <p14:sldId id="262"/>
            <p14:sldId id="263"/>
            <p14:sldId id="264"/>
            <p14:sldId id="27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5B91"/>
    <a:srgbClr val="4AAD52"/>
    <a:srgbClr val="949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4664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-606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11797-CFDF-4E30-A4E1-907D06865D91}" type="datetimeFigureOut">
              <a:rPr lang="es-EC" smtClean="0"/>
              <a:t>20/1/2021</a:t>
            </a:fld>
            <a:endParaRPr lang="es-EC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00F1D-CACA-45A5-AF19-B7B89F5FE9E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16581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20/1/2021</a:t>
            </a:fld>
            <a:endParaRPr lang="es-EC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pic>
        <p:nvPicPr>
          <p:cNvPr id="5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2531" y="2199788"/>
            <a:ext cx="7086939" cy="24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s-EC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20/1/2021</a:t>
            </a:fld>
            <a:endParaRPr lang="es-EC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042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20/1/2021</a:t>
            </a:fld>
            <a:endParaRPr lang="es-EC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6871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20/1/2021</a:t>
            </a:fld>
            <a:endParaRPr lang="es-EC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775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019493"/>
            <a:ext cx="9144000" cy="2387600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277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TEMA DE CLASE</a:t>
            </a:r>
          </a:p>
          <a:p>
            <a:pPr algn="ctr"/>
            <a:r>
              <a:rPr lang="es-EC" dirty="0" err="1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Msc</a:t>
            </a:r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. Nombre y Apellido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20/1/2021</a:t>
            </a:fld>
            <a:endParaRPr lang="es-EC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grpSp>
        <p:nvGrpSpPr>
          <p:cNvPr id="7" name="Grupo 5"/>
          <p:cNvGrpSpPr/>
          <p:nvPr userDrawn="1"/>
        </p:nvGrpSpPr>
        <p:grpSpPr>
          <a:xfrm>
            <a:off x="526949" y="351741"/>
            <a:ext cx="11665051" cy="6593941"/>
            <a:chOff x="526949" y="264059"/>
            <a:chExt cx="11665051" cy="6593941"/>
          </a:xfrm>
        </p:grpSpPr>
        <p:pic>
          <p:nvPicPr>
            <p:cNvPr id="8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949" y="264059"/>
              <a:ext cx="1509669" cy="1231658"/>
            </a:xfrm>
            <a:prstGeom prst="rect">
              <a:avLst/>
            </a:prstGeom>
          </p:spPr>
        </p:pic>
        <p:pic>
          <p:nvPicPr>
            <p:cNvPr id="9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2577" y="5685905"/>
              <a:ext cx="1759423" cy="1172095"/>
            </a:xfrm>
            <a:prstGeom prst="rect">
              <a:avLst/>
            </a:prstGeom>
          </p:spPr>
        </p:pic>
        <p:cxnSp>
          <p:nvCxnSpPr>
            <p:cNvPr id="10" name="Conector recto 4"/>
            <p:cNvCxnSpPr/>
            <p:nvPr/>
          </p:nvCxnSpPr>
          <p:spPr>
            <a:xfrm>
              <a:off x="1490750" y="3476025"/>
              <a:ext cx="921050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995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5414" y="1452563"/>
            <a:ext cx="10769771" cy="823912"/>
          </a:xfrm>
        </p:spPr>
        <p:txBody>
          <a:bodyPr anchor="b">
            <a:normAutofit/>
          </a:bodyPr>
          <a:lstStyle>
            <a:lvl1pPr marL="0" indent="0">
              <a:buNone/>
              <a:defRPr sz="4000" b="1">
                <a:solidFill>
                  <a:srgbClr val="265B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sz="40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98516" y="3200401"/>
            <a:ext cx="10740044" cy="298926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8515" y="2435543"/>
            <a:ext cx="10756669" cy="513397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4AAD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b="1" dirty="0">
                <a:solidFill>
                  <a:srgbClr val="4AAD52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SUBTÍTULO: (OPINION PRO SEMI BOLD)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598516" y="6297526"/>
            <a:ext cx="2743200" cy="365125"/>
          </a:xfrm>
        </p:spPr>
        <p:txBody>
          <a:bodyPr/>
          <a:lstStyle/>
          <a:p>
            <a:fld id="{A1298C51-975A-47E7-B82D-7B357E560500}" type="datetimeFigureOut">
              <a:rPr lang="es-EC" smtClean="0"/>
              <a:t>20/1/2021</a:t>
            </a:fld>
            <a:endParaRPr lang="es-EC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276340"/>
            <a:ext cx="4114800" cy="365125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287770"/>
            <a:ext cx="2743200" cy="365125"/>
          </a:xfrm>
        </p:spPr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83080" y="95085"/>
            <a:ext cx="8446770" cy="819315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  <p:sp>
        <p:nvSpPr>
          <p:cNvPr id="15" name="Rectángulo 12"/>
          <p:cNvSpPr/>
          <p:nvPr userDrawn="1"/>
        </p:nvSpPr>
        <p:spPr>
          <a:xfrm>
            <a:off x="0" y="6708371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cxnSp>
        <p:nvCxnSpPr>
          <p:cNvPr id="16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7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928314" y="124682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sz="40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497830" y="434435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20/1/2021</a:t>
            </a:fld>
            <a:endParaRPr lang="es-EC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83080" y="95085"/>
            <a:ext cx="8446770" cy="819315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4652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516" y="3040380"/>
            <a:ext cx="10755284" cy="239363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116320"/>
            <a:ext cx="2743200" cy="365125"/>
          </a:xfrm>
        </p:spPr>
        <p:txBody>
          <a:bodyPr/>
          <a:lstStyle/>
          <a:p>
            <a:fld id="{A1298C51-975A-47E7-B82D-7B357E560500}" type="datetimeFigureOut">
              <a:rPr lang="es-EC" smtClean="0"/>
              <a:t>20/1/2021</a:t>
            </a:fld>
            <a:endParaRPr lang="es-EC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082030"/>
            <a:ext cx="4114800" cy="365125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082030"/>
            <a:ext cx="2743200" cy="365125"/>
          </a:xfrm>
        </p:spPr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grpSp>
        <p:nvGrpSpPr>
          <p:cNvPr id="7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8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9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0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86050" y="152236"/>
            <a:ext cx="6812280" cy="776978"/>
          </a:xfrm>
        </p:spPr>
        <p:txBody>
          <a:bodyPr>
            <a:normAutofit/>
          </a:bodyPr>
          <a:lstStyle>
            <a:lvl1pPr algn="ctr"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 DE LA MATERIA</a:t>
            </a:r>
            <a:endParaRPr lang="es-EC" dirty="0"/>
          </a:p>
        </p:txBody>
      </p:sp>
      <p:sp>
        <p:nvSpPr>
          <p:cNvPr id="12" name="Rectángulo 12"/>
          <p:cNvSpPr/>
          <p:nvPr userDrawn="1"/>
        </p:nvSpPr>
        <p:spPr>
          <a:xfrm>
            <a:off x="0" y="6570172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cxnSp>
        <p:nvCxnSpPr>
          <p:cNvPr id="13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9"/>
          <p:cNvSpPr txBox="1"/>
          <p:nvPr userDrawn="1"/>
        </p:nvSpPr>
        <p:spPr>
          <a:xfrm>
            <a:off x="598516" y="2527069"/>
            <a:ext cx="1075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rgbClr val="4AAD52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SUBTÍTULO: (OPINION PRO SEMI BOLD)</a:t>
            </a:r>
          </a:p>
        </p:txBody>
      </p:sp>
      <p:sp>
        <p:nvSpPr>
          <p:cNvPr id="16" name="Título 1"/>
          <p:cNvSpPr txBox="1">
            <a:spLocks/>
          </p:cNvSpPr>
          <p:nvPr userDrawn="1"/>
        </p:nvSpPr>
        <p:spPr>
          <a:xfrm>
            <a:off x="598516" y="1447636"/>
            <a:ext cx="6812280" cy="77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TITULO D</a:t>
            </a:r>
            <a:r>
              <a:rPr lang="es-EC" sz="18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</a:p>
          <a:p>
            <a:r>
              <a:rPr lang="es-ES" dirty="0"/>
              <a:t>E LA MATERIA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01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0725" y="1268095"/>
            <a:ext cx="10754460" cy="1325563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 DEL TEMA</a:t>
            </a:r>
            <a:endParaRPr lang="es-EC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20/1/2021</a:t>
            </a:fld>
            <a:endParaRPr lang="es-EC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14" name="CuadroTexto 14"/>
          <p:cNvSpPr txBox="1"/>
          <p:nvPr userDrawn="1"/>
        </p:nvSpPr>
        <p:spPr>
          <a:xfrm>
            <a:off x="2261062" y="268376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</a:p>
        </p:txBody>
      </p:sp>
      <p:cxnSp>
        <p:nvCxnSpPr>
          <p:cNvPr id="15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/>
          <p:cNvSpPr>
            <a:spLocks noGrp="1"/>
          </p:cNvSpPr>
          <p:nvPr>
            <p:ph sz="half" idx="1"/>
          </p:nvPr>
        </p:nvSpPr>
        <p:spPr>
          <a:xfrm>
            <a:off x="598515" y="2740025"/>
            <a:ext cx="10756669" cy="3317875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6621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1097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54710" y="42579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20/1/2021</a:t>
            </a:fld>
            <a:endParaRPr lang="es-EC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grpSp>
        <p:nvGrpSpPr>
          <p:cNvPr id="7" name="Grupo 4"/>
          <p:cNvGrpSpPr/>
          <p:nvPr userDrawn="1"/>
        </p:nvGrpSpPr>
        <p:grpSpPr>
          <a:xfrm>
            <a:off x="2223893" y="2813171"/>
            <a:ext cx="7819215" cy="1231658"/>
            <a:chOff x="2223893" y="2813171"/>
            <a:chExt cx="7819215" cy="1231658"/>
          </a:xfrm>
        </p:grpSpPr>
        <p:pic>
          <p:nvPicPr>
            <p:cNvPr id="8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3893" y="2813171"/>
              <a:ext cx="1509669" cy="1231658"/>
            </a:xfrm>
            <a:prstGeom prst="rect">
              <a:avLst/>
            </a:prstGeom>
          </p:spPr>
        </p:pic>
        <p:pic>
          <p:nvPicPr>
            <p:cNvPr id="9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3685" y="2842953"/>
              <a:ext cx="1759423" cy="1172095"/>
            </a:xfrm>
            <a:prstGeom prst="rect">
              <a:avLst/>
            </a:prstGeom>
          </p:spPr>
        </p:pic>
        <p:sp>
          <p:nvSpPr>
            <p:cNvPr id="10" name="CuadroTexto 3"/>
            <p:cNvSpPr txBox="1"/>
            <p:nvPr/>
          </p:nvSpPr>
          <p:spPr>
            <a:xfrm>
              <a:off x="4374547" y="3044280"/>
              <a:ext cx="34429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¡GRACIAS!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4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20/1/2021</a:t>
            </a:fld>
            <a:endParaRPr lang="es-EC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136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20/1/2021</a:t>
            </a:fld>
            <a:endParaRPr lang="es-EC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8343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8C51-975A-47E7-B82D-7B357E560500}" type="datetimeFigureOut">
              <a:rPr lang="es-EC" smtClean="0"/>
              <a:t>20/1/2021</a:t>
            </a:fld>
            <a:endParaRPr lang="es-EC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8330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3" r:id="rId3"/>
    <p:sldLayoutId id="2147483660" r:id="rId4"/>
    <p:sldLayoutId id="2147483650" r:id="rId5"/>
    <p:sldLayoutId id="2147483654" r:id="rId6"/>
    <p:sldLayoutId id="2147483651" r:id="rId7"/>
    <p:sldLayoutId id="2147483652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6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1330-690C-445E-9FD3-03D0C67F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PUB-SUB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552A0-10F4-4FD7-8CBA-55C2A70887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2C3CB-4EB0-46EE-B791-947584AD4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</a:rPr>
              <a:t>Este conecta un conjunto de editores a un conjunto de suscriptores. Este es un patrón de distribución de datos.</a:t>
            </a:r>
          </a:p>
          <a:p>
            <a:endParaRPr lang="es-EC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7CC74-EE11-4AA9-AA0C-75B1AC61CCA2}"/>
              </a:ext>
            </a:extLst>
          </p:cNvPr>
          <p:cNvSpPr txBox="1"/>
          <p:nvPr/>
        </p:nvSpPr>
        <p:spPr>
          <a:xfrm>
            <a:off x="3049172" y="324081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i="0" dirty="0">
                <a:solidFill>
                  <a:srgbClr val="212529"/>
                </a:solidFill>
                <a:effectLst/>
                <a:latin typeface="roboto"/>
              </a:rPr>
              <a:t>Pub-sub</a:t>
            </a:r>
            <a:r>
              <a:rPr lang="es-EC" b="0" i="0" dirty="0">
                <a:solidFill>
                  <a:srgbClr val="212529"/>
                </a:solidFill>
                <a:effectLst/>
                <a:latin typeface="roboto"/>
              </a:rPr>
              <a:t> </a:t>
            </a:r>
            <a:endParaRPr lang="es-EC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11BE7-7CE5-4DAE-90BB-4745B52EA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767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3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TRANSPORTE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18770" y="2943702"/>
            <a:ext cx="10754460" cy="2641282"/>
          </a:xfrm>
        </p:spPr>
        <p:txBody>
          <a:bodyPr>
            <a:normAutofit/>
          </a:bodyPr>
          <a:lstStyle/>
          <a:p>
            <a:pPr algn="l" fontAlgn="base">
              <a:buFont typeface="+mj-lt"/>
              <a:buAutoNum type="arabicPeriod"/>
            </a:pPr>
            <a:r>
              <a:rPr lang="es-ES" sz="3200" b="1" i="0" dirty="0">
                <a:effectLst/>
              </a:rPr>
              <a:t>IPC (inter process comm.): </a:t>
            </a:r>
            <a:r>
              <a:rPr lang="es-ES" sz="3200" b="0" i="0" dirty="0">
                <a:effectLst/>
              </a:rPr>
              <a:t>dos procesos hablando entre ellos</a:t>
            </a:r>
          </a:p>
          <a:p>
            <a:pPr algn="l" fontAlgn="base">
              <a:buFont typeface="+mj-lt"/>
              <a:buAutoNum type="arabicPeriod"/>
            </a:pPr>
            <a:r>
              <a:rPr lang="es-ES" sz="3200" b="1" i="0" dirty="0">
                <a:effectLst/>
              </a:rPr>
              <a:t>Inproc: </a:t>
            </a:r>
            <a:r>
              <a:rPr lang="es-ES" sz="3200" b="0" i="0" dirty="0">
                <a:effectLst/>
              </a:rPr>
              <a:t>dos hilos de un mismo proceso hablando entre ellos</a:t>
            </a:r>
          </a:p>
          <a:p>
            <a:pPr algn="l" fontAlgn="base">
              <a:buFont typeface="+mj-lt"/>
              <a:buAutoNum type="arabicPeriod"/>
            </a:pPr>
            <a:r>
              <a:rPr lang="es-ES" sz="3200" b="1" i="0" dirty="0">
                <a:effectLst/>
              </a:rPr>
              <a:t>TCP: </a:t>
            </a:r>
            <a:r>
              <a:rPr lang="es-ES" sz="3200" b="0" i="0" dirty="0">
                <a:effectLst/>
              </a:rPr>
              <a:t>dos procesos hablando a través de una conexión</a:t>
            </a:r>
          </a:p>
          <a:p>
            <a:pPr algn="l" fontAlgn="base">
              <a:buFont typeface="+mj-lt"/>
              <a:buAutoNum type="arabicPeriod"/>
            </a:pPr>
            <a:r>
              <a:rPr lang="es-ES" sz="3200" b="1" i="0" dirty="0">
                <a:effectLst/>
              </a:rPr>
              <a:t>PGM: </a:t>
            </a:r>
            <a:r>
              <a:rPr lang="es-ES" sz="3200" b="0" i="0" dirty="0">
                <a:effectLst/>
              </a:rPr>
              <a:t>opción multicast, uno envía, muchos escuchan</a:t>
            </a:r>
          </a:p>
          <a:p>
            <a:pPr marL="0" indent="0" algn="just" fontAlgn="base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9468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BA7D-718A-4BB7-8E72-A3D2F2FC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8F39-34D5-46D2-A70F-83AEAAF0E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515" y="2740026"/>
            <a:ext cx="4043823" cy="273230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b="0" i="0" dirty="0">
                <a:effectLst/>
              </a:rPr>
              <a:t>El servidor crea un socket de tipo respuesta, lo vincula al puerto 5555 y luego espera mensajes.</a:t>
            </a:r>
          </a:p>
          <a:p>
            <a:pPr algn="just"/>
            <a:endParaRPr lang="es-MX" dirty="0"/>
          </a:p>
          <a:p>
            <a:pPr algn="just"/>
            <a:r>
              <a:rPr lang="es-MX" b="0" i="0" dirty="0">
                <a:effectLst/>
              </a:rPr>
              <a:t> También puede ver que tenemos configuración cero, solo estamos enviando cadenas.</a:t>
            </a:r>
            <a:endParaRPr lang="es-EC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BBAAD-C4D6-48B5-9075-F5A7A331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1371599"/>
            <a:ext cx="6762750" cy="508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4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4857-C79F-4972-90CE-A264D59D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F63B-09C9-44FF-AF2F-1CCA79725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516" y="2740025"/>
            <a:ext cx="4353312" cy="2549427"/>
          </a:xfrm>
        </p:spPr>
        <p:txBody>
          <a:bodyPr/>
          <a:lstStyle/>
          <a:p>
            <a:pPr algn="just"/>
            <a:r>
              <a:rPr lang="es-MX" b="0" i="0" dirty="0">
                <a:effectLst/>
                <a:latin typeface="Open Sans"/>
              </a:rPr>
              <a:t>El cliente crea un socket de tipo request, se conecta y comienza a enviar mensajes.</a:t>
            </a:r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58DC0-1567-4C90-A24D-6B27A921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1512960"/>
            <a:ext cx="60579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6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F68E-3C5F-45B6-ABD6-B4E7E717F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8185" y="2593658"/>
            <a:ext cx="10219540" cy="3463827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Ambos métodos send y receive están bloqueando (de forma predeterminada).</a:t>
            </a:r>
          </a:p>
          <a:p>
            <a:pPr algn="just"/>
            <a:r>
              <a:rPr lang="es-MX" dirty="0"/>
              <a:t> Para la recepción es simple: si no hay mensajes el método se bloqueará.</a:t>
            </a:r>
          </a:p>
          <a:p>
            <a:pPr algn="just"/>
            <a:r>
              <a:rPr lang="es-MX" dirty="0"/>
              <a:t> Para enviarlo es más complicado y depende del tipo de socket.</a:t>
            </a:r>
          </a:p>
          <a:p>
            <a:pPr algn="just"/>
            <a:r>
              <a:rPr lang="es-MX" dirty="0"/>
              <a:t> Para los sockets de solicitud, si se alcanza la marca de agua alta o no hay ningún par conectado, el método se bloqueará.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84945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F68E-3C5F-45B6-ABD6-B4E7E717F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8185" y="2593658"/>
            <a:ext cx="10219540" cy="346382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Boden, C., 2021. Ratchet - Tutorial: Installation. [online] Socketo.me. Available at: &lt;http://socketo.me/docs/deploy&gt; [Accessed 20 January 2021].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effectLst/>
              </a:rPr>
              <a:t>Zeromq.org. 2021. </a:t>
            </a:r>
            <a:r>
              <a:rPr lang="en-US" i="1" dirty="0">
                <a:solidFill>
                  <a:srgbClr val="000000"/>
                </a:solidFill>
                <a:effectLst/>
              </a:rPr>
              <a:t>Zeromq</a:t>
            </a:r>
            <a:r>
              <a:rPr lang="en-US" dirty="0">
                <a:solidFill>
                  <a:srgbClr val="000000"/>
                </a:solidFill>
                <a:effectLst/>
              </a:rPr>
              <a:t>. [online] Available at: &lt;https://zeromq.org/&gt; [Accessed 20 January 2021].</a:t>
            </a:r>
          </a:p>
          <a:p>
            <a:pPr algn="just"/>
            <a:r>
              <a:rPr lang="es-EC" dirty="0">
                <a:solidFill>
                  <a:srgbClr val="000000"/>
                </a:solidFill>
                <a:effectLst/>
              </a:rPr>
              <a:t>Un poco de Java y +. 2021. </a:t>
            </a:r>
            <a:r>
              <a:rPr lang="es-EC" i="1" dirty="0">
                <a:solidFill>
                  <a:srgbClr val="000000"/>
                </a:solidFill>
                <a:effectLst/>
              </a:rPr>
              <a:t>Un Poco De Zeromq</a:t>
            </a:r>
            <a:r>
              <a:rPr lang="es-EC" dirty="0">
                <a:solidFill>
                  <a:srgbClr val="000000"/>
                </a:solidFill>
                <a:effectLst/>
              </a:rPr>
              <a:t>. [online] Available at: &lt;https://unpocodejava.com/2013/02/25/un-poco-de-zeromq/&gt; [Accessed 20 January 2021].</a:t>
            </a:r>
            <a:endParaRPr lang="es-EC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73397BE-A107-4001-824F-86C0E020C2D5}"/>
              </a:ext>
            </a:extLst>
          </p:cNvPr>
          <p:cNvSpPr txBox="1"/>
          <p:nvPr/>
        </p:nvSpPr>
        <p:spPr>
          <a:xfrm>
            <a:off x="1093762" y="1693370"/>
            <a:ext cx="6098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BIBLIOGRAFÍA:</a:t>
            </a:r>
            <a:endParaRPr lang="es-EC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0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30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b="1" dirty="0"/>
              <a:t>APLICACIONES DISTRIBUIDAS</a:t>
            </a:r>
            <a:br>
              <a:rPr lang="es-EC" dirty="0"/>
            </a:br>
            <a:r>
              <a:rPr lang="es-EC" b="1" dirty="0">
                <a:solidFill>
                  <a:srgbClr val="FFC000"/>
                </a:solidFill>
              </a:rPr>
              <a:t>ZEROMQ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sz="2800" b="1" dirty="0"/>
              <a:t>INTEGRANTES</a:t>
            </a:r>
          </a:p>
          <a:p>
            <a:r>
              <a:rPr lang="es-EC" sz="2800" b="1" dirty="0"/>
              <a:t>VANESSA PAUCAR</a:t>
            </a:r>
          </a:p>
          <a:p>
            <a:r>
              <a:rPr lang="es-EC" sz="2800" b="1" dirty="0"/>
              <a:t>DIEGO FLORES</a:t>
            </a:r>
          </a:p>
          <a:p>
            <a:r>
              <a:rPr lang="es-EC" sz="2800" b="1" dirty="0"/>
              <a:t>JUAN CARLOS MOROCHO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231048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>
                <a:solidFill>
                  <a:srgbClr val="FF0000"/>
                </a:solidFill>
              </a:rPr>
              <a:t>ZEROMQ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410817" y="2948940"/>
            <a:ext cx="11370366" cy="2440744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</a:t>
            </a:r>
            <a:r>
              <a:rPr lang="es-MX" b="0" i="0" dirty="0">
                <a:effectLst/>
              </a:rPr>
              <a:t>s una biblioteca de mensajería asincrónica de alto rendimiento, destinada a su uso en aplicaciones distribuidas o concurrentes. </a:t>
            </a:r>
          </a:p>
          <a:p>
            <a:pPr algn="just"/>
            <a:r>
              <a:rPr lang="es-MX" b="0" i="0" dirty="0">
                <a:effectLst/>
              </a:rPr>
              <a:t>Proporciona una cola de mensajes, pero a diferencia del middleware orientado a mensajes, un sistema ZeroMQ puede ejecutarse sin un intermediario de mensajes dedicado. </a:t>
            </a:r>
            <a:endParaRPr lang="es-EC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MX" sz="2400" dirty="0">
                <a:solidFill>
                  <a:schemeClr val="tx1"/>
                </a:solidFill>
              </a:rPr>
              <a:t>T</a:t>
            </a:r>
            <a:r>
              <a:rPr lang="es-MX" sz="2400" i="0" dirty="0">
                <a:solidFill>
                  <a:schemeClr val="tx1"/>
                </a:solidFill>
                <a:effectLst/>
              </a:rPr>
              <a:t>ambién deletreado ØMQ, 0MQ o ZMQ)</a:t>
            </a:r>
            <a:endParaRPr lang="es-EC" sz="2400" dirty="0">
              <a:solidFill>
                <a:schemeClr val="tx1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981662-D8D3-4714-81CC-78B421D7C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824" y="5336343"/>
            <a:ext cx="36290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8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</a:t>
            </a:r>
            <a:r>
              <a:rPr lang="es-EC" dirty="0">
                <a:solidFill>
                  <a:srgbClr val="FF0000"/>
                </a:solidFill>
              </a:rPr>
              <a:t>ARACTERÍSTICAS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3"/>
          </p:nvPr>
        </p:nvSpPr>
        <p:spPr>
          <a:xfrm>
            <a:off x="628130" y="2788406"/>
            <a:ext cx="10756669" cy="513397"/>
          </a:xfrm>
        </p:spPr>
        <p:txBody>
          <a:bodyPr>
            <a:normAutofit/>
          </a:bodyPr>
          <a:lstStyle/>
          <a:p>
            <a:r>
              <a:rPr lang="es-EC" sz="2400" dirty="0"/>
              <a:t>SUS TRES PRICIPALES CARACTERISTICAS ESTAN: </a:t>
            </a:r>
          </a:p>
          <a:p>
            <a:endParaRPr lang="es-EC" sz="2400" dirty="0">
              <a:solidFill>
                <a:schemeClr val="tx1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77D68E-7F3A-4869-BEA2-5A87A3371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414" y="3301802"/>
            <a:ext cx="3831841" cy="2722097"/>
          </a:xfrm>
        </p:spPr>
        <p:txBody>
          <a:bodyPr>
            <a:noAutofit/>
          </a:bodyPr>
          <a:lstStyle/>
          <a:p>
            <a:r>
              <a:rPr lang="es-EC" sz="2400" b="1" u="sng" dirty="0"/>
              <a:t>RENDIMIENTO</a:t>
            </a:r>
          </a:p>
          <a:p>
            <a:r>
              <a:rPr lang="es-EC" sz="2400" dirty="0"/>
              <a:t>No tiene el overhead de otros protocolos como JMS, AMQP,…</a:t>
            </a:r>
          </a:p>
          <a:p>
            <a:r>
              <a:rPr lang="es-EC" sz="2400" dirty="0"/>
              <a:t>o Usa transportes eficientes como Multicast o IPC</a:t>
            </a:r>
          </a:p>
          <a:p>
            <a:r>
              <a:rPr lang="es-EC" sz="2400" dirty="0"/>
              <a:t>o Usa Batching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67A4C2-2824-4307-818A-BE648B88A92A}"/>
              </a:ext>
            </a:extLst>
          </p:cNvPr>
          <p:cNvSpPr txBox="1">
            <a:spLocks/>
          </p:cNvSpPr>
          <p:nvPr/>
        </p:nvSpPr>
        <p:spPr>
          <a:xfrm>
            <a:off x="4491614" y="3301803"/>
            <a:ext cx="2957369" cy="272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400" b="1" u="sng" dirty="0"/>
              <a:t>SIMPLICIDAD</a:t>
            </a:r>
          </a:p>
          <a:p>
            <a:r>
              <a:rPr lang="es-EC" sz="2400" dirty="0"/>
              <a:t>ES UNA API MUY SIMPLE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54E71E-F098-4CE8-BC5A-525FE1AFE965}"/>
              </a:ext>
            </a:extLst>
          </p:cNvPr>
          <p:cNvSpPr txBox="1">
            <a:spLocks/>
          </p:cNvSpPr>
          <p:nvPr/>
        </p:nvSpPr>
        <p:spPr>
          <a:xfrm>
            <a:off x="7732029" y="3266046"/>
            <a:ext cx="3831841" cy="272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400" b="1" u="sng" dirty="0"/>
              <a:t>ESCABILIDAD</a:t>
            </a:r>
          </a:p>
          <a:p>
            <a:r>
              <a:rPr lang="es-MX" sz="2400" dirty="0"/>
              <a:t> Esta a través de su diseño brokerless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217465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i="0" dirty="0">
                <a:solidFill>
                  <a:srgbClr val="FF0000"/>
                </a:solidFill>
                <a:effectLst/>
                <a:latin typeface="Open Sans"/>
              </a:rPr>
              <a:t>Los pasos para implementar una capa de mensajería sobre ZeroMQ son:</a:t>
            </a:r>
            <a:endParaRPr lang="es-EC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410817" y="2948940"/>
            <a:ext cx="11370366" cy="2440744"/>
          </a:xfrm>
        </p:spPr>
        <p:txBody>
          <a:bodyPr>
            <a:normAutofit/>
          </a:bodyPr>
          <a:lstStyle/>
          <a:p>
            <a:pPr algn="l"/>
            <a:r>
              <a:rPr lang="es-MX" b="0" i="0" dirty="0">
                <a:effectLst/>
                <a:latin typeface="Open Sans"/>
              </a:rPr>
              <a:t> Elegir un transporte</a:t>
            </a:r>
          </a:p>
          <a:p>
            <a:pPr algn="l"/>
            <a:r>
              <a:rPr lang="es-MX" b="0" i="0" dirty="0">
                <a:effectLst/>
                <a:latin typeface="Open Sans"/>
              </a:rPr>
              <a:t> Configurar la infraestructura</a:t>
            </a:r>
          </a:p>
          <a:p>
            <a:pPr algn="l"/>
            <a:r>
              <a:rPr lang="es-MX" b="0" i="0" dirty="0">
                <a:effectLst/>
                <a:latin typeface="Open Sans"/>
              </a:rPr>
              <a:t> Elegir un patrón de mensajería</a:t>
            </a:r>
          </a:p>
          <a:p>
            <a:pPr algn="just"/>
            <a:endParaRPr lang="es-EC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7190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¿QUÉ PATRONES ADMITE ZEROMQ?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dirty="0"/>
              <a:t>A</a:t>
            </a:r>
            <a:r>
              <a:rPr lang="es-MX" b="0" i="0" dirty="0">
                <a:effectLst/>
              </a:rPr>
              <a:t>dmite patrones de mensajería comunes </a:t>
            </a:r>
          </a:p>
          <a:p>
            <a:pPr algn="just"/>
            <a:r>
              <a:rPr lang="es-MX" b="0" i="0" dirty="0">
                <a:effectLst/>
              </a:rPr>
              <a:t> pub / sub</a:t>
            </a:r>
          </a:p>
          <a:p>
            <a:pPr algn="just"/>
            <a:r>
              <a:rPr lang="es-MX" b="0" i="0" dirty="0">
                <a:effectLst/>
              </a:rPr>
              <a:t> solicitud / respuesta</a:t>
            </a:r>
          </a:p>
          <a:p>
            <a:pPr algn="just"/>
            <a:r>
              <a:rPr lang="es-MX" b="0" i="0" dirty="0">
                <a:effectLst/>
              </a:rPr>
              <a:t> cliente / servidor y otros</a:t>
            </a:r>
          </a:p>
          <a:p>
            <a:pPr algn="just"/>
            <a:r>
              <a:rPr lang="es-MX" b="0" i="0" dirty="0">
                <a:effectLst/>
              </a:rPr>
              <a:t> </a:t>
            </a:r>
            <a:r>
              <a:rPr lang="es-MX" dirty="0"/>
              <a:t>A</a:t>
            </a:r>
            <a:r>
              <a:rPr lang="es-MX" b="0" i="0" dirty="0">
                <a:effectLst/>
              </a:rPr>
              <a:t> través de una variedad de transportes (TCP, en proceso, entre procesos, multidifusión, WebSocket y más), lo que hace que la mensajería entre procesos sea tan simple como mensajería entre hilos.</a:t>
            </a:r>
          </a:p>
          <a:p>
            <a:pPr algn="just"/>
            <a:r>
              <a:rPr lang="es-MX" b="0" i="0" dirty="0">
                <a:effectLst/>
              </a:rPr>
              <a:t> Esto mantiene su código claro, modular y extremadamente fácil de escalar.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6440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</a:t>
            </a:r>
            <a:r>
              <a:rPr lang="es-EC" dirty="0"/>
              <a:t>ENSAJES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0725" y="2593658"/>
            <a:ext cx="11172175" cy="3931920"/>
          </a:xfrm>
        </p:spPr>
        <p:txBody>
          <a:bodyPr>
            <a:normAutofit/>
          </a:bodyPr>
          <a:lstStyle/>
          <a:p>
            <a:pPr algn="just" fontAlgn="base"/>
            <a:r>
              <a:rPr lang="es-ES" sz="3100" b="0" i="0" dirty="0">
                <a:effectLst/>
              </a:rPr>
              <a:t>El envío de un mensaje es atómico: o lo recibes, o no lo recibirás nunca</a:t>
            </a:r>
          </a:p>
          <a:p>
            <a:pPr algn="just" fontAlgn="base"/>
            <a:r>
              <a:rPr lang="es-ES" sz="3100" b="0" i="0" dirty="0">
                <a:effectLst/>
              </a:rPr>
              <a:t>Los mensajes se pueden partir en partes más pequeñas, y se pueden enrutar de forma diferente</a:t>
            </a:r>
          </a:p>
          <a:p>
            <a:pPr algn="just" fontAlgn="base"/>
            <a:r>
              <a:rPr lang="es-ES" sz="3100" b="0" i="0" dirty="0">
                <a:effectLst/>
              </a:rPr>
              <a:t>Los mensajes son almacenados en </a:t>
            </a:r>
            <a:r>
              <a:rPr lang="es-ES" sz="3100" b="0" i="1" dirty="0">
                <a:effectLst/>
              </a:rPr>
              <a:t>buffers</a:t>
            </a:r>
            <a:r>
              <a:rPr lang="es-ES" sz="3100" b="0" i="0" dirty="0">
                <a:effectLst/>
              </a:rPr>
              <a:t> (o encolados) tanto en la parte que envía como en la que recibe, de forma que en general ningún mensaje se pierde.</a:t>
            </a:r>
          </a:p>
        </p:txBody>
      </p:sp>
    </p:spTree>
    <p:extLst>
      <p:ext uri="{BB962C8B-B14F-4D97-AF65-F5344CB8AC3E}">
        <p14:creationId xmlns:p14="http://schemas.microsoft.com/office/powerpoint/2010/main" val="57621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D688-4014-4FD6-B404-847F6F3C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Tu eliges el idioma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69CCBC-E75E-45CB-8D15-E8930AC60B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7273" y="2789236"/>
            <a:ext cx="8651631" cy="3527157"/>
          </a:xfrm>
        </p:spPr>
      </p:pic>
    </p:spTree>
    <p:extLst>
      <p:ext uri="{BB962C8B-B14F-4D97-AF65-F5344CB8AC3E}">
        <p14:creationId xmlns:p14="http://schemas.microsoft.com/office/powerpoint/2010/main" val="386738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E07D-58C1-44FE-8F86-E04F98F7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EC" dirty="0"/>
              <a:t>SOLICITUD - RESPUESTA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90743D-C7C0-4628-AA7E-12A3C800DE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5474" y="1825625"/>
            <a:ext cx="4867052" cy="4351338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8A5DBB9-4254-4401-A34D-DE871F6D1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algn="just"/>
            <a:r>
              <a:rPr lang="es-MX" dirty="0"/>
              <a:t>El par de conectores REQ-REP está sincronizado. El cliente emite zmq_send () y luego zmq_recv () , en un Bucle.</a:t>
            </a:r>
          </a:p>
          <a:p>
            <a:pPr algn="just"/>
            <a:r>
              <a:rPr lang="es-MX" dirty="0"/>
              <a:t> Este conecta un conjunto de clientes a un conjunto de servicios. Este es un patrón de distribución de tareas y llamada a procedimiento remoto.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24848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UTE DISEÑ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34136410-1D10-4AFC-9A9A-A8C84A3A1BB6}" vid="{EBA6BB8B-F2CA-4335-8CC4-74366978B66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645</Words>
  <Application>Microsoft Office PowerPoint</Application>
  <PresentationFormat>Panorámica</PresentationFormat>
  <Paragraphs>63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roboto</vt:lpstr>
      <vt:lpstr>PLANTILLA UTE DISEÑO</vt:lpstr>
      <vt:lpstr>Presentación de PowerPoint</vt:lpstr>
      <vt:lpstr>APLICACIONES DISTRIBUIDAS ZEROMQ</vt:lpstr>
      <vt:lpstr>APLICACIONES DISTRIBUIDAS</vt:lpstr>
      <vt:lpstr>APLICACIONES DISTRIBUIDAS</vt:lpstr>
      <vt:lpstr>APLICACIONES DISTRIBUIDAS</vt:lpstr>
      <vt:lpstr>¿QUÉ PATRONES ADMITE ZEROMQ?</vt:lpstr>
      <vt:lpstr>MENSAJES</vt:lpstr>
      <vt:lpstr>Tu eliges el idioma </vt:lpstr>
      <vt:lpstr>SOLICITUD - RESPUESTA</vt:lpstr>
      <vt:lpstr>PUB-SUB</vt:lpstr>
      <vt:lpstr>TIPOS DE TRANSPORTE</vt:lpstr>
      <vt:lpstr>EJEMPLO</vt:lpstr>
      <vt:lpstr>EJEMPLO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Carlos Morocho Jumbo</dc:creator>
  <cp:lastModifiedBy>Vanessa Paucar</cp:lastModifiedBy>
  <cp:revision>18</cp:revision>
  <dcterms:created xsi:type="dcterms:W3CDTF">2021-01-20T13:43:47Z</dcterms:created>
  <dcterms:modified xsi:type="dcterms:W3CDTF">2021-01-20T22:50:03Z</dcterms:modified>
</cp:coreProperties>
</file>