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81" r:id="rId4"/>
    <p:sldId id="258" r:id="rId5"/>
    <p:sldId id="268" r:id="rId6"/>
    <p:sldId id="269" r:id="rId7"/>
    <p:sldId id="270" r:id="rId8"/>
    <p:sldId id="271" r:id="rId9"/>
    <p:sldId id="272" r:id="rId10"/>
    <p:sldId id="274" r:id="rId11"/>
    <p:sldId id="273" r:id="rId12"/>
    <p:sldId id="280" r:id="rId13"/>
    <p:sldId id="279" r:id="rId14"/>
    <p:sldId id="276" r:id="rId15"/>
    <p:sldId id="260" r:id="rId16"/>
  </p:sldIdLst>
  <p:sldSz cx="12192000" cy="6858000"/>
  <p:notesSz cx="9144000" cy="6858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6E6B346-0D77-4629-9198-53E8E310D1A6}">
          <p14:sldIdLst>
            <p14:sldId id="256"/>
            <p14:sldId id="257"/>
            <p14:sldId id="281"/>
            <p14:sldId id="258"/>
            <p14:sldId id="268"/>
            <p14:sldId id="269"/>
            <p14:sldId id="270"/>
            <p14:sldId id="271"/>
            <p14:sldId id="272"/>
            <p14:sldId id="274"/>
            <p14:sldId id="273"/>
            <p14:sldId id="280"/>
            <p14:sldId id="279"/>
            <p14:sldId id="276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CC4C"/>
    <a:srgbClr val="265B91"/>
    <a:srgbClr val="4AAD52"/>
    <a:srgbClr val="949A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94664" autoAdjust="0"/>
  </p:normalViewPr>
  <p:slideViewPr>
    <p:cSldViewPr snapToGrid="0">
      <p:cViewPr varScale="1">
        <p:scale>
          <a:sx n="42" d="100"/>
          <a:sy n="42" d="100"/>
        </p:scale>
        <p:origin x="72" y="6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-606" y="-1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11797-CFDF-4E30-A4E1-907D06865D91}" type="datetimeFigureOut">
              <a:rPr lang="es-EC" smtClean="0"/>
              <a:t>24/11/2020</a:t>
            </a:fld>
            <a:endParaRPr lang="es-EC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00F1D-CACA-45A5-AF19-B7B89F5FE9E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16581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24/11/2020</a:t>
            </a:fld>
            <a:endParaRPr lang="es-EC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  <p:pic>
        <p:nvPicPr>
          <p:cNvPr id="5" name="Imagen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2531" y="2199788"/>
            <a:ext cx="7086939" cy="24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3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s-EC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24/11/2020</a:t>
            </a:fld>
            <a:endParaRPr lang="es-EC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0422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24/11/2020</a:t>
            </a:fld>
            <a:endParaRPr lang="es-EC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68710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24/11/2020</a:t>
            </a:fld>
            <a:endParaRPr lang="es-EC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775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gradFill>
          <a:gsLst>
            <a:gs pos="0">
              <a:srgbClr val="4AAD52"/>
            </a:gs>
            <a:gs pos="100000">
              <a:srgbClr val="265B9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019493"/>
            <a:ext cx="9144000" cy="2387600"/>
          </a:xfrm>
        </p:spPr>
        <p:txBody>
          <a:bodyPr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C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277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/>
            <a:r>
              <a:rPr lang="es-EC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TEMA DE CLASE</a:t>
            </a:r>
          </a:p>
          <a:p>
            <a:pPr algn="ctr"/>
            <a:r>
              <a:rPr lang="es-EC" dirty="0" err="1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Msc</a:t>
            </a:r>
            <a:r>
              <a:rPr lang="es-EC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. Nombre y Apellido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24/11/2020</a:t>
            </a:fld>
            <a:endParaRPr lang="es-EC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  <p:grpSp>
        <p:nvGrpSpPr>
          <p:cNvPr id="7" name="Grupo 5"/>
          <p:cNvGrpSpPr/>
          <p:nvPr userDrawn="1"/>
        </p:nvGrpSpPr>
        <p:grpSpPr>
          <a:xfrm>
            <a:off x="526949" y="351741"/>
            <a:ext cx="11665051" cy="6593941"/>
            <a:chOff x="526949" y="264059"/>
            <a:chExt cx="11665051" cy="6593941"/>
          </a:xfrm>
        </p:grpSpPr>
        <p:pic>
          <p:nvPicPr>
            <p:cNvPr id="8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949" y="264059"/>
              <a:ext cx="1509669" cy="1231658"/>
            </a:xfrm>
            <a:prstGeom prst="rect">
              <a:avLst/>
            </a:prstGeom>
          </p:spPr>
        </p:pic>
        <p:pic>
          <p:nvPicPr>
            <p:cNvPr id="9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2577" y="5685905"/>
              <a:ext cx="1759423" cy="1172095"/>
            </a:xfrm>
            <a:prstGeom prst="rect">
              <a:avLst/>
            </a:prstGeom>
          </p:spPr>
        </p:pic>
        <p:cxnSp>
          <p:nvCxnSpPr>
            <p:cNvPr id="10" name="Conector recto 4"/>
            <p:cNvCxnSpPr/>
            <p:nvPr/>
          </p:nvCxnSpPr>
          <p:spPr>
            <a:xfrm>
              <a:off x="1490750" y="3476025"/>
              <a:ext cx="9210501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995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5414" y="1452563"/>
            <a:ext cx="10769771" cy="823912"/>
          </a:xfrm>
        </p:spPr>
        <p:txBody>
          <a:bodyPr anchor="b">
            <a:normAutofit/>
          </a:bodyPr>
          <a:lstStyle>
            <a:lvl1pPr marL="0" indent="0">
              <a:buNone/>
              <a:defRPr sz="4000" b="1">
                <a:solidFill>
                  <a:srgbClr val="265B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C" sz="4000" b="1" dirty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DEL TEMA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98516" y="3200401"/>
            <a:ext cx="10740044" cy="2989262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8515" y="2435543"/>
            <a:ext cx="10756669" cy="513397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4AAD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C" b="1" dirty="0">
                <a:solidFill>
                  <a:srgbClr val="4AAD52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SUBTÍTULO: (OPINION PRO SEMI BOLD)</a:t>
            </a:r>
            <a:endParaRPr lang="es-E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598516" y="6297526"/>
            <a:ext cx="2743200" cy="365125"/>
          </a:xfrm>
        </p:spPr>
        <p:txBody>
          <a:bodyPr/>
          <a:lstStyle/>
          <a:p>
            <a:fld id="{A1298C51-975A-47E7-B82D-7B357E560500}" type="datetimeFigureOut">
              <a:rPr lang="es-EC" smtClean="0"/>
              <a:t>24/11/2020</a:t>
            </a:fld>
            <a:endParaRPr lang="es-EC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038600" y="6276340"/>
            <a:ext cx="4114800" cy="365125"/>
          </a:xfrm>
        </p:spPr>
        <p:txBody>
          <a:bodyPr/>
          <a:lstStyle/>
          <a:p>
            <a:endParaRPr lang="es-EC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287770"/>
            <a:ext cx="2743200" cy="365125"/>
          </a:xfrm>
        </p:spPr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  <p:grpSp>
        <p:nvGrpSpPr>
          <p:cNvPr id="10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11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12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3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83080" y="95085"/>
            <a:ext cx="8446770" cy="819315"/>
          </a:xfrm>
        </p:spPr>
        <p:txBody>
          <a:bodyPr>
            <a:normAutofit/>
          </a:bodyPr>
          <a:lstStyle>
            <a:lvl1pPr algn="ctr"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C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  <a:endParaRPr lang="es-EC" dirty="0"/>
          </a:p>
        </p:txBody>
      </p:sp>
      <p:sp>
        <p:nvSpPr>
          <p:cNvPr id="15" name="Rectángulo 12"/>
          <p:cNvSpPr/>
          <p:nvPr userDrawn="1"/>
        </p:nvSpPr>
        <p:spPr>
          <a:xfrm>
            <a:off x="0" y="6708371"/>
            <a:ext cx="12192000" cy="299258"/>
          </a:xfrm>
          <a:prstGeom prst="rect">
            <a:avLst/>
          </a:prstGeom>
          <a:gradFill>
            <a:gsLst>
              <a:gs pos="0">
                <a:srgbClr val="4AAD52"/>
              </a:gs>
              <a:gs pos="100000">
                <a:srgbClr val="265B91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cxnSp>
        <p:nvCxnSpPr>
          <p:cNvPr id="16" name="Conector recto 8"/>
          <p:cNvCxnSpPr/>
          <p:nvPr userDrawn="1"/>
        </p:nvCxnSpPr>
        <p:spPr>
          <a:xfrm>
            <a:off x="598516" y="2337181"/>
            <a:ext cx="10756669" cy="0"/>
          </a:xfrm>
          <a:prstGeom prst="line">
            <a:avLst/>
          </a:prstGeom>
          <a:ln w="53975"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07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928314" y="124682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C" sz="4000" b="1" dirty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DEL TEMA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497830" y="434435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24/11/2020</a:t>
            </a:fld>
            <a:endParaRPr lang="es-EC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  <p:grpSp>
        <p:nvGrpSpPr>
          <p:cNvPr id="10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11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12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3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83080" y="95085"/>
            <a:ext cx="8446770" cy="819315"/>
          </a:xfrm>
        </p:spPr>
        <p:txBody>
          <a:bodyPr>
            <a:normAutofit/>
          </a:bodyPr>
          <a:lstStyle>
            <a:lvl1pPr algn="ctr"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C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4652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8516" y="3040380"/>
            <a:ext cx="10755284" cy="2393632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116320"/>
            <a:ext cx="2743200" cy="365125"/>
          </a:xfrm>
        </p:spPr>
        <p:txBody>
          <a:bodyPr/>
          <a:lstStyle/>
          <a:p>
            <a:fld id="{A1298C51-975A-47E7-B82D-7B357E560500}" type="datetimeFigureOut">
              <a:rPr lang="es-EC" smtClean="0"/>
              <a:t>24/11/2020</a:t>
            </a:fld>
            <a:endParaRPr lang="es-EC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082030"/>
            <a:ext cx="4114800" cy="365125"/>
          </a:xfrm>
        </p:spPr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082030"/>
            <a:ext cx="2743200" cy="365125"/>
          </a:xfrm>
        </p:spPr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  <p:grpSp>
        <p:nvGrpSpPr>
          <p:cNvPr id="7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8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9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0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86050" y="152236"/>
            <a:ext cx="6812280" cy="776978"/>
          </a:xfrm>
        </p:spPr>
        <p:txBody>
          <a:bodyPr>
            <a:normAutofit/>
          </a:bodyPr>
          <a:lstStyle>
            <a:lvl1pPr algn="ctr"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 DE LA MATERIA</a:t>
            </a:r>
            <a:endParaRPr lang="es-EC" dirty="0"/>
          </a:p>
        </p:txBody>
      </p:sp>
      <p:sp>
        <p:nvSpPr>
          <p:cNvPr id="12" name="Rectángulo 12"/>
          <p:cNvSpPr/>
          <p:nvPr userDrawn="1"/>
        </p:nvSpPr>
        <p:spPr>
          <a:xfrm>
            <a:off x="0" y="6570172"/>
            <a:ext cx="12192000" cy="299258"/>
          </a:xfrm>
          <a:prstGeom prst="rect">
            <a:avLst/>
          </a:prstGeom>
          <a:gradFill>
            <a:gsLst>
              <a:gs pos="0">
                <a:srgbClr val="4AAD52"/>
              </a:gs>
              <a:gs pos="100000">
                <a:srgbClr val="265B91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cxnSp>
        <p:nvCxnSpPr>
          <p:cNvPr id="13" name="Conector recto 8"/>
          <p:cNvCxnSpPr/>
          <p:nvPr userDrawn="1"/>
        </p:nvCxnSpPr>
        <p:spPr>
          <a:xfrm>
            <a:off x="598516" y="2337181"/>
            <a:ext cx="10756669" cy="0"/>
          </a:xfrm>
          <a:prstGeom prst="line">
            <a:avLst/>
          </a:prstGeom>
          <a:ln w="53975"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9"/>
          <p:cNvSpPr txBox="1"/>
          <p:nvPr userDrawn="1"/>
        </p:nvSpPr>
        <p:spPr>
          <a:xfrm>
            <a:off x="598516" y="2527069"/>
            <a:ext cx="1075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rgbClr val="4AAD52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SUBTÍTULO: (OPINION PRO SEMI BOLD)</a:t>
            </a:r>
          </a:p>
        </p:txBody>
      </p:sp>
      <p:sp>
        <p:nvSpPr>
          <p:cNvPr id="16" name="Título 1"/>
          <p:cNvSpPr txBox="1">
            <a:spLocks/>
          </p:cNvSpPr>
          <p:nvPr userDrawn="1"/>
        </p:nvSpPr>
        <p:spPr>
          <a:xfrm>
            <a:off x="598516" y="1447636"/>
            <a:ext cx="6812280" cy="77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TITULO D</a:t>
            </a:r>
            <a:r>
              <a:rPr lang="es-EC" sz="1800" b="1" dirty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DEL TEMA</a:t>
            </a:r>
          </a:p>
          <a:p>
            <a:r>
              <a:rPr lang="es-ES" dirty="0"/>
              <a:t>E LA MATERIA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014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0725" y="1268095"/>
            <a:ext cx="10754460" cy="1325563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 DEL TEMA</a:t>
            </a:r>
            <a:endParaRPr lang="es-EC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24/11/2020</a:t>
            </a:fld>
            <a:endParaRPr lang="es-EC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  <p:grpSp>
        <p:nvGrpSpPr>
          <p:cNvPr id="10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11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12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3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14" name="CuadroTexto 14"/>
          <p:cNvSpPr txBox="1"/>
          <p:nvPr userDrawn="1"/>
        </p:nvSpPr>
        <p:spPr>
          <a:xfrm>
            <a:off x="2261062" y="268376"/>
            <a:ext cx="778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</a:p>
        </p:txBody>
      </p:sp>
      <p:cxnSp>
        <p:nvCxnSpPr>
          <p:cNvPr id="15" name="Conector recto 8"/>
          <p:cNvCxnSpPr/>
          <p:nvPr userDrawn="1"/>
        </p:nvCxnSpPr>
        <p:spPr>
          <a:xfrm>
            <a:off x="598516" y="2337181"/>
            <a:ext cx="10756669" cy="0"/>
          </a:xfrm>
          <a:prstGeom prst="line">
            <a:avLst/>
          </a:prstGeom>
          <a:ln w="53975"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contenido 2"/>
          <p:cNvSpPr>
            <a:spLocks noGrp="1"/>
          </p:cNvSpPr>
          <p:nvPr>
            <p:ph sz="half" idx="1"/>
          </p:nvPr>
        </p:nvSpPr>
        <p:spPr>
          <a:xfrm>
            <a:off x="598515" y="2740025"/>
            <a:ext cx="10756669" cy="3317875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6621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gradFill>
          <a:gsLst>
            <a:gs pos="0">
              <a:srgbClr val="4AAD52"/>
            </a:gs>
            <a:gs pos="100000">
              <a:srgbClr val="265B9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76263"/>
            <a:ext cx="10515600" cy="210978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54710" y="42579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24/11/2020</a:t>
            </a:fld>
            <a:endParaRPr lang="es-EC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  <p:grpSp>
        <p:nvGrpSpPr>
          <p:cNvPr id="7" name="Grupo 4"/>
          <p:cNvGrpSpPr/>
          <p:nvPr userDrawn="1"/>
        </p:nvGrpSpPr>
        <p:grpSpPr>
          <a:xfrm>
            <a:off x="2223893" y="2813171"/>
            <a:ext cx="7819215" cy="1231658"/>
            <a:chOff x="2223893" y="2813171"/>
            <a:chExt cx="7819215" cy="1231658"/>
          </a:xfrm>
        </p:grpSpPr>
        <p:pic>
          <p:nvPicPr>
            <p:cNvPr id="8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3893" y="2813171"/>
              <a:ext cx="1509669" cy="1231658"/>
            </a:xfrm>
            <a:prstGeom prst="rect">
              <a:avLst/>
            </a:prstGeom>
          </p:spPr>
        </p:pic>
        <p:pic>
          <p:nvPicPr>
            <p:cNvPr id="9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3685" y="2842953"/>
              <a:ext cx="1759423" cy="1172095"/>
            </a:xfrm>
            <a:prstGeom prst="rect">
              <a:avLst/>
            </a:prstGeom>
          </p:spPr>
        </p:pic>
        <p:sp>
          <p:nvSpPr>
            <p:cNvPr id="10" name="CuadroTexto 3"/>
            <p:cNvSpPr txBox="1"/>
            <p:nvPr/>
          </p:nvSpPr>
          <p:spPr>
            <a:xfrm>
              <a:off x="4374547" y="3044280"/>
              <a:ext cx="34429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¡GRACIAS!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64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24/11/2020</a:t>
            </a:fld>
            <a:endParaRPr lang="es-EC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1363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24/11/2020</a:t>
            </a:fld>
            <a:endParaRPr lang="es-EC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88343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98C51-975A-47E7-B82D-7B357E560500}" type="datetimeFigureOut">
              <a:rPr lang="es-EC" smtClean="0"/>
              <a:t>24/11/2020</a:t>
            </a:fld>
            <a:endParaRPr lang="es-EC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8330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3" r:id="rId3"/>
    <p:sldLayoutId id="2147483660" r:id="rId4"/>
    <p:sldLayoutId id="2147483650" r:id="rId5"/>
    <p:sldLayoutId id="2147483654" r:id="rId6"/>
    <p:sldLayoutId id="2147483651" r:id="rId7"/>
    <p:sldLayoutId id="2147483652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" TargetMode="External"/><Relationship Id="rId13" Type="http://schemas.openxmlformats.org/officeDocument/2006/relationships/image" Target="../media/image18.png"/><Relationship Id="rId3" Type="http://schemas.openxmlformats.org/officeDocument/2006/relationships/hyperlink" Target="http://scribd.com/" TargetMode="External"/><Relationship Id="rId7" Type="http://schemas.openxmlformats.org/officeDocument/2006/relationships/hyperlink" Target="https://basecamp.com/" TargetMode="External"/><Relationship Id="rId12" Type="http://schemas.openxmlformats.org/officeDocument/2006/relationships/image" Target="../media/image17.png"/><Relationship Id="rId2" Type="http://schemas.openxmlformats.org/officeDocument/2006/relationships/hyperlink" Target="http://twitter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oundcloud.com/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://xing.com/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://hulu.com/" TargetMode="Externa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byonrails.org.es/index.html" TargetMode="External"/><Relationship Id="rId2" Type="http://schemas.openxmlformats.org/officeDocument/2006/relationships/hyperlink" Target="http://www.it.uc3m.es/spickin/docencia/comsoft/presentations/spanish/doc/Ruby.pdf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Software" TargetMode="External"/><Relationship Id="rId2" Type="http://schemas.openxmlformats.org/officeDocument/2006/relationships/hyperlink" Target="https://es.wikipedia.org/wiki/Paradigma_de_programaci%C3%B3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s.wikipedia.org/wiki/Desarrollador_de_softwar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26263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600725" y="1674862"/>
            <a:ext cx="10769771" cy="823912"/>
          </a:xfrm>
        </p:spPr>
        <p:txBody>
          <a:bodyPr>
            <a:noAutofit/>
          </a:bodyPr>
          <a:lstStyle/>
          <a:p>
            <a:br>
              <a:rPr lang="es-MX" sz="3200" b="1" i="0" dirty="0">
                <a:solidFill>
                  <a:srgbClr val="28272A"/>
                </a:solidFill>
                <a:effectLst/>
                <a:latin typeface="fira-sans"/>
              </a:rPr>
            </a:br>
            <a:endParaRPr lang="es-EC" sz="3200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DISTRIBUIDAS</a:t>
            </a:r>
            <a:endParaRPr lang="es-EC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3304C5-A18D-46AB-BC0B-F19CE81F88EE}"/>
              </a:ext>
            </a:extLst>
          </p:cNvPr>
          <p:cNvSpPr txBox="1">
            <a:spLocks/>
          </p:cNvSpPr>
          <p:nvPr/>
        </p:nvSpPr>
        <p:spPr>
          <a:xfrm>
            <a:off x="600725" y="1268095"/>
            <a:ext cx="107544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br>
              <a:rPr lang="es-MX" sz="6000" b="1" i="0" dirty="0">
                <a:solidFill>
                  <a:srgbClr val="28272A"/>
                </a:solidFill>
                <a:effectLst/>
                <a:latin typeface="fira-sans"/>
              </a:rPr>
            </a:br>
            <a:endParaRPr lang="es-EC" sz="3200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10D08E3A-E66A-4A2E-A367-B9C81FE79B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10845"/>
          <a:stretch/>
        </p:blipFill>
        <p:spPr>
          <a:xfrm>
            <a:off x="350520" y="1268095"/>
            <a:ext cx="11490960" cy="508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6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600725" y="1674862"/>
            <a:ext cx="10769771" cy="823912"/>
          </a:xfrm>
        </p:spPr>
        <p:txBody>
          <a:bodyPr>
            <a:noAutofit/>
          </a:bodyPr>
          <a:lstStyle/>
          <a:p>
            <a:br>
              <a:rPr lang="es-MX" sz="3200" b="1" i="0" dirty="0">
                <a:solidFill>
                  <a:srgbClr val="28272A"/>
                </a:solidFill>
                <a:effectLst/>
                <a:latin typeface="fira-sans"/>
              </a:rPr>
            </a:br>
            <a:endParaRPr lang="es-EC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>
          <a:xfrm>
            <a:off x="354035" y="2363445"/>
            <a:ext cx="6346079" cy="4142057"/>
          </a:xfrm>
        </p:spPr>
        <p:txBody>
          <a:bodyPr>
            <a:normAutofit/>
          </a:bodyPr>
          <a:lstStyle/>
          <a:p>
            <a:pPr algn="just"/>
            <a:r>
              <a:rPr lang="es-ES" b="0" i="0" dirty="0">
                <a:solidFill>
                  <a:srgbClr val="222222"/>
                </a:solidFill>
                <a:effectLst/>
                <a:latin typeface="Open Sans"/>
              </a:rPr>
              <a:t>También conocido como RoR o Rails.</a:t>
            </a:r>
          </a:p>
          <a:p>
            <a:pPr marL="0" indent="0" algn="just">
              <a:buNone/>
            </a:pPr>
            <a:endParaRPr lang="es-ES" b="0" i="0" dirty="0">
              <a:solidFill>
                <a:srgbClr val="222222"/>
              </a:solidFill>
              <a:effectLst/>
              <a:latin typeface="Open Sans"/>
            </a:endParaRPr>
          </a:p>
          <a:p>
            <a:pPr algn="just"/>
            <a:r>
              <a:rPr lang="es-ES" b="0" i="0" dirty="0">
                <a:solidFill>
                  <a:srgbClr val="222222"/>
                </a:solidFill>
                <a:effectLst/>
                <a:latin typeface="Open Sans"/>
              </a:rPr>
              <a:t>Te permite escribir un buen código evitando que te repitas y favoreciendo la convención antes que la configuración.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DISTRIBUIDAS</a:t>
            </a:r>
            <a:endParaRPr lang="es-EC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3304C5-A18D-46AB-BC0B-F19CE81F88EE}"/>
              </a:ext>
            </a:extLst>
          </p:cNvPr>
          <p:cNvSpPr txBox="1">
            <a:spLocks/>
          </p:cNvSpPr>
          <p:nvPr/>
        </p:nvSpPr>
        <p:spPr>
          <a:xfrm>
            <a:off x="600725" y="1268095"/>
            <a:ext cx="107544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br>
              <a:rPr lang="es-MX" sz="6000" b="1" i="0" dirty="0">
                <a:solidFill>
                  <a:srgbClr val="28272A"/>
                </a:solidFill>
                <a:effectLst/>
                <a:latin typeface="fira-sans"/>
              </a:rPr>
            </a:br>
            <a:endParaRPr lang="es-EC" sz="3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54B2A4D-B3D6-4E29-9845-794BD1486D8F}"/>
              </a:ext>
            </a:extLst>
          </p:cNvPr>
          <p:cNvSpPr txBox="1"/>
          <p:nvPr/>
        </p:nvSpPr>
        <p:spPr>
          <a:xfrm>
            <a:off x="931530" y="1409167"/>
            <a:ext cx="105789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i="0" dirty="0">
                <a:solidFill>
                  <a:srgbClr val="28272A"/>
                </a:solidFill>
                <a:effectLst/>
                <a:latin typeface="fira-sans"/>
              </a:rPr>
              <a:t>¿QUÉ SON RUBY ON RAILS?</a:t>
            </a:r>
            <a:br>
              <a:rPr lang="es-MX" sz="4400" b="1" i="0" dirty="0">
                <a:solidFill>
                  <a:srgbClr val="28272A"/>
                </a:solidFill>
                <a:effectLst/>
                <a:latin typeface="fira-sans"/>
              </a:rPr>
            </a:br>
            <a:endParaRPr lang="es-EC" sz="2000" dirty="0"/>
          </a:p>
        </p:txBody>
      </p:sp>
      <p:pic>
        <p:nvPicPr>
          <p:cNvPr id="2052" name="Picture 4" descr="BOLETICO - Curso Ruby on Rails básico">
            <a:extLst>
              <a:ext uri="{FF2B5EF4-FFF2-40B4-BE49-F238E27FC236}">
                <a16:creationId xmlns:a16="http://schemas.microsoft.com/office/drawing/2014/main" id="{D3E5600B-9646-40E8-BBC6-6A45D70BA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920" y="2136430"/>
            <a:ext cx="5161080" cy="383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13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600725" y="1674862"/>
            <a:ext cx="10769771" cy="823912"/>
          </a:xfrm>
        </p:spPr>
        <p:txBody>
          <a:bodyPr>
            <a:noAutofit/>
          </a:bodyPr>
          <a:lstStyle/>
          <a:p>
            <a:br>
              <a:rPr lang="es-MX" sz="3200" b="1" i="0" dirty="0">
                <a:solidFill>
                  <a:srgbClr val="28272A"/>
                </a:solidFill>
                <a:effectLst/>
                <a:latin typeface="fira-sans"/>
              </a:rPr>
            </a:br>
            <a:endParaRPr lang="es-EC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>
          <a:xfrm>
            <a:off x="354036" y="2363445"/>
            <a:ext cx="11156398" cy="4142057"/>
          </a:xfrm>
        </p:spPr>
        <p:txBody>
          <a:bodyPr>
            <a:normAutofit/>
          </a:bodyPr>
          <a:lstStyle/>
          <a:p>
            <a:pPr algn="just"/>
            <a:r>
              <a:rPr lang="es-ES" b="0" i="0" dirty="0">
                <a:solidFill>
                  <a:srgbClr val="222222"/>
                </a:solidFill>
                <a:effectLst/>
                <a:latin typeface="Open Sans"/>
              </a:rPr>
              <a:t>Para ayudar a construir aplicaciones modernas de internet como:</a:t>
            </a:r>
          </a:p>
          <a:p>
            <a:pPr algn="just"/>
            <a:r>
              <a:rPr lang="es-EC" b="1" i="0" u="none" strike="noStrike" dirty="0">
                <a:solidFill>
                  <a:srgbClr val="B22222"/>
                </a:solidFill>
                <a:effectLst/>
                <a:latin typeface="Open Sans"/>
                <a:hlinkClick r:id="rId2"/>
              </a:rPr>
              <a:t>Twitter</a:t>
            </a:r>
            <a:r>
              <a:rPr lang="es-EC" b="0" i="0" dirty="0">
                <a:solidFill>
                  <a:srgbClr val="222222"/>
                </a:solidFill>
                <a:effectLst/>
                <a:latin typeface="Open Sans"/>
              </a:rPr>
              <a:t>, </a:t>
            </a:r>
            <a:r>
              <a:rPr lang="es-EC" b="1" i="0" u="none" strike="noStrike" dirty="0">
                <a:solidFill>
                  <a:srgbClr val="B22222"/>
                </a:solidFill>
                <a:effectLst/>
                <a:latin typeface="Open Sans"/>
                <a:hlinkClick r:id="rId3"/>
              </a:rPr>
              <a:t>Scribd</a:t>
            </a:r>
            <a:r>
              <a:rPr lang="es-EC" b="0" i="0" dirty="0">
                <a:solidFill>
                  <a:srgbClr val="222222"/>
                </a:solidFill>
                <a:effectLst/>
                <a:latin typeface="Open Sans"/>
              </a:rPr>
              <a:t>, </a:t>
            </a:r>
            <a:r>
              <a:rPr lang="es-EC" b="1" i="0" u="none" strike="noStrike" dirty="0">
                <a:solidFill>
                  <a:srgbClr val="B22222"/>
                </a:solidFill>
                <a:effectLst/>
                <a:latin typeface="Open Sans"/>
                <a:hlinkClick r:id="rId4"/>
              </a:rPr>
              <a:t>Hulu</a:t>
            </a:r>
            <a:r>
              <a:rPr lang="es-EC" b="0" i="0" dirty="0">
                <a:solidFill>
                  <a:srgbClr val="222222"/>
                </a:solidFill>
                <a:effectLst/>
                <a:latin typeface="Open Sans"/>
              </a:rPr>
              <a:t>, </a:t>
            </a:r>
            <a:r>
              <a:rPr lang="es-EC" b="1" i="0" u="none" strike="noStrike" dirty="0">
                <a:solidFill>
                  <a:srgbClr val="B22222"/>
                </a:solidFill>
                <a:effectLst/>
                <a:latin typeface="Open Sans"/>
                <a:hlinkClick r:id="rId5"/>
              </a:rPr>
              <a:t>Xing</a:t>
            </a:r>
            <a:r>
              <a:rPr lang="es-EC" b="0" i="0" dirty="0">
                <a:solidFill>
                  <a:srgbClr val="222222"/>
                </a:solidFill>
                <a:effectLst/>
                <a:latin typeface="Open Sans"/>
              </a:rPr>
              <a:t>, </a:t>
            </a:r>
            <a:r>
              <a:rPr lang="es-EC" b="1" i="0" u="none" strike="noStrike" dirty="0">
                <a:solidFill>
                  <a:srgbClr val="B22222"/>
                </a:solidFill>
                <a:effectLst/>
                <a:latin typeface="Open Sans"/>
                <a:hlinkClick r:id="rId6"/>
              </a:rPr>
              <a:t>Soundcloud</a:t>
            </a:r>
            <a:r>
              <a:rPr lang="es-EC" b="0" i="0" dirty="0">
                <a:solidFill>
                  <a:srgbClr val="222222"/>
                </a:solidFill>
                <a:effectLst/>
                <a:latin typeface="Open Sans"/>
              </a:rPr>
              <a:t>, </a:t>
            </a:r>
            <a:r>
              <a:rPr lang="es-EC" b="1" i="0" u="none" strike="noStrike" dirty="0">
                <a:solidFill>
                  <a:srgbClr val="B22222"/>
                </a:solidFill>
                <a:effectLst/>
                <a:latin typeface="Open Sans"/>
                <a:hlinkClick r:id="rId7"/>
              </a:rPr>
              <a:t>Basecamp</a:t>
            </a:r>
            <a:r>
              <a:rPr lang="es-EC" b="0" i="0" dirty="0">
                <a:solidFill>
                  <a:srgbClr val="222222"/>
                </a:solidFill>
                <a:effectLst/>
                <a:latin typeface="Open Sans"/>
              </a:rPr>
              <a:t>, </a:t>
            </a:r>
            <a:r>
              <a:rPr lang="es-EC" b="1" i="0" u="none" strike="noStrike" dirty="0">
                <a:solidFill>
                  <a:srgbClr val="FFFFFF"/>
                </a:solidFill>
                <a:effectLst/>
                <a:latin typeface="Open Sans"/>
                <a:hlinkClick r:id="rId8"/>
              </a:rPr>
              <a:t>Github</a:t>
            </a:r>
            <a:r>
              <a:rPr lang="es-EC" b="0" i="0" dirty="0">
                <a:solidFill>
                  <a:srgbClr val="222222"/>
                </a:solidFill>
                <a:effectLst/>
                <a:latin typeface="Open Sans"/>
              </a:rPr>
              <a:t>…</a:t>
            </a:r>
            <a:endParaRPr lang="es-ES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DISTRIBUIDAS</a:t>
            </a:r>
            <a:endParaRPr lang="es-EC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3304C5-A18D-46AB-BC0B-F19CE81F88EE}"/>
              </a:ext>
            </a:extLst>
          </p:cNvPr>
          <p:cNvSpPr txBox="1">
            <a:spLocks/>
          </p:cNvSpPr>
          <p:nvPr/>
        </p:nvSpPr>
        <p:spPr>
          <a:xfrm>
            <a:off x="600725" y="1268095"/>
            <a:ext cx="107544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br>
              <a:rPr lang="es-MX" sz="6000" b="1" i="0" dirty="0">
                <a:solidFill>
                  <a:srgbClr val="28272A"/>
                </a:solidFill>
                <a:effectLst/>
                <a:latin typeface="fira-sans"/>
              </a:rPr>
            </a:br>
            <a:endParaRPr lang="es-EC" sz="3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54B2A4D-B3D6-4E29-9845-794BD1486D8F}"/>
              </a:ext>
            </a:extLst>
          </p:cNvPr>
          <p:cNvSpPr txBox="1"/>
          <p:nvPr/>
        </p:nvSpPr>
        <p:spPr>
          <a:xfrm>
            <a:off x="931530" y="1409167"/>
            <a:ext cx="105789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i="0" dirty="0">
                <a:solidFill>
                  <a:srgbClr val="28272A"/>
                </a:solidFill>
                <a:effectLst/>
                <a:latin typeface="fira-sans"/>
              </a:rPr>
              <a:t>¿PARA QUÉ SE UTILIZA ?</a:t>
            </a:r>
            <a:br>
              <a:rPr lang="es-MX" sz="4400" b="1" i="0" dirty="0">
                <a:solidFill>
                  <a:srgbClr val="28272A"/>
                </a:solidFill>
                <a:effectLst/>
                <a:latin typeface="fira-sans"/>
              </a:rPr>
            </a:br>
            <a:endParaRPr lang="es-EC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A46E9C-0B4D-4BB0-A308-68CD014F61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531" y="3694364"/>
            <a:ext cx="2534398" cy="132633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81A8CE2-8B6C-4D24-9F0B-30ACD0B6C0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6763" y="4793818"/>
            <a:ext cx="2855892" cy="17056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AA9309A-8C50-42DC-BC24-1BBFEF50CD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30216" y="3547936"/>
            <a:ext cx="2534398" cy="142559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AAED091-B4C3-428E-A8CC-FBAE676091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21247" y="3440663"/>
            <a:ext cx="2855892" cy="160674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7B2F5A7-5ABD-4C0D-80B4-83A2204D0E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58370" y="5059300"/>
            <a:ext cx="3016348" cy="150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6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600725" y="1674862"/>
            <a:ext cx="10769771" cy="823912"/>
          </a:xfrm>
        </p:spPr>
        <p:txBody>
          <a:bodyPr>
            <a:noAutofit/>
          </a:bodyPr>
          <a:lstStyle/>
          <a:p>
            <a:br>
              <a:rPr lang="es-MX" sz="3200" b="1" i="0" dirty="0">
                <a:solidFill>
                  <a:srgbClr val="28272A"/>
                </a:solidFill>
                <a:effectLst/>
                <a:latin typeface="fira-sans"/>
              </a:rPr>
            </a:br>
            <a:endParaRPr lang="es-EC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>
          <a:xfrm>
            <a:off x="600725" y="2363446"/>
            <a:ext cx="6211555" cy="4399469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Tecnología útil, de fácil implementación.</a:t>
            </a:r>
          </a:p>
          <a:p>
            <a:pPr algn="just"/>
            <a:r>
              <a:rPr lang="es-ES" dirty="0"/>
              <a:t>Su éxito radica en la rapidez de sus aplicaciones.</a:t>
            </a:r>
          </a:p>
          <a:p>
            <a:pPr algn="just"/>
            <a:r>
              <a:rPr lang="es-ES" dirty="0"/>
              <a:t>El planteamiento es distinto al resto de tecnologías.</a:t>
            </a:r>
          </a:p>
          <a:p>
            <a:pPr algn="just"/>
            <a:r>
              <a:rPr lang="es-ES" dirty="0"/>
              <a:t>Cuenta con un aprendizaje más rápido que en otros lenguajes.</a:t>
            </a:r>
          </a:p>
          <a:p>
            <a:pPr algn="just"/>
            <a:r>
              <a:rPr lang="es-ES" dirty="0"/>
              <a:t>En expansión.</a:t>
            </a:r>
          </a:p>
          <a:p>
            <a:pPr algn="just"/>
            <a:r>
              <a:rPr lang="es-ES" dirty="0"/>
              <a:t>No dispone de mucha documentación ya que es relativamente nuevo.</a:t>
            </a:r>
            <a:endParaRPr lang="es-EC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DISTRIBUIDAS</a:t>
            </a:r>
            <a:endParaRPr lang="es-EC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3304C5-A18D-46AB-BC0B-F19CE81F88EE}"/>
              </a:ext>
            </a:extLst>
          </p:cNvPr>
          <p:cNvSpPr txBox="1">
            <a:spLocks/>
          </p:cNvSpPr>
          <p:nvPr/>
        </p:nvSpPr>
        <p:spPr>
          <a:xfrm>
            <a:off x="600725" y="1268095"/>
            <a:ext cx="107544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br>
              <a:rPr lang="es-MX" sz="6000" b="1" i="0" dirty="0">
                <a:solidFill>
                  <a:srgbClr val="28272A"/>
                </a:solidFill>
                <a:effectLst/>
                <a:latin typeface="fira-sans"/>
              </a:rPr>
            </a:br>
            <a:endParaRPr lang="es-EC" sz="3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54B2A4D-B3D6-4E29-9845-794BD1486D8F}"/>
              </a:ext>
            </a:extLst>
          </p:cNvPr>
          <p:cNvSpPr txBox="1"/>
          <p:nvPr/>
        </p:nvSpPr>
        <p:spPr>
          <a:xfrm>
            <a:off x="931530" y="1409168"/>
            <a:ext cx="1126047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b="1" i="1" dirty="0">
                <a:solidFill>
                  <a:srgbClr val="FF0000"/>
                </a:solidFill>
              </a:rPr>
              <a:t>Sus principales características son las siguientes:</a:t>
            </a:r>
          </a:p>
          <a:p>
            <a:br>
              <a:rPr lang="es-MX" sz="2800" b="1" i="0" dirty="0">
                <a:solidFill>
                  <a:srgbClr val="28272A"/>
                </a:solidFill>
                <a:effectLst/>
                <a:latin typeface="fira-sans"/>
              </a:rPr>
            </a:br>
            <a:endParaRPr lang="es-EC" sz="1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D24AF0-F9FE-441F-947B-2A748A4B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269" y="2292066"/>
            <a:ext cx="5018731" cy="397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0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285A249-58B0-485E-85DD-76540A065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BIBLIOGRAFÍA: </a:t>
            </a:r>
            <a:endParaRPr lang="es-EC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EE8223E-CC45-428E-B508-31176A568E1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21589500"/>
              </p:ext>
            </p:extLst>
          </p:nvPr>
        </p:nvGraphicFramePr>
        <p:xfrm>
          <a:off x="711114" y="2639377"/>
          <a:ext cx="10769771" cy="3291840"/>
        </p:xfrm>
        <a:graphic>
          <a:graphicData uri="http://schemas.openxmlformats.org/drawingml/2006/table">
            <a:tbl>
              <a:tblPr/>
              <a:tblGrid>
                <a:gridCol w="10769771">
                  <a:extLst>
                    <a:ext uri="{9D8B030D-6E8A-4147-A177-3AD203B41FA5}">
                      <a16:colId xmlns:a16="http://schemas.microsoft.com/office/drawing/2014/main" val="3452651487"/>
                    </a:ext>
                  </a:extLst>
                </a:gridCol>
              </a:tblGrid>
              <a:tr h="2766060">
                <a:tc>
                  <a:txBody>
                    <a:bodyPr/>
                    <a:lstStyle/>
                    <a:p>
                      <a:pPr marL="285750" indent="-2857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s-ES" sz="2400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L. Labajo Holguín, «Departamento de ingeniería telemática – UC3M,» Universidad Carlos III De Madrid, [En línea]. Available: </a:t>
                      </a:r>
                      <a:r>
                        <a:rPr lang="es-ES" sz="2400" b="0" u="none" strike="noStrike" dirty="0">
                          <a:solidFill>
                            <a:schemeClr val="tx1"/>
                          </a:solidFill>
                          <a:effectLst/>
                          <a:latin typeface="inherit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http://www.it.uc3m.es/spickin/docencia/comsoft/presentations/spanish/doc/Ruby.pdf</a:t>
                      </a:r>
                      <a:r>
                        <a:rPr lang="es-ES" sz="2400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. [Último acceso: 09 Mayo 2015].</a:t>
                      </a:r>
                    </a:p>
                    <a:p>
                      <a:pPr marL="285750" indent="-285750" algn="l" fontAlgn="base">
                        <a:buFont typeface="Arial" panose="020B0604020202020204" pitchFamily="34" charset="0"/>
                        <a:buChar char="•"/>
                      </a:pPr>
                      <a:endParaRPr lang="es-ES" sz="2400" b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  <a:p>
                      <a:pPr marL="285750" indent="-2857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s-E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Ruby on Rails Organization, «Ruby on Rails: El desarrollo web que no molesta,» [En línea]. Available: </a:t>
                      </a:r>
                      <a:r>
                        <a:rPr lang="es-E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http://www.rubyonrails.org.es/index.html</a:t>
                      </a:r>
                      <a:r>
                        <a:rPr lang="es-E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[Último acceso: 09 Mayo 2015].</a:t>
                      </a:r>
                      <a:endParaRPr lang="es-ES" sz="2400" b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  <a:p>
                      <a:pPr marL="285750" indent="-285750" algn="l" fontAlgn="base">
                        <a:buFont typeface="Arial" panose="020B0604020202020204" pitchFamily="34" charset="0"/>
                        <a:buChar char="•"/>
                      </a:pPr>
                      <a:endParaRPr lang="es-ES" b="0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346801"/>
                  </a:ext>
                </a:extLst>
              </a:tr>
            </a:tbl>
          </a:graphicData>
        </a:graphic>
      </p:graphicFrame>
      <p:sp>
        <p:nvSpPr>
          <p:cNvPr id="5" name="Título 4">
            <a:extLst>
              <a:ext uri="{FF2B5EF4-FFF2-40B4-BE49-F238E27FC236}">
                <a16:creationId xmlns:a16="http://schemas.microsoft.com/office/drawing/2014/main" id="{5919BB05-C0D9-4C41-BED3-88637F14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DISTRIBUIDAS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8777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630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24000" y="1474470"/>
            <a:ext cx="9144000" cy="2115502"/>
          </a:xfrm>
        </p:spPr>
        <p:txBody>
          <a:bodyPr>
            <a:normAutofit/>
          </a:bodyPr>
          <a:lstStyle/>
          <a:p>
            <a:r>
              <a:rPr lang="es-EC" b="1" dirty="0"/>
              <a:t>APLICACIONES DITRIBUIDAS</a:t>
            </a:r>
            <a:br>
              <a:rPr lang="es-EC" dirty="0"/>
            </a:br>
            <a:r>
              <a:rPr lang="es-EC" sz="5300" b="1" i="0" dirty="0">
                <a:solidFill>
                  <a:srgbClr val="000000"/>
                </a:solidFill>
                <a:effectLst/>
                <a:latin typeface="Oswald"/>
              </a:rPr>
              <a:t>Convención sobre Configuración</a:t>
            </a:r>
            <a:br>
              <a:rPr lang="es-EC" sz="4400" b="1" dirty="0">
                <a:solidFill>
                  <a:srgbClr val="FFC000"/>
                </a:solidFill>
              </a:rPr>
            </a:br>
            <a:r>
              <a:rPr lang="es-EC" sz="4400" b="1" dirty="0">
                <a:solidFill>
                  <a:srgbClr val="002060"/>
                </a:solidFill>
              </a:rPr>
              <a:t>GRUPO #3</a:t>
            </a:r>
            <a:endParaRPr lang="es-EC" dirty="0">
              <a:solidFill>
                <a:srgbClr val="00206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s-EC" sz="3900" b="1" dirty="0"/>
              <a:t>INTEGRANTES:                                            CURSO: 7mo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sz="3600" b="1" dirty="0"/>
              <a:t>DIEGO FLORES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sz="3600" b="1" dirty="0"/>
              <a:t>JUAN CARLOS MOROCHO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sz="3600" b="1" dirty="0"/>
              <a:t>VANESSA PAUCAR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1048007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8A9EBA1-672A-47A5-97E7-85D8883DA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0652AF-A4D3-4342-8382-7304A23AB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516" y="2468880"/>
            <a:ext cx="10740044" cy="384048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ES" b="1" i="0" dirty="0">
                <a:effectLst/>
              </a:rPr>
              <a:t>Convención: Conjunto de reglas </a:t>
            </a:r>
            <a:r>
              <a:rPr lang="es-ES" b="1" dirty="0"/>
              <a:t>, </a:t>
            </a:r>
            <a:r>
              <a:rPr lang="es-ES" b="1" i="0" dirty="0">
                <a:effectLst/>
              </a:rPr>
              <a:t>normas o estándares</a:t>
            </a:r>
          </a:p>
          <a:p>
            <a:pPr marL="0" indent="0" algn="just">
              <a:buNone/>
            </a:pPr>
            <a:r>
              <a:rPr lang="es-ES" b="1" i="0" dirty="0">
                <a:effectLst/>
              </a:rPr>
              <a:t>Configuración</a:t>
            </a:r>
            <a:r>
              <a:rPr lang="es-ES" dirty="0"/>
              <a:t>: </a:t>
            </a:r>
            <a:r>
              <a:rPr lang="es-ES" b="0" i="0" dirty="0">
                <a:effectLst/>
              </a:rPr>
              <a:t> Que indica como debe de funcionar el software </a:t>
            </a:r>
          </a:p>
          <a:p>
            <a:pPr algn="just"/>
            <a:r>
              <a:rPr lang="es-ES" dirty="0"/>
              <a:t>También</a:t>
            </a:r>
            <a:r>
              <a:rPr lang="es-ES" b="0" i="0" dirty="0">
                <a:effectLst/>
              </a:rPr>
              <a:t> conocido como </a:t>
            </a:r>
            <a:r>
              <a:rPr lang="es-ES" b="1" i="0" dirty="0" err="1">
                <a:effectLst/>
              </a:rPr>
              <a:t>CoC</a:t>
            </a:r>
            <a:r>
              <a:rPr lang="es-ES" b="0" i="0" dirty="0">
                <a:effectLst/>
              </a:rPr>
              <a:t>, es un </a:t>
            </a:r>
            <a:r>
              <a:rPr lang="es-ES" b="0" i="0" u="sng" strike="noStrike" dirty="0">
                <a:effectLst/>
                <a:hlinkClick r:id="rId2" tooltip="Paradigma de programació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paradigma de programación</a:t>
            </a:r>
            <a:r>
              <a:rPr lang="es-ES" b="0" i="0" u="sng" dirty="0">
                <a:effectLst/>
              </a:rPr>
              <a:t> </a:t>
            </a:r>
            <a:r>
              <a:rPr lang="es-ES" b="0" i="0" dirty="0">
                <a:effectLst/>
              </a:rPr>
              <a:t>de </a:t>
            </a:r>
            <a:r>
              <a:rPr lang="es-ES" b="0" i="0" strike="noStrike" dirty="0">
                <a:effectLst/>
                <a:hlinkClick r:id="rId3" tooltip="Softwa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</a:t>
            </a:r>
            <a:r>
              <a:rPr lang="es-ES" b="0" i="0" dirty="0">
                <a:effectLst/>
              </a:rPr>
              <a:t> que busca minimizar el número de decisiones que un </a:t>
            </a:r>
            <a:r>
              <a:rPr lang="es-ES" b="0" i="0" strike="noStrike" dirty="0">
                <a:effectLst/>
                <a:hlinkClick r:id="rId4" tooltip="Desarrollador de softwa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desarrollador</a:t>
            </a:r>
            <a:r>
              <a:rPr lang="es-ES" b="0" i="0" dirty="0">
                <a:effectLst/>
              </a:rPr>
              <a:t> necesita hacer.</a:t>
            </a:r>
          </a:p>
          <a:p>
            <a:pPr marL="0" indent="0" algn="just">
              <a:buNone/>
            </a:pPr>
            <a:endParaRPr lang="es-ES" b="0" i="0" dirty="0">
              <a:effectLst/>
            </a:endParaRPr>
          </a:p>
          <a:p>
            <a:pPr algn="just"/>
            <a:r>
              <a:rPr lang="es-ES" b="1" dirty="0"/>
              <a:t>¿PARA QUÉ SIRVE?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</a:rPr>
              <a:t>La mayor parte de las veces cuando desarrollamos software hay una parte del tiempo de desarrollo que lo dedicamos a tareas de configuración de ese software. </a:t>
            </a:r>
            <a:endParaRPr lang="es-EC" b="1" dirty="0"/>
          </a:p>
          <a:p>
            <a:pPr marL="0" indent="0" algn="just">
              <a:buNone/>
            </a:pPr>
            <a:endParaRPr lang="es-EC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556C203-68EB-4AA5-A03F-ACCA0DE4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DISTRIBUIDAS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0915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711114" y="1924534"/>
            <a:ext cx="10769771" cy="82391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EJEMPLO:</a:t>
            </a:r>
          </a:p>
          <a:p>
            <a:endParaRPr lang="es-EC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DISTRIBUIDAS</a:t>
            </a:r>
            <a:endParaRPr lang="es-EC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7DFC96-CC36-4FBB-9E53-D9A8F9083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48" r="13900"/>
          <a:stretch/>
        </p:blipFill>
        <p:spPr>
          <a:xfrm>
            <a:off x="3951410" y="2717499"/>
            <a:ext cx="6678491" cy="186402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CB84EF-614F-46F4-8CA1-D45E2B98B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410" y="4582493"/>
            <a:ext cx="6106907" cy="18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8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621579" y="1691713"/>
            <a:ext cx="10769771" cy="823912"/>
          </a:xfrm>
        </p:spPr>
        <p:txBody>
          <a:bodyPr>
            <a:noAutofit/>
          </a:bodyPr>
          <a:lstStyle/>
          <a:p>
            <a:br>
              <a:rPr lang="es-MX" sz="3200" b="1" i="0" dirty="0">
                <a:solidFill>
                  <a:srgbClr val="28272A"/>
                </a:solidFill>
                <a:effectLst/>
                <a:latin typeface="fira-sans"/>
              </a:rPr>
            </a:br>
            <a:endParaRPr lang="es-EC" sz="32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3D14A16-9CCC-4CD2-B167-3E82002350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3659" y="1303092"/>
            <a:ext cx="11185610" cy="5074847"/>
          </a:xfrm>
          <a:prstGeom prst="rect">
            <a:avLst/>
          </a:prstGeom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DISTRIBUIDAS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992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600725" y="1674862"/>
            <a:ext cx="10769771" cy="823912"/>
          </a:xfrm>
        </p:spPr>
        <p:txBody>
          <a:bodyPr>
            <a:noAutofit/>
          </a:bodyPr>
          <a:lstStyle/>
          <a:p>
            <a:br>
              <a:rPr lang="es-MX" sz="3200" b="1" i="0" dirty="0">
                <a:solidFill>
                  <a:srgbClr val="28272A"/>
                </a:solidFill>
                <a:effectLst/>
                <a:latin typeface="fira-sans"/>
              </a:rPr>
            </a:br>
            <a:endParaRPr lang="es-EC" sz="32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04FC712-9F5A-4723-80C2-309DCCFEEF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0542"/>
          <a:stretch/>
        </p:blipFill>
        <p:spPr>
          <a:xfrm>
            <a:off x="600725" y="1782189"/>
            <a:ext cx="6348715" cy="2954093"/>
          </a:xfrm>
          <a:prstGeom prst="rect">
            <a:avLst/>
          </a:prstGeom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DISTRIBUIDAS</a:t>
            </a:r>
            <a:endParaRPr lang="es-EC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ED97729-262F-48A3-BAD2-75213088A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0" y="1951953"/>
            <a:ext cx="5242560" cy="295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600725" y="1674862"/>
            <a:ext cx="10769771" cy="823912"/>
          </a:xfrm>
        </p:spPr>
        <p:txBody>
          <a:bodyPr>
            <a:noAutofit/>
          </a:bodyPr>
          <a:lstStyle/>
          <a:p>
            <a:br>
              <a:rPr lang="es-MX" sz="3200" b="1" i="0" dirty="0">
                <a:solidFill>
                  <a:srgbClr val="28272A"/>
                </a:solidFill>
                <a:effectLst/>
                <a:latin typeface="fira-sans"/>
              </a:rPr>
            </a:br>
            <a:endParaRPr lang="es-EC" sz="32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84B76C4-7C3E-4EC4-9DD0-366045A382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725" y="1888990"/>
            <a:ext cx="11042099" cy="3597409"/>
          </a:xfrm>
          <a:prstGeom prst="rect">
            <a:avLst/>
          </a:prstGeom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DISTRIBUIDAS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8205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600725" y="1674862"/>
            <a:ext cx="10769771" cy="823912"/>
          </a:xfrm>
        </p:spPr>
        <p:txBody>
          <a:bodyPr>
            <a:noAutofit/>
          </a:bodyPr>
          <a:lstStyle/>
          <a:p>
            <a:br>
              <a:rPr lang="es-MX" sz="3200" b="1" i="0" dirty="0">
                <a:solidFill>
                  <a:srgbClr val="28272A"/>
                </a:solidFill>
                <a:effectLst/>
                <a:latin typeface="fira-sans"/>
              </a:rPr>
            </a:br>
            <a:endParaRPr lang="es-EC" sz="3200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DISTRIBUIDAS</a:t>
            </a:r>
            <a:endParaRPr lang="es-EC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3304C5-A18D-46AB-BC0B-F19CE81F88EE}"/>
              </a:ext>
            </a:extLst>
          </p:cNvPr>
          <p:cNvSpPr txBox="1">
            <a:spLocks/>
          </p:cNvSpPr>
          <p:nvPr/>
        </p:nvSpPr>
        <p:spPr>
          <a:xfrm>
            <a:off x="600725" y="1268095"/>
            <a:ext cx="107544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br>
              <a:rPr lang="es-MX" sz="6000" b="1" i="0" dirty="0">
                <a:solidFill>
                  <a:srgbClr val="28272A"/>
                </a:solidFill>
                <a:effectLst/>
                <a:latin typeface="fira-sans"/>
              </a:rPr>
            </a:br>
            <a:endParaRPr lang="es-EC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9A7580-1396-4B65-A263-546A7F127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55"/>
          <a:stretch/>
        </p:blipFill>
        <p:spPr>
          <a:xfrm>
            <a:off x="585414" y="1432022"/>
            <a:ext cx="10769771" cy="487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600725" y="1674862"/>
            <a:ext cx="10769771" cy="823912"/>
          </a:xfrm>
        </p:spPr>
        <p:txBody>
          <a:bodyPr>
            <a:noAutofit/>
          </a:bodyPr>
          <a:lstStyle/>
          <a:p>
            <a:br>
              <a:rPr lang="es-MX" sz="3200" b="1" i="0" dirty="0">
                <a:solidFill>
                  <a:srgbClr val="28272A"/>
                </a:solidFill>
                <a:effectLst/>
                <a:latin typeface="fira-sans"/>
              </a:rPr>
            </a:br>
            <a:endParaRPr lang="es-EC" sz="32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D228DEB-A7E3-417C-800E-2CA3A72251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414" y="1446261"/>
            <a:ext cx="11005861" cy="4738825"/>
          </a:xfrm>
          <a:prstGeom prst="rect">
            <a:avLst/>
          </a:prstGeom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DISTRIBUIDAS</a:t>
            </a:r>
            <a:endParaRPr lang="es-EC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3304C5-A18D-46AB-BC0B-F19CE81F88EE}"/>
              </a:ext>
            </a:extLst>
          </p:cNvPr>
          <p:cNvSpPr txBox="1">
            <a:spLocks/>
          </p:cNvSpPr>
          <p:nvPr/>
        </p:nvSpPr>
        <p:spPr>
          <a:xfrm>
            <a:off x="600725" y="1268095"/>
            <a:ext cx="107544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br>
              <a:rPr lang="es-MX" sz="6000" b="1" i="0" dirty="0">
                <a:solidFill>
                  <a:srgbClr val="28272A"/>
                </a:solidFill>
                <a:effectLst/>
                <a:latin typeface="fira-sans"/>
              </a:rPr>
            </a:br>
            <a:endParaRPr lang="es-EC" sz="3200" dirty="0"/>
          </a:p>
        </p:txBody>
      </p:sp>
    </p:spTree>
    <p:extLst>
      <p:ext uri="{BB962C8B-B14F-4D97-AF65-F5344CB8AC3E}">
        <p14:creationId xmlns:p14="http://schemas.microsoft.com/office/powerpoint/2010/main" val="78664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LANTILLA UTE DISEÑO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34136410-1D10-4AFC-9A9A-A8C84A3A1BB6}" vid="{EBA6BB8B-F2CA-4335-8CC4-74366978B66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</TotalTime>
  <Words>370</Words>
  <Application>Microsoft Office PowerPoint</Application>
  <PresentationFormat>Panorámica</PresentationFormat>
  <Paragraphs>59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fira-sans</vt:lpstr>
      <vt:lpstr>inherit</vt:lpstr>
      <vt:lpstr>Open Sans</vt:lpstr>
      <vt:lpstr>Oswald</vt:lpstr>
      <vt:lpstr>PLANTILLA UTE DISEÑO</vt:lpstr>
      <vt:lpstr>Presentación de PowerPoint</vt:lpstr>
      <vt:lpstr>APLICACIONES DITRIBUIDAS Convención sobre Configuración GRUPO #3</vt:lpstr>
      <vt:lpstr>APLICACIONES DISTRIBUIDAS</vt:lpstr>
      <vt:lpstr>APLICACIONES DISTRIBUIDAS</vt:lpstr>
      <vt:lpstr>APLICACIONES DISTRIBUIDAS</vt:lpstr>
      <vt:lpstr>APLICACIONES DISTRIBUIDAS</vt:lpstr>
      <vt:lpstr>APLICACIONES DISTRIBUIDAS</vt:lpstr>
      <vt:lpstr>APLICACIONES DISTRIBUIDAS</vt:lpstr>
      <vt:lpstr>APLICACIONES DISTRIBUIDAS</vt:lpstr>
      <vt:lpstr>APLICACIONES DISTRIBUIDAS</vt:lpstr>
      <vt:lpstr>APLICACIONES DISTRIBUIDAS</vt:lpstr>
      <vt:lpstr>APLICACIONES DISTRIBUIDAS</vt:lpstr>
      <vt:lpstr>APLICACIONES DISTRIBUIDAS</vt:lpstr>
      <vt:lpstr>APLICACIONES DISTRIBUIDAS 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</dc:creator>
  <cp:lastModifiedBy>Vanessa Paucar</cp:lastModifiedBy>
  <cp:revision>48</cp:revision>
  <dcterms:created xsi:type="dcterms:W3CDTF">2020-04-17T01:31:56Z</dcterms:created>
  <dcterms:modified xsi:type="dcterms:W3CDTF">2020-11-25T05:21:00Z</dcterms:modified>
</cp:coreProperties>
</file>