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74" r:id="rId6"/>
    <p:sldId id="278" r:id="rId7"/>
    <p:sldId id="275" r:id="rId8"/>
    <p:sldId id="277" r:id="rId9"/>
    <p:sldId id="276" r:id="rId10"/>
    <p:sldId id="279" r:id="rId11"/>
    <p:sldId id="280" r:id="rId12"/>
    <p:sldId id="281" r:id="rId13"/>
    <p:sldId id="282" r:id="rId14"/>
    <p:sldId id="283" r:id="rId15"/>
    <p:sldId id="284"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97" d="100"/>
          <a:sy n="97" d="100"/>
        </p:scale>
        <p:origin x="294" y="8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A6DDFB-77B2-42EE-B920-F2F956CB765E}"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AE8FF015-46CB-4B66-B1A8-3A5CC95A99D4}">
      <dgm:prSet/>
      <dgm:spPr/>
      <dgm:t>
        <a:bodyPr/>
        <a:lstStyle/>
        <a:p>
          <a:pPr>
            <a:lnSpc>
              <a:spcPct val="100000"/>
            </a:lnSpc>
          </a:pPr>
          <a:r>
            <a:rPr lang="en-US" dirty="0"/>
            <a:t>For sprint 2 we are focus on implementing the authentication system</a:t>
          </a:r>
        </a:p>
      </dgm:t>
    </dgm:pt>
    <dgm:pt modelId="{66492D02-D90E-4D84-A78E-286795A2E5B3}" type="parTrans" cxnId="{FC540A53-6BFD-4F7C-BAB4-DFA95EA93E75}">
      <dgm:prSet/>
      <dgm:spPr/>
      <dgm:t>
        <a:bodyPr/>
        <a:lstStyle/>
        <a:p>
          <a:endParaRPr lang="en-US"/>
        </a:p>
      </dgm:t>
    </dgm:pt>
    <dgm:pt modelId="{AA464B92-57D9-4FEA-B775-85713249AB7E}" type="sibTrans" cxnId="{FC540A53-6BFD-4F7C-BAB4-DFA95EA93E75}">
      <dgm:prSet/>
      <dgm:spPr/>
      <dgm:t>
        <a:bodyPr/>
        <a:lstStyle/>
        <a:p>
          <a:endParaRPr lang="en-US"/>
        </a:p>
      </dgm:t>
    </dgm:pt>
    <dgm:pt modelId="{A3352286-9DC9-4752-9F4A-C0192F89E463}">
      <dgm:prSet/>
      <dgm:spPr/>
      <dgm:t>
        <a:bodyPr/>
        <a:lstStyle/>
        <a:p>
          <a:pPr>
            <a:lnSpc>
              <a:spcPct val="100000"/>
            </a:lnSpc>
          </a:pPr>
          <a:r>
            <a:rPr lang="en-US" dirty="0"/>
            <a:t>We will present our backlog of work and the user stories for the authentication system</a:t>
          </a:r>
        </a:p>
      </dgm:t>
    </dgm:pt>
    <dgm:pt modelId="{12357521-0250-4051-90FE-4412A1EB2321}" type="parTrans" cxnId="{4B356BFA-8CF2-422A-8EB7-69AD30930EDE}">
      <dgm:prSet/>
      <dgm:spPr/>
      <dgm:t>
        <a:bodyPr/>
        <a:lstStyle/>
        <a:p>
          <a:endParaRPr lang="en-US"/>
        </a:p>
      </dgm:t>
    </dgm:pt>
    <dgm:pt modelId="{1683933D-291A-494E-B321-07518FCDC71F}" type="sibTrans" cxnId="{4B356BFA-8CF2-422A-8EB7-69AD30930EDE}">
      <dgm:prSet/>
      <dgm:spPr/>
      <dgm:t>
        <a:bodyPr/>
        <a:lstStyle/>
        <a:p>
          <a:endParaRPr lang="en-US"/>
        </a:p>
      </dgm:t>
    </dgm:pt>
    <dgm:pt modelId="{2D72220A-BA52-421C-A31D-6255F6B2FA5E}">
      <dgm:prSet/>
      <dgm:spPr/>
      <dgm:t>
        <a:bodyPr/>
        <a:lstStyle/>
        <a:p>
          <a:pPr>
            <a:lnSpc>
              <a:spcPct val="100000"/>
            </a:lnSpc>
          </a:pPr>
          <a:r>
            <a:rPr lang="en-US" dirty="0"/>
            <a:t>We will also present quality assurance tests for the authentication system</a:t>
          </a:r>
        </a:p>
      </dgm:t>
    </dgm:pt>
    <dgm:pt modelId="{9A236134-882A-4318-9B11-70591C6CE937}" type="parTrans" cxnId="{BEDCFBA5-5867-4CB8-91E2-C4AA7C1CCC3A}">
      <dgm:prSet/>
      <dgm:spPr/>
      <dgm:t>
        <a:bodyPr/>
        <a:lstStyle/>
        <a:p>
          <a:endParaRPr lang="en-US"/>
        </a:p>
      </dgm:t>
    </dgm:pt>
    <dgm:pt modelId="{BACEC73E-052A-4A22-9501-A7617BC4724A}" type="sibTrans" cxnId="{BEDCFBA5-5867-4CB8-91E2-C4AA7C1CCC3A}">
      <dgm:prSet/>
      <dgm:spPr/>
      <dgm:t>
        <a:bodyPr/>
        <a:lstStyle/>
        <a:p>
          <a:endParaRPr lang="en-US"/>
        </a:p>
      </dgm:t>
    </dgm:pt>
    <dgm:pt modelId="{BC9D401A-0BEC-4F15-BEBB-E37756DB7EEB}" type="pres">
      <dgm:prSet presAssocID="{31A6DDFB-77B2-42EE-B920-F2F956CB765E}" presName="outerComposite" presStyleCnt="0">
        <dgm:presLayoutVars>
          <dgm:chMax val="5"/>
          <dgm:dir/>
          <dgm:resizeHandles val="exact"/>
        </dgm:presLayoutVars>
      </dgm:prSet>
      <dgm:spPr/>
    </dgm:pt>
    <dgm:pt modelId="{B1227928-DE67-4DCA-AA8E-098B667B13DC}" type="pres">
      <dgm:prSet presAssocID="{31A6DDFB-77B2-42EE-B920-F2F956CB765E}" presName="dummyMaxCanvas" presStyleCnt="0">
        <dgm:presLayoutVars/>
      </dgm:prSet>
      <dgm:spPr/>
    </dgm:pt>
    <dgm:pt modelId="{A000FE65-F49A-4195-AABF-AF7994F08858}" type="pres">
      <dgm:prSet presAssocID="{31A6DDFB-77B2-42EE-B920-F2F956CB765E}" presName="ThreeNodes_1" presStyleLbl="node1" presStyleIdx="0" presStyleCnt="3">
        <dgm:presLayoutVars>
          <dgm:bulletEnabled val="1"/>
        </dgm:presLayoutVars>
      </dgm:prSet>
      <dgm:spPr/>
    </dgm:pt>
    <dgm:pt modelId="{1D93814E-9E95-42A5-B2B8-9C0469029F70}" type="pres">
      <dgm:prSet presAssocID="{31A6DDFB-77B2-42EE-B920-F2F956CB765E}" presName="ThreeNodes_2" presStyleLbl="node1" presStyleIdx="1" presStyleCnt="3">
        <dgm:presLayoutVars>
          <dgm:bulletEnabled val="1"/>
        </dgm:presLayoutVars>
      </dgm:prSet>
      <dgm:spPr/>
    </dgm:pt>
    <dgm:pt modelId="{AD4E4C23-8366-4C88-A8AC-53C06CA382A2}" type="pres">
      <dgm:prSet presAssocID="{31A6DDFB-77B2-42EE-B920-F2F956CB765E}" presName="ThreeNodes_3" presStyleLbl="node1" presStyleIdx="2" presStyleCnt="3">
        <dgm:presLayoutVars>
          <dgm:bulletEnabled val="1"/>
        </dgm:presLayoutVars>
      </dgm:prSet>
      <dgm:spPr/>
    </dgm:pt>
    <dgm:pt modelId="{4F3C6D78-8577-456A-B3FB-F7827E9EB991}" type="pres">
      <dgm:prSet presAssocID="{31A6DDFB-77B2-42EE-B920-F2F956CB765E}" presName="ThreeConn_1-2" presStyleLbl="fgAccFollowNode1" presStyleIdx="0" presStyleCnt="2">
        <dgm:presLayoutVars>
          <dgm:bulletEnabled val="1"/>
        </dgm:presLayoutVars>
      </dgm:prSet>
      <dgm:spPr/>
    </dgm:pt>
    <dgm:pt modelId="{87E40152-5F6C-487C-9A1A-29CFFBA569B7}" type="pres">
      <dgm:prSet presAssocID="{31A6DDFB-77B2-42EE-B920-F2F956CB765E}" presName="ThreeConn_2-3" presStyleLbl="fgAccFollowNode1" presStyleIdx="1" presStyleCnt="2">
        <dgm:presLayoutVars>
          <dgm:bulletEnabled val="1"/>
        </dgm:presLayoutVars>
      </dgm:prSet>
      <dgm:spPr/>
    </dgm:pt>
    <dgm:pt modelId="{BE2AE4DC-EE91-4FAF-9134-AA31941F6874}" type="pres">
      <dgm:prSet presAssocID="{31A6DDFB-77B2-42EE-B920-F2F956CB765E}" presName="ThreeNodes_1_text" presStyleLbl="node1" presStyleIdx="2" presStyleCnt="3">
        <dgm:presLayoutVars>
          <dgm:bulletEnabled val="1"/>
        </dgm:presLayoutVars>
      </dgm:prSet>
      <dgm:spPr/>
    </dgm:pt>
    <dgm:pt modelId="{905B8B52-00DC-49D9-9D4C-AEAC4E35881A}" type="pres">
      <dgm:prSet presAssocID="{31A6DDFB-77B2-42EE-B920-F2F956CB765E}" presName="ThreeNodes_2_text" presStyleLbl="node1" presStyleIdx="2" presStyleCnt="3">
        <dgm:presLayoutVars>
          <dgm:bulletEnabled val="1"/>
        </dgm:presLayoutVars>
      </dgm:prSet>
      <dgm:spPr/>
    </dgm:pt>
    <dgm:pt modelId="{F7EE71F2-3A07-450C-B472-DC189FF02BD8}" type="pres">
      <dgm:prSet presAssocID="{31A6DDFB-77B2-42EE-B920-F2F956CB765E}" presName="ThreeNodes_3_text" presStyleLbl="node1" presStyleIdx="2" presStyleCnt="3">
        <dgm:presLayoutVars>
          <dgm:bulletEnabled val="1"/>
        </dgm:presLayoutVars>
      </dgm:prSet>
      <dgm:spPr/>
    </dgm:pt>
  </dgm:ptLst>
  <dgm:cxnLst>
    <dgm:cxn modelId="{C17F250E-CB50-454C-B1AD-509591621AB7}" type="presOf" srcId="{2D72220A-BA52-421C-A31D-6255F6B2FA5E}" destId="{F7EE71F2-3A07-450C-B472-DC189FF02BD8}" srcOrd="1" destOrd="0" presId="urn:microsoft.com/office/officeart/2005/8/layout/vProcess5"/>
    <dgm:cxn modelId="{A9C9FD1D-26B8-433A-BE63-27D70B392550}" type="presOf" srcId="{2D72220A-BA52-421C-A31D-6255F6B2FA5E}" destId="{AD4E4C23-8366-4C88-A8AC-53C06CA382A2}" srcOrd="0" destOrd="0" presId="urn:microsoft.com/office/officeart/2005/8/layout/vProcess5"/>
    <dgm:cxn modelId="{36C3FB29-8639-40E0-B98C-A288F53E5B62}" type="presOf" srcId="{AA464B92-57D9-4FEA-B775-85713249AB7E}" destId="{4F3C6D78-8577-456A-B3FB-F7827E9EB991}" srcOrd="0" destOrd="0" presId="urn:microsoft.com/office/officeart/2005/8/layout/vProcess5"/>
    <dgm:cxn modelId="{5466383C-D286-455C-A275-544560C9A9AA}" type="presOf" srcId="{1683933D-291A-494E-B321-07518FCDC71F}" destId="{87E40152-5F6C-487C-9A1A-29CFFBA569B7}" srcOrd="0" destOrd="0" presId="urn:microsoft.com/office/officeart/2005/8/layout/vProcess5"/>
    <dgm:cxn modelId="{FC540A53-6BFD-4F7C-BAB4-DFA95EA93E75}" srcId="{31A6DDFB-77B2-42EE-B920-F2F956CB765E}" destId="{AE8FF015-46CB-4B66-B1A8-3A5CC95A99D4}" srcOrd="0" destOrd="0" parTransId="{66492D02-D90E-4D84-A78E-286795A2E5B3}" sibTransId="{AA464B92-57D9-4FEA-B775-85713249AB7E}"/>
    <dgm:cxn modelId="{B24347A0-F355-4396-BD40-E761420D22AE}" type="presOf" srcId="{31A6DDFB-77B2-42EE-B920-F2F956CB765E}" destId="{BC9D401A-0BEC-4F15-BEBB-E37756DB7EEB}" srcOrd="0" destOrd="0" presId="urn:microsoft.com/office/officeart/2005/8/layout/vProcess5"/>
    <dgm:cxn modelId="{BEDCFBA5-5867-4CB8-91E2-C4AA7C1CCC3A}" srcId="{31A6DDFB-77B2-42EE-B920-F2F956CB765E}" destId="{2D72220A-BA52-421C-A31D-6255F6B2FA5E}" srcOrd="2" destOrd="0" parTransId="{9A236134-882A-4318-9B11-70591C6CE937}" sibTransId="{BACEC73E-052A-4A22-9501-A7617BC4724A}"/>
    <dgm:cxn modelId="{BFB401C0-4453-4FA3-9CFF-A781A9251C37}" type="presOf" srcId="{A3352286-9DC9-4752-9F4A-C0192F89E463}" destId="{1D93814E-9E95-42A5-B2B8-9C0469029F70}" srcOrd="0" destOrd="0" presId="urn:microsoft.com/office/officeart/2005/8/layout/vProcess5"/>
    <dgm:cxn modelId="{0F4E8CDC-9ABE-4A38-B7C9-0612D3668385}" type="presOf" srcId="{AE8FF015-46CB-4B66-B1A8-3A5CC95A99D4}" destId="{BE2AE4DC-EE91-4FAF-9134-AA31941F6874}" srcOrd="1" destOrd="0" presId="urn:microsoft.com/office/officeart/2005/8/layout/vProcess5"/>
    <dgm:cxn modelId="{594767F3-5C42-4104-9FE1-75A01B7CBDB5}" type="presOf" srcId="{A3352286-9DC9-4752-9F4A-C0192F89E463}" destId="{905B8B52-00DC-49D9-9D4C-AEAC4E35881A}" srcOrd="1" destOrd="0" presId="urn:microsoft.com/office/officeart/2005/8/layout/vProcess5"/>
    <dgm:cxn modelId="{175DC7F9-757F-4F63-B040-AC23BE0AE852}" type="presOf" srcId="{AE8FF015-46CB-4B66-B1A8-3A5CC95A99D4}" destId="{A000FE65-F49A-4195-AABF-AF7994F08858}" srcOrd="0" destOrd="0" presId="urn:microsoft.com/office/officeart/2005/8/layout/vProcess5"/>
    <dgm:cxn modelId="{4B356BFA-8CF2-422A-8EB7-69AD30930EDE}" srcId="{31A6DDFB-77B2-42EE-B920-F2F956CB765E}" destId="{A3352286-9DC9-4752-9F4A-C0192F89E463}" srcOrd="1" destOrd="0" parTransId="{12357521-0250-4051-90FE-4412A1EB2321}" sibTransId="{1683933D-291A-494E-B321-07518FCDC71F}"/>
    <dgm:cxn modelId="{C88D12DC-C73B-4CC6-AAD8-8A3B29314E54}" type="presParOf" srcId="{BC9D401A-0BEC-4F15-BEBB-E37756DB7EEB}" destId="{B1227928-DE67-4DCA-AA8E-098B667B13DC}" srcOrd="0" destOrd="0" presId="urn:microsoft.com/office/officeart/2005/8/layout/vProcess5"/>
    <dgm:cxn modelId="{C8386219-81BB-42DC-A44C-28107202DE91}" type="presParOf" srcId="{BC9D401A-0BEC-4F15-BEBB-E37756DB7EEB}" destId="{A000FE65-F49A-4195-AABF-AF7994F08858}" srcOrd="1" destOrd="0" presId="urn:microsoft.com/office/officeart/2005/8/layout/vProcess5"/>
    <dgm:cxn modelId="{16D43C52-7085-4F79-827D-61D03B82FF32}" type="presParOf" srcId="{BC9D401A-0BEC-4F15-BEBB-E37756DB7EEB}" destId="{1D93814E-9E95-42A5-B2B8-9C0469029F70}" srcOrd="2" destOrd="0" presId="urn:microsoft.com/office/officeart/2005/8/layout/vProcess5"/>
    <dgm:cxn modelId="{E1E39AEC-0FDD-45D5-9425-0CD888293D67}" type="presParOf" srcId="{BC9D401A-0BEC-4F15-BEBB-E37756DB7EEB}" destId="{AD4E4C23-8366-4C88-A8AC-53C06CA382A2}" srcOrd="3" destOrd="0" presId="urn:microsoft.com/office/officeart/2005/8/layout/vProcess5"/>
    <dgm:cxn modelId="{C2391546-8748-451A-BB15-04424DA83D9C}" type="presParOf" srcId="{BC9D401A-0BEC-4F15-BEBB-E37756DB7EEB}" destId="{4F3C6D78-8577-456A-B3FB-F7827E9EB991}" srcOrd="4" destOrd="0" presId="urn:microsoft.com/office/officeart/2005/8/layout/vProcess5"/>
    <dgm:cxn modelId="{1AF1B0F8-4110-4ADF-B944-5BB759596A79}" type="presParOf" srcId="{BC9D401A-0BEC-4F15-BEBB-E37756DB7EEB}" destId="{87E40152-5F6C-487C-9A1A-29CFFBA569B7}" srcOrd="5" destOrd="0" presId="urn:microsoft.com/office/officeart/2005/8/layout/vProcess5"/>
    <dgm:cxn modelId="{DA75486E-BBF3-451A-9957-FFD501D059A1}" type="presParOf" srcId="{BC9D401A-0BEC-4F15-BEBB-E37756DB7EEB}" destId="{BE2AE4DC-EE91-4FAF-9134-AA31941F6874}" srcOrd="6" destOrd="0" presId="urn:microsoft.com/office/officeart/2005/8/layout/vProcess5"/>
    <dgm:cxn modelId="{DD815240-C389-4EE4-8422-40984C3F4276}" type="presParOf" srcId="{BC9D401A-0BEC-4F15-BEBB-E37756DB7EEB}" destId="{905B8B52-00DC-49D9-9D4C-AEAC4E35881A}" srcOrd="7" destOrd="0" presId="urn:microsoft.com/office/officeart/2005/8/layout/vProcess5"/>
    <dgm:cxn modelId="{6C3AE7B2-DBB2-41D0-9DE4-9A46BFF388FB}" type="presParOf" srcId="{BC9D401A-0BEC-4F15-BEBB-E37756DB7EEB}" destId="{F7EE71F2-3A07-450C-B472-DC189FF02BD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0FE65-F49A-4195-AABF-AF7994F08858}">
      <dsp:nvSpPr>
        <dsp:cNvPr id="0" name=""/>
        <dsp:cNvSpPr/>
      </dsp:nvSpPr>
      <dsp:spPr>
        <a:xfrm>
          <a:off x="0" y="0"/>
          <a:ext cx="5328682" cy="16716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dirty="0"/>
            <a:t>For sprint 2 we are focus on implementing the authentication system</a:t>
          </a:r>
        </a:p>
      </dsp:txBody>
      <dsp:txXfrm>
        <a:off x="48961" y="48961"/>
        <a:ext cx="3524854" cy="1573715"/>
      </dsp:txXfrm>
    </dsp:sp>
    <dsp:sp modelId="{1D93814E-9E95-42A5-B2B8-9C0469029F70}">
      <dsp:nvSpPr>
        <dsp:cNvPr id="0" name=""/>
        <dsp:cNvSpPr/>
      </dsp:nvSpPr>
      <dsp:spPr>
        <a:xfrm>
          <a:off x="470177" y="1950243"/>
          <a:ext cx="5328682" cy="1671637"/>
        </a:xfrm>
        <a:prstGeom prst="roundRect">
          <a:avLst>
            <a:gd name="adj" fmla="val 10000"/>
          </a:avLst>
        </a:prstGeom>
        <a:solidFill>
          <a:schemeClr val="accent5">
            <a:hueOff val="-5399500"/>
            <a:satOff val="5955"/>
            <a:lumOff val="18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dirty="0"/>
            <a:t>We will present our backlog of work and the user stories for the authentication system</a:t>
          </a:r>
        </a:p>
      </dsp:txBody>
      <dsp:txXfrm>
        <a:off x="519138" y="1999204"/>
        <a:ext cx="3674018" cy="1573715"/>
      </dsp:txXfrm>
    </dsp:sp>
    <dsp:sp modelId="{AD4E4C23-8366-4C88-A8AC-53C06CA382A2}">
      <dsp:nvSpPr>
        <dsp:cNvPr id="0" name=""/>
        <dsp:cNvSpPr/>
      </dsp:nvSpPr>
      <dsp:spPr>
        <a:xfrm>
          <a:off x="940355" y="3900487"/>
          <a:ext cx="5328682" cy="1671637"/>
        </a:xfrm>
        <a:prstGeom prst="roundRect">
          <a:avLst>
            <a:gd name="adj" fmla="val 10000"/>
          </a:avLst>
        </a:prstGeom>
        <a:solidFill>
          <a:schemeClr val="accent5">
            <a:hueOff val="-10798999"/>
            <a:satOff val="11910"/>
            <a:lumOff val="3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dirty="0"/>
            <a:t>We will also present quality assurance tests for the authentication system</a:t>
          </a:r>
        </a:p>
      </dsp:txBody>
      <dsp:txXfrm>
        <a:off x="989316" y="3949448"/>
        <a:ext cx="3674018" cy="1573715"/>
      </dsp:txXfrm>
    </dsp:sp>
    <dsp:sp modelId="{4F3C6D78-8577-456A-B3FB-F7827E9EB991}">
      <dsp:nvSpPr>
        <dsp:cNvPr id="0" name=""/>
        <dsp:cNvSpPr/>
      </dsp:nvSpPr>
      <dsp:spPr>
        <a:xfrm>
          <a:off x="4242117" y="1267658"/>
          <a:ext cx="1086564" cy="1086564"/>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486594" y="1267658"/>
        <a:ext cx="597610" cy="817639"/>
      </dsp:txXfrm>
    </dsp:sp>
    <dsp:sp modelId="{87E40152-5F6C-487C-9A1A-29CFFBA569B7}">
      <dsp:nvSpPr>
        <dsp:cNvPr id="0" name=""/>
        <dsp:cNvSpPr/>
      </dsp:nvSpPr>
      <dsp:spPr>
        <a:xfrm>
          <a:off x="4712295" y="3206757"/>
          <a:ext cx="1086564" cy="1086564"/>
        </a:xfrm>
        <a:prstGeom prst="downArrow">
          <a:avLst>
            <a:gd name="adj1" fmla="val 55000"/>
            <a:gd name="adj2" fmla="val 45000"/>
          </a:avLst>
        </a:prstGeom>
        <a:solidFill>
          <a:schemeClr val="accent5">
            <a:tint val="40000"/>
            <a:alpha val="90000"/>
            <a:hueOff val="-12025746"/>
            <a:satOff val="76949"/>
            <a:lumOff val="8286"/>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56772" y="3206757"/>
        <a:ext cx="597610" cy="81763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9/18/2019</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9/18/2019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7"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524000" y="3011117"/>
            <a:ext cx="6618051" cy="1355750"/>
          </a:xfrm>
        </p:spPr>
        <p:txBody>
          <a:bodyPr>
            <a:normAutofit/>
          </a:bodyPr>
          <a:lstStyle/>
          <a:p>
            <a:r>
              <a:rPr lang="en-US" sz="5400"/>
              <a:t>Stock Predictor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504023" y="4238569"/>
            <a:ext cx="6618051" cy="911117"/>
          </a:xfrm>
        </p:spPr>
        <p:txBody>
          <a:bodyPr>
            <a:normAutofit/>
          </a:bodyPr>
          <a:lstStyle/>
          <a:p>
            <a:pPr marL="0" indent="0">
              <a:buNone/>
            </a:pPr>
            <a:r>
              <a:rPr lang="en-US" sz="1900"/>
              <a:t>Chenson Johnson, Binju Shrestha, Samuel Khalil, David Osterhoff, Yunfan Yang, Zheng Zeng</a:t>
            </a:r>
          </a:p>
        </p:txBody>
      </p:sp>
      <p:sp>
        <p:nvSpPr>
          <p:cNvPr id="139"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lh3.googleusercontent.com/d3zpcVbyLLskYcfpDOnPN0WRfIw8FYvLFE3lYRYejdq2i6MDhIMslTnx0vIBulcGLe3Cmd5_ZReD1gWI8ZkWBMRSwNJUtY4LS8YysRnZ93aBiEU4E5RxNN6VRi6Qozau-agADzAE9kA">
            <a:extLst>
              <a:ext uri="{FF2B5EF4-FFF2-40B4-BE49-F238E27FC236}">
                <a16:creationId xmlns:a16="http://schemas.microsoft.com/office/drawing/2014/main" id="{9E4612BC-7596-4854-A969-A3CF96795E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45763" y="2419865"/>
            <a:ext cx="3079129" cy="812624"/>
          </a:xfrm>
          <a:prstGeom prst="rect">
            <a:avLst/>
          </a:prstGeom>
          <a:noFill/>
          <a:extLst>
            <a:ext uri="{909E8E84-426E-40DD-AFC4-6F175D3DCCD1}">
              <a14:hiddenFill xmlns:a14="http://schemas.microsoft.com/office/drawing/2010/main">
                <a:solidFill>
                  <a:srgbClr val="FFFFFF"/>
                </a:solidFill>
              </a14:hiddenFill>
            </a:ext>
          </a:extLst>
        </p:spPr>
      </p:pic>
      <p:sp>
        <p:nvSpPr>
          <p:cNvPr id="141"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6" name="Group 3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7" name="Rectangle 3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5" name="Rectangle 4">
            <a:extLst>
              <a:ext uri="{FF2B5EF4-FFF2-40B4-BE49-F238E27FC236}">
                <a16:creationId xmlns:a16="http://schemas.microsoft.com/office/drawing/2014/main" id="{5AA4D0B7-9199-4F67-B723-DEF36B7D6BB3}"/>
              </a:ext>
            </a:extLst>
          </p:cNvPr>
          <p:cNvSpPr/>
          <p:nvPr/>
        </p:nvSpPr>
        <p:spPr>
          <a:xfrm>
            <a:off x="904877" y="2415322"/>
            <a:ext cx="3451730" cy="239986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a:solidFill>
                  <a:srgbClr val="FFFFFF"/>
                </a:solidFill>
                <a:latin typeface="+mj-lt"/>
                <a:ea typeface="+mj-ea"/>
                <a:cs typeface="+mj-cs"/>
              </a:rPr>
              <a:t>HTML &amp; CSS Testing </a:t>
            </a:r>
            <a:endParaRPr lang="en-US" sz="4000" kern="1200">
              <a:solidFill>
                <a:srgbClr val="FFFFFF"/>
              </a:solidFill>
              <a:latin typeface="+mj-lt"/>
              <a:ea typeface="+mj-ea"/>
              <a:cs typeface="+mj-cs"/>
            </a:endParaRPr>
          </a:p>
          <a:p>
            <a:pPr algn="ctr">
              <a:lnSpc>
                <a:spcPct val="90000"/>
              </a:lnSpc>
              <a:spcBef>
                <a:spcPct val="0"/>
              </a:spcBef>
              <a:spcAft>
                <a:spcPts val="600"/>
              </a:spcAft>
            </a:pP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sp>
        <p:nvSpPr>
          <p:cNvPr id="3" name="Slide Number Placeholder 2">
            <a:extLst>
              <a:ext uri="{FF2B5EF4-FFF2-40B4-BE49-F238E27FC236}">
                <a16:creationId xmlns:a16="http://schemas.microsoft.com/office/drawing/2014/main" id="{92427C37-C780-4797-896F-3828123321AA}"/>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C263D6C4-4840-40CC-AC84-17E24B3B7BDE}" type="slidenum">
              <a:rPr lang="en-US" sz="1200" noProof="0">
                <a:solidFill>
                  <a:schemeClr val="tx1">
                    <a:lumMod val="50000"/>
                    <a:lumOff val="50000"/>
                  </a:schemeClr>
                </a:solidFill>
                <a:latin typeface="+mn-lt"/>
              </a:rPr>
              <a:pPr>
                <a:spcAft>
                  <a:spcPts val="600"/>
                </a:spcAft>
              </a:pPr>
              <a:t>10</a:t>
            </a:fld>
            <a:endParaRPr lang="en-US" sz="1200" noProof="0">
              <a:solidFill>
                <a:schemeClr val="tx1">
                  <a:lumMod val="50000"/>
                  <a:lumOff val="50000"/>
                </a:schemeClr>
              </a:solidFill>
              <a:latin typeface="+mn-lt"/>
            </a:endParaRPr>
          </a:p>
        </p:txBody>
      </p:sp>
      <p:sp>
        <p:nvSpPr>
          <p:cNvPr id="6" name="Rectangle 5">
            <a:extLst>
              <a:ext uri="{FF2B5EF4-FFF2-40B4-BE49-F238E27FC236}">
                <a16:creationId xmlns:a16="http://schemas.microsoft.com/office/drawing/2014/main" id="{9541EF62-3DA1-4A12-847B-C6888B60D8F7}"/>
              </a:ext>
            </a:extLst>
          </p:cNvPr>
          <p:cNvSpPr/>
          <p:nvPr/>
        </p:nvSpPr>
        <p:spPr>
          <a:xfrm>
            <a:off x="5120640" y="804672"/>
            <a:ext cx="6281928" cy="5248656"/>
          </a:xfrm>
          <a:prstGeom prst="rect">
            <a:avLst/>
          </a:prstGeom>
        </p:spPr>
        <p:txBody>
          <a:bodyPr vert="horz" lIns="91440" tIns="45720" rIns="91440" bIns="45720" rtlCol="0" anchor="ctr">
            <a:normAutofit/>
          </a:bodyPr>
          <a:lstStyle/>
          <a:p>
            <a:pPr indent="-228600">
              <a:lnSpc>
                <a:spcPct val="90000"/>
              </a:lnSpc>
              <a:spcAft>
                <a:spcPts val="1600"/>
              </a:spcAft>
              <a:buFont typeface="Arial" panose="020B0604020202020204" pitchFamily="34" charset="0"/>
              <a:buChar char="•"/>
            </a:pPr>
            <a:r>
              <a:rPr lang="en-US" sz="2000"/>
              <a:t>We also want to test the html and css of the site to make sure the search engines can find our site easily and this will include </a:t>
            </a:r>
          </a:p>
          <a:p>
            <a:pPr indent="-228600" fontAlgn="base">
              <a:lnSpc>
                <a:spcPct val="90000"/>
              </a:lnSpc>
              <a:buFont typeface="Arial" panose="020B0604020202020204" pitchFamily="34" charset="0"/>
              <a:buChar char="•"/>
            </a:pPr>
            <a:r>
              <a:rPr lang="en-US" sz="2000"/>
              <a:t>Checking for syntax Errors</a:t>
            </a:r>
          </a:p>
          <a:p>
            <a:pPr indent="-228600" fontAlgn="base">
              <a:lnSpc>
                <a:spcPct val="90000"/>
              </a:lnSpc>
              <a:buFont typeface="Arial" panose="020B0604020202020204" pitchFamily="34" charset="0"/>
              <a:buChar char="•"/>
            </a:pPr>
            <a:r>
              <a:rPr lang="en-US" sz="2000"/>
              <a:t>Making sure the color scheme is readable </a:t>
            </a:r>
          </a:p>
          <a:p>
            <a:pPr indent="-228600" fontAlgn="base">
              <a:lnSpc>
                <a:spcPct val="90000"/>
              </a:lnSpc>
              <a:spcAft>
                <a:spcPts val="1600"/>
              </a:spcAft>
              <a:buFont typeface="Arial" panose="020B0604020202020204" pitchFamily="34" charset="0"/>
              <a:buChar char="•"/>
            </a:pPr>
            <a:r>
              <a:rPr lang="en-US" sz="2000"/>
              <a:t>Ensuring standard compliance</a:t>
            </a:r>
          </a:p>
        </p:txBody>
      </p:sp>
    </p:spTree>
    <p:extLst>
      <p:ext uri="{BB962C8B-B14F-4D97-AF65-F5344CB8AC3E}">
        <p14:creationId xmlns:p14="http://schemas.microsoft.com/office/powerpoint/2010/main" val="136091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73" name="Rectangle 72">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6146" name="Picture 2" descr="https://lh5.googleusercontent.com/hPbkaqoeiaHGdxboQm1V29T5rNVQc80djplkdXbTB9qjhx3OokaDyfdZXID71TNt_pSdOBL-JFXe-fElMZEcgVHilJEiAJFQLOOB0ef2ESKZfGZJJVPmmPOueazszTDhu9qPaprHBrU">
            <a:extLst>
              <a:ext uri="{FF2B5EF4-FFF2-40B4-BE49-F238E27FC236}">
                <a16:creationId xmlns:a16="http://schemas.microsoft.com/office/drawing/2014/main" id="{9B077632-E495-44FB-BEF7-481973A867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909"/>
          <a:stretch/>
        </p:blipFill>
        <p:spPr bwMode="auto">
          <a:xfrm rot="214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2BD0AFB-1432-40D6-B0DB-60995DD121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263D6C4-4840-40CC-AC84-17E24B3B7BDE}" type="slidenum">
              <a:rPr lang="en-US" sz="1200" noProof="0" smtClean="0">
                <a:solidFill>
                  <a:schemeClr val="tx1">
                    <a:tint val="75000"/>
                  </a:schemeClr>
                </a:solidFill>
                <a:latin typeface="+mn-lt"/>
              </a:rPr>
              <a:pPr>
                <a:spcAft>
                  <a:spcPts val="600"/>
                </a:spcAft>
              </a:pPr>
              <a:t>11</a:t>
            </a:fld>
            <a:endParaRPr lang="en-US" sz="1200" noProof="0">
              <a:solidFill>
                <a:schemeClr val="tx1">
                  <a:tint val="75000"/>
                </a:schemeClr>
              </a:solidFill>
              <a:latin typeface="+mn-lt"/>
            </a:endParaRPr>
          </a:p>
        </p:txBody>
      </p:sp>
    </p:spTree>
    <p:extLst>
      <p:ext uri="{BB962C8B-B14F-4D97-AF65-F5344CB8AC3E}">
        <p14:creationId xmlns:p14="http://schemas.microsoft.com/office/powerpoint/2010/main" val="219122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E3D7A061-B681-4A88-A3BC-60BED788EA9A}"/>
              </a:ext>
            </a:extLst>
          </p:cNvPr>
          <p:cNvSpPr/>
          <p:nvPr/>
        </p:nvSpPr>
        <p:spPr>
          <a:xfrm>
            <a:off x="1158240" y="4894262"/>
            <a:ext cx="1030795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kern="1200">
                <a:solidFill>
                  <a:schemeClr val="tx1"/>
                </a:solidFill>
                <a:latin typeface="+mj-lt"/>
                <a:ea typeface="+mj-ea"/>
                <a:cs typeface="+mj-cs"/>
              </a:rPr>
              <a:t>Human Factor / Interface Testing</a:t>
            </a:r>
            <a:endParaRPr lang="en-US" sz="2800" kern="1200">
              <a:solidFill>
                <a:schemeClr val="tx1"/>
              </a:solidFill>
              <a:latin typeface="+mj-lt"/>
              <a:ea typeface="+mj-ea"/>
              <a:cs typeface="+mj-cs"/>
            </a:endParaRPr>
          </a:p>
          <a:p>
            <a:pPr>
              <a:lnSpc>
                <a:spcPct val="90000"/>
              </a:lnSpc>
              <a:spcBef>
                <a:spcPct val="0"/>
              </a:spcBef>
              <a:spcAft>
                <a:spcPts val="600"/>
              </a:spcAft>
            </a:pPr>
            <a:br>
              <a:rPr lang="en-US" sz="2800" kern="1200">
                <a:solidFill>
                  <a:schemeClr val="tx1"/>
                </a:solidFill>
                <a:latin typeface="+mj-lt"/>
                <a:ea typeface="+mj-ea"/>
                <a:cs typeface="+mj-cs"/>
              </a:rPr>
            </a:br>
            <a:endParaRPr lang="en-US" sz="2800" kern="120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6F46D307-3961-4D91-9CB4-5DFA78C43A82}"/>
              </a:ext>
            </a:extLst>
          </p:cNvPr>
          <p:cNvSpPr/>
          <p:nvPr/>
        </p:nvSpPr>
        <p:spPr>
          <a:xfrm>
            <a:off x="1161288" y="701019"/>
            <a:ext cx="6484094" cy="3382247"/>
          </a:xfrm>
          <a:prstGeom prst="rect">
            <a:avLst/>
          </a:prstGeom>
        </p:spPr>
        <p:txBody>
          <a:bodyPr vert="horz" lIns="91440" tIns="45720" rIns="91440" bIns="45720" rtlCol="0" anchor="ctr">
            <a:normAutofit/>
          </a:bodyPr>
          <a:lstStyle/>
          <a:p>
            <a:pPr indent="-228600">
              <a:lnSpc>
                <a:spcPct val="90000"/>
              </a:lnSpc>
              <a:spcAft>
                <a:spcPts val="1600"/>
              </a:spcAft>
              <a:buFont typeface="Arial" panose="020B0604020202020204" pitchFamily="34" charset="0"/>
              <a:buChar char="•"/>
            </a:pPr>
            <a:r>
              <a:rPr lang="en-US" sz="2000"/>
              <a:t>The areas to be tested here are:</a:t>
            </a:r>
          </a:p>
          <a:p>
            <a:pPr indent="-228600" fontAlgn="base">
              <a:lnSpc>
                <a:spcPct val="90000"/>
              </a:lnSpc>
              <a:buFont typeface="Arial" panose="020B0604020202020204" pitchFamily="34" charset="0"/>
              <a:buChar char="•"/>
            </a:pPr>
            <a:r>
              <a:rPr lang="en-US" sz="2000"/>
              <a:t>Application Testing : This will test that request are sent to the Database and output at the client side is displayed correctly.</a:t>
            </a:r>
          </a:p>
          <a:p>
            <a:pPr indent="-228600" fontAlgn="base">
              <a:lnSpc>
                <a:spcPct val="90000"/>
              </a:lnSpc>
              <a:buFont typeface="Arial" panose="020B0604020202020204" pitchFamily="34" charset="0"/>
              <a:buChar char="•"/>
            </a:pPr>
            <a:r>
              <a:rPr lang="en-US" sz="2000"/>
              <a:t>Database Server Testing: This will make sure queries are sent to the database give the expected results.</a:t>
            </a:r>
          </a:p>
          <a:p>
            <a:pPr indent="-228600" fontAlgn="base">
              <a:lnSpc>
                <a:spcPct val="90000"/>
              </a:lnSpc>
              <a:spcAft>
                <a:spcPts val="1600"/>
              </a:spcAft>
              <a:buFont typeface="Arial" panose="020B0604020202020204" pitchFamily="34" charset="0"/>
              <a:buChar char="•"/>
            </a:pPr>
            <a:r>
              <a:rPr lang="en-US" sz="2000"/>
              <a:t>Web Server Testing: This tests out all application requests that are done without service denial.</a:t>
            </a:r>
          </a:p>
        </p:txBody>
      </p:sp>
      <p:cxnSp>
        <p:nvCxnSpPr>
          <p:cNvPr id="15" name="Straight Connector 14">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A770A93-4C88-413C-A991-0AF3F2415E37}"/>
              </a:ext>
            </a:extLst>
          </p:cNvPr>
          <p:cNvSpPr>
            <a:spLocks noGrp="1"/>
          </p:cNvSpPr>
          <p:nvPr>
            <p:ph type="sldNum" sz="quarter" idx="12"/>
          </p:nvPr>
        </p:nvSpPr>
        <p:spPr>
          <a:xfrm>
            <a:off x="11084767" y="6350238"/>
            <a:ext cx="365760" cy="365125"/>
          </a:xfrm>
          <a:prstGeom prst="ellipse">
            <a:avLst/>
          </a:prstGeom>
          <a:solidFill>
            <a:srgbClr val="595959"/>
          </a:solidFill>
        </p:spPr>
        <p:txBody>
          <a:bodyPr vert="horz" lIns="91440" tIns="45720" rIns="91440" bIns="45720" rtlCol="0" anchor="ctr">
            <a:normAutofit fontScale="55000" lnSpcReduction="20000"/>
          </a:bodyPr>
          <a:lstStyle/>
          <a:p>
            <a:pPr algn="ctr">
              <a:spcAft>
                <a:spcPts val="600"/>
              </a:spcAft>
            </a:pPr>
            <a:fld id="{C263D6C4-4840-40CC-AC84-17E24B3B7BDE}" type="slidenum">
              <a:rPr lang="en-US" sz="1050" noProof="0">
                <a:solidFill>
                  <a:srgbClr val="FFFFFF"/>
                </a:solidFill>
                <a:latin typeface="+mn-lt"/>
              </a:rPr>
              <a:pPr algn="ctr">
                <a:spcAft>
                  <a:spcPts val="600"/>
                </a:spcAft>
              </a:pPr>
              <a:t>12</a:t>
            </a:fld>
            <a:endParaRPr lang="en-US" sz="1050" noProof="0">
              <a:solidFill>
                <a:srgbClr val="FFFFFF"/>
              </a:solidFill>
              <a:latin typeface="+mn-lt"/>
            </a:endParaRPr>
          </a:p>
        </p:txBody>
      </p:sp>
    </p:spTree>
    <p:extLst>
      <p:ext uri="{BB962C8B-B14F-4D97-AF65-F5344CB8AC3E}">
        <p14:creationId xmlns:p14="http://schemas.microsoft.com/office/powerpoint/2010/main" val="107453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804484" y="4267832"/>
            <a:ext cx="4805996" cy="1297115"/>
          </a:xfrm>
        </p:spPr>
        <p:txBody>
          <a:bodyPr anchor="t">
            <a:normAutofit/>
          </a:bodyPr>
          <a:lstStyle/>
          <a:p>
            <a:r>
              <a:rPr lang="en-US" sz="4400">
                <a:solidFill>
                  <a:srgbClr val="000000"/>
                </a:solidFill>
              </a:rPr>
              <a:t>Questions?</a:t>
            </a:r>
          </a:p>
        </p:txBody>
      </p:sp>
      <p:sp>
        <p:nvSpPr>
          <p:cNvPr id="26"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2" descr="https://lh3.googleusercontent.com/d3zpcVbyLLskYcfpDOnPN0WRfIw8FYvLFE3lYRYejdq2i6MDhIMslTnx0vIBulcGLe3Cmd5_ZReD1gWI8ZkWBMRSwNJUtY4LS8YysRnZ93aBiEU4E5RxNN6VRi6Qozau-agADzAE9kA">
            <a:extLst>
              <a:ext uri="{FF2B5EF4-FFF2-40B4-BE49-F238E27FC236}">
                <a16:creationId xmlns:a16="http://schemas.microsoft.com/office/drawing/2014/main" id="{105A1AB6-B5F4-4841-AF1B-DDE3A474A7D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09770" y="3339666"/>
            <a:ext cx="4141760" cy="109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01267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2">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599B8A6-E735-439F-B559-AEC132498ED5}"/>
              </a:ext>
            </a:extLst>
          </p:cNvPr>
          <p:cNvSpPr>
            <a:spLocks noGrp="1"/>
          </p:cNvSpPr>
          <p:nvPr>
            <p:ph type="title"/>
          </p:nvPr>
        </p:nvSpPr>
        <p:spPr>
          <a:xfrm>
            <a:off x="943277" y="712269"/>
            <a:ext cx="3370998" cy="5502264"/>
          </a:xfrm>
        </p:spPr>
        <p:txBody>
          <a:bodyPr vert="horz" lIns="91440" tIns="45720" rIns="91440" bIns="45720" rtlCol="0" anchor="ctr">
            <a:normAutofit/>
          </a:bodyPr>
          <a:lstStyle/>
          <a:p>
            <a:r>
              <a:rPr lang="en-US" sz="4400" kern="1200">
                <a:solidFill>
                  <a:srgbClr val="FFFFFF"/>
                </a:solidFill>
                <a:latin typeface="+mj-lt"/>
                <a:ea typeface="+mj-ea"/>
                <a:cs typeface="+mj-cs"/>
              </a:rPr>
              <a:t>Overview</a:t>
            </a:r>
            <a:br>
              <a:rPr lang="en-US" sz="4400" kern="1200">
                <a:solidFill>
                  <a:srgbClr val="FFFFFF"/>
                </a:solidFill>
                <a:latin typeface="+mj-lt"/>
                <a:ea typeface="+mj-ea"/>
                <a:cs typeface="+mj-cs"/>
              </a:rPr>
            </a:br>
            <a:r>
              <a:rPr lang="en-US" sz="4400" kern="1200">
                <a:solidFill>
                  <a:srgbClr val="FFFFFF"/>
                </a:solidFill>
                <a:latin typeface="+mj-lt"/>
                <a:ea typeface="+mj-ea"/>
                <a:cs typeface="+mj-cs"/>
              </a:rPr>
              <a:t>Sprint 2</a:t>
            </a:r>
          </a:p>
        </p:txBody>
      </p:sp>
      <p:cxnSp>
        <p:nvCxnSpPr>
          <p:cNvPr id="25" name="Straight Connector 24">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6FBAE1FC-F3F5-4CF6-BEAD-517487FA33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263D6C4-4840-40CC-AC84-17E24B3B7BDE}" type="slidenum">
              <a:rPr lang="en-US" sz="1200" noProof="0">
                <a:solidFill>
                  <a:schemeClr val="tx1"/>
                </a:solidFill>
                <a:latin typeface="+mn-lt"/>
              </a:rPr>
              <a:pPr>
                <a:spcAft>
                  <a:spcPts val="600"/>
                </a:spcAft>
              </a:pPr>
              <a:t>2</a:t>
            </a:fld>
            <a:endParaRPr lang="en-US" sz="1200" noProof="0">
              <a:solidFill>
                <a:schemeClr val="tx1"/>
              </a:solidFill>
              <a:latin typeface="+mn-lt"/>
            </a:endParaRPr>
          </a:p>
        </p:txBody>
      </p:sp>
      <p:graphicFrame>
        <p:nvGraphicFramePr>
          <p:cNvPr id="6" name="Text Placeholder 1">
            <a:extLst>
              <a:ext uri="{FF2B5EF4-FFF2-40B4-BE49-F238E27FC236}">
                <a16:creationId xmlns:a16="http://schemas.microsoft.com/office/drawing/2014/main" id="{A1694C84-F3F3-4F4A-AC12-5C5D45671175}"/>
              </a:ext>
            </a:extLst>
          </p:cNvPr>
          <p:cNvGraphicFramePr/>
          <p:nvPr>
            <p:extLst>
              <p:ext uri="{D42A27DB-BD31-4B8C-83A1-F6EECF244321}">
                <p14:modId xmlns:p14="http://schemas.microsoft.com/office/powerpoint/2010/main" val="406890594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43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1EED0F4-3FD9-4AC6-98D9-8B29E75A2073}"/>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dirty="0"/>
              <a:t>Backlog</a:t>
            </a:r>
          </a:p>
        </p:txBody>
      </p:sp>
      <p:sp>
        <p:nvSpPr>
          <p:cNvPr id="13"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730C7D3-ABEA-44D2-9DA5-3E353496854D}"/>
              </a:ext>
            </a:extLst>
          </p:cNvPr>
          <p:cNvPicPr>
            <a:picLocks noChangeAspect="1"/>
          </p:cNvPicPr>
          <p:nvPr/>
        </p:nvPicPr>
        <p:blipFill rotWithShape="1">
          <a:blip r:embed="rId2"/>
          <a:srcRect r="2419" b="-2"/>
          <a:stretch/>
        </p:blipFill>
        <p:spPr>
          <a:xfrm>
            <a:off x="4062964" y="942538"/>
            <a:ext cx="7163222" cy="4808332"/>
          </a:xfrm>
          <a:prstGeom prst="rect">
            <a:avLst/>
          </a:prstGeom>
          <a:effectLst/>
        </p:spPr>
      </p:pic>
      <p:sp>
        <p:nvSpPr>
          <p:cNvPr id="3" name="Slide Number Placeholder 2">
            <a:extLst>
              <a:ext uri="{FF2B5EF4-FFF2-40B4-BE49-F238E27FC236}">
                <a16:creationId xmlns:a16="http://schemas.microsoft.com/office/drawing/2014/main" id="{F10C2279-2AD6-42FB-90BB-B5E23F16B9D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C263D6C4-4840-40CC-AC84-17E24B3B7BDE}" type="slidenum">
              <a:rPr lang="en-US" sz="1200" noProof="0">
                <a:solidFill>
                  <a:srgbClr val="595959"/>
                </a:solidFill>
                <a:latin typeface="+mn-lt"/>
              </a:rPr>
              <a:pPr defTabSz="457200">
                <a:spcAft>
                  <a:spcPts val="600"/>
                </a:spcAft>
              </a:pPr>
              <a:t>3</a:t>
            </a:fld>
            <a:endParaRPr lang="en-US" sz="1200" noProof="0">
              <a:solidFill>
                <a:srgbClr val="595959"/>
              </a:solidFill>
              <a:latin typeface="+mn-lt"/>
            </a:endParaRPr>
          </a:p>
        </p:txBody>
      </p:sp>
    </p:spTree>
    <p:extLst>
      <p:ext uri="{BB962C8B-B14F-4D97-AF65-F5344CB8AC3E}">
        <p14:creationId xmlns:p14="http://schemas.microsoft.com/office/powerpoint/2010/main" val="67193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311" y="953311"/>
            <a:ext cx="10603149"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E2BA52-95CF-43AB-BEB8-FC6E25D55D1E}"/>
              </a:ext>
            </a:extLst>
          </p:cNvPr>
          <p:cNvSpPr>
            <a:spLocks noGrp="1"/>
          </p:cNvSpPr>
          <p:nvPr>
            <p:ph type="title"/>
          </p:nvPr>
        </p:nvSpPr>
        <p:spPr>
          <a:xfrm>
            <a:off x="640080" y="640080"/>
            <a:ext cx="2752354"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a:r>
              <a:rPr lang="en-US" sz="2800" kern="1200">
                <a:solidFill>
                  <a:srgbClr val="FFFFFF"/>
                </a:solidFill>
                <a:latin typeface="+mj-lt"/>
                <a:ea typeface="+mj-ea"/>
                <a:cs typeface="+mj-cs"/>
              </a:rPr>
              <a:t>User stories</a:t>
            </a:r>
          </a:p>
        </p:txBody>
      </p:sp>
      <p:sp>
        <p:nvSpPr>
          <p:cNvPr id="3" name="Slide Number Placeholder 2">
            <a:extLst>
              <a:ext uri="{FF2B5EF4-FFF2-40B4-BE49-F238E27FC236}">
                <a16:creationId xmlns:a16="http://schemas.microsoft.com/office/drawing/2014/main" id="{DE4939AF-7BA0-42C9-A7AC-9E77EBC1D20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263D6C4-4840-40CC-AC84-17E24B3B7BDE}" type="slidenum">
              <a:rPr lang="en-US" sz="1200" noProof="0">
                <a:solidFill>
                  <a:schemeClr val="tx1">
                    <a:lumMod val="75000"/>
                    <a:lumOff val="25000"/>
                  </a:schemeClr>
                </a:solidFill>
                <a:latin typeface="+mn-lt"/>
              </a:rPr>
              <a:pPr>
                <a:spcAft>
                  <a:spcPts val="600"/>
                </a:spcAft>
              </a:pPr>
              <a:t>4</a:t>
            </a:fld>
            <a:endParaRPr lang="en-US" sz="1200" noProof="0">
              <a:solidFill>
                <a:schemeClr val="tx1">
                  <a:lumMod val="75000"/>
                  <a:lumOff val="25000"/>
                </a:schemeClr>
              </a:solidFill>
              <a:latin typeface="+mn-lt"/>
            </a:endParaRPr>
          </a:p>
        </p:txBody>
      </p:sp>
      <p:graphicFrame>
        <p:nvGraphicFramePr>
          <p:cNvPr id="5" name="Table 4">
            <a:extLst>
              <a:ext uri="{FF2B5EF4-FFF2-40B4-BE49-F238E27FC236}">
                <a16:creationId xmlns:a16="http://schemas.microsoft.com/office/drawing/2014/main" id="{6B8DCE52-31D1-492C-A95D-93DE9922702D}"/>
              </a:ext>
            </a:extLst>
          </p:cNvPr>
          <p:cNvGraphicFramePr>
            <a:graphicFrameLocks noGrp="1"/>
          </p:cNvGraphicFramePr>
          <p:nvPr>
            <p:extLst>
              <p:ext uri="{D42A27DB-BD31-4B8C-83A1-F6EECF244321}">
                <p14:modId xmlns:p14="http://schemas.microsoft.com/office/powerpoint/2010/main" val="122463047"/>
              </p:ext>
            </p:extLst>
          </p:nvPr>
        </p:nvGraphicFramePr>
        <p:xfrm>
          <a:off x="4499110" y="1596707"/>
          <a:ext cx="6027191" cy="3977007"/>
        </p:xfrm>
        <a:graphic>
          <a:graphicData uri="http://schemas.openxmlformats.org/drawingml/2006/table">
            <a:tbl>
              <a:tblPr firstRow="1" firstCol="1" bandRow="1">
                <a:noFill/>
                <a:tableStyleId>{69012ECD-51FC-41F1-AA8D-1B2483CD663E}</a:tableStyleId>
              </a:tblPr>
              <a:tblGrid>
                <a:gridCol w="701705">
                  <a:extLst>
                    <a:ext uri="{9D8B030D-6E8A-4147-A177-3AD203B41FA5}">
                      <a16:colId xmlns:a16="http://schemas.microsoft.com/office/drawing/2014/main" val="1595179485"/>
                    </a:ext>
                  </a:extLst>
                </a:gridCol>
                <a:gridCol w="1327452">
                  <a:extLst>
                    <a:ext uri="{9D8B030D-6E8A-4147-A177-3AD203B41FA5}">
                      <a16:colId xmlns:a16="http://schemas.microsoft.com/office/drawing/2014/main" val="3275427624"/>
                    </a:ext>
                  </a:extLst>
                </a:gridCol>
                <a:gridCol w="2823514">
                  <a:extLst>
                    <a:ext uri="{9D8B030D-6E8A-4147-A177-3AD203B41FA5}">
                      <a16:colId xmlns:a16="http://schemas.microsoft.com/office/drawing/2014/main" val="1552823247"/>
                    </a:ext>
                  </a:extLst>
                </a:gridCol>
                <a:gridCol w="1174520">
                  <a:extLst>
                    <a:ext uri="{9D8B030D-6E8A-4147-A177-3AD203B41FA5}">
                      <a16:colId xmlns:a16="http://schemas.microsoft.com/office/drawing/2014/main" val="3491638457"/>
                    </a:ext>
                  </a:extLst>
                </a:gridCol>
              </a:tblGrid>
              <a:tr h="448449">
                <a:tc gridSpan="4">
                  <a:txBody>
                    <a:bodyPr/>
                    <a:lstStyle/>
                    <a:p>
                      <a:pPr marL="0" marR="0" algn="ctr">
                        <a:lnSpc>
                          <a:spcPct val="107000"/>
                        </a:lnSpc>
                        <a:spcBef>
                          <a:spcPts val="0"/>
                        </a:spcBef>
                        <a:spcAft>
                          <a:spcPts val="0"/>
                        </a:spcAft>
                      </a:pPr>
                      <a:r>
                        <a:rPr lang="en-US" sz="1300" b="1">
                          <a:solidFill>
                            <a:srgbClr val="FFFFFF"/>
                          </a:solidFill>
                          <a:effectLst/>
                        </a:rPr>
                        <a:t>User Account Creation</a:t>
                      </a:r>
                      <a:endParaRPr lang="en-US" sz="13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no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71202292"/>
                  </a:ext>
                </a:extLst>
              </a:tr>
              <a:tr h="448449">
                <a:tc>
                  <a:txBody>
                    <a:bodyPr/>
                    <a:lstStyle/>
                    <a:p>
                      <a:pPr marL="0" marR="0" algn="ctr">
                        <a:lnSpc>
                          <a:spcPct val="107000"/>
                        </a:lnSpc>
                        <a:spcBef>
                          <a:spcPts val="0"/>
                        </a:spcBef>
                        <a:spcAft>
                          <a:spcPts val="0"/>
                        </a:spcAft>
                      </a:pPr>
                      <a:r>
                        <a:rPr lang="en-US" sz="1300" b="1">
                          <a:solidFill>
                            <a:srgbClr val="FFFFFF"/>
                          </a:solidFill>
                          <a:effectLst/>
                        </a:rPr>
                        <a:t>US#</a:t>
                      </a:r>
                      <a:endParaRPr lang="en-US" sz="13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Role</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Action</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Goal</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315432649"/>
                  </a:ext>
                </a:extLst>
              </a:tr>
              <a:tr h="657915">
                <a:tc>
                  <a:txBody>
                    <a:bodyPr/>
                    <a:lstStyle/>
                    <a:p>
                      <a:pPr marL="0" marR="0" algn="ctr">
                        <a:lnSpc>
                          <a:spcPct val="107000"/>
                        </a:lnSpc>
                        <a:spcBef>
                          <a:spcPts val="0"/>
                        </a:spcBef>
                        <a:spcAft>
                          <a:spcPts val="0"/>
                        </a:spcAft>
                      </a:pPr>
                      <a:r>
                        <a:rPr lang="en-US" sz="1300" b="1">
                          <a:solidFill>
                            <a:srgbClr val="FFFFFF"/>
                          </a:solidFill>
                          <a:effectLst/>
                        </a:rPr>
                        <a:t>1</a:t>
                      </a:r>
                      <a:endParaRPr lang="en-US" sz="13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Unregistered User</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As a first-time user I want to be able to register on the website </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Secure My Account</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821314831"/>
                  </a:ext>
                </a:extLst>
              </a:tr>
              <a:tr h="657915">
                <a:tc>
                  <a:txBody>
                    <a:bodyPr/>
                    <a:lstStyle/>
                    <a:p>
                      <a:pPr marL="0" marR="0" algn="ctr">
                        <a:lnSpc>
                          <a:spcPct val="107000"/>
                        </a:lnSpc>
                        <a:spcBef>
                          <a:spcPts val="0"/>
                        </a:spcBef>
                        <a:spcAft>
                          <a:spcPts val="0"/>
                        </a:spcAft>
                      </a:pPr>
                      <a:r>
                        <a:rPr lang="en-US" sz="1300" b="1">
                          <a:solidFill>
                            <a:srgbClr val="FFFFFF"/>
                          </a:solidFill>
                          <a:effectLst/>
                        </a:rPr>
                        <a:t>2</a:t>
                      </a:r>
                      <a:endParaRPr lang="en-US" sz="13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Unregistered User</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As a first-time user I want to have a unique user name</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Customize Account</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437831532"/>
                  </a:ext>
                </a:extLst>
              </a:tr>
              <a:tr h="657915">
                <a:tc>
                  <a:txBody>
                    <a:bodyPr/>
                    <a:lstStyle/>
                    <a:p>
                      <a:pPr marL="0" marR="0" algn="ctr">
                        <a:lnSpc>
                          <a:spcPct val="107000"/>
                        </a:lnSpc>
                        <a:spcBef>
                          <a:spcPts val="0"/>
                        </a:spcBef>
                        <a:spcAft>
                          <a:spcPts val="0"/>
                        </a:spcAft>
                      </a:pPr>
                      <a:r>
                        <a:rPr lang="en-US" sz="1300" b="1">
                          <a:solidFill>
                            <a:srgbClr val="FFFFFF"/>
                          </a:solidFill>
                          <a:effectLst/>
                        </a:rPr>
                        <a:t>3</a:t>
                      </a:r>
                      <a:endParaRPr lang="en-US" sz="13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Unregistered user</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As a first-time user I want to have a unique password</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Secure My Account</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475418110"/>
                  </a:ext>
                </a:extLst>
              </a:tr>
              <a:tr h="657915">
                <a:tc>
                  <a:txBody>
                    <a:bodyPr/>
                    <a:lstStyle/>
                    <a:p>
                      <a:pPr marL="0" marR="0" algn="ctr">
                        <a:lnSpc>
                          <a:spcPct val="107000"/>
                        </a:lnSpc>
                        <a:spcBef>
                          <a:spcPts val="0"/>
                        </a:spcBef>
                        <a:spcAft>
                          <a:spcPts val="0"/>
                        </a:spcAft>
                      </a:pPr>
                      <a:r>
                        <a:rPr lang="en-US" sz="1300" b="1">
                          <a:solidFill>
                            <a:srgbClr val="FFFFFF"/>
                          </a:solidFill>
                          <a:effectLst/>
                        </a:rPr>
                        <a:t>4</a:t>
                      </a:r>
                      <a:endParaRPr lang="en-US" sz="13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Registered User</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As a user I want to be able to access my account at anytime</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Availability</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625209354"/>
                  </a:ext>
                </a:extLst>
              </a:tr>
              <a:tr h="448449">
                <a:tc>
                  <a:txBody>
                    <a:bodyPr/>
                    <a:lstStyle/>
                    <a:p>
                      <a:pPr marL="0" marR="0" algn="ctr">
                        <a:lnSpc>
                          <a:spcPct val="107000"/>
                        </a:lnSpc>
                        <a:spcBef>
                          <a:spcPts val="0"/>
                        </a:spcBef>
                        <a:spcAft>
                          <a:spcPts val="0"/>
                        </a:spcAft>
                      </a:pPr>
                      <a:r>
                        <a:rPr lang="en-US" sz="1300" b="1">
                          <a:solidFill>
                            <a:srgbClr val="FFFFFF"/>
                          </a:solidFill>
                          <a:effectLst/>
                        </a:rPr>
                        <a:t> </a:t>
                      </a:r>
                      <a:endParaRPr lang="en-US" sz="13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 </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 </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gn="ctr">
                        <a:lnSpc>
                          <a:spcPct val="107000"/>
                        </a:lnSpc>
                        <a:spcBef>
                          <a:spcPts val="0"/>
                        </a:spcBef>
                        <a:spcAft>
                          <a:spcPts val="0"/>
                        </a:spcAft>
                      </a:pPr>
                      <a:r>
                        <a:rPr lang="en-US" sz="1300">
                          <a:solidFill>
                            <a:schemeClr val="tx1">
                              <a:lumMod val="85000"/>
                              <a:lumOff val="15000"/>
                            </a:schemeClr>
                          </a:solidFill>
                          <a:effectLst/>
                        </a:rPr>
                        <a:t> </a:t>
                      </a:r>
                      <a:endParaRPr lang="en-US" sz="13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83519" marR="110111" marT="110111" marB="110111">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2820140322"/>
                  </a:ext>
                </a:extLst>
              </a:tr>
            </a:tbl>
          </a:graphicData>
        </a:graphic>
      </p:graphicFrame>
    </p:spTree>
    <p:extLst>
      <p:ext uri="{BB962C8B-B14F-4D97-AF65-F5344CB8AC3E}">
        <p14:creationId xmlns:p14="http://schemas.microsoft.com/office/powerpoint/2010/main" val="608792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311" y="953311"/>
            <a:ext cx="10603149"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3B8422E-B7E6-445C-BA7B-613BF1F5ED4F}"/>
              </a:ext>
            </a:extLst>
          </p:cNvPr>
          <p:cNvSpPr>
            <a:spLocks noGrp="1"/>
          </p:cNvSpPr>
          <p:nvPr>
            <p:ph type="title"/>
          </p:nvPr>
        </p:nvSpPr>
        <p:spPr>
          <a:xfrm>
            <a:off x="640080" y="640080"/>
            <a:ext cx="2752354"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a:r>
              <a:rPr lang="en-US" sz="2800" kern="1200">
                <a:solidFill>
                  <a:srgbClr val="FFFFFF"/>
                </a:solidFill>
                <a:latin typeface="+mj-lt"/>
                <a:ea typeface="+mj-ea"/>
                <a:cs typeface="+mj-cs"/>
              </a:rPr>
              <a:t>User Stories</a:t>
            </a:r>
          </a:p>
        </p:txBody>
      </p:sp>
      <p:sp>
        <p:nvSpPr>
          <p:cNvPr id="3" name="Slide Number Placeholder 2">
            <a:extLst>
              <a:ext uri="{FF2B5EF4-FFF2-40B4-BE49-F238E27FC236}">
                <a16:creationId xmlns:a16="http://schemas.microsoft.com/office/drawing/2014/main" id="{F896116E-57A9-448F-87FF-50D9A2B2DE1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263D6C4-4840-40CC-AC84-17E24B3B7BDE}" type="slidenum">
              <a:rPr lang="en-US" sz="1200" noProof="0">
                <a:solidFill>
                  <a:schemeClr val="tx1">
                    <a:lumMod val="75000"/>
                    <a:lumOff val="25000"/>
                  </a:schemeClr>
                </a:solidFill>
                <a:latin typeface="+mn-lt"/>
              </a:rPr>
              <a:pPr>
                <a:spcAft>
                  <a:spcPts val="600"/>
                </a:spcAft>
              </a:pPr>
              <a:t>5</a:t>
            </a:fld>
            <a:endParaRPr lang="en-US" sz="1200" noProof="0">
              <a:solidFill>
                <a:schemeClr val="tx1">
                  <a:lumMod val="75000"/>
                  <a:lumOff val="25000"/>
                </a:schemeClr>
              </a:solidFill>
              <a:latin typeface="+mn-lt"/>
            </a:endParaRPr>
          </a:p>
        </p:txBody>
      </p:sp>
      <p:graphicFrame>
        <p:nvGraphicFramePr>
          <p:cNvPr id="5" name="Table 4">
            <a:extLst>
              <a:ext uri="{FF2B5EF4-FFF2-40B4-BE49-F238E27FC236}">
                <a16:creationId xmlns:a16="http://schemas.microsoft.com/office/drawing/2014/main" id="{D085AA50-5B27-4611-A460-FAEA5152BF7B}"/>
              </a:ext>
            </a:extLst>
          </p:cNvPr>
          <p:cNvGraphicFramePr>
            <a:graphicFrameLocks noGrp="1"/>
          </p:cNvGraphicFramePr>
          <p:nvPr>
            <p:extLst>
              <p:ext uri="{D42A27DB-BD31-4B8C-83A1-F6EECF244321}">
                <p14:modId xmlns:p14="http://schemas.microsoft.com/office/powerpoint/2010/main" val="915983721"/>
              </p:ext>
            </p:extLst>
          </p:nvPr>
        </p:nvGraphicFramePr>
        <p:xfrm>
          <a:off x="4369456" y="1596707"/>
          <a:ext cx="6286496" cy="3977007"/>
        </p:xfrm>
        <a:graphic>
          <a:graphicData uri="http://schemas.openxmlformats.org/drawingml/2006/table">
            <a:tbl>
              <a:tblPr firstRow="1" firstCol="1" bandRow="1">
                <a:noFill/>
                <a:tableStyleId>{5C22544A-7EE6-4342-B048-85BDC9FD1C3A}</a:tableStyleId>
              </a:tblPr>
              <a:tblGrid>
                <a:gridCol w="595084">
                  <a:extLst>
                    <a:ext uri="{9D8B030D-6E8A-4147-A177-3AD203B41FA5}">
                      <a16:colId xmlns:a16="http://schemas.microsoft.com/office/drawing/2014/main" val="2757665137"/>
                    </a:ext>
                  </a:extLst>
                </a:gridCol>
                <a:gridCol w="1491903">
                  <a:extLst>
                    <a:ext uri="{9D8B030D-6E8A-4147-A177-3AD203B41FA5}">
                      <a16:colId xmlns:a16="http://schemas.microsoft.com/office/drawing/2014/main" val="3913479839"/>
                    </a:ext>
                  </a:extLst>
                </a:gridCol>
                <a:gridCol w="2706926">
                  <a:extLst>
                    <a:ext uri="{9D8B030D-6E8A-4147-A177-3AD203B41FA5}">
                      <a16:colId xmlns:a16="http://schemas.microsoft.com/office/drawing/2014/main" val="3363965773"/>
                    </a:ext>
                  </a:extLst>
                </a:gridCol>
                <a:gridCol w="1492583">
                  <a:extLst>
                    <a:ext uri="{9D8B030D-6E8A-4147-A177-3AD203B41FA5}">
                      <a16:colId xmlns:a16="http://schemas.microsoft.com/office/drawing/2014/main" val="3067918326"/>
                    </a:ext>
                  </a:extLst>
                </a:gridCol>
              </a:tblGrid>
              <a:tr h="472535">
                <a:tc gridSpan="4">
                  <a:txBody>
                    <a:bodyPr/>
                    <a:lstStyle/>
                    <a:p>
                      <a:pPr marL="0" marR="0" algn="ctr">
                        <a:lnSpc>
                          <a:spcPct val="107000"/>
                        </a:lnSpc>
                        <a:spcBef>
                          <a:spcPts val="0"/>
                        </a:spcBef>
                        <a:spcAft>
                          <a:spcPts val="0"/>
                        </a:spcAft>
                      </a:pPr>
                      <a:r>
                        <a:rPr lang="en-US" sz="1400" b="0" cap="all" spc="150">
                          <a:solidFill>
                            <a:schemeClr val="lt1"/>
                          </a:solidFill>
                          <a:effectLst/>
                        </a:rPr>
                        <a:t>Role Management</a:t>
                      </a:r>
                      <a:endParaRPr lang="en-US" sz="14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lnL>
                    <a:lnR w="12700" cmpd="sng">
                      <a:noFill/>
                    </a:lnR>
                    <a:lnT w="12700" cmpd="sng">
                      <a:noFill/>
                    </a:lnT>
                    <a:lnB w="38100" cmpd="sng">
                      <a:noFill/>
                    </a:lnB>
                    <a:solidFill>
                      <a:srgbClr val="50535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175865"/>
                  </a:ext>
                </a:extLst>
              </a:tr>
              <a:tr h="432773">
                <a:tc>
                  <a:txBody>
                    <a:bodyPr/>
                    <a:lstStyle/>
                    <a:p>
                      <a:pPr marL="0" marR="0" algn="ctr">
                        <a:lnSpc>
                          <a:spcPct val="107000"/>
                        </a:lnSpc>
                        <a:spcBef>
                          <a:spcPts val="0"/>
                        </a:spcBef>
                        <a:spcAft>
                          <a:spcPts val="0"/>
                        </a:spcAft>
                      </a:pPr>
                      <a:r>
                        <a:rPr lang="en-US" sz="1100" b="1" cap="none" spc="0">
                          <a:solidFill>
                            <a:schemeClr val="tx1"/>
                          </a:solidFill>
                          <a:effectLst/>
                        </a:rPr>
                        <a:t>US#</a:t>
                      </a:r>
                      <a:endParaRPr lang="en-US"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38100" cmpd="sng">
                      <a:noFill/>
                    </a:lnT>
                    <a:lnB w="12700" cmpd="sng">
                      <a:noFill/>
                      <a:prstDash val="solid"/>
                    </a:lnB>
                    <a:noFill/>
                  </a:tcPr>
                </a:tc>
                <a:tc>
                  <a:txBody>
                    <a:bodyPr/>
                    <a:lstStyle/>
                    <a:p>
                      <a:pPr marL="0" marR="0" algn="ctr">
                        <a:lnSpc>
                          <a:spcPct val="107000"/>
                        </a:lnSpc>
                        <a:spcBef>
                          <a:spcPts val="0"/>
                        </a:spcBef>
                        <a:spcAft>
                          <a:spcPts val="0"/>
                        </a:spcAft>
                      </a:pPr>
                      <a:r>
                        <a:rPr lang="en-US" sz="1100" cap="none" spc="0">
                          <a:solidFill>
                            <a:schemeClr val="tx1"/>
                          </a:solidFill>
                          <a:effectLst/>
                        </a:rPr>
                        <a:t>Role</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tabLst>
                          <a:tab pos="114300" algn="l"/>
                          <a:tab pos="1387475" algn="ctr"/>
                        </a:tabLst>
                      </a:pPr>
                      <a:r>
                        <a:rPr lang="en-US" sz="1100" cap="none" spc="0">
                          <a:solidFill>
                            <a:schemeClr val="tx1"/>
                          </a:solidFill>
                          <a:effectLst/>
                        </a:rPr>
                        <a:t>		Action</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38100" cmpd="sng">
                      <a:noFill/>
                    </a:lnT>
                    <a:lnB w="12700" cmpd="sng">
                      <a:noFill/>
                      <a:prstDash val="solid"/>
                    </a:lnB>
                    <a:noFill/>
                  </a:tcPr>
                </a:tc>
                <a:tc>
                  <a:txBody>
                    <a:bodyPr/>
                    <a:lstStyle/>
                    <a:p>
                      <a:pPr marL="0" marR="0" algn="ctr">
                        <a:lnSpc>
                          <a:spcPct val="107000"/>
                        </a:lnSpc>
                        <a:spcBef>
                          <a:spcPts val="0"/>
                        </a:spcBef>
                        <a:spcAft>
                          <a:spcPts val="0"/>
                        </a:spcAft>
                      </a:pPr>
                      <a:r>
                        <a:rPr lang="en-US" sz="1100" cap="none" spc="0">
                          <a:solidFill>
                            <a:schemeClr val="tx1"/>
                          </a:solidFill>
                          <a:effectLst/>
                        </a:rPr>
                        <a:t>Goal</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921238635"/>
                  </a:ext>
                </a:extLst>
              </a:tr>
              <a:tr h="795906">
                <a:tc>
                  <a:txBody>
                    <a:bodyPr/>
                    <a:lstStyle/>
                    <a:p>
                      <a:pPr marL="0" marR="0" algn="ctr">
                        <a:lnSpc>
                          <a:spcPct val="107000"/>
                        </a:lnSpc>
                        <a:spcBef>
                          <a:spcPts val="0"/>
                        </a:spcBef>
                        <a:spcAft>
                          <a:spcPts val="0"/>
                        </a:spcAft>
                      </a:pPr>
                      <a:r>
                        <a:rPr lang="en-US" sz="1100" b="1" cap="none" spc="0">
                          <a:solidFill>
                            <a:schemeClr val="tx1"/>
                          </a:solidFill>
                          <a:effectLst/>
                        </a:rPr>
                        <a:t>31</a:t>
                      </a:r>
                      <a:endParaRPr lang="en-US"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tabLst>
                          <a:tab pos="1216660" algn="ctr"/>
                          <a:tab pos="2433955" algn="r"/>
                        </a:tabLst>
                      </a:pPr>
                      <a:r>
                        <a:rPr lang="en-US" sz="1100" cap="none" spc="0">
                          <a:solidFill>
                            <a:schemeClr val="tx1"/>
                          </a:solidFill>
                          <a:effectLst/>
                        </a:rPr>
                        <a:t>Administration	</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US" sz="1100" cap="none" spc="0">
                          <a:solidFill>
                            <a:schemeClr val="tx1"/>
                          </a:solidFill>
                          <a:effectLst/>
                        </a:rPr>
                        <a:t>As the admin I want to access the database so that I can view all current emails</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US" sz="1100" cap="none" spc="0">
                          <a:solidFill>
                            <a:schemeClr val="tx1"/>
                          </a:solidFill>
                          <a:effectLst/>
                        </a:rPr>
                        <a:t>Participate in communication for registered users</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001497105"/>
                  </a:ext>
                </a:extLst>
              </a:tr>
              <a:tr h="614340">
                <a:tc>
                  <a:txBody>
                    <a:bodyPr/>
                    <a:lstStyle/>
                    <a:p>
                      <a:pPr marL="0" marR="0" algn="ctr">
                        <a:lnSpc>
                          <a:spcPct val="107000"/>
                        </a:lnSpc>
                        <a:spcBef>
                          <a:spcPts val="0"/>
                        </a:spcBef>
                        <a:spcAft>
                          <a:spcPts val="0"/>
                        </a:spcAft>
                      </a:pPr>
                      <a:r>
                        <a:rPr lang="en-US" sz="1100" b="1" cap="none" spc="0">
                          <a:solidFill>
                            <a:schemeClr val="tx1"/>
                          </a:solidFill>
                          <a:effectLst/>
                        </a:rPr>
                        <a:t>32</a:t>
                      </a:r>
                      <a:endParaRPr lang="en-US"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100" cap="none" spc="0">
                          <a:solidFill>
                            <a:schemeClr val="tx1"/>
                          </a:solidFill>
                          <a:effectLst/>
                        </a:rPr>
                        <a:t>Administration</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US" sz="1100" cap="none" spc="0">
                          <a:solidFill>
                            <a:schemeClr val="tx1"/>
                          </a:solidFill>
                          <a:effectLst/>
                        </a:rPr>
                        <a:t>As the admin I want site wide access </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US" sz="1100" cap="none" spc="0">
                          <a:solidFill>
                            <a:schemeClr val="tx1"/>
                          </a:solidFill>
                          <a:effectLst/>
                        </a:rPr>
                        <a:t>So, I can manually resolve any issues</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49371987"/>
                  </a:ext>
                </a:extLst>
              </a:tr>
              <a:tr h="614340">
                <a:tc>
                  <a:txBody>
                    <a:bodyPr/>
                    <a:lstStyle/>
                    <a:p>
                      <a:pPr marL="0" marR="0" algn="ctr">
                        <a:lnSpc>
                          <a:spcPct val="107000"/>
                        </a:lnSpc>
                        <a:spcBef>
                          <a:spcPts val="0"/>
                        </a:spcBef>
                        <a:spcAft>
                          <a:spcPts val="0"/>
                        </a:spcAft>
                      </a:pPr>
                      <a:r>
                        <a:rPr lang="en-US" sz="1100" b="1" cap="none" spc="0">
                          <a:solidFill>
                            <a:schemeClr val="tx1"/>
                          </a:solidFill>
                          <a:effectLst/>
                        </a:rPr>
                        <a:t>33</a:t>
                      </a:r>
                      <a:endParaRPr lang="en-US"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100" cap="none" spc="0">
                          <a:solidFill>
                            <a:schemeClr val="tx1"/>
                          </a:solidFill>
                          <a:effectLst/>
                        </a:rPr>
                        <a:t>Administration</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US" sz="1100" cap="none" spc="0">
                          <a:solidFill>
                            <a:schemeClr val="tx1"/>
                          </a:solidFill>
                          <a:effectLst/>
                        </a:rPr>
                        <a:t>As the admin I want to access the database</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US" sz="1100" cap="none" spc="0">
                          <a:solidFill>
                            <a:schemeClr val="tx1"/>
                          </a:solidFill>
                          <a:effectLst/>
                        </a:rPr>
                        <a:t>To delete, update user’s information</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585687290"/>
                  </a:ext>
                </a:extLst>
              </a:tr>
              <a:tr h="614340">
                <a:tc>
                  <a:txBody>
                    <a:bodyPr/>
                    <a:lstStyle/>
                    <a:p>
                      <a:pPr marL="0" marR="0" algn="ctr">
                        <a:lnSpc>
                          <a:spcPct val="107000"/>
                        </a:lnSpc>
                        <a:spcBef>
                          <a:spcPts val="0"/>
                        </a:spcBef>
                        <a:spcAft>
                          <a:spcPts val="0"/>
                        </a:spcAft>
                      </a:pPr>
                      <a:r>
                        <a:rPr lang="en-US" sz="1100" b="1" cap="none" spc="0">
                          <a:solidFill>
                            <a:schemeClr val="tx1"/>
                          </a:solidFill>
                          <a:effectLst/>
                        </a:rPr>
                        <a:t>34</a:t>
                      </a:r>
                      <a:endParaRPr lang="en-US"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100" cap="none" spc="0">
                          <a:solidFill>
                            <a:schemeClr val="tx1"/>
                          </a:solidFill>
                          <a:effectLst/>
                        </a:rPr>
                        <a:t>Administration</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US" sz="1100" cap="none" spc="0">
                          <a:solidFill>
                            <a:schemeClr val="tx1"/>
                          </a:solidFill>
                          <a:effectLst/>
                        </a:rPr>
                        <a:t>As the admin I want to create other administrators</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US" sz="1100" cap="none" spc="0">
                          <a:solidFill>
                            <a:schemeClr val="tx1"/>
                          </a:solidFill>
                          <a:effectLst/>
                        </a:rPr>
                        <a:t>So, I can delegate task</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97736070"/>
                  </a:ext>
                </a:extLst>
              </a:tr>
              <a:tr h="432773">
                <a:tc>
                  <a:txBody>
                    <a:bodyPr/>
                    <a:lstStyle/>
                    <a:p>
                      <a:pPr marL="0" marR="0" algn="ctr">
                        <a:lnSpc>
                          <a:spcPct val="107000"/>
                        </a:lnSpc>
                        <a:spcBef>
                          <a:spcPts val="0"/>
                        </a:spcBef>
                        <a:spcAft>
                          <a:spcPts val="0"/>
                        </a:spcAft>
                      </a:pPr>
                      <a:r>
                        <a:rPr lang="en-US" sz="1100" b="1" cap="none" spc="0">
                          <a:solidFill>
                            <a:schemeClr val="tx1"/>
                          </a:solidFill>
                          <a:effectLst/>
                        </a:rPr>
                        <a:t> </a:t>
                      </a:r>
                      <a:endParaRPr lang="en-US"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US" sz="1100" cap="none" spc="0">
                          <a:solidFill>
                            <a:schemeClr val="tx1"/>
                          </a:solidFill>
                          <a:effectLst/>
                        </a:rPr>
                        <a:t> </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US" sz="1100" cap="none" spc="0">
                          <a:solidFill>
                            <a:schemeClr val="tx1"/>
                          </a:solidFill>
                          <a:effectLst/>
                        </a:rPr>
                        <a:t> </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US" sz="1100" cap="none" spc="0">
                          <a:solidFill>
                            <a:schemeClr val="tx1"/>
                          </a:solidFill>
                          <a:effectLst/>
                        </a:rPr>
                        <a:t> </a:t>
                      </a:r>
                      <a:endParaRPr lang="en-US"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506" marR="114506" marT="114506" marB="11450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870096613"/>
                  </a:ext>
                </a:extLst>
              </a:tr>
            </a:tbl>
          </a:graphicData>
        </a:graphic>
      </p:graphicFrame>
    </p:spTree>
    <p:extLst>
      <p:ext uri="{BB962C8B-B14F-4D97-AF65-F5344CB8AC3E}">
        <p14:creationId xmlns:p14="http://schemas.microsoft.com/office/powerpoint/2010/main" val="92356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311" y="953311"/>
            <a:ext cx="10603149"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94A40A-A848-447B-898D-FF7E1CCE8467}"/>
              </a:ext>
            </a:extLst>
          </p:cNvPr>
          <p:cNvSpPr>
            <a:spLocks noGrp="1"/>
          </p:cNvSpPr>
          <p:nvPr>
            <p:ph type="title"/>
          </p:nvPr>
        </p:nvSpPr>
        <p:spPr>
          <a:xfrm>
            <a:off x="640080" y="640080"/>
            <a:ext cx="2752354"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a:r>
              <a:rPr lang="en-US" sz="2800" kern="1200">
                <a:solidFill>
                  <a:srgbClr val="FFFFFF"/>
                </a:solidFill>
                <a:latin typeface="+mj-lt"/>
                <a:ea typeface="+mj-ea"/>
                <a:cs typeface="+mj-cs"/>
              </a:rPr>
              <a:t>User Stories</a:t>
            </a:r>
          </a:p>
        </p:txBody>
      </p:sp>
      <p:sp>
        <p:nvSpPr>
          <p:cNvPr id="3" name="Slide Number Placeholder 2">
            <a:extLst>
              <a:ext uri="{FF2B5EF4-FFF2-40B4-BE49-F238E27FC236}">
                <a16:creationId xmlns:a16="http://schemas.microsoft.com/office/drawing/2014/main" id="{C5F4739B-590A-4818-9590-8F750391B66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263D6C4-4840-40CC-AC84-17E24B3B7BDE}" type="slidenum">
              <a:rPr lang="en-US" sz="1200" noProof="0">
                <a:solidFill>
                  <a:schemeClr val="tx1">
                    <a:lumMod val="75000"/>
                    <a:lumOff val="25000"/>
                  </a:schemeClr>
                </a:solidFill>
                <a:latin typeface="+mn-lt"/>
              </a:rPr>
              <a:pPr>
                <a:spcAft>
                  <a:spcPts val="600"/>
                </a:spcAft>
              </a:pPr>
              <a:t>6</a:t>
            </a:fld>
            <a:endParaRPr lang="en-US" sz="1200" noProof="0">
              <a:solidFill>
                <a:schemeClr val="tx1">
                  <a:lumMod val="75000"/>
                  <a:lumOff val="25000"/>
                </a:schemeClr>
              </a:solidFill>
              <a:latin typeface="+mn-lt"/>
            </a:endParaRPr>
          </a:p>
        </p:txBody>
      </p:sp>
      <p:graphicFrame>
        <p:nvGraphicFramePr>
          <p:cNvPr id="5" name="Table 4">
            <a:extLst>
              <a:ext uri="{FF2B5EF4-FFF2-40B4-BE49-F238E27FC236}">
                <a16:creationId xmlns:a16="http://schemas.microsoft.com/office/drawing/2014/main" id="{F73B4432-BD2D-4965-9EF5-3C82EA59DFCE}"/>
              </a:ext>
            </a:extLst>
          </p:cNvPr>
          <p:cNvGraphicFramePr>
            <a:graphicFrameLocks noGrp="1"/>
          </p:cNvGraphicFramePr>
          <p:nvPr>
            <p:extLst>
              <p:ext uri="{D42A27DB-BD31-4B8C-83A1-F6EECF244321}">
                <p14:modId xmlns:p14="http://schemas.microsoft.com/office/powerpoint/2010/main" val="1715061835"/>
              </p:ext>
            </p:extLst>
          </p:nvPr>
        </p:nvGraphicFramePr>
        <p:xfrm>
          <a:off x="4110665" y="1932202"/>
          <a:ext cx="6804080" cy="3306016"/>
        </p:xfrm>
        <a:graphic>
          <a:graphicData uri="http://schemas.openxmlformats.org/drawingml/2006/table">
            <a:tbl>
              <a:tblPr firstRow="1" firstCol="1" bandRow="1">
                <a:tableStyleId>{9D7B26C5-4107-4FEC-AEDC-1716B250A1EF}</a:tableStyleId>
              </a:tblPr>
              <a:tblGrid>
                <a:gridCol w="833298">
                  <a:extLst>
                    <a:ext uri="{9D8B030D-6E8A-4147-A177-3AD203B41FA5}">
                      <a16:colId xmlns:a16="http://schemas.microsoft.com/office/drawing/2014/main" val="1600910591"/>
                    </a:ext>
                  </a:extLst>
                </a:gridCol>
                <a:gridCol w="1658099">
                  <a:extLst>
                    <a:ext uri="{9D8B030D-6E8A-4147-A177-3AD203B41FA5}">
                      <a16:colId xmlns:a16="http://schemas.microsoft.com/office/drawing/2014/main" val="4242162414"/>
                    </a:ext>
                  </a:extLst>
                </a:gridCol>
                <a:gridCol w="2884679">
                  <a:extLst>
                    <a:ext uri="{9D8B030D-6E8A-4147-A177-3AD203B41FA5}">
                      <a16:colId xmlns:a16="http://schemas.microsoft.com/office/drawing/2014/main" val="3140375565"/>
                    </a:ext>
                  </a:extLst>
                </a:gridCol>
                <a:gridCol w="1428004">
                  <a:extLst>
                    <a:ext uri="{9D8B030D-6E8A-4147-A177-3AD203B41FA5}">
                      <a16:colId xmlns:a16="http://schemas.microsoft.com/office/drawing/2014/main" val="1862754785"/>
                    </a:ext>
                  </a:extLst>
                </a:gridCol>
              </a:tblGrid>
              <a:tr h="546328">
                <a:tc gridSpan="4">
                  <a:txBody>
                    <a:bodyPr/>
                    <a:lstStyle/>
                    <a:p>
                      <a:pPr marL="0" marR="0" algn="ctr">
                        <a:lnSpc>
                          <a:spcPct val="107000"/>
                        </a:lnSpc>
                        <a:spcBef>
                          <a:spcPts val="0"/>
                        </a:spcBef>
                        <a:spcAft>
                          <a:spcPts val="0"/>
                        </a:spcAft>
                      </a:pPr>
                      <a:r>
                        <a:rPr lang="en-US" sz="2000">
                          <a:effectLst/>
                        </a:rPr>
                        <a:t>Email Verification</a:t>
                      </a:r>
                      <a:endParaRPr lang="en-US" sz="20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990681"/>
                  </a:ext>
                </a:extLst>
              </a:tr>
              <a:tr h="458391">
                <a:tc>
                  <a:txBody>
                    <a:bodyPr/>
                    <a:lstStyle/>
                    <a:p>
                      <a:pPr marL="0" marR="0" algn="ctr">
                        <a:lnSpc>
                          <a:spcPct val="107000"/>
                        </a:lnSpc>
                        <a:spcBef>
                          <a:spcPts val="0"/>
                        </a:spcBef>
                        <a:spcAft>
                          <a:spcPts val="0"/>
                        </a:spcAft>
                      </a:pPr>
                      <a:r>
                        <a:rPr lang="en-US" sz="1400">
                          <a:effectLst/>
                        </a:rPr>
                        <a:t>US#</a:t>
                      </a:r>
                      <a:endParaRPr lang="en-US" sz="14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tc>
                  <a:txBody>
                    <a:bodyPr/>
                    <a:lstStyle/>
                    <a:p>
                      <a:pPr marL="0" marR="0" algn="ctr">
                        <a:lnSpc>
                          <a:spcPct val="107000"/>
                        </a:lnSpc>
                        <a:spcBef>
                          <a:spcPts val="0"/>
                        </a:spcBef>
                        <a:spcAft>
                          <a:spcPts val="0"/>
                        </a:spcAft>
                      </a:pPr>
                      <a:r>
                        <a:rPr lang="en-US" sz="1400">
                          <a:effectLst/>
                        </a:rPr>
                        <a:t>Role</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tc>
                  <a:txBody>
                    <a:bodyPr/>
                    <a:lstStyle/>
                    <a:p>
                      <a:pPr marL="0" marR="0">
                        <a:lnSpc>
                          <a:spcPct val="107000"/>
                        </a:lnSpc>
                        <a:spcBef>
                          <a:spcPts val="0"/>
                        </a:spcBef>
                        <a:spcAft>
                          <a:spcPts val="0"/>
                        </a:spcAft>
                        <a:tabLst>
                          <a:tab pos="114300" algn="l"/>
                          <a:tab pos="1387475" algn="ctr"/>
                        </a:tabLst>
                      </a:pPr>
                      <a:r>
                        <a:rPr lang="en-US" sz="1400">
                          <a:effectLst/>
                        </a:rPr>
                        <a:t>		Action</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tc>
                  <a:txBody>
                    <a:bodyPr/>
                    <a:lstStyle/>
                    <a:p>
                      <a:pPr marL="0" marR="0" algn="ctr">
                        <a:lnSpc>
                          <a:spcPct val="107000"/>
                        </a:lnSpc>
                        <a:spcBef>
                          <a:spcPts val="0"/>
                        </a:spcBef>
                        <a:spcAft>
                          <a:spcPts val="0"/>
                        </a:spcAft>
                      </a:pPr>
                      <a:r>
                        <a:rPr lang="en-US" sz="1400">
                          <a:effectLst/>
                        </a:rPr>
                        <a:t>Goal</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extLst>
                  <a:ext uri="{0D108BD9-81ED-4DB2-BD59-A6C34878D82A}">
                    <a16:rowId xmlns:a16="http://schemas.microsoft.com/office/drawing/2014/main" val="3232424455"/>
                  </a:ext>
                </a:extLst>
              </a:tr>
              <a:tr h="921453">
                <a:tc>
                  <a:txBody>
                    <a:bodyPr/>
                    <a:lstStyle/>
                    <a:p>
                      <a:pPr marL="0" marR="0" algn="ctr">
                        <a:lnSpc>
                          <a:spcPct val="107000"/>
                        </a:lnSpc>
                        <a:spcBef>
                          <a:spcPts val="0"/>
                        </a:spcBef>
                        <a:spcAft>
                          <a:spcPts val="0"/>
                        </a:spcAft>
                      </a:pPr>
                      <a:r>
                        <a:rPr lang="en-US" sz="1400">
                          <a:effectLst/>
                        </a:rPr>
                        <a:t>21</a:t>
                      </a:r>
                      <a:endParaRPr lang="en-US" sz="14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tc>
                  <a:txBody>
                    <a:bodyPr/>
                    <a:lstStyle/>
                    <a:p>
                      <a:pPr marL="0" marR="0">
                        <a:lnSpc>
                          <a:spcPct val="107000"/>
                        </a:lnSpc>
                        <a:spcBef>
                          <a:spcPts val="0"/>
                        </a:spcBef>
                        <a:spcAft>
                          <a:spcPts val="0"/>
                        </a:spcAft>
                        <a:tabLst>
                          <a:tab pos="1216660" algn="ctr"/>
                          <a:tab pos="2433955" algn="r"/>
                        </a:tabLst>
                      </a:pPr>
                      <a:r>
                        <a:rPr lang="en-US" sz="1400">
                          <a:effectLst/>
                        </a:rPr>
                        <a:t>Registered User	</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tc>
                  <a:txBody>
                    <a:bodyPr/>
                    <a:lstStyle/>
                    <a:p>
                      <a:pPr marL="0" marR="0" algn="ctr">
                        <a:lnSpc>
                          <a:spcPct val="107000"/>
                        </a:lnSpc>
                        <a:spcBef>
                          <a:spcPts val="0"/>
                        </a:spcBef>
                        <a:spcAft>
                          <a:spcPts val="0"/>
                        </a:spcAft>
                      </a:pPr>
                      <a:r>
                        <a:rPr lang="en-US" sz="1400">
                          <a:effectLst/>
                        </a:rPr>
                        <a:t>As a registered user I want to verify my email address </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tc>
                  <a:txBody>
                    <a:bodyPr/>
                    <a:lstStyle/>
                    <a:p>
                      <a:pPr marL="0" marR="0" algn="ctr">
                        <a:lnSpc>
                          <a:spcPct val="107000"/>
                        </a:lnSpc>
                        <a:spcBef>
                          <a:spcPts val="0"/>
                        </a:spcBef>
                        <a:spcAft>
                          <a:spcPts val="0"/>
                        </a:spcAft>
                      </a:pPr>
                      <a:r>
                        <a:rPr lang="en-US" sz="1400">
                          <a:effectLst/>
                        </a:rPr>
                        <a:t>Provide ways to be contacted</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extLst>
                  <a:ext uri="{0D108BD9-81ED-4DB2-BD59-A6C34878D82A}">
                    <a16:rowId xmlns:a16="http://schemas.microsoft.com/office/drawing/2014/main" val="2578868115"/>
                  </a:ext>
                </a:extLst>
              </a:tr>
              <a:tr h="921453">
                <a:tc>
                  <a:txBody>
                    <a:bodyPr/>
                    <a:lstStyle/>
                    <a:p>
                      <a:pPr marL="0" marR="0" algn="ctr">
                        <a:lnSpc>
                          <a:spcPct val="107000"/>
                        </a:lnSpc>
                        <a:spcBef>
                          <a:spcPts val="0"/>
                        </a:spcBef>
                        <a:spcAft>
                          <a:spcPts val="0"/>
                        </a:spcAft>
                      </a:pPr>
                      <a:r>
                        <a:rPr lang="en-US" sz="1400">
                          <a:effectLst/>
                        </a:rPr>
                        <a:t>22</a:t>
                      </a:r>
                      <a:endParaRPr lang="en-US" sz="14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tc>
                  <a:txBody>
                    <a:bodyPr/>
                    <a:lstStyle/>
                    <a:p>
                      <a:pPr marL="0" marR="0" algn="ctr">
                        <a:lnSpc>
                          <a:spcPct val="107000"/>
                        </a:lnSpc>
                        <a:spcBef>
                          <a:spcPts val="0"/>
                        </a:spcBef>
                        <a:spcAft>
                          <a:spcPts val="0"/>
                        </a:spcAft>
                      </a:pPr>
                      <a:r>
                        <a:rPr lang="en-US" sz="1400">
                          <a:effectLst/>
                        </a:rPr>
                        <a:t>Registered User</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tc>
                  <a:txBody>
                    <a:bodyPr/>
                    <a:lstStyle/>
                    <a:p>
                      <a:pPr marL="0" marR="0" algn="ctr">
                        <a:lnSpc>
                          <a:spcPct val="107000"/>
                        </a:lnSpc>
                        <a:spcBef>
                          <a:spcPts val="0"/>
                        </a:spcBef>
                        <a:spcAft>
                          <a:spcPts val="0"/>
                        </a:spcAft>
                      </a:pPr>
                      <a:r>
                        <a:rPr lang="en-US" sz="1400">
                          <a:effectLst/>
                        </a:rPr>
                        <a:t>As a registered user I want to be able to submit feedback </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tc>
                  <a:txBody>
                    <a:bodyPr/>
                    <a:lstStyle/>
                    <a:p>
                      <a:pPr marL="0" marR="0" algn="ctr">
                        <a:lnSpc>
                          <a:spcPct val="107000"/>
                        </a:lnSpc>
                        <a:spcBef>
                          <a:spcPts val="0"/>
                        </a:spcBef>
                        <a:spcAft>
                          <a:spcPts val="0"/>
                        </a:spcAft>
                      </a:pPr>
                      <a:r>
                        <a:rPr lang="en-US" sz="1400">
                          <a:effectLst/>
                        </a:rPr>
                        <a:t>Contact the application owners</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extLst>
                  <a:ext uri="{0D108BD9-81ED-4DB2-BD59-A6C34878D82A}">
                    <a16:rowId xmlns:a16="http://schemas.microsoft.com/office/drawing/2014/main" val="2758180977"/>
                  </a:ext>
                </a:extLst>
              </a:tr>
              <a:tr h="458391">
                <a:tc>
                  <a:txBody>
                    <a:bodyPr/>
                    <a:lstStyle/>
                    <a:p>
                      <a:pPr marL="0" marR="0" algn="ctr">
                        <a:lnSpc>
                          <a:spcPct val="107000"/>
                        </a:lnSpc>
                        <a:spcBef>
                          <a:spcPts val="0"/>
                        </a:spcBef>
                        <a:spcAft>
                          <a:spcPts val="0"/>
                        </a:spcAft>
                      </a:pPr>
                      <a:r>
                        <a:rPr lang="en-US" sz="1400">
                          <a:effectLst/>
                        </a:rPr>
                        <a:t> </a:t>
                      </a:r>
                      <a:endParaRPr lang="en-US" sz="14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tc>
                  <a:txBody>
                    <a:bodyPr/>
                    <a:lstStyle/>
                    <a:p>
                      <a:pPr marL="0" marR="0" algn="ctr">
                        <a:lnSpc>
                          <a:spcPct val="107000"/>
                        </a:lnSpc>
                        <a:spcBef>
                          <a:spcPts val="0"/>
                        </a:spcBef>
                        <a:spcAft>
                          <a:spcPts val="0"/>
                        </a:spcAft>
                      </a:pPr>
                      <a:r>
                        <a:rPr lang="en-US" sz="1400">
                          <a:effectLst/>
                        </a:rPr>
                        <a:t> </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tc>
                  <a:txBody>
                    <a:bodyPr/>
                    <a:lstStyle/>
                    <a:p>
                      <a:pPr marL="0" marR="0" algn="ctr">
                        <a:lnSpc>
                          <a:spcPct val="107000"/>
                        </a:lnSpc>
                        <a:spcBef>
                          <a:spcPts val="0"/>
                        </a:spcBef>
                        <a:spcAft>
                          <a:spcPts val="0"/>
                        </a:spcAft>
                      </a:pPr>
                      <a:r>
                        <a:rPr lang="en-US" sz="1400">
                          <a:effectLst/>
                        </a:rPr>
                        <a:t> </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tc>
                  <a:txBody>
                    <a:bodyPr/>
                    <a:lstStyle/>
                    <a:p>
                      <a:pPr marL="0" marR="0" algn="ctr">
                        <a:lnSpc>
                          <a:spcPct val="107000"/>
                        </a:lnSpc>
                        <a:spcBef>
                          <a:spcPts val="0"/>
                        </a:spcBef>
                        <a:spcAft>
                          <a:spcPts val="0"/>
                        </a:spcAft>
                      </a:pPr>
                      <a:r>
                        <a:rPr lang="en-US" sz="1400">
                          <a:effectLst/>
                        </a:rPr>
                        <a:t> </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3899" marR="152925" marT="101949" marB="101949"/>
                </a:tc>
                <a:extLst>
                  <a:ext uri="{0D108BD9-81ED-4DB2-BD59-A6C34878D82A}">
                    <a16:rowId xmlns:a16="http://schemas.microsoft.com/office/drawing/2014/main" val="3619649281"/>
                  </a:ext>
                </a:extLst>
              </a:tr>
            </a:tbl>
          </a:graphicData>
        </a:graphic>
      </p:graphicFrame>
    </p:spTree>
    <p:extLst>
      <p:ext uri="{BB962C8B-B14F-4D97-AF65-F5344CB8AC3E}">
        <p14:creationId xmlns:p14="http://schemas.microsoft.com/office/powerpoint/2010/main" val="281013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https://lh5.googleusercontent.com/XfkTUEnSbU0Aaulq2tBgiCytQmU9mywheQ8zoK6ckOiD30EbQ1E-omqCjJkPlz_F09c2QSfzGiPRLPcy-tGJ0E6vNL8eOKROTv4-JFlm4-EE0Oil-VyI_C4xP7pvIMR6KY3J0C-uQ_I">
            <a:extLst>
              <a:ext uri="{FF2B5EF4-FFF2-40B4-BE49-F238E27FC236}">
                <a16:creationId xmlns:a16="http://schemas.microsoft.com/office/drawing/2014/main" id="{7294626D-2F26-4F25-AFDD-2606C7DB56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74" b="1591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5"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4" name="Title 3">
            <a:extLst>
              <a:ext uri="{FF2B5EF4-FFF2-40B4-BE49-F238E27FC236}">
                <a16:creationId xmlns:a16="http://schemas.microsoft.com/office/drawing/2014/main" id="{D1CDDC91-D99E-45B9-AF42-FABAA55F75F5}"/>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solidFill>
                  <a:schemeClr val="tx1"/>
                </a:solidFill>
              </a:rPr>
              <a:t>Quality Assurance Testing</a:t>
            </a:r>
          </a:p>
        </p:txBody>
      </p:sp>
      <p:sp>
        <p:nvSpPr>
          <p:cNvPr id="3" name="Slide Number Placeholder 2">
            <a:extLst>
              <a:ext uri="{FF2B5EF4-FFF2-40B4-BE49-F238E27FC236}">
                <a16:creationId xmlns:a16="http://schemas.microsoft.com/office/drawing/2014/main" id="{58FC17DE-A4D0-4A68-9768-1B359C48CA72}"/>
              </a:ext>
            </a:extLst>
          </p:cNvPr>
          <p:cNvSpPr>
            <a:spLocks noGrp="1"/>
          </p:cNvSpPr>
          <p:nvPr>
            <p:ph type="sldNum" sz="quarter" idx="12"/>
          </p:nvPr>
        </p:nvSpPr>
        <p:spPr>
          <a:xfrm>
            <a:off x="9765161" y="2640943"/>
            <a:ext cx="365760" cy="365125"/>
          </a:xfrm>
          <a:prstGeom prst="ellipse">
            <a:avLst/>
          </a:prstGeom>
          <a:solidFill>
            <a:schemeClr val="bg1">
              <a:alpha val="30000"/>
            </a:schemeClr>
          </a:solidFill>
          <a:ln>
            <a:solidFill>
              <a:schemeClr val="tx1">
                <a:lumMod val="75000"/>
                <a:lumOff val="25000"/>
              </a:schemeClr>
            </a:solidFill>
          </a:ln>
        </p:spPr>
        <p:txBody>
          <a:bodyPr vert="horz" lIns="91440" tIns="45720" rIns="91440" bIns="45720" rtlCol="0" anchor="ctr">
            <a:normAutofit/>
          </a:bodyPr>
          <a:lstStyle/>
          <a:p>
            <a:pPr algn="ctr">
              <a:lnSpc>
                <a:spcPct val="90000"/>
              </a:lnSpc>
              <a:spcAft>
                <a:spcPts val="600"/>
              </a:spcAft>
              <a:defRPr/>
            </a:pPr>
            <a:fld id="{C263D6C4-4840-40CC-AC84-17E24B3B7BDE}" type="slidenum">
              <a:rPr lang="en-US" sz="1200">
                <a:solidFill>
                  <a:schemeClr val="tx1"/>
                </a:solidFill>
                <a:latin typeface="Calibri" panose="020F0502020204030204"/>
              </a:rPr>
              <a:pPr algn="ctr">
                <a:lnSpc>
                  <a:spcPct val="90000"/>
                </a:lnSpc>
                <a:spcAft>
                  <a:spcPts val="600"/>
                </a:spcAft>
                <a:defRPr/>
              </a:pPr>
              <a:t>7</a:t>
            </a:fld>
            <a:endParaRPr lang="en-US" sz="1200">
              <a:solidFill>
                <a:schemeClr val="tx1"/>
              </a:solidFill>
              <a:latin typeface="Calibri" panose="020F0502020204030204"/>
            </a:endParaRPr>
          </a:p>
        </p:txBody>
      </p:sp>
      <p:cxnSp>
        <p:nvCxnSpPr>
          <p:cNvPr id="137" name="Straight Connector 13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48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5" name="Group 34">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6" name="Rectangle 35">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4" name="Title 3">
            <a:extLst>
              <a:ext uri="{FF2B5EF4-FFF2-40B4-BE49-F238E27FC236}">
                <a16:creationId xmlns:a16="http://schemas.microsoft.com/office/drawing/2014/main" id="{E8A4B056-07C0-4ED5-8315-35AEB6DA73DC}"/>
              </a:ext>
            </a:extLst>
          </p:cNvPr>
          <p:cNvSpPr>
            <a:spLocks noGrp="1"/>
          </p:cNvSpPr>
          <p:nvPr>
            <p:ph type="title"/>
          </p:nvPr>
        </p:nvSpPr>
        <p:spPr>
          <a:xfrm>
            <a:off x="904877" y="2415322"/>
            <a:ext cx="3451730" cy="2399869"/>
          </a:xfrm>
        </p:spPr>
        <p:txBody>
          <a:bodyPr vert="horz" lIns="91440" tIns="45720" rIns="91440" bIns="45720" rtlCol="0" anchor="ctr">
            <a:normAutofit/>
          </a:bodyPr>
          <a:lstStyle/>
          <a:p>
            <a:pPr algn="ctr"/>
            <a:r>
              <a:rPr lang="en-US" sz="4000" kern="1200">
                <a:solidFill>
                  <a:srgbClr val="FFFFFF"/>
                </a:solidFill>
                <a:latin typeface="+mj-lt"/>
                <a:ea typeface="+mj-ea"/>
                <a:cs typeface="+mj-cs"/>
              </a:rPr>
              <a:t>Functionality Testing</a:t>
            </a:r>
          </a:p>
        </p:txBody>
      </p:sp>
      <p:sp>
        <p:nvSpPr>
          <p:cNvPr id="3" name="Slide Number Placeholder 2">
            <a:extLst>
              <a:ext uri="{FF2B5EF4-FFF2-40B4-BE49-F238E27FC236}">
                <a16:creationId xmlns:a16="http://schemas.microsoft.com/office/drawing/2014/main" id="{556BDFA8-27FC-4AF8-BFC0-D508F6B69377}"/>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C263D6C4-4840-40CC-AC84-17E24B3B7BDE}" type="slidenum">
              <a:rPr lang="en-US" sz="1200" noProof="0">
                <a:solidFill>
                  <a:schemeClr val="tx1">
                    <a:lumMod val="50000"/>
                    <a:lumOff val="50000"/>
                  </a:schemeClr>
                </a:solidFill>
                <a:latin typeface="+mn-lt"/>
              </a:rPr>
              <a:pPr>
                <a:spcAft>
                  <a:spcPts val="600"/>
                </a:spcAft>
              </a:pPr>
              <a:t>8</a:t>
            </a:fld>
            <a:endParaRPr lang="en-US" sz="1200" noProof="0">
              <a:solidFill>
                <a:schemeClr val="tx1">
                  <a:lumMod val="50000"/>
                  <a:lumOff val="50000"/>
                </a:schemeClr>
              </a:solidFill>
              <a:latin typeface="+mn-lt"/>
            </a:endParaRPr>
          </a:p>
        </p:txBody>
      </p:sp>
      <p:sp>
        <p:nvSpPr>
          <p:cNvPr id="5" name="Rectangle 4">
            <a:extLst>
              <a:ext uri="{FF2B5EF4-FFF2-40B4-BE49-F238E27FC236}">
                <a16:creationId xmlns:a16="http://schemas.microsoft.com/office/drawing/2014/main" id="{9816A002-1CD3-4060-BA73-8256C3F6A962}"/>
              </a:ext>
            </a:extLst>
          </p:cNvPr>
          <p:cNvSpPr/>
          <p:nvPr/>
        </p:nvSpPr>
        <p:spPr>
          <a:xfrm>
            <a:off x="5120640" y="804672"/>
            <a:ext cx="6281928" cy="5248656"/>
          </a:xfrm>
          <a:prstGeom prst="rect">
            <a:avLst/>
          </a:prstGeom>
        </p:spPr>
        <p:txBody>
          <a:bodyPr vert="horz" lIns="91440" tIns="45720" rIns="91440" bIns="45720" rtlCol="0" anchor="ctr">
            <a:normAutofit/>
          </a:bodyPr>
          <a:lstStyle/>
          <a:p>
            <a:pPr indent="-228600">
              <a:lnSpc>
                <a:spcPct val="90000"/>
              </a:lnSpc>
              <a:spcAft>
                <a:spcPts val="1600"/>
              </a:spcAft>
              <a:buFont typeface="Arial" panose="020B0604020202020204" pitchFamily="34" charset="0"/>
              <a:buChar char="•"/>
            </a:pPr>
            <a:r>
              <a:rPr lang="en-US" sz="2000" dirty="0"/>
              <a:t>Since the front end of our project will be HTML base the first system testing that we will do is functionality testing to make sure that the website works as specified. We will test the following:</a:t>
            </a:r>
          </a:p>
          <a:p>
            <a:pPr>
              <a:lnSpc>
                <a:spcPct val="90000"/>
              </a:lnSpc>
            </a:pPr>
            <a:br>
              <a:rPr lang="en-US" sz="2000" dirty="0"/>
            </a:br>
            <a:endParaRPr lang="en-US" sz="2000" dirty="0"/>
          </a:p>
        </p:txBody>
      </p:sp>
    </p:spTree>
    <p:extLst>
      <p:ext uri="{BB962C8B-B14F-4D97-AF65-F5344CB8AC3E}">
        <p14:creationId xmlns:p14="http://schemas.microsoft.com/office/powerpoint/2010/main" val="396370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B311A62-838D-449C-8169-E8840F8063D9}"/>
              </a:ext>
            </a:extLst>
          </p:cNvPr>
          <p:cNvSpPr/>
          <p:nvPr/>
        </p:nvSpPr>
        <p:spPr>
          <a:xfrm>
            <a:off x="524256" y="4767072"/>
            <a:ext cx="6594189" cy="1625210"/>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3400" b="1" dirty="0">
                <a:solidFill>
                  <a:srgbClr val="FFFFFF"/>
                </a:solidFill>
                <a:latin typeface="+mj-lt"/>
                <a:ea typeface="+mj-ea"/>
                <a:cs typeface="+mj-cs"/>
              </a:rPr>
              <a:t>Test Forms</a:t>
            </a:r>
            <a:endParaRPr lang="en-US" sz="3400" dirty="0">
              <a:solidFill>
                <a:srgbClr val="FFFFFF"/>
              </a:solidFill>
              <a:latin typeface="+mj-lt"/>
              <a:ea typeface="+mj-ea"/>
              <a:cs typeface="+mj-cs"/>
            </a:endParaRPr>
          </a:p>
          <a:p>
            <a:pPr algn="r">
              <a:lnSpc>
                <a:spcPct val="90000"/>
              </a:lnSpc>
              <a:spcBef>
                <a:spcPct val="0"/>
              </a:spcBef>
              <a:spcAft>
                <a:spcPts val="600"/>
              </a:spcAft>
            </a:pPr>
            <a:br>
              <a:rPr lang="en-US" sz="3400" dirty="0">
                <a:solidFill>
                  <a:srgbClr val="FFFFFF"/>
                </a:solidFill>
                <a:latin typeface="+mj-lt"/>
                <a:ea typeface="+mj-ea"/>
                <a:cs typeface="+mj-cs"/>
              </a:rPr>
            </a:br>
            <a:endParaRPr lang="en-US" sz="3400" dirty="0">
              <a:solidFill>
                <a:srgbClr val="FFFFFF"/>
              </a:solidFill>
              <a:latin typeface="+mj-lt"/>
              <a:ea typeface="+mj-ea"/>
              <a:cs typeface="+mj-cs"/>
            </a:endParaRPr>
          </a:p>
        </p:txBody>
      </p:sp>
      <p:pic>
        <p:nvPicPr>
          <p:cNvPr id="5124" name="Picture 4" descr="https://lh5.googleusercontent.com/AJ9JgzPz051FPJwHtTbucpYOzpi-w24yg1mzPNJhQyF1eUHG5mUxOkgfe1xyuO3TvfQONUwMsCWS6ePxVfg7PWFUEQ0uL9xxmE9nNBaLfSw6TtzEHWYXE-dpjRitJd_6ZGP0jaqNRbw">
            <a:extLst>
              <a:ext uri="{FF2B5EF4-FFF2-40B4-BE49-F238E27FC236}">
                <a16:creationId xmlns:a16="http://schemas.microsoft.com/office/drawing/2014/main" id="{84E2EE1A-60AA-4F2C-A70B-6E816156B5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36" r="-1" b="11307"/>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BB32E16C-2BF4-437D-9B7C-0B76CDE5420F}"/>
              </a:ext>
            </a:extLst>
          </p:cNvPr>
          <p:cNvSpPr/>
          <p:nvPr/>
        </p:nvSpPr>
        <p:spPr>
          <a:xfrm>
            <a:off x="8029319" y="917725"/>
            <a:ext cx="3424739" cy="4852362"/>
          </a:xfrm>
          <a:prstGeom prst="rect">
            <a:avLst/>
          </a:prstGeom>
        </p:spPr>
        <p:txBody>
          <a:bodyPr vert="horz" lIns="91440" tIns="45720" rIns="91440" bIns="45720" rtlCol="0" anchor="ctr">
            <a:normAutofit/>
          </a:bodyPr>
          <a:lstStyle/>
          <a:p>
            <a:pPr indent="-228600" fontAlgn="base">
              <a:lnSpc>
                <a:spcPct val="90000"/>
              </a:lnSpc>
              <a:buFont typeface="Arial" panose="020B0604020202020204" pitchFamily="34" charset="0"/>
              <a:buChar char="•"/>
            </a:pPr>
            <a:r>
              <a:rPr lang="en-US" sz="2000">
                <a:solidFill>
                  <a:srgbClr val="FFFFFF"/>
                </a:solidFill>
              </a:rPr>
              <a:t>Outgoing Links</a:t>
            </a:r>
          </a:p>
          <a:p>
            <a:pPr indent="-228600" fontAlgn="base">
              <a:lnSpc>
                <a:spcPct val="90000"/>
              </a:lnSpc>
              <a:buFont typeface="Arial" panose="020B0604020202020204" pitchFamily="34" charset="0"/>
              <a:buChar char="•"/>
            </a:pPr>
            <a:r>
              <a:rPr lang="en-US" sz="2000">
                <a:solidFill>
                  <a:srgbClr val="FFFFFF"/>
                </a:solidFill>
              </a:rPr>
              <a:t>Internal Links</a:t>
            </a:r>
          </a:p>
          <a:p>
            <a:pPr indent="-228600" fontAlgn="base">
              <a:lnSpc>
                <a:spcPct val="90000"/>
              </a:lnSpc>
              <a:buFont typeface="Arial" panose="020B0604020202020204" pitchFamily="34" charset="0"/>
              <a:buChar char="•"/>
            </a:pPr>
            <a:r>
              <a:rPr lang="en-US" sz="2000">
                <a:solidFill>
                  <a:srgbClr val="FFFFFF"/>
                </a:solidFill>
              </a:rPr>
              <a:t>Anchor Links</a:t>
            </a:r>
          </a:p>
          <a:p>
            <a:pPr indent="-228600" fontAlgn="base">
              <a:lnSpc>
                <a:spcPct val="90000"/>
              </a:lnSpc>
              <a:spcAft>
                <a:spcPts val="1600"/>
              </a:spcAft>
              <a:buFont typeface="Arial" panose="020B0604020202020204" pitchFamily="34" charset="0"/>
              <a:buChar char="•"/>
            </a:pPr>
            <a:r>
              <a:rPr lang="en-US" sz="2000">
                <a:solidFill>
                  <a:srgbClr val="FFFFFF"/>
                </a:solidFill>
              </a:rPr>
              <a:t>Mail to Links </a:t>
            </a:r>
          </a:p>
          <a:p>
            <a:pPr indent="-228600" fontAlgn="base">
              <a:lnSpc>
                <a:spcPct val="90000"/>
              </a:lnSpc>
              <a:buFont typeface="Arial" panose="020B0604020202020204" pitchFamily="34" charset="0"/>
              <a:buChar char="•"/>
            </a:pPr>
            <a:r>
              <a:rPr lang="en-US" sz="2000">
                <a:solidFill>
                  <a:srgbClr val="FFFFFF"/>
                </a:solidFill>
              </a:rPr>
              <a:t>Check to make sure default values are being populated</a:t>
            </a:r>
          </a:p>
          <a:p>
            <a:pPr indent="-228600" fontAlgn="base">
              <a:lnSpc>
                <a:spcPct val="90000"/>
              </a:lnSpc>
              <a:buFont typeface="Arial" panose="020B0604020202020204" pitchFamily="34" charset="0"/>
              <a:buChar char="•"/>
            </a:pPr>
            <a:r>
              <a:rPr lang="en-US" sz="2000">
                <a:solidFill>
                  <a:srgbClr val="FFFFFF"/>
                </a:solidFill>
              </a:rPr>
              <a:t>Forms are clearly formatted and readable</a:t>
            </a:r>
          </a:p>
          <a:p>
            <a:pPr indent="-228600" fontAlgn="base">
              <a:lnSpc>
                <a:spcPct val="90000"/>
              </a:lnSpc>
              <a:spcAft>
                <a:spcPts val="1600"/>
              </a:spcAft>
              <a:buFont typeface="Arial" panose="020B0604020202020204" pitchFamily="34" charset="0"/>
              <a:buChar char="•"/>
            </a:pPr>
            <a:r>
              <a:rPr lang="en-US" sz="2000">
                <a:solidFill>
                  <a:srgbClr val="FFFFFF"/>
                </a:solidFill>
              </a:rPr>
              <a:t>Checking to make sure the right error message is shown.</a:t>
            </a:r>
          </a:p>
          <a:p>
            <a:pPr indent="-228600" fontAlgn="base">
              <a:lnSpc>
                <a:spcPct val="90000"/>
              </a:lnSpc>
              <a:spcAft>
                <a:spcPts val="1600"/>
              </a:spcAft>
              <a:buFont typeface="Arial" panose="020B0604020202020204" pitchFamily="34" charset="0"/>
              <a:buChar char="•"/>
            </a:pPr>
            <a:endParaRPr lang="en-US" sz="2000">
              <a:solidFill>
                <a:srgbClr val="FFFFFF"/>
              </a:solidFill>
            </a:endParaRPr>
          </a:p>
        </p:txBody>
      </p:sp>
      <p:sp>
        <p:nvSpPr>
          <p:cNvPr id="3" name="Slide Number Placeholder 2">
            <a:extLst>
              <a:ext uri="{FF2B5EF4-FFF2-40B4-BE49-F238E27FC236}">
                <a16:creationId xmlns:a16="http://schemas.microsoft.com/office/drawing/2014/main" id="{16262DE2-3C9A-48E1-BFB1-679F4888DB89}"/>
              </a:ext>
            </a:extLst>
          </p:cNvPr>
          <p:cNvSpPr>
            <a:spLocks noGrp="1"/>
          </p:cNvSpPr>
          <p:nvPr>
            <p:ph type="sldNum" sz="quarter" idx="12"/>
          </p:nvPr>
        </p:nvSpPr>
        <p:spPr>
          <a:xfrm>
            <a:off x="10837333" y="6535157"/>
            <a:ext cx="973667" cy="274320"/>
          </a:xfrm>
        </p:spPr>
        <p:txBody>
          <a:bodyPr vert="horz" lIns="91440" tIns="45720" rIns="91440" bIns="45720" rtlCol="0" anchor="ctr">
            <a:normAutofit/>
          </a:bodyPr>
          <a:lstStyle/>
          <a:p>
            <a:pPr>
              <a:spcAft>
                <a:spcPts val="600"/>
              </a:spcAft>
              <a:defRPr/>
            </a:pPr>
            <a:fld id="{C263D6C4-4840-40CC-AC84-17E24B3B7BDE}" type="slidenum">
              <a:rPr lang="en-US" sz="1200">
                <a:solidFill>
                  <a:prstClr val="black">
                    <a:tint val="75000"/>
                  </a:prstClr>
                </a:solidFill>
                <a:latin typeface="Calibri" panose="020F0502020204030204"/>
              </a:rPr>
              <a:pPr>
                <a:spcAft>
                  <a:spcPts val="600"/>
                </a:spcAft>
                <a:defRPr/>
              </a:pPr>
              <a:t>9</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3821547091"/>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71af3243-3dd4-4a8d-8c0d-dd76da1f02a5"/>
    <ds:schemaRef ds:uri="http://purl.org/dc/terms/"/>
    <ds:schemaRef ds:uri="http://purl.org/dc/elements/1.1/"/>
    <ds:schemaRef ds:uri="http://schemas.microsoft.com/office/2006/documentManagement/type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infopath/2007/PartnerControls"/>
    <ds:schemaRef ds:uri="16c05727-aa75-4e4a-9b5f-8a80a1165891"/>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467</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Impact</vt:lpstr>
      <vt:lpstr>Trade Gothic LT Pro</vt:lpstr>
      <vt:lpstr>Trebuchet MS</vt:lpstr>
      <vt:lpstr>Office Theme</vt:lpstr>
      <vt:lpstr>Stock Predictor</vt:lpstr>
      <vt:lpstr>Overview Sprint 2</vt:lpstr>
      <vt:lpstr>Backlog</vt:lpstr>
      <vt:lpstr>User stories</vt:lpstr>
      <vt:lpstr>User Stories</vt:lpstr>
      <vt:lpstr>User Stories</vt:lpstr>
      <vt:lpstr>Quality Assurance Testing</vt:lpstr>
      <vt:lpstr>Functionality Testing</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2019-09-19T00:25:58Z</dcterms:created>
  <dcterms:modified xsi:type="dcterms:W3CDTF">2019-09-19T00:26:50Z</dcterms:modified>
</cp:coreProperties>
</file>