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fb794d785_0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6fb794d785_0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fb794d785_0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6fb794d785_0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fb794d785_0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fb794d785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6fb794d785_0_3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58ac4e9d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658ac4e9d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475ba7c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will be hard to integrate the charts since the program generates a different folder each time the program is run. we will have to dynamically find the new folder each time or save the graph in a specific folder</a:t>
            </a:r>
            <a:endParaRPr/>
          </a:p>
        </p:txBody>
      </p:sp>
      <p:sp>
        <p:nvSpPr>
          <p:cNvPr id="379" name="Google Shape;379;g6475ba7c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5050e5e4e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65050e5e4e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fb794d78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6fb794d78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fb794d785_0_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6fb794d785_0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fb794d785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6fb794d785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31" name="Google Shape;31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2156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627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823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2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2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73" name="Google Shape;173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76" name="Google Shape;176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ategory">
  <p:cSld name="5 Category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12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90" name="Google Shape;190;p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93" name="Google Shape;193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2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2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2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2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2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" name="Google Shape;205;p12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2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3 Section">
  <p:cSld name="Photo + 3 Section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20" name="Google Shape;22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23" name="Google Shape;223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Text">
  <p:cSld name="Photo + Text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" name="Google Shape;238;p1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39" name="Google Shape;239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4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42" name="Google Shape;242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4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56" name="Google Shape;256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59" name="Google Shape;259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5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1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76" name="Google Shape;276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1" name="Google Shape;281;p16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89" name="Google Shape;289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1">
  <p:cSld name="Thank You 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8"/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299" name="Google Shape;299;p18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9"/>
          <p:cNvSpPr/>
          <p:nvPr/>
        </p:nvSpPr>
        <p:spPr>
          <a:xfrm rot="-8100000">
            <a:off x="-729899" y="-1215855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 rot="-5400000">
            <a:off x="115697" y="-1233312"/>
            <a:ext cx="2166577" cy="2458370"/>
            <a:chOff x="10225382" y="6572118"/>
            <a:chExt cx="3924857" cy="4453454"/>
          </a:xfrm>
        </p:grpSpPr>
        <p:sp>
          <p:nvSpPr>
            <p:cNvPr id="56" name="Google Shape;56;p3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5400000">
            <a:off x="1826157" y="-663912"/>
            <a:ext cx="1157389" cy="1319566"/>
            <a:chOff x="10431418" y="6819549"/>
            <a:chExt cx="3512798" cy="4005019"/>
          </a:xfrm>
        </p:grpSpPr>
        <p:sp>
          <p:nvSpPr>
            <p:cNvPr id="59" name="Google Shape;59;p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141047" y="1176876"/>
            <a:ext cx="5836233" cy="5812371"/>
            <a:chOff x="8440685" y="4125"/>
            <a:chExt cx="7184703" cy="7155326"/>
          </a:xfrm>
        </p:grpSpPr>
        <p:sp>
          <p:nvSpPr>
            <p:cNvPr id="70" name="Google Shape;70;p4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 rot="-5400000">
            <a:off x="9696648" y="6040937"/>
            <a:ext cx="1488421" cy="1643560"/>
            <a:chOff x="10225384" y="6572118"/>
            <a:chExt cx="3924856" cy="4333944"/>
          </a:xfrm>
        </p:grpSpPr>
        <p:sp>
          <p:nvSpPr>
            <p:cNvPr id="75" name="Google Shape;75;p4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333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 + Text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96" name="Google Shape;96;p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07" name="Google Shape;107;p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7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10" name="Google Shape;110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8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22" name="Google Shape;122;p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25" name="Google Shape;125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38" name="Google Shape;138;p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41" name="Google Shape;141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" name="Google Shape;153;p1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54" name="Google Shape;154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57" name="Google Shape;157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0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0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0" name="Google Shape;20;p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3" name="Google Shape;23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0" y="5448626"/>
            <a:ext cx="6738450" cy="1409374"/>
          </a:xfrm>
          <a:custGeom>
            <a:rect b="b" l="l" r="r" t="t"/>
            <a:pathLst>
              <a:path extrusionOk="0" h="1409374" w="6738450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7F7F7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 flipH="1">
            <a:off x="6102096" y="3608996"/>
            <a:ext cx="4522796" cy="3249004"/>
          </a:xfrm>
          <a:custGeom>
            <a:rect b="b" l="l" r="r" t="t"/>
            <a:pathLst>
              <a:path extrusionOk="0" h="3249004" w="4522796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 txBox="1"/>
          <p:nvPr>
            <p:ph type="ctrTitle"/>
          </p:nvPr>
        </p:nvSpPr>
        <p:spPr>
          <a:xfrm>
            <a:off x="1524000" y="2751117"/>
            <a:ext cx="66180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/>
              <a:t>StockWatch</a:t>
            </a:r>
            <a:endParaRPr/>
          </a:p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504023" y="4238569"/>
            <a:ext cx="66180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Chenson Johnson, Binju Shrestha, Samuel Khalil, David Osterhoff, Yunfan Yang, Zheng Zeng, Zhuoming Lei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0" y="0"/>
            <a:ext cx="5920618" cy="2896258"/>
          </a:xfrm>
          <a:custGeom>
            <a:rect b="b" l="l" r="r" t="t"/>
            <a:pathLst>
              <a:path extrusionOk="0" h="2896258" w="592061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63" y="2419865"/>
            <a:ext cx="3079129" cy="8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6095998" y="5448626"/>
            <a:ext cx="5925190" cy="1409374"/>
          </a:xfrm>
          <a:custGeom>
            <a:rect b="b" l="l" r="r" t="t"/>
            <a:pathLst>
              <a:path extrusionOk="0" h="1409374" w="5925190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29"/>
          <p:cNvGrpSpPr/>
          <p:nvPr/>
        </p:nvGrpSpPr>
        <p:grpSpPr>
          <a:xfrm>
            <a:off x="9184424" y="463899"/>
            <a:ext cx="2567010" cy="5809621"/>
            <a:chOff x="43900" y="-4"/>
            <a:chExt cx="6513600" cy="2282400"/>
          </a:xfrm>
        </p:grpSpPr>
        <p:sp>
          <p:nvSpPr>
            <p:cNvPr id="439" name="Google Shape;439;p29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A graph showing the agent’s actions.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Green = buy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Red = sell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Need to determine why only 4 steps are shown on the graph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sp>
        <p:nvSpPr>
          <p:cNvPr id="441" name="Google Shape;441;p29"/>
          <p:cNvSpPr txBox="1"/>
          <p:nvPr/>
        </p:nvSpPr>
        <p:spPr>
          <a:xfrm>
            <a:off x="331400" y="6107650"/>
            <a:ext cx="44658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Agent Decisions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442" name="Google Shape;4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0" y="777675"/>
            <a:ext cx="8424891" cy="51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0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are these graphs important?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0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30"/>
          <p:cNvGrpSpPr/>
          <p:nvPr/>
        </p:nvGrpSpPr>
        <p:grpSpPr>
          <a:xfrm>
            <a:off x="5180524" y="531586"/>
            <a:ext cx="6513601" cy="4131228"/>
            <a:chOff x="-1" y="49392"/>
            <a:chExt cx="6513601" cy="2841480"/>
          </a:xfrm>
        </p:grpSpPr>
        <p:sp>
          <p:nvSpPr>
            <p:cNvPr id="451" name="Google Shape;451;p30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 txBox="1"/>
            <p:nvPr/>
          </p:nvSpPr>
          <p:spPr>
            <a:xfrm>
              <a:off x="66824" y="11621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Allow us to visualize information for the website</a:t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 txBox="1"/>
            <p:nvPr/>
          </p:nvSpPr>
          <p:spPr>
            <a:xfrm>
              <a:off x="-1" y="158879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Help user understand stock prices and prediction</a:t>
              </a:r>
              <a:endParaRPr sz="2400">
                <a:solidFill>
                  <a:schemeClr val="lt1"/>
                </a:solidFill>
              </a:endParaRPr>
            </a:p>
            <a:p>
              <a:pPr indent="-3429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Char char="○"/>
              </a:pPr>
              <a:r>
                <a:rPr lang="en-US" sz="1800">
                  <a:solidFill>
                    <a:schemeClr val="lt1"/>
                  </a:solidFill>
                </a:rPr>
                <a:t>Make informed decisions</a:t>
              </a: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455" name="Google Shape;455;p30"/>
          <p:cNvSpPr/>
          <p:nvPr/>
        </p:nvSpPr>
        <p:spPr>
          <a:xfrm>
            <a:off x="5180525" y="4786801"/>
            <a:ext cx="6513600" cy="1783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5442325" y="4983625"/>
            <a:ext cx="59115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Assist with troubleshooting</a:t>
            </a:r>
            <a:endParaRPr sz="24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does the model even work?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Are we ready to run machine for hours?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Symbol Repository</a:t>
            </a:r>
            <a:endParaRPr/>
          </a:p>
        </p:txBody>
      </p:sp>
      <p:sp>
        <p:nvSpPr>
          <p:cNvPr id="463" name="Google Shape;463;p31"/>
          <p:cNvSpPr txBox="1"/>
          <p:nvPr>
            <p:ph idx="1" type="body"/>
          </p:nvPr>
        </p:nvSpPr>
        <p:spPr>
          <a:xfrm>
            <a:off x="444494" y="5217068"/>
            <a:ext cx="9402000" cy="146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/>
              <a:t>Created temporary file structure of various stock symbols. Simply copy the desired data into root folder and run.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/>
              <a:t>Ideally, we will replace with a database and allow the user to select the data from the website.</a:t>
            </a:r>
            <a:endParaRPr sz="1800"/>
          </a:p>
        </p:txBody>
      </p:sp>
      <p:sp>
        <p:nvSpPr>
          <p:cNvPr id="464" name="Google Shape;464;p31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p31"/>
          <p:cNvSpPr/>
          <p:nvPr>
            <p:ph idx="2" type="pic"/>
          </p:nvPr>
        </p:nvSpPr>
        <p:spPr>
          <a:xfrm>
            <a:off x="-2" y="1352575"/>
            <a:ext cx="12192000" cy="228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1564575"/>
            <a:ext cx="9110501" cy="33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0065A4">
                  <a:alpha val="80392"/>
                </a:srgbClr>
              </a:gs>
              <a:gs pos="25000">
                <a:srgbClr val="0065A4">
                  <a:alpha val="60000"/>
                </a:srgbClr>
              </a:gs>
              <a:gs pos="94000">
                <a:srgbClr val="424244"/>
              </a:gs>
              <a:gs pos="100000">
                <a:srgbClr val="424244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2"/>
          <p:cNvSpPr txBox="1"/>
          <p:nvPr>
            <p:ph type="ctrTitle"/>
          </p:nvPr>
        </p:nvSpPr>
        <p:spPr>
          <a:xfrm>
            <a:off x="804484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000000"/>
                </a:solidFill>
              </a:rPr>
              <a:t>Demo</a:t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74C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475" name="Google Shape;4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3339666"/>
            <a:ext cx="4141760" cy="109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3"/>
          <p:cNvSpPr txBox="1"/>
          <p:nvPr>
            <p:ph type="title"/>
          </p:nvPr>
        </p:nvSpPr>
        <p:spPr>
          <a:xfrm>
            <a:off x="838200" y="963877"/>
            <a:ext cx="34944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Upcoming Sprint</a:t>
            </a:r>
            <a:r>
              <a:rPr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cxnSp>
        <p:nvCxnSpPr>
          <p:cNvPr id="482" name="Google Shape;482;p33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33"/>
          <p:cNvSpPr txBox="1"/>
          <p:nvPr>
            <p:ph idx="1" type="body"/>
          </p:nvPr>
        </p:nvSpPr>
        <p:spPr>
          <a:xfrm>
            <a:off x="4976006" y="963852"/>
            <a:ext cx="63777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Begin merge of front end website and back end machine learning</a:t>
            </a:r>
            <a:endParaRPr sz="2400">
              <a:solidFill>
                <a:schemeClr val="lt1"/>
              </a:solidFill>
            </a:endParaRPr>
          </a:p>
          <a:p>
            <a:pPr indent="-2794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Configure more epochs and run machine learning for much longer time</a:t>
            </a:r>
            <a:endParaRPr sz="2400">
              <a:solidFill>
                <a:schemeClr val="lt1"/>
              </a:solidFill>
            </a:endParaRPr>
          </a:p>
          <a:p>
            <a:pPr indent="-2794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fix reward function graph</a:t>
            </a:r>
            <a:endParaRPr sz="2400">
              <a:solidFill>
                <a:schemeClr val="lt1"/>
              </a:solidFill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 txBox="1"/>
          <p:nvPr>
            <p:ph idx="12" type="sldNum"/>
          </p:nvPr>
        </p:nvSpPr>
        <p:spPr>
          <a:xfrm>
            <a:off x="10571516" y="6033479"/>
            <a:ext cx="7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943277" y="712269"/>
            <a:ext cx="3370998" cy="550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b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Sprint </a:t>
            </a:r>
            <a:r>
              <a:rPr lang="en-US" sz="4800">
                <a:solidFill>
                  <a:srgbClr val="FFFFFF"/>
                </a:solidFill>
              </a:rPr>
              <a:t>4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329" name="Google Shape;329;p21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21"/>
          <p:cNvGrpSpPr/>
          <p:nvPr/>
        </p:nvGrpSpPr>
        <p:grpSpPr>
          <a:xfrm>
            <a:off x="5196925" y="200925"/>
            <a:ext cx="6498375" cy="6014137"/>
            <a:chOff x="-83100" y="-442013"/>
            <a:chExt cx="6498375" cy="6014137"/>
          </a:xfrm>
        </p:grpSpPr>
        <p:sp>
          <p:nvSpPr>
            <p:cNvPr id="332" name="Google Shape;332;p21"/>
            <p:cNvSpPr/>
            <p:nvPr/>
          </p:nvSpPr>
          <p:spPr>
            <a:xfrm>
              <a:off x="-83100" y="-442013"/>
              <a:ext cx="5328600" cy="2214000"/>
            </a:xfrm>
            <a:prstGeom prst="roundRect">
              <a:avLst>
                <a:gd fmla="val 10000" name="adj"/>
              </a:avLst>
            </a:prstGeom>
            <a:solidFill>
              <a:srgbClr val="09426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390000" y="-292763"/>
              <a:ext cx="4548600" cy="15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We added historical data tab to our website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470177" y="1950243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27BB0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608875" y="1828337"/>
              <a:ext cx="4945500" cy="19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</a:rPr>
                <a:t>We made the tab dynamic to reveal historical data</a:t>
              </a:r>
              <a:endPara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940355" y="3900487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F6773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989315" y="3949448"/>
              <a:ext cx="4339365" cy="1573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</a:rPr>
                <a:t>We used various flask extensions</a:t>
              </a:r>
              <a:endPara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597542" y="1017558"/>
              <a:ext cx="1086600" cy="10866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CDD1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3999944" y="628233"/>
              <a:ext cx="5976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328675" y="3332087"/>
              <a:ext cx="1086600" cy="10866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AD5C8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 txBox="1"/>
            <p:nvPr/>
          </p:nvSpPr>
          <p:spPr>
            <a:xfrm>
              <a:off x="5420672" y="3206757"/>
              <a:ext cx="5976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Flask Extensions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10726220" y="6356350"/>
            <a:ext cx="6275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2"/>
          <p:cNvGrpSpPr/>
          <p:nvPr/>
        </p:nvGrpSpPr>
        <p:grpSpPr>
          <a:xfrm>
            <a:off x="5194299" y="520316"/>
            <a:ext cx="6513604" cy="5786641"/>
            <a:chOff x="-1" y="49392"/>
            <a:chExt cx="6513604" cy="5786641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49392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 txBox="1"/>
            <p:nvPr/>
          </p:nvSpPr>
          <p:spPr>
            <a:xfrm>
              <a:off x="66824" y="116216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FFFFFF"/>
                  </a:solidFill>
                </a:rPr>
                <a:t>Pandas, NumPy</a:t>
              </a: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0" y="1521972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 txBox="1"/>
            <p:nvPr/>
          </p:nvSpPr>
          <p:spPr>
            <a:xfrm>
              <a:off x="-1" y="158879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Matplotlib to import graphs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0" y="2994553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19667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 txBox="1"/>
            <p:nvPr/>
          </p:nvSpPr>
          <p:spPr>
            <a:xfrm>
              <a:off x="66824" y="3061377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Matplotlib dates to convert dates to python language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0" y="4467133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 txBox="1"/>
            <p:nvPr/>
          </p:nvSpPr>
          <p:spPr>
            <a:xfrm>
              <a:off x="66824" y="4533957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Python scripts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3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Yahoo Finance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(Historical data)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3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23"/>
          <p:cNvGrpSpPr/>
          <p:nvPr/>
        </p:nvGrpSpPr>
        <p:grpSpPr>
          <a:xfrm>
            <a:off x="5180525" y="470920"/>
            <a:ext cx="6513600" cy="2395368"/>
            <a:chOff x="0" y="49392"/>
            <a:chExt cx="6513600" cy="2841480"/>
          </a:xfrm>
        </p:grpSpPr>
        <p:sp>
          <p:nvSpPr>
            <p:cNvPr id="366" name="Google Shape;366;p23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 txBox="1"/>
            <p:nvPr/>
          </p:nvSpPr>
          <p:spPr>
            <a:xfrm>
              <a:off x="66825" y="116214"/>
              <a:ext cx="6380100" cy="8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Char char="●"/>
              </a:pPr>
              <a:r>
                <a:rPr lang="en-US" sz="3000">
                  <a:solidFill>
                    <a:srgbClr val="FFFFFF"/>
                  </a:solidFill>
                </a:rPr>
                <a:t>Facebook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66824" y="1579519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Char char="●"/>
              </a:pPr>
              <a:r>
                <a:rPr lang="en-US" sz="3000">
                  <a:solidFill>
                    <a:srgbClr val="FFFFFF"/>
                  </a:solidFill>
                </a:rPr>
                <a:t>Google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  <p:sp>
        <p:nvSpPr>
          <p:cNvPr id="370" name="Google Shape;370;p23"/>
          <p:cNvSpPr/>
          <p:nvPr/>
        </p:nvSpPr>
        <p:spPr>
          <a:xfrm>
            <a:off x="5180525" y="2923850"/>
            <a:ext cx="6513600" cy="1145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 txBox="1"/>
          <p:nvPr/>
        </p:nvSpPr>
        <p:spPr>
          <a:xfrm>
            <a:off x="5481575" y="3079225"/>
            <a:ext cx="59115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Uber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372" name="Google Shape;372;p23"/>
          <p:cNvGrpSpPr/>
          <p:nvPr/>
        </p:nvGrpSpPr>
        <p:grpSpPr>
          <a:xfrm>
            <a:off x="5180525" y="4090603"/>
            <a:ext cx="6513600" cy="2523460"/>
            <a:chOff x="0" y="-102556"/>
            <a:chExt cx="6513600" cy="2993428"/>
          </a:xfrm>
        </p:grpSpPr>
        <p:sp>
          <p:nvSpPr>
            <p:cNvPr id="373" name="Google Shape;373;p23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 txBox="1"/>
            <p:nvPr/>
          </p:nvSpPr>
          <p:spPr>
            <a:xfrm>
              <a:off x="66824" y="-10255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Char char="●"/>
              </a:pPr>
              <a:r>
                <a:rPr lang="en-US" sz="3000">
                  <a:solidFill>
                    <a:srgbClr val="FFFFFF"/>
                  </a:solidFill>
                </a:rPr>
                <a:t>Bitcoin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 txBox="1"/>
            <p:nvPr/>
          </p:nvSpPr>
          <p:spPr>
            <a:xfrm>
              <a:off x="66824" y="1579519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Char char="●"/>
              </a:pPr>
              <a:r>
                <a:rPr lang="en-US" sz="3000">
                  <a:solidFill>
                    <a:srgbClr val="FFFFFF"/>
                  </a:solidFill>
                </a:rPr>
                <a:t>Toyota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4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4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24"/>
          <p:cNvGrpSpPr/>
          <p:nvPr/>
        </p:nvGrpSpPr>
        <p:grpSpPr>
          <a:xfrm>
            <a:off x="5107019" y="632541"/>
            <a:ext cx="6720744" cy="6337240"/>
            <a:chOff x="43900" y="-4"/>
            <a:chExt cx="6513611" cy="4984458"/>
          </a:xfrm>
        </p:grpSpPr>
        <p:sp>
          <p:nvSpPr>
            <p:cNvPr id="385" name="Google Shape;385;p24"/>
            <p:cNvSpPr/>
            <p:nvPr/>
          </p:nvSpPr>
          <p:spPr>
            <a:xfrm>
              <a:off x="110640" y="2352688"/>
              <a:ext cx="6380100" cy="22824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 txBox="1"/>
            <p:nvPr/>
          </p:nvSpPr>
          <p:spPr>
            <a:xfrm>
              <a:off x="177411" y="298454"/>
              <a:ext cx="6380100" cy="46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4318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Char char="●"/>
              </a:pPr>
              <a:r>
                <a:rPr b="1" lang="en-US" sz="3200">
                  <a:solidFill>
                    <a:schemeClr val="lt1"/>
                  </a:solidFill>
                </a:rPr>
                <a:t>Formatting the graph dynamically into the UI</a:t>
              </a:r>
              <a:endParaRPr b="1" sz="3200">
                <a:solidFill>
                  <a:schemeClr val="lt1"/>
                </a:solidFill>
              </a:endParaRPr>
            </a:p>
            <a:p>
              <a:pPr indent="-4318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Char char="●"/>
              </a:pPr>
              <a:r>
                <a:rPr b="1" lang="en-US" sz="3200">
                  <a:solidFill>
                    <a:schemeClr val="lt1"/>
                  </a:solidFill>
                </a:rPr>
                <a:t>Had problems running python </a:t>
              </a:r>
              <a:r>
                <a:rPr b="1" lang="en-US" sz="3200">
                  <a:solidFill>
                    <a:schemeClr val="lt1"/>
                  </a:solidFill>
                </a:rPr>
                <a:t>script</a:t>
              </a:r>
              <a:r>
                <a:rPr b="1" lang="en-US" sz="3200">
                  <a:solidFill>
                    <a:schemeClr val="lt1"/>
                  </a:solidFill>
                </a:rPr>
                <a:t> through the html</a:t>
              </a:r>
              <a:endParaRPr b="1" sz="3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-4572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Char char="●"/>
              </a:pPr>
              <a:r>
                <a:rPr b="1" lang="en-US" sz="3600">
                  <a:solidFill>
                    <a:srgbClr val="FFFFFF"/>
                  </a:solidFill>
                </a:rPr>
                <a:t>Collaboration between front-end and back-end teams </a:t>
              </a:r>
              <a:endParaRPr b="1" sz="3600">
                <a:solidFill>
                  <a:srgbClr val="FFFFFF"/>
                </a:solidFill>
              </a:endParaRPr>
            </a:p>
            <a:p>
              <a:pPr indent="-4572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Char char="●"/>
              </a:pPr>
              <a:r>
                <a:rPr b="1" lang="en-US" sz="3600">
                  <a:solidFill>
                    <a:srgbClr val="FFFFFF"/>
                  </a:solidFill>
                </a:rPr>
                <a:t>Team meetings </a:t>
              </a:r>
              <a:endParaRPr b="1" sz="3600">
                <a:solidFill>
                  <a:srgbClr val="FFFFFF"/>
                </a:solidFill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5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Challenges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25"/>
          <p:cNvGrpSpPr/>
          <p:nvPr/>
        </p:nvGrpSpPr>
        <p:grpSpPr>
          <a:xfrm>
            <a:off x="5180524" y="531586"/>
            <a:ext cx="6513601" cy="4131228"/>
            <a:chOff x="-1" y="49392"/>
            <a:chExt cx="6513601" cy="2841480"/>
          </a:xfrm>
        </p:grpSpPr>
        <p:sp>
          <p:nvSpPr>
            <p:cNvPr id="396" name="Google Shape;396;p25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 txBox="1"/>
            <p:nvPr/>
          </p:nvSpPr>
          <p:spPr>
            <a:xfrm>
              <a:off x="66824" y="11621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Inexperience with machine learning</a:t>
              </a:r>
              <a:endParaRPr sz="24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Constant source of struggle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 txBox="1"/>
            <p:nvPr/>
          </p:nvSpPr>
          <p:spPr>
            <a:xfrm>
              <a:off x="-1" y="158879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Generating learning model</a:t>
              </a:r>
              <a:endParaRPr sz="24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Determine best way to train model for the test and validation phases</a:t>
              </a:r>
              <a:endParaRPr sz="18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Is current model good enough? Generate new model?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400" name="Google Shape;400;p25"/>
          <p:cNvSpPr/>
          <p:nvPr/>
        </p:nvSpPr>
        <p:spPr>
          <a:xfrm>
            <a:off x="5180525" y="4786801"/>
            <a:ext cx="6513600" cy="1783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5"/>
          <p:cNvSpPr txBox="1"/>
          <p:nvPr/>
        </p:nvSpPr>
        <p:spPr>
          <a:xfrm>
            <a:off x="5442325" y="4983625"/>
            <a:ext cx="59115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Speed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 sz="1800">
                <a:solidFill>
                  <a:srgbClr val="FFFFFF"/>
                </a:solidFill>
              </a:rPr>
              <a:t>Proper machine learning takes a lot of time. We need to figure out the best way to implement it in our project.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26"/>
          <p:cNvGrpSpPr/>
          <p:nvPr/>
        </p:nvGrpSpPr>
        <p:grpSpPr>
          <a:xfrm>
            <a:off x="9184424" y="463899"/>
            <a:ext cx="2567010" cy="5809621"/>
            <a:chOff x="43900" y="-4"/>
            <a:chExt cx="6513600" cy="2282400"/>
          </a:xfrm>
        </p:grpSpPr>
        <p:sp>
          <p:nvSpPr>
            <p:cNvPr id="408" name="Google Shape;408;p26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Imported Data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Blue Lines = Stock Price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Red Lines = Agent Trail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sp>
        <p:nvSpPr>
          <p:cNvPr id="410" name="Google Shape;410;p26"/>
          <p:cNvSpPr txBox="1"/>
          <p:nvPr/>
        </p:nvSpPr>
        <p:spPr>
          <a:xfrm>
            <a:off x="331400" y="6107650"/>
            <a:ext cx="44658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Agent path with Low Margin (0.01)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411" name="Google Shape;4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0" y="777663"/>
            <a:ext cx="8561401" cy="51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27"/>
          <p:cNvGrpSpPr/>
          <p:nvPr/>
        </p:nvGrpSpPr>
        <p:grpSpPr>
          <a:xfrm>
            <a:off x="9184424" y="463899"/>
            <a:ext cx="2567010" cy="5809621"/>
            <a:chOff x="43900" y="-4"/>
            <a:chExt cx="6513600" cy="2282400"/>
          </a:xfrm>
        </p:grpSpPr>
        <p:sp>
          <p:nvSpPr>
            <p:cNvPr id="418" name="Google Shape;418;p27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Lower margins mean agent path is closer to actual data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sp>
        <p:nvSpPr>
          <p:cNvPr id="420" name="Google Shape;420;p27"/>
          <p:cNvSpPr txBox="1"/>
          <p:nvPr/>
        </p:nvSpPr>
        <p:spPr>
          <a:xfrm>
            <a:off x="331400" y="6107650"/>
            <a:ext cx="44658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Agent path with Low Margin (0.01) Zoomed in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421" name="Google Shape;4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0" y="777675"/>
            <a:ext cx="8479828" cy="51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00" y="777675"/>
            <a:ext cx="8479825" cy="513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28"/>
          <p:cNvGrpSpPr/>
          <p:nvPr/>
        </p:nvGrpSpPr>
        <p:grpSpPr>
          <a:xfrm>
            <a:off x="9184424" y="463899"/>
            <a:ext cx="2567010" cy="5809621"/>
            <a:chOff x="43900" y="-4"/>
            <a:chExt cx="6513600" cy="2282400"/>
          </a:xfrm>
        </p:grpSpPr>
        <p:sp>
          <p:nvSpPr>
            <p:cNvPr id="429" name="Google Shape;429;p28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The agent has a bigger margin, meaning it’s less likely to react to minor fluctuations in price. 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sp>
        <p:nvSpPr>
          <p:cNvPr id="431" name="Google Shape;431;p28"/>
          <p:cNvSpPr txBox="1"/>
          <p:nvPr/>
        </p:nvSpPr>
        <p:spPr>
          <a:xfrm>
            <a:off x="331400" y="6107650"/>
            <a:ext cx="44658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Agent path with High Margin (0.06)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432" name="Google Shape;4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0" y="777675"/>
            <a:ext cx="8479828" cy="51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