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slide" Target="slides/slide9.xml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475ba7c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6475ba7c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475ba7cb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6475ba7cb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475ba7cbb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6475ba7cbb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31" name="Google Shape;31;p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2156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627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823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2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2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73" name="Google Shape;173;p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76" name="Google Shape;176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1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ategory">
  <p:cSld name="5 Category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12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90" name="Google Shape;190;p1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2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93" name="Google Shape;193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2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2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2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2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2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" name="Google Shape;205;p12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2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2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2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3 Section">
  <p:cSld name="Photo + 3 Section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9" name="Google Shape;219;p13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20" name="Google Shape;220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23" name="Google Shape;223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3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Text">
  <p:cSld name="Photo + Text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8" name="Google Shape;238;p14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39" name="Google Shape;239;p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4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42" name="Google Shape;242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4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5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56" name="Google Shape;256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59" name="Google Shape;259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5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2" name="Google Shape;272;p1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76" name="Google Shape;276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1" name="Google Shape;281;p16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89" name="Google Shape;289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1">
  <p:cSld name="Thank You 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8"/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299" name="Google Shape;299;p18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2">
  <p:cSld name="Thank You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9"/>
          <p:cNvSpPr/>
          <p:nvPr/>
        </p:nvSpPr>
        <p:spPr>
          <a:xfrm rot="-8100000">
            <a:off x="-729899" y="-1215855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"/>
          <p:cNvGrpSpPr/>
          <p:nvPr/>
        </p:nvGrpSpPr>
        <p:grpSpPr>
          <a:xfrm rot="-5400000">
            <a:off x="115697" y="-1233312"/>
            <a:ext cx="2166577" cy="2458370"/>
            <a:chOff x="10225382" y="6572118"/>
            <a:chExt cx="3924857" cy="4453454"/>
          </a:xfrm>
        </p:grpSpPr>
        <p:sp>
          <p:nvSpPr>
            <p:cNvPr id="56" name="Google Shape;56;p3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3"/>
          <p:cNvGrpSpPr/>
          <p:nvPr/>
        </p:nvGrpSpPr>
        <p:grpSpPr>
          <a:xfrm rot="-5400000">
            <a:off x="1826157" y="-663912"/>
            <a:ext cx="1157389" cy="1319566"/>
            <a:chOff x="10431418" y="6819549"/>
            <a:chExt cx="3512798" cy="4005019"/>
          </a:xfrm>
        </p:grpSpPr>
        <p:sp>
          <p:nvSpPr>
            <p:cNvPr id="59" name="Google Shape;59;p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141047" y="1176876"/>
            <a:ext cx="5836233" cy="5812371"/>
            <a:chOff x="8440685" y="4125"/>
            <a:chExt cx="7184703" cy="7155326"/>
          </a:xfrm>
        </p:grpSpPr>
        <p:sp>
          <p:nvSpPr>
            <p:cNvPr id="70" name="Google Shape;70;p4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 rot="-5400000">
            <a:off x="9696648" y="6040937"/>
            <a:ext cx="1488421" cy="1643560"/>
            <a:chOff x="10225384" y="6572118"/>
            <a:chExt cx="3924856" cy="4333944"/>
          </a:xfrm>
        </p:grpSpPr>
        <p:sp>
          <p:nvSpPr>
            <p:cNvPr id="75" name="Google Shape;75;p4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333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 + Text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96" name="Google Shape;96;p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07" name="Google Shape;107;p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7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10" name="Google Shape;110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8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22" name="Google Shape;122;p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25" name="Google Shape;125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38" name="Google Shape;138;p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41" name="Google Shape;141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" name="Google Shape;153;p10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54" name="Google Shape;154;p1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0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57" name="Google Shape;157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0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0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0" name="Google Shape;20;p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3" name="Google Shape;23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/>
          <p:nvPr/>
        </p:nvSpPr>
        <p:spPr>
          <a:xfrm>
            <a:off x="0" y="5448626"/>
            <a:ext cx="6738450" cy="1409374"/>
          </a:xfrm>
          <a:custGeom>
            <a:rect b="b" l="l" r="r" t="t"/>
            <a:pathLst>
              <a:path extrusionOk="0" h="1409374" w="6738450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7F7F7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 flipH="1">
            <a:off x="6102096" y="3608996"/>
            <a:ext cx="4522796" cy="3249004"/>
          </a:xfrm>
          <a:custGeom>
            <a:rect b="b" l="l" r="r" t="t"/>
            <a:pathLst>
              <a:path extrusionOk="0" h="3249004" w="4522796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 txBox="1"/>
          <p:nvPr>
            <p:ph type="ctrTitle"/>
          </p:nvPr>
        </p:nvSpPr>
        <p:spPr>
          <a:xfrm>
            <a:off x="1524000" y="2751117"/>
            <a:ext cx="66180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US" sz="5400"/>
              <a:t>StockWatch</a:t>
            </a:r>
            <a:endParaRPr/>
          </a:p>
        </p:txBody>
      </p:sp>
      <p:sp>
        <p:nvSpPr>
          <p:cNvPr id="319" name="Google Shape;319;p20"/>
          <p:cNvSpPr txBox="1"/>
          <p:nvPr>
            <p:ph idx="1" type="subTitle"/>
          </p:nvPr>
        </p:nvSpPr>
        <p:spPr>
          <a:xfrm>
            <a:off x="504023" y="4238569"/>
            <a:ext cx="6618051" cy="91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Chenson Johnson, Binju Shrestha, Samuel Khalil, David Osterhoff, Yunfan Yang, Zheng Zeng, Zhuoming Lei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0" y="0"/>
            <a:ext cx="5920618" cy="2896258"/>
          </a:xfrm>
          <a:custGeom>
            <a:rect b="b" l="l" r="r" t="t"/>
            <a:pathLst>
              <a:path extrusionOk="0" h="2896258" w="592061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63" y="2419865"/>
            <a:ext cx="3079129" cy="8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6095998" y="5448626"/>
            <a:ext cx="5925190" cy="1409374"/>
          </a:xfrm>
          <a:custGeom>
            <a:rect b="b" l="l" r="r" t="t"/>
            <a:pathLst>
              <a:path extrusionOk="0" h="1409374" w="5925190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943277" y="712269"/>
            <a:ext cx="3370998" cy="550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b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Sprint </a:t>
            </a:r>
            <a:r>
              <a:rPr lang="en-US" sz="4400">
                <a:solidFill>
                  <a:srgbClr val="FFFFFF"/>
                </a:solidFill>
              </a:rPr>
              <a:t>3</a:t>
            </a:r>
            <a:endParaRPr/>
          </a:p>
        </p:txBody>
      </p:sp>
      <p:cxnSp>
        <p:nvCxnSpPr>
          <p:cNvPr id="329" name="Google Shape;329;p21"/>
          <p:cNvCxnSpPr/>
          <p:nvPr/>
        </p:nvCxnSpPr>
        <p:spPr>
          <a:xfrm rot="10800000">
            <a:off x="762000" y="2971800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21"/>
          <p:cNvGrpSpPr/>
          <p:nvPr/>
        </p:nvGrpSpPr>
        <p:grpSpPr>
          <a:xfrm>
            <a:off x="5280025" y="642938"/>
            <a:ext cx="6269037" cy="5572124"/>
            <a:chOff x="0" y="0"/>
            <a:chExt cx="6269037" cy="5572124"/>
          </a:xfrm>
        </p:grpSpPr>
        <p:sp>
          <p:nvSpPr>
            <p:cNvPr id="332" name="Google Shape;332;p21"/>
            <p:cNvSpPr/>
            <p:nvPr/>
          </p:nvSpPr>
          <p:spPr>
            <a:xfrm>
              <a:off x="0" y="0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09426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48961" y="48961"/>
              <a:ext cx="3524854" cy="1573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sprint 3 we  implement</a:t>
              </a:r>
              <a:r>
                <a:rPr lang="en-US" sz="2300">
                  <a:solidFill>
                    <a:schemeClr val="lt1"/>
                  </a:solidFill>
                </a:rPr>
                <a:t>ed</a:t>
              </a: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the authentication system, user interface &amp; database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470177" y="1950243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27BB0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 txBox="1"/>
            <p:nvPr/>
          </p:nvSpPr>
          <p:spPr>
            <a:xfrm>
              <a:off x="519138" y="1999204"/>
              <a:ext cx="3674018" cy="1573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implemented all of our user stories </a:t>
              </a:r>
              <a:r>
                <a:rPr lang="en-US" sz="2300">
                  <a:solidFill>
                    <a:schemeClr val="lt1"/>
                  </a:solidFill>
                </a:rPr>
                <a:t>for the sprint which we will</a:t>
              </a: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demonstrate in the demo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940355" y="3900487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F6773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1"/>
            <p:cNvSpPr txBox="1"/>
            <p:nvPr/>
          </p:nvSpPr>
          <p:spPr>
            <a:xfrm>
              <a:off x="989315" y="3949448"/>
              <a:ext cx="4339365" cy="1573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</a:t>
              </a:r>
              <a:r>
                <a:rPr lang="en-US" sz="2300">
                  <a:solidFill>
                    <a:schemeClr val="lt1"/>
                  </a:solidFill>
                </a:rPr>
                <a:t> also </a:t>
              </a:r>
              <a:r>
                <a:rPr b="0" i="0" lang="en-U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completed the quality assurance tests for the authentication system as well as the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4242117" y="1267658"/>
              <a:ext cx="1086564" cy="108656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CDD1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1"/>
            <p:cNvSpPr txBox="1"/>
            <p:nvPr/>
          </p:nvSpPr>
          <p:spPr>
            <a:xfrm>
              <a:off x="4486594" y="1267658"/>
              <a:ext cx="597610" cy="817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712295" y="3206757"/>
              <a:ext cx="1086564" cy="108656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AD5C8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 txBox="1"/>
            <p:nvPr/>
          </p:nvSpPr>
          <p:spPr>
            <a:xfrm>
              <a:off x="4956772" y="3206757"/>
              <a:ext cx="597610" cy="817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Technologies</a:t>
            </a:r>
            <a:endParaRPr/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10726220" y="6356350"/>
            <a:ext cx="6275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2"/>
          <p:cNvGrpSpPr/>
          <p:nvPr/>
        </p:nvGrpSpPr>
        <p:grpSpPr>
          <a:xfrm>
            <a:off x="5194300" y="520316"/>
            <a:ext cx="6513603" cy="5786641"/>
            <a:chOff x="0" y="49392"/>
            <a:chExt cx="6513603" cy="5786641"/>
          </a:xfrm>
        </p:grpSpPr>
        <p:sp>
          <p:nvSpPr>
            <p:cNvPr id="350" name="Google Shape;350;p22"/>
            <p:cNvSpPr/>
            <p:nvPr/>
          </p:nvSpPr>
          <p:spPr>
            <a:xfrm>
              <a:off x="0" y="49392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 txBox="1"/>
            <p:nvPr/>
          </p:nvSpPr>
          <p:spPr>
            <a:xfrm>
              <a:off x="66824" y="116216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Database: S</a:t>
              </a:r>
              <a:r>
                <a:rPr lang="en-US" sz="3600">
                  <a:solidFill>
                    <a:schemeClr val="lt1"/>
                  </a:solidFill>
                </a:rPr>
                <a:t>QLAL</a:t>
              </a: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chemy</a:t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0" y="1521972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 txBox="1"/>
            <p:nvPr/>
          </p:nvSpPr>
          <p:spPr>
            <a:xfrm>
              <a:off x="66824" y="1588796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Framework: Flask</a:t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0" y="2994553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19667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 txBox="1"/>
            <p:nvPr/>
          </p:nvSpPr>
          <p:spPr>
            <a:xfrm>
              <a:off x="66824" y="3061377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Language: Python</a:t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0" y="4467133"/>
              <a:ext cx="6513603" cy="13689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 txBox="1"/>
            <p:nvPr/>
          </p:nvSpPr>
          <p:spPr>
            <a:xfrm>
              <a:off x="66824" y="4533957"/>
              <a:ext cx="6379955" cy="1235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Editor: Sublime Text 3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3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364" name="Google Shape;364;p23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23"/>
          <p:cNvGrpSpPr/>
          <p:nvPr/>
        </p:nvGrpSpPr>
        <p:grpSpPr>
          <a:xfrm>
            <a:off x="5238200" y="470920"/>
            <a:ext cx="6513600" cy="5885430"/>
            <a:chOff x="43900" y="-4"/>
            <a:chExt cx="6513600" cy="5885430"/>
          </a:xfrm>
        </p:grpSpPr>
        <p:sp>
          <p:nvSpPr>
            <p:cNvPr id="366" name="Google Shape;366;p23"/>
            <p:cNvSpPr/>
            <p:nvPr/>
          </p:nvSpPr>
          <p:spPr>
            <a:xfrm>
              <a:off x="43900" y="2389826"/>
              <a:ext cx="6513600" cy="34956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 txBox="1"/>
            <p:nvPr/>
          </p:nvSpPr>
          <p:spPr>
            <a:xfrm>
              <a:off x="43900" y="2971826"/>
              <a:ext cx="6380100" cy="23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Tensorflow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Machine Learning</a:t>
              </a:r>
              <a:endParaRPr i="1" sz="24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OpenAI Gym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RL learning </a:t>
              </a:r>
              <a:r>
                <a:rPr i="1" lang="en-US" sz="2400">
                  <a:solidFill>
                    <a:schemeClr val="lt1"/>
                  </a:solidFill>
                </a:rPr>
                <a:t>techniques</a:t>
              </a:r>
              <a:r>
                <a:rPr lang="en-US" sz="3200">
                  <a:solidFill>
                    <a:schemeClr val="lt1"/>
                  </a:solidFill>
                </a:rPr>
                <a:t> </a:t>
              </a:r>
              <a:endParaRPr sz="3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Keras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Neural Networks</a:t>
              </a:r>
              <a:endParaRPr i="1" sz="24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Bokeh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Visualization</a:t>
              </a:r>
              <a:endParaRPr i="1" sz="24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Pandas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Data Manipulation/Analysis</a:t>
              </a:r>
              <a:endParaRPr i="1" sz="24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</a:rPr>
                <a:t>h5py</a:t>
              </a:r>
              <a:r>
                <a:rPr lang="en-US" sz="3200">
                  <a:solidFill>
                    <a:schemeClr val="lt1"/>
                  </a:solidFill>
                </a:rPr>
                <a:t> - </a:t>
              </a:r>
              <a:r>
                <a:rPr i="1" lang="en-US" sz="2400">
                  <a:solidFill>
                    <a:schemeClr val="lt1"/>
                  </a:solidFill>
                </a:rPr>
                <a:t>Data Storage</a:t>
              </a:r>
              <a:endParaRPr i="1" sz="2400">
                <a:solidFill>
                  <a:schemeClr val="lt1"/>
                </a:solidFill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lang="en-US" sz="3600">
                  <a:solidFill>
                    <a:schemeClr val="lt1"/>
                  </a:solidFill>
                </a:rPr>
                <a:t>Reinforcement Learning</a:t>
              </a:r>
              <a:endParaRPr b="1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4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376" name="Google Shape;376;p24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24"/>
          <p:cNvGrpSpPr/>
          <p:nvPr/>
        </p:nvGrpSpPr>
        <p:grpSpPr>
          <a:xfrm>
            <a:off x="5194300" y="587140"/>
            <a:ext cx="6513600" cy="5653207"/>
            <a:chOff x="0" y="116216"/>
            <a:chExt cx="6513600" cy="5653207"/>
          </a:xfrm>
        </p:grpSpPr>
        <p:sp>
          <p:nvSpPr>
            <p:cNvPr id="378" name="Google Shape;378;p24"/>
            <p:cNvSpPr txBox="1"/>
            <p:nvPr/>
          </p:nvSpPr>
          <p:spPr>
            <a:xfrm>
              <a:off x="66824" y="11621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0" y="116223"/>
              <a:ext cx="6513600" cy="56532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 txBox="1"/>
            <p:nvPr/>
          </p:nvSpPr>
          <p:spPr>
            <a:xfrm>
              <a:off x="66825" y="275220"/>
              <a:ext cx="6380100" cy="53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The AI will evaluate the current price of the stock at each time interval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Determine its position on the stock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Buy, Sell, or Hold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The AI will get a reward for estimating the correct trend within a certain margin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Within margin - reward!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Out of margin - negative reward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The AI will use a Deep Q-Learning algorithm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1" marL="9144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(Model-free)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>
              <a:off x="66824" y="4533957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  <p:sp>
        <p:nvSpPr>
          <p:cNvPr id="388" name="Google Shape;388;p25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5"/>
          <p:cNvGrpSpPr/>
          <p:nvPr/>
        </p:nvGrpSpPr>
        <p:grpSpPr>
          <a:xfrm>
            <a:off x="5238200" y="470925"/>
            <a:ext cx="6513600" cy="5885425"/>
            <a:chOff x="43900" y="1"/>
            <a:chExt cx="6513600" cy="5885425"/>
          </a:xfrm>
        </p:grpSpPr>
        <p:sp>
          <p:nvSpPr>
            <p:cNvPr id="390" name="Google Shape;390;p25"/>
            <p:cNvSpPr/>
            <p:nvPr/>
          </p:nvSpPr>
          <p:spPr>
            <a:xfrm>
              <a:off x="43900" y="2389826"/>
              <a:ext cx="6513600" cy="3495600"/>
            </a:xfrm>
            <a:prstGeom prst="roundRect">
              <a:avLst>
                <a:gd fmla="val 16667" name="adj"/>
              </a:avLst>
            </a:prstGeom>
            <a:solidFill>
              <a:srgbClr val="1B677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 txBox="1"/>
            <p:nvPr/>
          </p:nvSpPr>
          <p:spPr>
            <a:xfrm>
              <a:off x="43900" y="2971826"/>
              <a:ext cx="6380100" cy="23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4318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Char char="●"/>
              </a:pPr>
              <a:r>
                <a:rPr b="1" lang="en-US" sz="3200">
                  <a:solidFill>
                    <a:schemeClr val="lt1"/>
                  </a:solidFill>
                </a:rPr>
                <a:t>Datasets</a:t>
              </a:r>
              <a:endParaRPr b="1" sz="3200">
                <a:solidFill>
                  <a:schemeClr val="lt1"/>
                </a:solidFill>
              </a:endParaRPr>
            </a:p>
            <a:p>
              <a:pPr indent="-381000" lvl="1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Finding reliable and complete datasets</a:t>
              </a:r>
              <a:endParaRPr sz="2400">
                <a:solidFill>
                  <a:schemeClr val="lt1"/>
                </a:solidFill>
              </a:endParaRPr>
            </a:p>
            <a:p>
              <a:pPr indent="-381000" lvl="1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converting datasets into numpy format</a:t>
              </a:r>
              <a:endParaRPr sz="2400">
                <a:solidFill>
                  <a:schemeClr val="lt1"/>
                </a:solidFill>
              </a:endParaRPr>
            </a:p>
            <a:p>
              <a:pPr indent="-4318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Char char="●"/>
              </a:pPr>
              <a:r>
                <a:rPr b="1" lang="en-US" sz="3200">
                  <a:solidFill>
                    <a:schemeClr val="lt1"/>
                  </a:solidFill>
                </a:rPr>
                <a:t>Implementation</a:t>
              </a:r>
              <a:endParaRPr b="1" sz="3200">
                <a:solidFill>
                  <a:schemeClr val="lt1"/>
                </a:solidFill>
              </a:endParaRPr>
            </a:p>
            <a:p>
              <a:pPr indent="-381000" lvl="1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Getting our machine learning algorithms to interface with the front end is something we plan for the next sprint</a:t>
              </a:r>
              <a:endParaRPr sz="2400">
                <a:solidFill>
                  <a:schemeClr val="lt1"/>
                </a:solidFill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43900" y="1"/>
              <a:ext cx="6513600" cy="23316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4572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Char char="●"/>
              </a:pPr>
              <a:r>
                <a:rPr b="1" lang="en-US" sz="3600">
                  <a:solidFill>
                    <a:schemeClr val="lt1"/>
                  </a:solidFill>
                </a:rPr>
                <a:t>Learning Curve</a:t>
              </a:r>
              <a:endParaRPr b="1" sz="3600">
                <a:solidFill>
                  <a:schemeClr val="lt1"/>
                </a:solidFill>
              </a:endParaRPr>
            </a:p>
            <a:p>
              <a:pPr indent="-381000" lvl="1" marL="9144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○"/>
              </a:pPr>
              <a:r>
                <a:rPr lang="en-US" sz="2400">
                  <a:solidFill>
                    <a:schemeClr val="lt1"/>
                  </a:solidFill>
                </a:rPr>
                <a:t>Tying all of these technologies together is a challenge since this is our first time developing machine learning </a:t>
              </a:r>
              <a:r>
                <a:rPr lang="en-US" sz="2400">
                  <a:solidFill>
                    <a:schemeClr val="lt1"/>
                  </a:solidFill>
                </a:rPr>
                <a:t>techniques</a:t>
              </a:r>
              <a:endParaRPr sz="24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6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	</a:t>
            </a:r>
            <a:endParaRPr/>
          </a:p>
        </p:txBody>
      </p:sp>
      <p:sp>
        <p:nvSpPr>
          <p:cNvPr id="400" name="Google Shape;400;p26"/>
          <p:cNvSpPr txBox="1"/>
          <p:nvPr>
            <p:ph idx="12" type="sldNum"/>
          </p:nvPr>
        </p:nvSpPr>
        <p:spPr>
          <a:xfrm>
            <a:off x="10726220" y="6356350"/>
            <a:ext cx="6275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26"/>
          <p:cNvGrpSpPr/>
          <p:nvPr/>
        </p:nvGrpSpPr>
        <p:grpSpPr>
          <a:xfrm>
            <a:off x="5194300" y="1427305"/>
            <a:ext cx="6513603" cy="3972662"/>
            <a:chOff x="0" y="956381"/>
            <a:chExt cx="6513603" cy="3972662"/>
          </a:xfrm>
        </p:grpSpPr>
        <p:sp>
          <p:nvSpPr>
            <p:cNvPr id="402" name="Google Shape;402;p26"/>
            <p:cNvSpPr/>
            <p:nvPr/>
          </p:nvSpPr>
          <p:spPr>
            <a:xfrm>
              <a:off x="0" y="956381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46C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534102" y="1353647"/>
              <a:ext cx="971095" cy="9710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 txBox="1"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Flask Bcrypt: Securing password hashing in the database</a:t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0" y="3163416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8F2A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34102" y="3560682"/>
              <a:ext cx="971095" cy="9710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 txBox="1"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Flask wtforms.validators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0065A4">
                  <a:alpha val="80392"/>
                </a:srgbClr>
              </a:gs>
              <a:gs pos="25000">
                <a:srgbClr val="0065A4">
                  <a:alpha val="60000"/>
                </a:srgbClr>
              </a:gs>
              <a:gs pos="94000">
                <a:srgbClr val="424244"/>
              </a:gs>
              <a:gs pos="100000">
                <a:srgbClr val="424244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7"/>
          <p:cNvSpPr txBox="1"/>
          <p:nvPr>
            <p:ph type="ctrTitle"/>
          </p:nvPr>
        </p:nvSpPr>
        <p:spPr>
          <a:xfrm>
            <a:off x="804484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000000"/>
                </a:solidFill>
              </a:rPr>
              <a:t>Demo</a:t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74C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418" name="Google Shape;41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3339666"/>
            <a:ext cx="4141760" cy="109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8"/>
          <p:cNvSpPr txBox="1"/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Upcoming Sprint</a:t>
            </a:r>
            <a:r>
              <a:rPr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cxnSp>
        <p:nvCxnSpPr>
          <p:cNvPr id="425" name="Google Shape;425;p28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28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want to transition our app on</a:t>
            </a:r>
            <a:r>
              <a:rPr lang="en-US" sz="2400">
                <a:solidFill>
                  <a:schemeClr val="lt1"/>
                </a:solidFill>
              </a:rPr>
              <a:t>to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server because now it</a:t>
            </a:r>
            <a:r>
              <a:rPr lang="en-US" sz="2400">
                <a:solidFill>
                  <a:schemeClr val="lt1"/>
                </a:solidFill>
              </a:rPr>
              <a:t>’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just running locally.</a:t>
            </a:r>
            <a:endParaRPr/>
          </a:p>
          <a:p>
            <a:pPr indent="-2286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want to add more text to the website as well as implement more links and improve the user interface</a:t>
            </a:r>
            <a:endParaRPr/>
          </a:p>
          <a:p>
            <a:pPr indent="-2286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We want to fine tune the machine learning and implement it into the front end.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We want to find/generate reliable datasets for stock market analysis</a:t>
            </a:r>
            <a:endParaRPr sz="2400">
              <a:solidFill>
                <a:schemeClr val="lt1"/>
              </a:solidFill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8"/>
          <p:cNvSpPr txBox="1"/>
          <p:nvPr>
            <p:ph idx="12" type="sldNum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