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5050e5e4e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65050e5e4e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5050e5e4e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65050e5e4e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475ba7cb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will be hard to integrate the charts since the program generates a different folder each time the program is run. we will havve to dynamically find the new folder each time or save the graph in a specific folder</a:t>
            </a:r>
            <a:endParaRPr/>
          </a:p>
        </p:txBody>
      </p:sp>
      <p:sp>
        <p:nvSpPr>
          <p:cNvPr id="392" name="Google Shape;392;g6475ba7cb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5050e5e4e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65050e5e4e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5033b4cc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65033b4cc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5033b4cc7_2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65033b4cc7_2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2"/>
          <p:cNvGrpSpPr/>
          <p:nvPr/>
        </p:nvGrpSpPr>
        <p:grpSpPr>
          <a:xfrm>
            <a:off x="-2269807" y="-751383"/>
            <a:ext cx="14461808" cy="7609383"/>
            <a:chOff x="-2269807" y="-751383"/>
            <a:chExt cx="14461808" cy="7609383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31" name="Google Shape;31;p2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rect b="b" l="l" r="r" t="t"/>
                <a:pathLst>
                  <a:path extrusionOk="0" h="6858000" w="12208298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2156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6274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823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 flipH="1" rot="-2700000">
              <a:off x="-1604709" y="1397837"/>
              <a:ext cx="3211378" cy="3211378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rect b="b" l="l" r="r" t="t"/>
              <a:pathLst>
                <a:path extrusionOk="0" h="1356876" w="267664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40;p2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41" name="Google Shape;41;p2"/>
              <p:cNvSpPr/>
              <p:nvPr/>
            </p:nvSpPr>
            <p:spPr>
              <a:xfrm flipH="1" rot="-2700000">
                <a:off x="-1604709" y="3012880"/>
                <a:ext cx="3211378" cy="3211378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2"/>
          <p:cNvSpPr txBox="1"/>
          <p:nvPr>
            <p:ph type="ctrTitle"/>
          </p:nvPr>
        </p:nvSpPr>
        <p:spPr>
          <a:xfrm>
            <a:off x="2761488" y="2395728"/>
            <a:ext cx="7077456" cy="1243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b="1" sz="6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761488" y="3721608"/>
            <a:ext cx="7077456" cy="86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bg>
      <p:bgPr>
        <a:solidFill>
          <a:schemeClr val="accen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11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73" name="Google Shape;173;p1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11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76" name="Google Shape;176;p1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443365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1"/>
          <p:cNvSpPr txBox="1"/>
          <p:nvPr>
            <p:ph idx="2" type="body"/>
          </p:nvPr>
        </p:nvSpPr>
        <p:spPr>
          <a:xfrm>
            <a:off x="6474163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Category">
  <p:cSld name="5 Category"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9" name="Google Shape;189;p12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90" name="Google Shape;190;p1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12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93" name="Google Shape;193;p1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2"/>
          <p:cNvSpPr/>
          <p:nvPr>
            <p:ph idx="2" type="pic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12"/>
          <p:cNvSpPr/>
          <p:nvPr>
            <p:ph idx="3" type="pic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12"/>
          <p:cNvSpPr/>
          <p:nvPr>
            <p:ph idx="4" type="pic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12"/>
          <p:cNvSpPr/>
          <p:nvPr>
            <p:ph idx="5" type="pic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12"/>
          <p:cNvSpPr/>
          <p:nvPr>
            <p:ph idx="6" type="pic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719894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12"/>
          <p:cNvSpPr txBox="1"/>
          <p:nvPr>
            <p:ph idx="7" type="body"/>
          </p:nvPr>
        </p:nvSpPr>
        <p:spPr>
          <a:xfrm>
            <a:off x="2963912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12"/>
          <p:cNvSpPr txBox="1"/>
          <p:nvPr>
            <p:ph idx="8" type="body"/>
          </p:nvPr>
        </p:nvSpPr>
        <p:spPr>
          <a:xfrm>
            <a:off x="5207930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12"/>
          <p:cNvSpPr txBox="1"/>
          <p:nvPr>
            <p:ph idx="9" type="body"/>
          </p:nvPr>
        </p:nvSpPr>
        <p:spPr>
          <a:xfrm>
            <a:off x="7451948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12"/>
          <p:cNvSpPr txBox="1"/>
          <p:nvPr>
            <p:ph idx="13" type="body"/>
          </p:nvPr>
        </p:nvSpPr>
        <p:spPr>
          <a:xfrm>
            <a:off x="9695965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5" name="Google Shape;205;p12"/>
          <p:cNvCxnSpPr/>
          <p:nvPr/>
        </p:nvCxnSpPr>
        <p:spPr>
          <a:xfrm>
            <a:off x="1242354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12"/>
          <p:cNvCxnSpPr/>
          <p:nvPr/>
        </p:nvCxnSpPr>
        <p:spPr>
          <a:xfrm>
            <a:off x="3486372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12"/>
          <p:cNvCxnSpPr/>
          <p:nvPr/>
        </p:nvCxnSpPr>
        <p:spPr>
          <a:xfrm>
            <a:off x="5730390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12"/>
          <p:cNvCxnSpPr/>
          <p:nvPr/>
        </p:nvCxnSpPr>
        <p:spPr>
          <a:xfrm>
            <a:off x="7974408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12"/>
          <p:cNvCxnSpPr/>
          <p:nvPr/>
        </p:nvCxnSpPr>
        <p:spPr>
          <a:xfrm>
            <a:off x="10218425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12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3 Section">
  <p:cSld name="Photo + 3 Section">
    <p:bg>
      <p:bgPr>
        <a:solidFill>
          <a:schemeClr val="accen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3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3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9" name="Google Shape;219;p13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20" name="Google Shape;220;p1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3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23" name="Google Shape;223;p1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54209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13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3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13"/>
          <p:cNvSpPr txBox="1"/>
          <p:nvPr>
            <p:ph idx="3" type="body"/>
          </p:nvPr>
        </p:nvSpPr>
        <p:spPr>
          <a:xfrm>
            <a:off x="4444169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4" type="body"/>
          </p:nvPr>
        </p:nvSpPr>
        <p:spPr>
          <a:xfrm>
            <a:off x="834624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Text">
  <p:cSld name="Photo + Text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8" name="Google Shape;238;p14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39" name="Google Shape;239;p1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14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42" name="Google Shape;242;p1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4"/>
          <p:cNvSpPr txBox="1"/>
          <p:nvPr>
            <p:ph idx="1" type="body"/>
          </p:nvPr>
        </p:nvSpPr>
        <p:spPr>
          <a:xfrm>
            <a:off x="542094" y="4240093"/>
            <a:ext cx="94020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14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4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bg>
      <p:bgPr>
        <a:solidFill>
          <a:schemeClr val="accen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5" name="Google Shape;255;p15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56" name="Google Shape;256;p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59" name="Google Shape;259;p1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5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5"/>
          <p:cNvSpPr/>
          <p:nvPr>
            <p:ph idx="2" type="pic"/>
          </p:nvPr>
        </p:nvSpPr>
        <p:spPr>
          <a:xfrm>
            <a:off x="4110087" y="1444649"/>
            <a:ext cx="754851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15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bg>
      <p:bgPr>
        <a:solidFill>
          <a:schemeClr val="accen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6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2" name="Google Shape;272;p16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73" name="Google Shape;273;p1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76" name="Google Shape;276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6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6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1" name="Google Shape;281;p16"/>
          <p:cNvSpPr txBox="1"/>
          <p:nvPr>
            <p:ph idx="2" type="body"/>
          </p:nvPr>
        </p:nvSpPr>
        <p:spPr>
          <a:xfrm>
            <a:off x="3964290" y="1444649"/>
            <a:ext cx="7694310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17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89" name="Google Shape;289;p1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1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1">
  <p:cSld name="Thank You 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8"/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299" name="Google Shape;299;p18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18"/>
          <p:cNvSpPr txBox="1"/>
          <p:nvPr>
            <p:ph type="ctrTitle"/>
          </p:nvPr>
        </p:nvSpPr>
        <p:spPr>
          <a:xfrm>
            <a:off x="5217242" y="2807208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2">
  <p:cSld name="Thank You 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>
            <p:ph type="ctrTitle"/>
          </p:nvPr>
        </p:nvSpPr>
        <p:spPr>
          <a:xfrm>
            <a:off x="6360242" y="3429000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9"/>
          <p:cNvSpPr/>
          <p:nvPr/>
        </p:nvSpPr>
        <p:spPr>
          <a:xfrm rot="-8100000">
            <a:off x="-729899" y="-1215855"/>
            <a:ext cx="6043521" cy="8427077"/>
          </a:xfrm>
          <a:custGeom>
            <a:rect b="b" l="l" r="r" t="t"/>
            <a:pathLst>
              <a:path extrusionOk="0" h="8427077" w="6043521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/>
          <p:nvPr/>
        </p:nvSpPr>
        <p:spPr>
          <a:xfrm rot="-8100000">
            <a:off x="-1145231" y="-2123853"/>
            <a:ext cx="6043521" cy="9008880"/>
          </a:xfrm>
          <a:custGeom>
            <a:rect b="b" l="l" r="r" t="t"/>
            <a:pathLst>
              <a:path extrusionOk="0" h="9008880" w="6043521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 flipH="1" rot="-2700000">
            <a:off x="-2681153" y="-465959"/>
            <a:ext cx="8639119" cy="5739762"/>
          </a:xfrm>
          <a:custGeom>
            <a:rect b="b" l="l" r="r" t="t"/>
            <a:pathLst>
              <a:path extrusionOk="0" h="5739762" w="8639119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0" y="0"/>
            <a:ext cx="12192000" cy="6862745"/>
          </a:xfrm>
          <a:custGeom>
            <a:rect b="b" l="l" r="r" t="t"/>
            <a:pathLst>
              <a:path extrusionOk="0" h="6849743" w="1219200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 flipH="1" rot="5400000">
            <a:off x="2626805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 flipH="1" rot="-5400000">
            <a:off x="5851010" y="-10649"/>
            <a:ext cx="6326154" cy="6347453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 rot="2700000">
            <a:off x="9668984" y="1404392"/>
            <a:ext cx="4406148" cy="5299239"/>
          </a:xfrm>
          <a:custGeom>
            <a:rect b="b" l="l" r="r" t="t"/>
            <a:pathLst>
              <a:path extrusionOk="0" h="5299239" w="4406148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 flipH="1" rot="8100000">
            <a:off x="9583575" y="1088097"/>
            <a:ext cx="5072180" cy="4843502"/>
          </a:xfrm>
          <a:custGeom>
            <a:rect b="b" l="l" r="r" t="t"/>
            <a:pathLst>
              <a:path extrusionOk="0" h="4843502" w="507218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3"/>
          <p:cNvGrpSpPr/>
          <p:nvPr/>
        </p:nvGrpSpPr>
        <p:grpSpPr>
          <a:xfrm rot="-5400000">
            <a:off x="115697" y="-1233312"/>
            <a:ext cx="2166577" cy="2458370"/>
            <a:chOff x="10225382" y="6572118"/>
            <a:chExt cx="3924857" cy="4453454"/>
          </a:xfrm>
        </p:grpSpPr>
        <p:sp>
          <p:nvSpPr>
            <p:cNvPr id="56" name="Google Shape;56;p3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3"/>
          <p:cNvGrpSpPr/>
          <p:nvPr/>
        </p:nvGrpSpPr>
        <p:grpSpPr>
          <a:xfrm rot="-5400000">
            <a:off x="1826157" y="-663912"/>
            <a:ext cx="1157389" cy="1319566"/>
            <a:chOff x="10431418" y="6819549"/>
            <a:chExt cx="3512798" cy="4005019"/>
          </a:xfrm>
        </p:grpSpPr>
        <p:sp>
          <p:nvSpPr>
            <p:cNvPr id="59" name="Google Shape;59;p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3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9141047" y="1176876"/>
            <a:ext cx="5836233" cy="5812371"/>
            <a:chOff x="8440685" y="4125"/>
            <a:chExt cx="7184703" cy="7155326"/>
          </a:xfrm>
        </p:grpSpPr>
        <p:sp>
          <p:nvSpPr>
            <p:cNvPr id="70" name="Google Shape;70;p4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rect b="b" l="l" r="r" t="t"/>
              <a:pathLst>
                <a:path extrusionOk="0" h="5299239" w="4406148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flipH="1" rot="8100000">
              <a:off x="9583575" y="1088097"/>
              <a:ext cx="5072180" cy="4843502"/>
            </a:xfrm>
            <a:custGeom>
              <a:rect b="b" l="l" r="r" t="t"/>
              <a:pathLst>
                <a:path extrusionOk="0" h="4843502" w="507218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4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4"/>
          <p:cNvGrpSpPr/>
          <p:nvPr/>
        </p:nvGrpSpPr>
        <p:grpSpPr>
          <a:xfrm flipH="1" rot="-5400000">
            <a:off x="9696648" y="6040937"/>
            <a:ext cx="1488421" cy="1643560"/>
            <a:chOff x="10225384" y="6572118"/>
            <a:chExt cx="3924856" cy="4333944"/>
          </a:xfrm>
        </p:grpSpPr>
        <p:sp>
          <p:nvSpPr>
            <p:cNvPr id="75" name="Google Shape;75;p4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4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Quot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rgbClr val="003252"/>
          </a:solidFill>
          <a:ln cap="flat" cmpd="sng" w="76200">
            <a:solidFill>
              <a:schemeClr val="accent1">
                <a:alpha val="5333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956993" y="923305"/>
            <a:ext cx="1005115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b="0" i="0" lang="en-US" sz="18400" u="none" cap="none" strike="noStrik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533399" y="3200400"/>
            <a:ext cx="7551057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Title + Text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5" name="Google Shape;95;p6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96" name="Google Shape;96;p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" name="Google Shape;106;p7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07" name="Google Shape;107;p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7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10" name="Google Shape;110;p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bg>
      <p:bgPr>
        <a:solidFill>
          <a:schemeClr val="accen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1" name="Google Shape;121;p8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22" name="Google Shape;122;p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8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25" name="Google Shape;125;p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8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1409700" y="1749570"/>
            <a:ext cx="9372600" cy="3358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solidFill>
          <a:schemeClr val="accen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7" name="Google Shape;137;p9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38" name="Google Shape;138;p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41" name="Google Shape;141;p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9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443365" y="1825625"/>
            <a:ext cx="112152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bg>
      <p:bgPr>
        <a:solidFill>
          <a:schemeClr val="accen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" name="Google Shape;153;p10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54" name="Google Shape;154;p1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0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57" name="Google Shape;157;p1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0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44450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10"/>
          <p:cNvSpPr txBox="1"/>
          <p:nvPr>
            <p:ph idx="2" type="body"/>
          </p:nvPr>
        </p:nvSpPr>
        <p:spPr>
          <a:xfrm>
            <a:off x="6500812" y="1681163"/>
            <a:ext cx="515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10"/>
          <p:cNvSpPr txBox="1"/>
          <p:nvPr>
            <p:ph idx="3" type="body"/>
          </p:nvPr>
        </p:nvSpPr>
        <p:spPr>
          <a:xfrm>
            <a:off x="44450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4" type="body"/>
          </p:nvPr>
        </p:nvSpPr>
        <p:spPr>
          <a:xfrm>
            <a:off x="647541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1"/>
            <a:ext cx="12192001" cy="6857999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0" name="Google Shape;20;p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3" name="Google Shape;23;p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henson.pythonanywher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/>
          <p:nvPr/>
        </p:nvSpPr>
        <p:spPr>
          <a:xfrm>
            <a:off x="0" y="5448626"/>
            <a:ext cx="6738450" cy="1409374"/>
          </a:xfrm>
          <a:custGeom>
            <a:rect b="b" l="l" r="r" t="t"/>
            <a:pathLst>
              <a:path extrusionOk="0" h="1409374" w="6738450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7F7F7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 flipH="1">
            <a:off x="6102096" y="3608996"/>
            <a:ext cx="4522796" cy="3249004"/>
          </a:xfrm>
          <a:custGeom>
            <a:rect b="b" l="l" r="r" t="t"/>
            <a:pathLst>
              <a:path extrusionOk="0" h="3249004" w="4522796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 txBox="1"/>
          <p:nvPr>
            <p:ph type="ctrTitle"/>
          </p:nvPr>
        </p:nvSpPr>
        <p:spPr>
          <a:xfrm>
            <a:off x="1524000" y="2751117"/>
            <a:ext cx="66180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rebuchet MS"/>
              <a:buNone/>
            </a:pPr>
            <a:r>
              <a:rPr lang="en-US" sz="5400"/>
              <a:t>StockWatch</a:t>
            </a:r>
            <a:endParaRPr/>
          </a:p>
        </p:txBody>
      </p:sp>
      <p:sp>
        <p:nvSpPr>
          <p:cNvPr id="319" name="Google Shape;319;p20"/>
          <p:cNvSpPr txBox="1"/>
          <p:nvPr>
            <p:ph idx="1" type="subTitle"/>
          </p:nvPr>
        </p:nvSpPr>
        <p:spPr>
          <a:xfrm>
            <a:off x="504023" y="4238569"/>
            <a:ext cx="66180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Chenson Johnson, Binju Shrestha, Samuel Khalil, David Osterhoff, Yunfan Yang, Zheng Zeng, Zhuoming Lei</a:t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0" y="0"/>
            <a:ext cx="5920618" cy="2896258"/>
          </a:xfrm>
          <a:custGeom>
            <a:rect b="b" l="l" r="r" t="t"/>
            <a:pathLst>
              <a:path extrusionOk="0" h="2896258" w="592061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d3zpcVbyLLskYcfpDOnPN0WRfIw8FYvLFE3lYRYejdq2i6MDhIMslTnx0vIBulcGLe3Cmd5_ZReD1gWI8ZkWBMRSwNJUtY4LS8YysRnZ93aBiEU4E5RxNN6VRi6Qozau-agADzAE9kA" id="321" name="Google Shape;3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763" y="2419865"/>
            <a:ext cx="3079129" cy="812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/>
          <p:nvPr/>
        </p:nvSpPr>
        <p:spPr>
          <a:xfrm>
            <a:off x="6095998" y="5448626"/>
            <a:ext cx="5925190" cy="1409374"/>
          </a:xfrm>
          <a:custGeom>
            <a:rect b="b" l="l" r="r" t="t"/>
            <a:pathLst>
              <a:path extrusionOk="0" h="1409374" w="5925190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/>
          <p:nvPr/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rgbClr val="0065A4">
                  <a:alpha val="80392"/>
                </a:srgbClr>
              </a:gs>
              <a:gs pos="25000">
                <a:srgbClr val="0065A4">
                  <a:alpha val="60000"/>
                </a:srgbClr>
              </a:gs>
              <a:gs pos="94000">
                <a:srgbClr val="424244"/>
              </a:gs>
              <a:gs pos="100000">
                <a:srgbClr val="424244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9"/>
          <p:cNvSpPr txBox="1"/>
          <p:nvPr>
            <p:ph type="ctrTitle"/>
          </p:nvPr>
        </p:nvSpPr>
        <p:spPr>
          <a:xfrm>
            <a:off x="804484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rebuchet MS"/>
              <a:buNone/>
            </a:pPr>
            <a:r>
              <a:rPr lang="en-US" sz="4400">
                <a:solidFill>
                  <a:srgbClr val="000000"/>
                </a:solidFill>
              </a:rPr>
              <a:t>Demo</a:t>
            </a:r>
            <a:endParaRPr/>
          </a:p>
        </p:txBody>
      </p:sp>
      <p:sp>
        <p:nvSpPr>
          <p:cNvPr id="443" name="Google Shape;443;p29"/>
          <p:cNvSpPr/>
          <p:nvPr/>
        </p:nvSpPr>
        <p:spPr>
          <a:xfrm>
            <a:off x="6727121" y="581159"/>
            <a:ext cx="5464879" cy="6276841"/>
          </a:xfrm>
          <a:custGeom>
            <a:rect b="b" l="l" r="r" t="t"/>
            <a:pathLst>
              <a:path extrusionOk="0" h="6276841" w="5464879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74C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d3zpcVbyLLskYcfpDOnPN0WRfIw8FYvLFE3lYRYejdq2i6MDhIMslTnx0vIBulcGLe3Cmd5_ZReD1gWI8ZkWBMRSwNJUtY4LS8YysRnZ93aBiEU4E5RxNN6VRi6Qozau-agADzAE9kA" id="444" name="Google Shape;44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9770" y="3339666"/>
            <a:ext cx="4141760" cy="1093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0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0"/>
          <p:cNvSpPr txBox="1"/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Upcoming Sprint</a:t>
            </a:r>
            <a:r>
              <a:rPr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cxnSp>
        <p:nvCxnSpPr>
          <p:cNvPr id="451" name="Google Shape;451;p30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2" name="Google Shape;452;p30"/>
          <p:cNvSpPr txBox="1"/>
          <p:nvPr>
            <p:ph idx="1" type="body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We want to fine tune the machine learning and implement it into the front end.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We want to find/generate reliable datasets for stock market analysis</a:t>
            </a:r>
            <a:endParaRPr sz="2400">
              <a:solidFill>
                <a:schemeClr val="lt1"/>
              </a:solidFill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0"/>
          <p:cNvSpPr txBox="1"/>
          <p:nvPr>
            <p:ph idx="12" type="sldNum"/>
          </p:nvPr>
        </p:nvSpPr>
        <p:spPr>
          <a:xfrm>
            <a:off x="10571516" y="6033479"/>
            <a:ext cx="7822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1"/>
          <p:cNvSpPr txBox="1"/>
          <p:nvPr>
            <p:ph type="title"/>
          </p:nvPr>
        </p:nvSpPr>
        <p:spPr>
          <a:xfrm>
            <a:off x="943277" y="712269"/>
            <a:ext cx="3370998" cy="550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</a:pPr>
            <a:r>
              <a:rPr lang="en-US"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  <a:br>
              <a:rPr lang="en-US"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Sprint </a:t>
            </a:r>
            <a:r>
              <a:rPr lang="en-US" sz="4800">
                <a:solidFill>
                  <a:srgbClr val="FFFFFF"/>
                </a:solidFill>
              </a:rPr>
              <a:t>3</a:t>
            </a:r>
            <a:endParaRPr sz="4800">
              <a:solidFill>
                <a:srgbClr val="FFFFFF"/>
              </a:solidFill>
            </a:endParaRPr>
          </a:p>
        </p:txBody>
      </p:sp>
      <p:cxnSp>
        <p:nvCxnSpPr>
          <p:cNvPr id="329" name="Google Shape;329;p21"/>
          <p:cNvCxnSpPr/>
          <p:nvPr/>
        </p:nvCxnSpPr>
        <p:spPr>
          <a:xfrm rot="10800000">
            <a:off x="762000" y="2971800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21"/>
          <p:cNvGrpSpPr/>
          <p:nvPr/>
        </p:nvGrpSpPr>
        <p:grpSpPr>
          <a:xfrm>
            <a:off x="5196925" y="350175"/>
            <a:ext cx="6498375" cy="5864887"/>
            <a:chOff x="-83100" y="-292763"/>
            <a:chExt cx="6498375" cy="5864887"/>
          </a:xfrm>
        </p:grpSpPr>
        <p:sp>
          <p:nvSpPr>
            <p:cNvPr id="332" name="Google Shape;332;p21"/>
            <p:cNvSpPr/>
            <p:nvPr/>
          </p:nvSpPr>
          <p:spPr>
            <a:xfrm>
              <a:off x="-83100" y="-192463"/>
              <a:ext cx="5328600" cy="1964400"/>
            </a:xfrm>
            <a:prstGeom prst="roundRect">
              <a:avLst>
                <a:gd fmla="val 10000" name="adj"/>
              </a:avLst>
            </a:prstGeom>
            <a:solidFill>
              <a:srgbClr val="09426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390000" y="-292763"/>
              <a:ext cx="4548600" cy="15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rgbClr val="FFFFFF"/>
                  </a:solidFill>
                </a:rPr>
                <a:t>We hosted our app on pythonanywhere </a:t>
              </a:r>
              <a:r>
                <a:rPr lang="en-US" sz="2700">
                  <a:solidFill>
                    <a:srgbClr val="FFFFFF"/>
                  </a:solidFill>
                </a:rPr>
                <a:t>web server</a:t>
              </a:r>
              <a:endParaRPr sz="27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400" u="sng">
                  <a:solidFill>
                    <a:srgbClr val="FFFFFF"/>
                  </a:solidFill>
                  <a:hlinkClick r:id="rId3"/>
                </a:rPr>
                <a:t>http://chenson.pythonanywhere.com/</a:t>
              </a: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470177" y="1950243"/>
              <a:ext cx="5328682" cy="1671637"/>
            </a:xfrm>
            <a:prstGeom prst="roundRect">
              <a:avLst>
                <a:gd fmla="val 10000" name="adj"/>
              </a:avLst>
            </a:prstGeom>
            <a:solidFill>
              <a:srgbClr val="27BB0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1"/>
            <p:cNvSpPr txBox="1"/>
            <p:nvPr/>
          </p:nvSpPr>
          <p:spPr>
            <a:xfrm>
              <a:off x="608875" y="1828337"/>
              <a:ext cx="4945500" cy="19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lang="en-US" sz="2400">
                  <a:solidFill>
                    <a:srgbClr val="FFFFFF"/>
                  </a:solidFill>
                </a:rPr>
                <a:t>We updated our html design as well as formatted our layout so that  it looks good on a personal computer as well as mobile phone</a:t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940355" y="3900487"/>
              <a:ext cx="5328682" cy="1671637"/>
            </a:xfrm>
            <a:prstGeom prst="roundRect">
              <a:avLst>
                <a:gd fmla="val 10000" name="adj"/>
              </a:avLst>
            </a:prstGeom>
            <a:solidFill>
              <a:srgbClr val="F6773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1"/>
            <p:cNvSpPr txBox="1"/>
            <p:nvPr/>
          </p:nvSpPr>
          <p:spPr>
            <a:xfrm>
              <a:off x="989315" y="3949448"/>
              <a:ext cx="4339365" cy="1573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lang="en-US" sz="2400">
                  <a:solidFill>
                    <a:srgbClr val="FFFFFF"/>
                  </a:solidFill>
                </a:rPr>
                <a:t>We continued our quality assurance test on the website</a:t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4597542" y="1017558"/>
              <a:ext cx="1086600" cy="10866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9CDD1">
                <a:alpha val="88235"/>
              </a:srgbClr>
            </a:solidFill>
            <a:ln cap="flat" cmpd="sng" w="12700">
              <a:solidFill>
                <a:srgbClr val="C9CDD1">
                  <a:alpha val="8823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1"/>
            <p:cNvSpPr txBox="1"/>
            <p:nvPr/>
          </p:nvSpPr>
          <p:spPr>
            <a:xfrm>
              <a:off x="3999944" y="628233"/>
              <a:ext cx="597600" cy="8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5328675" y="3332087"/>
              <a:ext cx="1086600" cy="10866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AD5C8">
                <a:alpha val="88235"/>
              </a:srgbClr>
            </a:solidFill>
            <a:ln cap="flat" cmpd="sng" w="12700">
              <a:solidFill>
                <a:srgbClr val="C9CDD1">
                  <a:alpha val="8823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1"/>
            <p:cNvSpPr txBox="1"/>
            <p:nvPr/>
          </p:nvSpPr>
          <p:spPr>
            <a:xfrm>
              <a:off x="5420672" y="3206757"/>
              <a:ext cx="597600" cy="8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2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 User Stories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2"/>
          <p:cNvSpPr txBox="1"/>
          <p:nvPr>
            <p:ph idx="12" type="sldNum"/>
          </p:nvPr>
        </p:nvSpPr>
        <p:spPr>
          <a:xfrm>
            <a:off x="10726220" y="6356350"/>
            <a:ext cx="6275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22"/>
          <p:cNvGrpSpPr/>
          <p:nvPr/>
        </p:nvGrpSpPr>
        <p:grpSpPr>
          <a:xfrm>
            <a:off x="5194299" y="520316"/>
            <a:ext cx="6513604" cy="5786641"/>
            <a:chOff x="-1" y="49392"/>
            <a:chExt cx="6513604" cy="5786641"/>
          </a:xfrm>
        </p:grpSpPr>
        <p:sp>
          <p:nvSpPr>
            <p:cNvPr id="350" name="Google Shape;350;p22"/>
            <p:cNvSpPr/>
            <p:nvPr/>
          </p:nvSpPr>
          <p:spPr>
            <a:xfrm>
              <a:off x="0" y="49392"/>
              <a:ext cx="6513603" cy="13689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 txBox="1"/>
            <p:nvPr/>
          </p:nvSpPr>
          <p:spPr>
            <a:xfrm>
              <a:off x="66824" y="116216"/>
              <a:ext cx="6379955" cy="1235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FFFFFF"/>
                  </a:solidFill>
                </a:rPr>
                <a:t>Create a database schema to store stocks data.</a:t>
              </a: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0" y="1521972"/>
              <a:ext cx="6513603" cy="1368900"/>
            </a:xfrm>
            <a:prstGeom prst="roundRect">
              <a:avLst>
                <a:gd fmla="val 16667" name="adj"/>
              </a:avLst>
            </a:prstGeom>
            <a:solidFill>
              <a:srgbClr val="8F2A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 txBox="1"/>
            <p:nvPr/>
          </p:nvSpPr>
          <p:spPr>
            <a:xfrm>
              <a:off x="-1" y="1588796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</a:rPr>
                <a:t>Receive .CSV files of historical data from ALG team store data under its proper table</a:t>
              </a: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0" y="2994553"/>
              <a:ext cx="6513603" cy="1368900"/>
            </a:xfrm>
            <a:prstGeom prst="roundRect">
              <a:avLst>
                <a:gd fmla="val 16667" name="adj"/>
              </a:avLst>
            </a:prstGeom>
            <a:solidFill>
              <a:srgbClr val="19667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 txBox="1"/>
            <p:nvPr/>
          </p:nvSpPr>
          <p:spPr>
            <a:xfrm>
              <a:off x="66824" y="3061377"/>
              <a:ext cx="6379955" cy="1235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</a:rPr>
                <a:t>Receive Training data, Test data from ALG team and store it under its proper table</a:t>
              </a: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0" y="4467133"/>
              <a:ext cx="6513603" cy="1368900"/>
            </a:xfrm>
            <a:prstGeom prst="roundRect">
              <a:avLst>
                <a:gd fmla="val 16667" name="adj"/>
              </a:avLst>
            </a:prstGeom>
            <a:solidFill>
              <a:srgbClr val="09426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 txBox="1"/>
            <p:nvPr/>
          </p:nvSpPr>
          <p:spPr>
            <a:xfrm>
              <a:off x="66824" y="4533957"/>
              <a:ext cx="6379955" cy="1235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</a:rPr>
                <a:t>Give the UI team access to the data to plot</a:t>
              </a:r>
              <a:endParaRPr sz="2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3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Interface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3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23"/>
          <p:cNvGrpSpPr/>
          <p:nvPr/>
        </p:nvGrpSpPr>
        <p:grpSpPr>
          <a:xfrm>
            <a:off x="5194299" y="520316"/>
            <a:ext cx="6513601" cy="5786641"/>
            <a:chOff x="-1" y="49392"/>
            <a:chExt cx="6513601" cy="5786641"/>
          </a:xfrm>
        </p:grpSpPr>
        <p:sp>
          <p:nvSpPr>
            <p:cNvPr id="366" name="Google Shape;366;p23"/>
            <p:cNvSpPr/>
            <p:nvPr/>
          </p:nvSpPr>
          <p:spPr>
            <a:xfrm>
              <a:off x="0" y="4939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3"/>
            <p:cNvSpPr txBox="1"/>
            <p:nvPr/>
          </p:nvSpPr>
          <p:spPr>
            <a:xfrm>
              <a:off x="66825" y="267225"/>
              <a:ext cx="6380100" cy="10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3492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Char char="●"/>
              </a:pPr>
              <a:r>
                <a:rPr lang="en-US" sz="1900">
                  <a:solidFill>
                    <a:srgbClr val="FFFFFF"/>
                  </a:solidFill>
                </a:rPr>
                <a:t>From a drop down list  the user should be able to select which stock to run the experiment on. We are gonna have 5 options for now  (Yahoo, Google etc)</a:t>
              </a:r>
              <a:endParaRPr sz="19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0" y="152197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8F2A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3"/>
            <p:cNvSpPr txBox="1"/>
            <p:nvPr/>
          </p:nvSpPr>
          <p:spPr>
            <a:xfrm>
              <a:off x="-1" y="1588796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3683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Char char="●"/>
              </a:pPr>
              <a:r>
                <a:rPr lang="en-US" sz="2200">
                  <a:solidFill>
                    <a:srgbClr val="FFFFFF"/>
                  </a:solidFill>
                </a:rPr>
                <a:t>From a drop down list the user should be able to select which algorithm to run the experiment on.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0" y="2994553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19667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 txBox="1"/>
            <p:nvPr/>
          </p:nvSpPr>
          <p:spPr>
            <a:xfrm>
              <a:off x="66824" y="3061377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3683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Char char="●"/>
              </a:pPr>
              <a:r>
                <a:rPr lang="en-US" sz="2200">
                  <a:solidFill>
                    <a:srgbClr val="FFFFFF"/>
                  </a:solidFill>
                </a:rPr>
                <a:t>After the user selects the stock and algorithm there should be a button called Plot to plot the data.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0" y="4467133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09426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3"/>
            <p:cNvSpPr txBox="1"/>
            <p:nvPr/>
          </p:nvSpPr>
          <p:spPr>
            <a:xfrm>
              <a:off x="66824" y="4533957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3492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Char char="●"/>
              </a:pPr>
              <a:r>
                <a:rPr lang="en-US" sz="1900">
                  <a:solidFill>
                    <a:srgbClr val="FFFFFF"/>
                  </a:solidFill>
                </a:rPr>
                <a:t>For each graph we will have 3 lines (Historical data, Training data (from which algorithm), Test data (from which algorithm))</a:t>
              </a:r>
              <a:endParaRPr sz="19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4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Team 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4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1" name="Google Shape;381;p24"/>
          <p:cNvGrpSpPr/>
          <p:nvPr/>
        </p:nvGrpSpPr>
        <p:grpSpPr>
          <a:xfrm>
            <a:off x="5194299" y="520316"/>
            <a:ext cx="6513601" cy="5786641"/>
            <a:chOff x="-1" y="49392"/>
            <a:chExt cx="6513601" cy="5786641"/>
          </a:xfrm>
        </p:grpSpPr>
        <p:sp>
          <p:nvSpPr>
            <p:cNvPr id="382" name="Google Shape;382;p24"/>
            <p:cNvSpPr/>
            <p:nvPr/>
          </p:nvSpPr>
          <p:spPr>
            <a:xfrm>
              <a:off x="0" y="4939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 txBox="1"/>
            <p:nvPr/>
          </p:nvSpPr>
          <p:spPr>
            <a:xfrm>
              <a:off x="66824" y="116216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●"/>
              </a:pPr>
              <a:r>
                <a:rPr lang="en-US" sz="2400">
                  <a:solidFill>
                    <a:srgbClr val="FFFFFF"/>
                  </a:solidFill>
                </a:rPr>
                <a:t>Create experiment algorithms (6 of them so far we have 1)</a:t>
              </a:r>
              <a:endParaRPr sz="24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0" y="152197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8F2A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 txBox="1"/>
            <p:nvPr/>
          </p:nvSpPr>
          <p:spPr>
            <a:xfrm>
              <a:off x="-1" y="1588796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●"/>
              </a:pPr>
              <a:r>
                <a:rPr lang="en-US" sz="2400">
                  <a:solidFill>
                    <a:srgbClr val="FFFFFF"/>
                  </a:solidFill>
                </a:rPr>
                <a:t>Receive data from backend team and split data to training data and test data</a:t>
              </a: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0" y="2994553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19667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 txBox="1"/>
            <p:nvPr/>
          </p:nvSpPr>
          <p:spPr>
            <a:xfrm>
              <a:off x="66824" y="3061377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3873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Char char="●"/>
              </a:pPr>
              <a:r>
                <a:rPr lang="en-US" sz="2500">
                  <a:solidFill>
                    <a:srgbClr val="FFFFFF"/>
                  </a:solidFill>
                </a:rPr>
                <a:t>Create an algorithm to turn the training data and test data to numpy format</a:t>
              </a:r>
              <a:endParaRPr sz="2500">
                <a:solidFill>
                  <a:srgbClr val="FFFFFF"/>
                </a:solidFill>
              </a:endParaRPr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0" y="4467133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09426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 txBox="1"/>
            <p:nvPr/>
          </p:nvSpPr>
          <p:spPr>
            <a:xfrm>
              <a:off x="66824" y="4533957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3873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Char char="●"/>
              </a:pPr>
              <a:r>
                <a:rPr lang="en-US" sz="2500">
                  <a:solidFill>
                    <a:srgbClr val="FFFFFF"/>
                  </a:solidFill>
                </a:rPr>
                <a:t>Run experiments and convert the .Json file to .CSV give backend team a .CSV file for each experiment</a:t>
              </a:r>
              <a:endParaRPr sz="25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5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5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Google Shape;397;p25"/>
          <p:cNvGrpSpPr/>
          <p:nvPr/>
        </p:nvGrpSpPr>
        <p:grpSpPr>
          <a:xfrm>
            <a:off x="5107019" y="632541"/>
            <a:ext cx="6720744" cy="5893056"/>
            <a:chOff x="43900" y="-4"/>
            <a:chExt cx="6513611" cy="4635092"/>
          </a:xfrm>
        </p:grpSpPr>
        <p:sp>
          <p:nvSpPr>
            <p:cNvPr id="398" name="Google Shape;398;p25"/>
            <p:cNvSpPr/>
            <p:nvPr/>
          </p:nvSpPr>
          <p:spPr>
            <a:xfrm>
              <a:off x="110640" y="2352688"/>
              <a:ext cx="6380100" cy="22824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43900" y="-4"/>
              <a:ext cx="6513600" cy="2282400"/>
            </a:xfrm>
            <a:prstGeom prst="roundRect">
              <a:avLst>
                <a:gd fmla="val 16667" name="adj"/>
              </a:avLst>
            </a:prstGeom>
            <a:solidFill>
              <a:srgbClr val="09426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 txBox="1"/>
            <p:nvPr/>
          </p:nvSpPr>
          <p:spPr>
            <a:xfrm>
              <a:off x="177411" y="87899"/>
              <a:ext cx="6380100" cy="39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sz="3200">
                <a:solidFill>
                  <a:schemeClr val="lt1"/>
                </a:solidFill>
              </a:endParaRPr>
            </a:p>
            <a:p>
              <a:pPr indent="-3810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●"/>
              </a:pPr>
              <a:r>
                <a:rPr b="1" lang="en-US" sz="2400">
                  <a:solidFill>
                    <a:srgbClr val="FFFFFF"/>
                  </a:solidFill>
                </a:rPr>
                <a:t>Integrating charts into front end</a:t>
              </a:r>
              <a:endParaRPr b="1" sz="2400">
                <a:solidFill>
                  <a:srgbClr val="FFFFFF"/>
                </a:solidFill>
              </a:endParaRPr>
            </a:p>
            <a:p>
              <a:pPr indent="-342900" lvl="1" marL="9144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Char char="○"/>
              </a:pPr>
              <a:r>
                <a:rPr lang="en-US" sz="1800">
                  <a:solidFill>
                    <a:srgbClr val="FFFFFF"/>
                  </a:solidFill>
                </a:rPr>
                <a:t>due to nature of how the program works right now, it will be challenging to get extract the graphs from each test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sz="30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2400">
                  <a:solidFill>
                    <a:srgbClr val="FFFFFF"/>
                  </a:solidFill>
                </a:rPr>
                <a:t>Getting historical data from web page - Automatically download historical data when analyze stocks.</a:t>
              </a:r>
              <a:endParaRPr b="1" sz="2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6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 Challenges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6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p26"/>
          <p:cNvGrpSpPr/>
          <p:nvPr/>
        </p:nvGrpSpPr>
        <p:grpSpPr>
          <a:xfrm>
            <a:off x="5180524" y="531586"/>
            <a:ext cx="6513601" cy="4131228"/>
            <a:chOff x="-1" y="49392"/>
            <a:chExt cx="6513601" cy="2841480"/>
          </a:xfrm>
        </p:grpSpPr>
        <p:sp>
          <p:nvSpPr>
            <p:cNvPr id="409" name="Google Shape;409;p26"/>
            <p:cNvSpPr/>
            <p:nvPr/>
          </p:nvSpPr>
          <p:spPr>
            <a:xfrm>
              <a:off x="0" y="4939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 txBox="1"/>
            <p:nvPr/>
          </p:nvSpPr>
          <p:spPr>
            <a:xfrm>
              <a:off x="66824" y="116216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●"/>
              </a:pPr>
              <a:r>
                <a:rPr lang="en-US" sz="2400">
                  <a:solidFill>
                    <a:srgbClr val="FFFFFF"/>
                  </a:solidFill>
                </a:rPr>
                <a:t>Steep Learning curve</a:t>
              </a:r>
              <a:endParaRPr sz="24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0" y="152197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8F2A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 txBox="1"/>
            <p:nvPr/>
          </p:nvSpPr>
          <p:spPr>
            <a:xfrm>
              <a:off x="-1" y="1588796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●"/>
              </a:pPr>
              <a:r>
                <a:rPr lang="en-US" sz="2400">
                  <a:solidFill>
                    <a:srgbClr val="FFFFFF"/>
                  </a:solidFill>
                </a:rPr>
                <a:t>Getting the machine to learn</a:t>
              </a:r>
              <a:endParaRPr sz="2400">
                <a:solidFill>
                  <a:srgbClr val="FFFFFF"/>
                </a:solidFill>
              </a:endParaRPr>
            </a:p>
            <a:p>
              <a:pPr indent="-3429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Char char="○"/>
              </a:pPr>
              <a:r>
                <a:rPr lang="en-US" sz="1800">
                  <a:solidFill>
                    <a:srgbClr val="FFFFFF"/>
                  </a:solidFill>
                </a:rPr>
                <a:t>Program will generate weights and rewards, but doesn’t want to look at it again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sp>
        <p:nvSpPr>
          <p:cNvPr id="413" name="Google Shape;413;p26"/>
          <p:cNvSpPr/>
          <p:nvPr/>
        </p:nvSpPr>
        <p:spPr>
          <a:xfrm>
            <a:off x="5180525" y="4786801"/>
            <a:ext cx="6513600" cy="1783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"/>
          <p:cNvSpPr txBox="1"/>
          <p:nvPr/>
        </p:nvSpPr>
        <p:spPr>
          <a:xfrm>
            <a:off x="5442325" y="5103575"/>
            <a:ext cx="59115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Speed</a:t>
            </a:r>
            <a:endParaRPr sz="24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 sz="1800">
                <a:solidFill>
                  <a:srgbClr val="FFFFFF"/>
                </a:solidFill>
              </a:rPr>
              <a:t>It takes a long time (30+ minutes) to properly test the algorithm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0" name="Google Shape;420;p27"/>
          <p:cNvGrpSpPr/>
          <p:nvPr/>
        </p:nvGrpSpPr>
        <p:grpSpPr>
          <a:xfrm>
            <a:off x="7516373" y="463891"/>
            <a:ext cx="4235143" cy="5892016"/>
            <a:chOff x="43900" y="-4"/>
            <a:chExt cx="6513600" cy="2282400"/>
          </a:xfrm>
        </p:grpSpPr>
        <p:sp>
          <p:nvSpPr>
            <p:cNvPr id="421" name="Google Shape;421;p27"/>
            <p:cNvSpPr/>
            <p:nvPr/>
          </p:nvSpPr>
          <p:spPr>
            <a:xfrm>
              <a:off x="43900" y="-4"/>
              <a:ext cx="6513600" cy="2282400"/>
            </a:xfrm>
            <a:prstGeom prst="roundRect">
              <a:avLst>
                <a:gd fmla="val 16667" name="adj"/>
              </a:avLst>
            </a:prstGeom>
            <a:solidFill>
              <a:srgbClr val="09426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7"/>
            <p:cNvSpPr txBox="1"/>
            <p:nvPr/>
          </p:nvSpPr>
          <p:spPr>
            <a:xfrm>
              <a:off x="177400" y="221622"/>
              <a:ext cx="6380100" cy="19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2400">
                  <a:solidFill>
                    <a:srgbClr val="FFFFFF"/>
                  </a:solidFill>
                </a:rPr>
                <a:t>Imported Data</a:t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2400">
                  <a:solidFill>
                    <a:srgbClr val="FFFFFF"/>
                  </a:solidFill>
                </a:rPr>
                <a:t>Blue Lines = Stock Price</a:t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2400">
                  <a:solidFill>
                    <a:srgbClr val="FFFFFF"/>
                  </a:solidFill>
                </a:rPr>
                <a:t>Red Lines = Agent Trail</a:t>
              </a:r>
              <a:endParaRPr b="1" sz="2400">
                <a:solidFill>
                  <a:srgbClr val="FFFFFF"/>
                </a:solidFill>
              </a:endParaRPr>
            </a:p>
          </p:txBody>
        </p:sp>
      </p:grpSp>
      <p:pic>
        <p:nvPicPr>
          <p:cNvPr id="423" name="Google Shape;4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25" y="463902"/>
            <a:ext cx="7129376" cy="4411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7"/>
          <p:cNvSpPr txBox="1"/>
          <p:nvPr/>
        </p:nvSpPr>
        <p:spPr>
          <a:xfrm>
            <a:off x="185325" y="5046725"/>
            <a:ext cx="44658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Trail History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8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p28"/>
          <p:cNvGrpSpPr/>
          <p:nvPr/>
        </p:nvGrpSpPr>
        <p:grpSpPr>
          <a:xfrm>
            <a:off x="7516373" y="463891"/>
            <a:ext cx="4235143" cy="5892016"/>
            <a:chOff x="43900" y="-4"/>
            <a:chExt cx="6513600" cy="2282400"/>
          </a:xfrm>
        </p:grpSpPr>
        <p:sp>
          <p:nvSpPr>
            <p:cNvPr id="431" name="Google Shape;431;p28"/>
            <p:cNvSpPr/>
            <p:nvPr/>
          </p:nvSpPr>
          <p:spPr>
            <a:xfrm>
              <a:off x="43900" y="-4"/>
              <a:ext cx="6513600" cy="2282400"/>
            </a:xfrm>
            <a:prstGeom prst="roundRect">
              <a:avLst>
                <a:gd fmla="val 16667" name="adj"/>
              </a:avLst>
            </a:prstGeom>
            <a:solidFill>
              <a:srgbClr val="09426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 txBox="1"/>
            <p:nvPr/>
          </p:nvSpPr>
          <p:spPr>
            <a:xfrm>
              <a:off x="177400" y="221622"/>
              <a:ext cx="6380100" cy="19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2400">
                  <a:solidFill>
                    <a:srgbClr val="FFFFFF"/>
                  </a:solidFill>
                </a:rPr>
                <a:t>The Agent’s reward values.</a:t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2400">
                  <a:solidFill>
                    <a:srgbClr val="FFFFFF"/>
                  </a:solidFill>
                </a:rPr>
                <a:t>The higher the number, the better it is at prediction.</a:t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2400">
                  <a:solidFill>
                    <a:srgbClr val="FFFFFF"/>
                  </a:solidFill>
                </a:rPr>
                <a:t>Negative numbers mean that the algorithm isn’t doing well.</a:t>
              </a:r>
              <a:endParaRPr b="1" sz="2400">
                <a:solidFill>
                  <a:srgbClr val="FFFFFF"/>
                </a:solidFill>
              </a:endParaRPr>
            </a:p>
          </p:txBody>
        </p:sp>
      </p:grpSp>
      <p:pic>
        <p:nvPicPr>
          <p:cNvPr id="433" name="Google Shape;4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25" y="463902"/>
            <a:ext cx="7129376" cy="4411499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8"/>
          <p:cNvSpPr txBox="1"/>
          <p:nvPr/>
        </p:nvSpPr>
        <p:spPr>
          <a:xfrm>
            <a:off x="185325" y="5046725"/>
            <a:ext cx="44658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Reward Values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435" name="Google Shape;4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25" y="463900"/>
            <a:ext cx="7102583" cy="441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