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475ba7cb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will be hard to integrate the charts since the program generates a different folder each time the program is run. we will have to dynamically find the new folder each time or save the graph in a specific folder</a:t>
            </a:r>
            <a:endParaRPr/>
          </a:p>
        </p:txBody>
      </p:sp>
      <p:sp>
        <p:nvSpPr>
          <p:cNvPr id="344" name="Google Shape;344;g6475ba7cb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5050e5e4e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65050e5e4e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fb794d785_0_3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6fb794d785_0_3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2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31" name="Google Shape;31;p2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2156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6274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823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 flipH="1" rot="-2700000">
              <a:off x="-1604709" y="1397837"/>
              <a:ext cx="3211378" cy="3211378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2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41" name="Google Shape;41;p2"/>
              <p:cNvSpPr/>
              <p:nvPr/>
            </p:nvSpPr>
            <p:spPr>
              <a:xfrm flipH="1" rot="-2700000">
                <a:off x="-1604709" y="3012880"/>
                <a:ext cx="3211378" cy="3211378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2"/>
          <p:cNvSpPr txBox="1"/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b="1" sz="6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bg>
      <p:bgPr>
        <a:solidFill>
          <a:schemeClr val="accen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1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73" name="Google Shape;173;p1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76" name="Google Shape;176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1"/>
          <p:cNvSpPr txBox="1"/>
          <p:nvPr>
            <p:ph idx="2" type="body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Category">
  <p:cSld name="5 Category"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" name="Google Shape;189;p12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90" name="Google Shape;190;p1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2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93" name="Google Shape;193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2"/>
          <p:cNvSpPr/>
          <p:nvPr>
            <p:ph idx="2" type="pic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12"/>
          <p:cNvSpPr/>
          <p:nvPr>
            <p:ph idx="3" type="pic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2"/>
          <p:cNvSpPr/>
          <p:nvPr>
            <p:ph idx="4" type="pic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12"/>
          <p:cNvSpPr/>
          <p:nvPr>
            <p:ph idx="5" type="pic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2"/>
          <p:cNvSpPr/>
          <p:nvPr>
            <p:ph idx="6" type="pic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2"/>
          <p:cNvSpPr txBox="1"/>
          <p:nvPr>
            <p:ph idx="7" type="body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12"/>
          <p:cNvSpPr txBox="1"/>
          <p:nvPr>
            <p:ph idx="8" type="body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12"/>
          <p:cNvSpPr txBox="1"/>
          <p:nvPr>
            <p:ph idx="9" type="body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12"/>
          <p:cNvSpPr txBox="1"/>
          <p:nvPr>
            <p:ph idx="13" type="body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" name="Google Shape;205;p12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12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12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12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12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1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3 Section">
  <p:cSld name="Photo + 3 Section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9" name="Google Shape;219;p13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20" name="Google Shape;220;p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3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23" name="Google Shape;223;p1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1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3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13"/>
          <p:cNvSpPr txBox="1"/>
          <p:nvPr>
            <p:ph idx="3" type="body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4" type="body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Text">
  <p:cSld name="Photo + Text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8" name="Google Shape;238;p14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39" name="Google Shape;239;p1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4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42" name="Google Shape;242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14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4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bg>
      <p:bgPr>
        <a:solidFill>
          <a:schemeClr val="accen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15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56" name="Google Shape;256;p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59" name="Google Shape;259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5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5"/>
          <p:cNvSpPr/>
          <p:nvPr>
            <p:ph idx="2" type="pic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bg>
      <p:bgPr>
        <a:solidFill>
          <a:schemeClr val="accen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2" name="Google Shape;272;p1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73" name="Google Shape;273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76" name="Google Shape;276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6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1" name="Google Shape;281;p16"/>
          <p:cNvSpPr txBox="1"/>
          <p:nvPr>
            <p:ph idx="2" type="body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89" name="Google Shape;289;p1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1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1">
  <p:cSld name="Thank You 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8"/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299" name="Google Shape;299;p18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2">
  <p:cSld name="Thank You 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9"/>
          <p:cNvSpPr/>
          <p:nvPr/>
        </p:nvSpPr>
        <p:spPr>
          <a:xfrm rot="-8100000">
            <a:off x="-729899" y="-1215855"/>
            <a:ext cx="6043521" cy="8427077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 rot="-8100000">
            <a:off x="-1145231" y="-2123853"/>
            <a:ext cx="6043521" cy="9008880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 flipH="1" rot="-2700000">
            <a:off x="-2681153" y="-465959"/>
            <a:ext cx="8639119" cy="5739762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0" y="0"/>
            <a:ext cx="12192000" cy="6862745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 flipH="1" rot="5400000">
            <a:off x="2626805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 flipH="1" rot="-5400000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 rot="2700000">
            <a:off x="9668984" y="1404392"/>
            <a:ext cx="4406148" cy="5299239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 flipH="1" rot="8100000">
            <a:off x="9583575" y="1088097"/>
            <a:ext cx="5072180" cy="4843502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3"/>
          <p:cNvGrpSpPr/>
          <p:nvPr/>
        </p:nvGrpSpPr>
        <p:grpSpPr>
          <a:xfrm rot="-5400000">
            <a:off x="115697" y="-1233312"/>
            <a:ext cx="2166577" cy="2458370"/>
            <a:chOff x="10225382" y="6572118"/>
            <a:chExt cx="3924857" cy="4453454"/>
          </a:xfrm>
        </p:grpSpPr>
        <p:sp>
          <p:nvSpPr>
            <p:cNvPr id="56" name="Google Shape;56;p3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3"/>
          <p:cNvGrpSpPr/>
          <p:nvPr/>
        </p:nvGrpSpPr>
        <p:grpSpPr>
          <a:xfrm rot="-5400000">
            <a:off x="1826157" y="-663912"/>
            <a:ext cx="1157389" cy="1319566"/>
            <a:chOff x="10431418" y="6819549"/>
            <a:chExt cx="3512798" cy="4005019"/>
          </a:xfrm>
        </p:grpSpPr>
        <p:sp>
          <p:nvSpPr>
            <p:cNvPr id="59" name="Google Shape;59;p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9141047" y="1176876"/>
            <a:ext cx="5836233" cy="5812371"/>
            <a:chOff x="8440685" y="4125"/>
            <a:chExt cx="7184703" cy="7155326"/>
          </a:xfrm>
        </p:grpSpPr>
        <p:sp>
          <p:nvSpPr>
            <p:cNvPr id="70" name="Google Shape;70;p4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flipH="1" rot="8100000">
              <a:off x="9583575" y="1088097"/>
              <a:ext cx="5072180" cy="4843502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4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4"/>
          <p:cNvGrpSpPr/>
          <p:nvPr/>
        </p:nvGrpSpPr>
        <p:grpSpPr>
          <a:xfrm flipH="1" rot="-5400000">
            <a:off x="9696648" y="6040937"/>
            <a:ext cx="1488421" cy="1643560"/>
            <a:chOff x="10225384" y="6572118"/>
            <a:chExt cx="3924856" cy="4333944"/>
          </a:xfrm>
        </p:grpSpPr>
        <p:sp>
          <p:nvSpPr>
            <p:cNvPr id="75" name="Google Shape;75;p4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Quot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333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b="0" i="0" lang="en-US" sz="18400" u="none" cap="none" strike="noStrik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Title + Text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5" name="Google Shape;95;p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96" name="Google Shape;96;p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" name="Google Shape;106;p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07" name="Google Shape;107;p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7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10" name="Google Shape;110;p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solidFill>
          <a:schemeClr val="accen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" name="Google Shape;121;p8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22" name="Google Shape;122;p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8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25" name="Google Shape;125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8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7" name="Google Shape;137;p9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38" name="Google Shape;138;p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41" name="Google Shape;141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9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443365" y="1825625"/>
            <a:ext cx="112152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bg>
      <p:bgPr>
        <a:solidFill>
          <a:schemeClr val="accen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" name="Google Shape;153;p10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54" name="Google Shape;154;p1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0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57" name="Google Shape;157;p1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0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10"/>
          <p:cNvSpPr txBox="1"/>
          <p:nvPr>
            <p:ph idx="2" type="body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10"/>
          <p:cNvSpPr txBox="1"/>
          <p:nvPr>
            <p:ph idx="3" type="body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4" type="body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1"/>
            <a:ext cx="12192001" cy="6857999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0" name="Google Shape;20;p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3" name="Google Shape;23;p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/>
          <p:nvPr/>
        </p:nvSpPr>
        <p:spPr>
          <a:xfrm>
            <a:off x="0" y="5448626"/>
            <a:ext cx="6738450" cy="1409374"/>
          </a:xfrm>
          <a:custGeom>
            <a:rect b="b" l="l" r="r" t="t"/>
            <a:pathLst>
              <a:path extrusionOk="0" h="1409374" w="6738450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7F7F7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 flipH="1">
            <a:off x="6102096" y="3608996"/>
            <a:ext cx="4522796" cy="3249004"/>
          </a:xfrm>
          <a:custGeom>
            <a:rect b="b" l="l" r="r" t="t"/>
            <a:pathLst>
              <a:path extrusionOk="0" h="3249004" w="4522796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 txBox="1"/>
          <p:nvPr>
            <p:ph type="ctrTitle"/>
          </p:nvPr>
        </p:nvSpPr>
        <p:spPr>
          <a:xfrm>
            <a:off x="1524000" y="2751117"/>
            <a:ext cx="66180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rebuchet MS"/>
              <a:buNone/>
            </a:pPr>
            <a:r>
              <a:rPr lang="en-US" sz="5400"/>
              <a:t>StockWatch</a:t>
            </a:r>
            <a:endParaRPr/>
          </a:p>
        </p:txBody>
      </p:sp>
      <p:sp>
        <p:nvSpPr>
          <p:cNvPr id="319" name="Google Shape;319;p20"/>
          <p:cNvSpPr txBox="1"/>
          <p:nvPr>
            <p:ph idx="1" type="subTitle"/>
          </p:nvPr>
        </p:nvSpPr>
        <p:spPr>
          <a:xfrm>
            <a:off x="504023" y="4238569"/>
            <a:ext cx="66180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Chenson Johnson, Binju Shrestha, Samuel Khalil, David Osterhoff, Yunfan Yang, Zheng Zeng, Zhuoming Lei</a:t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0" y="0"/>
            <a:ext cx="5920618" cy="2896258"/>
          </a:xfrm>
          <a:custGeom>
            <a:rect b="b" l="l" r="r" t="t"/>
            <a:pathLst>
              <a:path extrusionOk="0" h="2896258" w="592061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321" name="Google Shape;3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763" y="2419865"/>
            <a:ext cx="3079129" cy="812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/>
          <p:nvPr/>
        </p:nvSpPr>
        <p:spPr>
          <a:xfrm>
            <a:off x="6095998" y="5448626"/>
            <a:ext cx="5925190" cy="1409374"/>
          </a:xfrm>
          <a:custGeom>
            <a:rect b="b" l="l" r="r" t="t"/>
            <a:pathLst>
              <a:path extrusionOk="0" h="1409374" w="5925190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 txBox="1"/>
          <p:nvPr>
            <p:ph type="title"/>
          </p:nvPr>
        </p:nvSpPr>
        <p:spPr>
          <a:xfrm>
            <a:off x="943277" y="712269"/>
            <a:ext cx="3370998" cy="550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</a:pPr>
            <a:r>
              <a:rPr lang="en-US"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  <a:br>
              <a:rPr lang="en-US"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Sprint </a:t>
            </a:r>
            <a:r>
              <a:rPr lang="en-US" sz="4800">
                <a:solidFill>
                  <a:srgbClr val="FFFFFF"/>
                </a:solidFill>
              </a:rPr>
              <a:t>4</a:t>
            </a:r>
            <a:endParaRPr sz="4800">
              <a:solidFill>
                <a:srgbClr val="FFFFFF"/>
              </a:solidFill>
            </a:endParaRPr>
          </a:p>
        </p:txBody>
      </p:sp>
      <p:cxnSp>
        <p:nvCxnSpPr>
          <p:cNvPr id="329" name="Google Shape;329;p21"/>
          <p:cNvCxnSpPr/>
          <p:nvPr/>
        </p:nvCxnSpPr>
        <p:spPr>
          <a:xfrm rot="10800000">
            <a:off x="762000" y="2971800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21"/>
          <p:cNvGrpSpPr/>
          <p:nvPr/>
        </p:nvGrpSpPr>
        <p:grpSpPr>
          <a:xfrm>
            <a:off x="5196925" y="200925"/>
            <a:ext cx="6498375" cy="6014137"/>
            <a:chOff x="-83100" y="-442013"/>
            <a:chExt cx="6498375" cy="6014137"/>
          </a:xfrm>
        </p:grpSpPr>
        <p:sp>
          <p:nvSpPr>
            <p:cNvPr id="332" name="Google Shape;332;p21"/>
            <p:cNvSpPr/>
            <p:nvPr/>
          </p:nvSpPr>
          <p:spPr>
            <a:xfrm>
              <a:off x="-83100" y="-442013"/>
              <a:ext cx="5328600" cy="2214000"/>
            </a:xfrm>
            <a:prstGeom prst="roundRect">
              <a:avLst>
                <a:gd fmla="val 10000" name="adj"/>
              </a:avLst>
            </a:prstGeom>
            <a:solidFill>
              <a:srgbClr val="09426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390000" y="-292763"/>
              <a:ext cx="4548600" cy="15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We added historical data tab to our website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470177" y="1950243"/>
              <a:ext cx="5328682" cy="1671637"/>
            </a:xfrm>
            <a:prstGeom prst="roundRect">
              <a:avLst>
                <a:gd fmla="val 10000" name="adj"/>
              </a:avLst>
            </a:prstGeom>
            <a:solidFill>
              <a:srgbClr val="27BB0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1"/>
            <p:cNvSpPr txBox="1"/>
            <p:nvPr/>
          </p:nvSpPr>
          <p:spPr>
            <a:xfrm>
              <a:off x="608875" y="1828337"/>
              <a:ext cx="4945500" cy="19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</a:rPr>
                <a:t>We made the tab dynamic to reveal historical data</a:t>
              </a:r>
              <a:endPara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940355" y="3900487"/>
              <a:ext cx="5328682" cy="1671637"/>
            </a:xfrm>
            <a:prstGeom prst="roundRect">
              <a:avLst>
                <a:gd fmla="val 10000" name="adj"/>
              </a:avLst>
            </a:prstGeom>
            <a:solidFill>
              <a:srgbClr val="F6773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1"/>
            <p:cNvSpPr txBox="1"/>
            <p:nvPr/>
          </p:nvSpPr>
          <p:spPr>
            <a:xfrm>
              <a:off x="989315" y="3949448"/>
              <a:ext cx="4339365" cy="1573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</a:rPr>
                <a:t>We used various flask extensions</a:t>
              </a:r>
              <a:endPara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4597542" y="1017558"/>
              <a:ext cx="1086600" cy="10866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9CDD1">
                <a:alpha val="88235"/>
              </a:srgbClr>
            </a:solidFill>
            <a:ln cap="flat" cmpd="sng" w="12700">
              <a:solidFill>
                <a:srgbClr val="C9CDD1">
                  <a:alpha val="8823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1"/>
            <p:cNvSpPr txBox="1"/>
            <p:nvPr/>
          </p:nvSpPr>
          <p:spPr>
            <a:xfrm>
              <a:off x="3999944" y="628233"/>
              <a:ext cx="597600" cy="8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5328675" y="3332087"/>
              <a:ext cx="1086600" cy="10866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AD5C8">
                <a:alpha val="88235"/>
              </a:srgbClr>
            </a:solidFill>
            <a:ln cap="flat" cmpd="sng" w="12700">
              <a:solidFill>
                <a:srgbClr val="C9CDD1">
                  <a:alpha val="8823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1"/>
            <p:cNvSpPr txBox="1"/>
            <p:nvPr/>
          </p:nvSpPr>
          <p:spPr>
            <a:xfrm>
              <a:off x="5420672" y="3206757"/>
              <a:ext cx="597600" cy="8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2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22"/>
          <p:cNvGrpSpPr/>
          <p:nvPr/>
        </p:nvGrpSpPr>
        <p:grpSpPr>
          <a:xfrm>
            <a:off x="5107019" y="632541"/>
            <a:ext cx="6720744" cy="6337240"/>
            <a:chOff x="43900" y="-4"/>
            <a:chExt cx="6513611" cy="4984458"/>
          </a:xfrm>
        </p:grpSpPr>
        <p:sp>
          <p:nvSpPr>
            <p:cNvPr id="350" name="Google Shape;350;p22"/>
            <p:cNvSpPr/>
            <p:nvPr/>
          </p:nvSpPr>
          <p:spPr>
            <a:xfrm>
              <a:off x="110640" y="2352688"/>
              <a:ext cx="6380100" cy="22824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43900" y="-4"/>
              <a:ext cx="6513600" cy="2282400"/>
            </a:xfrm>
            <a:prstGeom prst="roundRect">
              <a:avLst>
                <a:gd fmla="val 16667" name="adj"/>
              </a:avLst>
            </a:prstGeom>
            <a:solidFill>
              <a:srgbClr val="09426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 txBox="1"/>
            <p:nvPr/>
          </p:nvSpPr>
          <p:spPr>
            <a:xfrm>
              <a:off x="177411" y="298454"/>
              <a:ext cx="6380100" cy="46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4318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Char char="●"/>
              </a:pPr>
              <a:r>
                <a:rPr b="1" lang="en-US" sz="3200">
                  <a:solidFill>
                    <a:schemeClr val="lt1"/>
                  </a:solidFill>
                </a:rPr>
                <a:t>Formatting the graph dynamically into the UI</a:t>
              </a:r>
              <a:endParaRPr b="1" sz="3200">
                <a:solidFill>
                  <a:schemeClr val="lt1"/>
                </a:solidFill>
              </a:endParaRPr>
            </a:p>
            <a:p>
              <a:pPr indent="-4318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Char char="●"/>
              </a:pPr>
              <a:r>
                <a:rPr b="1" lang="en-US" sz="3200">
                  <a:solidFill>
                    <a:schemeClr val="lt1"/>
                  </a:solidFill>
                </a:rPr>
                <a:t>Had problems running python </a:t>
              </a:r>
              <a:r>
                <a:rPr b="1" lang="en-US" sz="3200">
                  <a:solidFill>
                    <a:schemeClr val="lt1"/>
                  </a:solidFill>
                </a:rPr>
                <a:t>script</a:t>
              </a:r>
              <a:r>
                <a:rPr b="1" lang="en-US" sz="3200">
                  <a:solidFill>
                    <a:schemeClr val="lt1"/>
                  </a:solidFill>
                </a:rPr>
                <a:t> through the html</a:t>
              </a:r>
              <a:endParaRPr b="1" sz="32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</a:endParaRPr>
            </a:p>
            <a:p>
              <a:pPr indent="-4572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Char char="●"/>
              </a:pPr>
              <a:r>
                <a:rPr b="1" lang="en-US" sz="3600">
                  <a:solidFill>
                    <a:srgbClr val="FFFFFF"/>
                  </a:solidFill>
                </a:rPr>
                <a:t>Collaboration between front-end and back-end teams </a:t>
              </a:r>
              <a:endParaRPr b="1" sz="3600">
                <a:solidFill>
                  <a:srgbClr val="FFFFFF"/>
                </a:solidFill>
              </a:endParaRPr>
            </a:p>
            <a:p>
              <a:pPr indent="-45720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Char char="●"/>
              </a:pPr>
              <a:r>
                <a:rPr b="1" lang="en-US" sz="3600">
                  <a:solidFill>
                    <a:srgbClr val="FFFFFF"/>
                  </a:solidFill>
                </a:rPr>
                <a:t>Team meetings </a:t>
              </a:r>
              <a:endParaRPr b="1" sz="3600">
                <a:solidFill>
                  <a:srgbClr val="FFFFFF"/>
                </a:solidFill>
              </a:endParaRPr>
            </a:p>
            <a:p>
              <a:pPr indent="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3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 Challenges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3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23"/>
          <p:cNvGrpSpPr/>
          <p:nvPr/>
        </p:nvGrpSpPr>
        <p:grpSpPr>
          <a:xfrm>
            <a:off x="5180524" y="531586"/>
            <a:ext cx="6513601" cy="4131228"/>
            <a:chOff x="-1" y="49392"/>
            <a:chExt cx="6513601" cy="2841480"/>
          </a:xfrm>
        </p:grpSpPr>
        <p:sp>
          <p:nvSpPr>
            <p:cNvPr id="361" name="Google Shape;361;p23"/>
            <p:cNvSpPr/>
            <p:nvPr/>
          </p:nvSpPr>
          <p:spPr>
            <a:xfrm>
              <a:off x="0" y="4939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3"/>
            <p:cNvSpPr txBox="1"/>
            <p:nvPr/>
          </p:nvSpPr>
          <p:spPr>
            <a:xfrm>
              <a:off x="66824" y="11621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●"/>
              </a:pPr>
              <a:r>
                <a:rPr lang="en-US" sz="2400">
                  <a:solidFill>
                    <a:srgbClr val="FFFFFF"/>
                  </a:solidFill>
                </a:rPr>
                <a:t>Inexperience with machine learning</a:t>
              </a:r>
              <a:endParaRPr sz="2400">
                <a:solidFill>
                  <a:srgbClr val="FFFFFF"/>
                </a:solidFill>
              </a:endParaRPr>
            </a:p>
            <a:p>
              <a:pPr indent="-3429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Char char="○"/>
              </a:pPr>
              <a:r>
                <a:rPr lang="en-US" sz="1800">
                  <a:solidFill>
                    <a:srgbClr val="FFFFFF"/>
                  </a:solidFill>
                </a:rPr>
                <a:t>Constant source of struggle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0" y="152197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-1" y="158879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●"/>
              </a:pPr>
              <a:r>
                <a:rPr lang="en-US" sz="2400">
                  <a:solidFill>
                    <a:srgbClr val="FFFFFF"/>
                  </a:solidFill>
                </a:rPr>
                <a:t>Generating learning model</a:t>
              </a:r>
              <a:endParaRPr sz="2400">
                <a:solidFill>
                  <a:srgbClr val="FFFFFF"/>
                </a:solidFill>
              </a:endParaRPr>
            </a:p>
            <a:p>
              <a:pPr indent="-3429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Char char="○"/>
              </a:pPr>
              <a:r>
                <a:rPr lang="en-US" sz="1800">
                  <a:solidFill>
                    <a:srgbClr val="FFFFFF"/>
                  </a:solidFill>
                </a:rPr>
                <a:t>Determine best way to train model for the test and validation phases</a:t>
              </a:r>
              <a:endParaRPr sz="1800">
                <a:solidFill>
                  <a:srgbClr val="FFFFFF"/>
                </a:solidFill>
              </a:endParaRPr>
            </a:p>
            <a:p>
              <a:pPr indent="-3429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Char char="○"/>
              </a:pPr>
              <a:r>
                <a:rPr lang="en-US" sz="1800">
                  <a:solidFill>
                    <a:srgbClr val="FFFFFF"/>
                  </a:solidFill>
                </a:rPr>
                <a:t>Is current model good enough? Generate new model?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sp>
        <p:nvSpPr>
          <p:cNvPr id="365" name="Google Shape;365;p23"/>
          <p:cNvSpPr/>
          <p:nvPr/>
        </p:nvSpPr>
        <p:spPr>
          <a:xfrm>
            <a:off x="5180525" y="4786801"/>
            <a:ext cx="6513600" cy="1783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3"/>
          <p:cNvSpPr txBox="1"/>
          <p:nvPr/>
        </p:nvSpPr>
        <p:spPr>
          <a:xfrm>
            <a:off x="5442325" y="4983625"/>
            <a:ext cx="59115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Speed</a:t>
            </a:r>
            <a:endParaRPr sz="24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-US" sz="1800">
                <a:solidFill>
                  <a:srgbClr val="FFFFFF"/>
                </a:solidFill>
              </a:rPr>
              <a:t>Proper machine learning takes a lot of time. We need to figure out the best way to implement it in our project.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4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are these graphs important?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4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24"/>
          <p:cNvGrpSpPr/>
          <p:nvPr/>
        </p:nvGrpSpPr>
        <p:grpSpPr>
          <a:xfrm>
            <a:off x="5180524" y="531586"/>
            <a:ext cx="6513601" cy="4131228"/>
            <a:chOff x="-1" y="49392"/>
            <a:chExt cx="6513601" cy="2841480"/>
          </a:xfrm>
        </p:grpSpPr>
        <p:sp>
          <p:nvSpPr>
            <p:cNvPr id="375" name="Google Shape;375;p24"/>
            <p:cNvSpPr/>
            <p:nvPr/>
          </p:nvSpPr>
          <p:spPr>
            <a:xfrm>
              <a:off x="0" y="4939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 txBox="1"/>
            <p:nvPr/>
          </p:nvSpPr>
          <p:spPr>
            <a:xfrm>
              <a:off x="66824" y="11621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●"/>
              </a:pPr>
              <a:r>
                <a:rPr lang="en-US" sz="2400">
                  <a:solidFill>
                    <a:schemeClr val="lt1"/>
                  </a:solidFill>
                </a:rPr>
                <a:t>Allow us to visualize information for the website</a:t>
              </a: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0" y="152197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 txBox="1"/>
            <p:nvPr/>
          </p:nvSpPr>
          <p:spPr>
            <a:xfrm>
              <a:off x="-1" y="158879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810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●"/>
              </a:pPr>
              <a:r>
                <a:rPr lang="en-US" sz="2400">
                  <a:solidFill>
                    <a:schemeClr val="lt1"/>
                  </a:solidFill>
                </a:rPr>
                <a:t>Help user understand stock prices and prediction</a:t>
              </a:r>
              <a:endParaRPr sz="2400">
                <a:solidFill>
                  <a:schemeClr val="lt1"/>
                </a:solidFill>
              </a:endParaRPr>
            </a:p>
            <a:p>
              <a:pPr indent="-342900" lvl="1" marL="9144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Char char="○"/>
              </a:pPr>
              <a:r>
                <a:rPr lang="en-US" sz="1800">
                  <a:solidFill>
                    <a:schemeClr val="lt1"/>
                  </a:solidFill>
                </a:rPr>
                <a:t>Make informed decisions</a:t>
              </a: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379" name="Google Shape;379;p24"/>
          <p:cNvSpPr/>
          <p:nvPr/>
        </p:nvSpPr>
        <p:spPr>
          <a:xfrm>
            <a:off x="5180525" y="4786801"/>
            <a:ext cx="6513600" cy="1783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4"/>
          <p:cNvSpPr txBox="1"/>
          <p:nvPr/>
        </p:nvSpPr>
        <p:spPr>
          <a:xfrm>
            <a:off x="5442325" y="4983625"/>
            <a:ext cx="59115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US" sz="2400">
                <a:solidFill>
                  <a:schemeClr val="lt1"/>
                </a:solidFill>
              </a:rPr>
              <a:t>Assist with troubleshooting</a:t>
            </a:r>
            <a:endParaRPr sz="24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does the model even work?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Are we ready to run machine for hours?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/>
          <p:nvPr/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rgbClr val="0065A4">
                  <a:alpha val="80392"/>
                </a:srgbClr>
              </a:gs>
              <a:gs pos="25000">
                <a:srgbClr val="0065A4">
                  <a:alpha val="60000"/>
                </a:srgbClr>
              </a:gs>
              <a:gs pos="94000">
                <a:srgbClr val="424244"/>
              </a:gs>
              <a:gs pos="100000">
                <a:srgbClr val="424244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5"/>
          <p:cNvSpPr txBox="1"/>
          <p:nvPr>
            <p:ph type="ctrTitle"/>
          </p:nvPr>
        </p:nvSpPr>
        <p:spPr>
          <a:xfrm>
            <a:off x="804484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000000"/>
                </a:solidFill>
              </a:rPr>
              <a:t>Demo</a:t>
            </a: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6727121" y="581159"/>
            <a:ext cx="5464879" cy="6276841"/>
          </a:xfrm>
          <a:custGeom>
            <a:rect b="b" l="l" r="r" t="t"/>
            <a:pathLst>
              <a:path extrusionOk="0" h="6276841" w="5464879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74C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389" name="Google Shape;3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9770" y="3339666"/>
            <a:ext cx="4141760" cy="109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