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58ac4e9d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658ac4e9d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5050e5e4e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65050e5e4e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42f7b39c7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742f7b39c7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42f7b39c7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742f7b39c7_0_3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42f7b39c7_0_6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742f7b39c7_0_6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42f83e0f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42f83e0f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machine is making poor decisions. buying at peak prices, selling at low prices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machine is just making tons of guesses. seems kind of random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same as 2 but a little bit of improvement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machine is making better informed decisions. buys before price increase. sells before price decrease</a:t>
            </a:r>
            <a:endParaRPr/>
          </a:p>
        </p:txBody>
      </p:sp>
      <p:sp>
        <p:nvSpPr>
          <p:cNvPr id="407" name="Google Shape;407;g742f83e0f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2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31" name="Google Shape;31;p2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rect b="b" l="l" r="r" t="t"/>
                <a:pathLst>
                  <a:path extrusionOk="0" h="6858000" w="12208298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2156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627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rect b="b" l="l" r="r" t="t"/>
                <a:pathLst>
                  <a:path extrusionOk="0" h="12192002" w="685800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823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2"/>
            <p:cNvSpPr/>
            <p:nvPr/>
          </p:nvSpPr>
          <p:spPr>
            <a:xfrm flipH="1" rot="-2700000">
              <a:off x="-1604709" y="1397837"/>
              <a:ext cx="3211378" cy="3211378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rect b="b" l="l" r="r" t="t"/>
              <a:pathLst>
                <a:path extrusionOk="0" h="1356876" w="267664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2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2"/>
              <p:cNvSpPr/>
              <p:nvPr/>
            </p:nvSpPr>
            <p:spPr>
              <a:xfrm flipH="1" rot="-2700000">
                <a:off x="-1604709" y="3012880"/>
                <a:ext cx="3211378" cy="3211378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rect b="b" l="l" r="r" t="t"/>
                <a:pathLst>
                  <a:path extrusionOk="0" h="754341" w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"/>
          <p:cNvSpPr txBox="1"/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b="1" sz="6600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accen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1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73" name="Google Shape;173;p1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76" name="Google Shape;176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2" type="body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ategory">
  <p:cSld name="5 Category"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" name="Google Shape;189;p12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90" name="Google Shape;190;p12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12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93" name="Google Shape;193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2"/>
          <p:cNvSpPr/>
          <p:nvPr>
            <p:ph idx="2" type="pic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12"/>
          <p:cNvSpPr/>
          <p:nvPr>
            <p:ph idx="3" type="pic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/>
          <p:nvPr>
            <p:ph idx="4" type="pic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2"/>
          <p:cNvSpPr/>
          <p:nvPr>
            <p:ph idx="5" type="pic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2"/>
          <p:cNvSpPr/>
          <p:nvPr>
            <p:ph idx="6" type="pic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7" type="body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8" type="body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9" type="body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2"/>
          <p:cNvSpPr txBox="1"/>
          <p:nvPr>
            <p:ph idx="13" type="body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5" name="Google Shape;205;p12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p12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12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cap="rnd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3 Section">
  <p:cSld name="Photo + 3 Section">
    <p:bg>
      <p:bgPr>
        <a:solidFill>
          <a:schemeClr val="accen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20" name="Google Shape;220;p1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3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23" name="Google Shape;223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3"/>
          <p:cNvSpPr txBox="1"/>
          <p:nvPr>
            <p:ph idx="1" type="body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3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3"/>
          <p:cNvSpPr txBox="1"/>
          <p:nvPr>
            <p:ph idx="3" type="body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4" type="body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+ Text">
  <p:cSld name="Photo + Text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4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8" name="Google Shape;238;p14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39" name="Google Shape;239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42" name="Google Shape;242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4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4"/>
          <p:cNvSpPr/>
          <p:nvPr>
            <p:ph idx="2" type="pic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5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56" name="Google Shape;256;p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59" name="Google Shape;259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5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5"/>
          <p:cNvSpPr/>
          <p:nvPr>
            <p:ph idx="2" type="pic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bg>
      <p:bgPr>
        <a:solidFill>
          <a:schemeClr val="accent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2" name="Google Shape;272;p1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73" name="Google Shape;273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16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76" name="Google Shape;276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6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1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89" name="Google Shape;289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1">
  <p:cSld name="Thank You 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8"/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299" name="Google Shape;299;p18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2">
  <p:cSld name="Thank You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 flipH="1">
            <a:off x="-16297" y="0"/>
            <a:ext cx="12208298" cy="6858000"/>
          </a:xfrm>
          <a:custGeom>
            <a:rect b="b" l="l" r="r" t="t"/>
            <a:pathLst>
              <a:path extrusionOk="0" h="6858000" w="12208298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 rot="-5400000">
            <a:off x="2667000" y="-2667001"/>
            <a:ext cx="6858000" cy="12192002"/>
          </a:xfrm>
          <a:custGeom>
            <a:rect b="b" l="l" r="r" t="t"/>
            <a:pathLst>
              <a:path extrusionOk="0" h="12192002" w="685800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/>
          <p:nvPr/>
        </p:nvSpPr>
        <p:spPr>
          <a:xfrm rot="-8100000">
            <a:off x="-729899" y="-1215855"/>
            <a:ext cx="6043521" cy="8427077"/>
          </a:xfrm>
          <a:custGeom>
            <a:rect b="b" l="l" r="r" t="t"/>
            <a:pathLst>
              <a:path extrusionOk="0" h="8427077" w="6043521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 rot="-8100000">
            <a:off x="-1145231" y="-2123853"/>
            <a:ext cx="6043521" cy="9008880"/>
          </a:xfrm>
          <a:custGeom>
            <a:rect b="b" l="l" r="r" t="t"/>
            <a:pathLst>
              <a:path extrusionOk="0" h="9008880" w="6043521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 flipH="1" rot="-2700000">
            <a:off x="-2681153" y="-465959"/>
            <a:ext cx="8639119" cy="5739762"/>
          </a:xfrm>
          <a:custGeom>
            <a:rect b="b" l="l" r="r" t="t"/>
            <a:pathLst>
              <a:path extrusionOk="0" h="5739762" w="8639119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12192000" cy="6862745"/>
          </a:xfrm>
          <a:custGeom>
            <a:rect b="b" l="l" r="r" t="t"/>
            <a:pathLst>
              <a:path extrusionOk="0" h="6849743" w="1219200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 flipH="1" rot="5400000">
            <a:off x="2626805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flipH="1" rot="-5400000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 rot="2700000">
            <a:off x="9668984" y="1404392"/>
            <a:ext cx="4406148" cy="5299239"/>
          </a:xfrm>
          <a:custGeom>
            <a:rect b="b" l="l" r="r" t="t"/>
            <a:pathLst>
              <a:path extrusionOk="0" h="5299239" w="4406148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flipH="1" rot="8100000">
            <a:off x="9583575" y="1088097"/>
            <a:ext cx="5072180" cy="4843502"/>
          </a:xfrm>
          <a:custGeom>
            <a:rect b="b" l="l" r="r" t="t"/>
            <a:pathLst>
              <a:path extrusionOk="0" h="4843502" w="507218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3"/>
          <p:cNvGrpSpPr/>
          <p:nvPr/>
        </p:nvGrpSpPr>
        <p:grpSpPr>
          <a:xfrm rot="-5400000">
            <a:off x="115697" y="-1233312"/>
            <a:ext cx="2166577" cy="2458370"/>
            <a:chOff x="10225382" y="6572118"/>
            <a:chExt cx="3924857" cy="4453454"/>
          </a:xfrm>
        </p:grpSpPr>
        <p:sp>
          <p:nvSpPr>
            <p:cNvPr id="56" name="Google Shape;56;p3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3"/>
          <p:cNvGrpSpPr/>
          <p:nvPr/>
        </p:nvGrpSpPr>
        <p:grpSpPr>
          <a:xfrm rot="-5400000">
            <a:off x="1826157" y="-663912"/>
            <a:ext cx="1157389" cy="1319566"/>
            <a:chOff x="10431418" y="6819549"/>
            <a:chExt cx="3512798" cy="4005019"/>
          </a:xfrm>
        </p:grpSpPr>
        <p:sp>
          <p:nvSpPr>
            <p:cNvPr id="59" name="Google Shape;59;p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141047" y="1176876"/>
            <a:ext cx="5836233" cy="5812371"/>
            <a:chOff x="8440685" y="4125"/>
            <a:chExt cx="7184703" cy="7155326"/>
          </a:xfrm>
        </p:grpSpPr>
        <p:sp>
          <p:nvSpPr>
            <p:cNvPr id="70" name="Google Shape;70;p4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rect b="b" l="l" r="r" t="t"/>
              <a:pathLst>
                <a:path extrusionOk="0" h="5299239" w="4406148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 rot="8100000">
              <a:off x="9583575" y="1088097"/>
              <a:ext cx="5072180" cy="4843502"/>
            </a:xfrm>
            <a:custGeom>
              <a:rect b="b" l="l" r="r" t="t"/>
              <a:pathLst>
                <a:path extrusionOk="0" h="4843502" w="507218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"/>
          <p:cNvSpPr/>
          <p:nvPr/>
        </p:nvSpPr>
        <p:spPr>
          <a:xfrm rot="2700000">
            <a:off x="11438585" y="5665752"/>
            <a:ext cx="877778" cy="1755556"/>
          </a:xfrm>
          <a:custGeom>
            <a:rect b="b" l="l" r="r" t="t"/>
            <a:pathLst>
              <a:path extrusionOk="0" h="1755556" w="877778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 flipH="1" rot="8100000">
            <a:off x="10582265" y="5841410"/>
            <a:ext cx="2372348" cy="1186174"/>
          </a:xfrm>
          <a:custGeom>
            <a:rect b="b" l="l" r="r" t="t"/>
            <a:pathLst>
              <a:path extrusionOk="0" h="1186174" w="2372348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 rot="-5400000">
            <a:off x="9696648" y="6040937"/>
            <a:ext cx="1488421" cy="1643560"/>
            <a:chOff x="10225384" y="6572118"/>
            <a:chExt cx="3924856" cy="4333944"/>
          </a:xfrm>
        </p:grpSpPr>
        <p:sp>
          <p:nvSpPr>
            <p:cNvPr id="75" name="Google Shape;75;p4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flipH="1" rot="8100000">
              <a:off x="10811837" y="7142066"/>
              <a:ext cx="2751954" cy="2751955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/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b="1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Slide">
  <p:cSld name="Quot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 flipH="1" rot="5400000">
            <a:off x="2855762" y="-2473495"/>
            <a:ext cx="6862743" cy="11809733"/>
          </a:xfrm>
          <a:custGeom>
            <a:rect b="b" l="l" r="r" t="t"/>
            <a:pathLst>
              <a:path extrusionOk="0" h="11809733" w="686274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 flipH="1" rot="5400000">
            <a:off x="2626806" y="-2626805"/>
            <a:ext cx="6862743" cy="12116353"/>
          </a:xfrm>
          <a:custGeom>
            <a:rect b="b" l="l" r="r" t="t"/>
            <a:pathLst>
              <a:path extrusionOk="0" h="12116353" w="6853871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cap="flat" cmpd="sng" w="76200">
            <a:solidFill>
              <a:schemeClr val="accent1">
                <a:alpha val="5333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b="0" i="0" lang="en-US" sz="18400" u="none" cap="none" strike="noStrike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0" i="0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 + Text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96" name="Google Shape;96;p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7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07" name="Google Shape;107;p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7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10" name="Google Shape;110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7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bg>
      <p:bgPr>
        <a:solidFill>
          <a:schemeClr val="accen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" name="Google Shape;121;p8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22" name="Google Shape;122;p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25" name="Google Shape;125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9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38" name="Google Shape;138;p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41" name="Google Shape;141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9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43365" y="1825625"/>
            <a:ext cx="1121523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bg>
      <p:bgPr>
        <a:solidFill>
          <a:schemeClr val="accen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0"/>
            <a:ext cx="12192001" cy="6884191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2664629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 flipH="1" rot="5400000">
            <a:off x="2664628" y="-2664627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 txBox="1"/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b="1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" name="Google Shape;153;p10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154" name="Google Shape;154;p1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157" name="Google Shape;157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0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1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10"/>
          <p:cNvSpPr txBox="1"/>
          <p:nvPr>
            <p:ph idx="3" type="body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0"/>
          <p:cNvSpPr txBox="1"/>
          <p:nvPr>
            <p:ph idx="4" type="body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1"/>
            <a:ext cx="12192001" cy="6857999"/>
          </a:xfrm>
          <a:custGeom>
            <a:rect b="b" l="l" r="r" t="t"/>
            <a:pathLst>
              <a:path extrusionOk="0" h="6884191" w="1219200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215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 flipH="1" rot="5400000">
            <a:off x="2964809" y="-2364446"/>
            <a:ext cx="6862744" cy="11591639"/>
          </a:xfrm>
          <a:custGeom>
            <a:rect b="b" l="l" r="r" t="t"/>
            <a:pathLst>
              <a:path extrusionOk="0" h="11591639" w="6862744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 rot="5400000">
            <a:off x="2664629" y="-2669372"/>
            <a:ext cx="6862744" cy="12192000"/>
          </a:xfrm>
          <a:custGeom>
            <a:rect b="b" l="l" r="r" t="t"/>
            <a:pathLst>
              <a:path extrusionOk="0" h="12192000" w="6849744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"/>
          <p:cNvGrpSpPr/>
          <p:nvPr/>
        </p:nvGrpSpPr>
        <p:grpSpPr>
          <a:xfrm rot="-5400000">
            <a:off x="390304" y="-431739"/>
            <a:ext cx="757355" cy="863476"/>
            <a:chOff x="10431418" y="6819549"/>
            <a:chExt cx="3512798" cy="4005019"/>
          </a:xfrm>
        </p:grpSpPr>
        <p:sp>
          <p:nvSpPr>
            <p:cNvPr id="20" name="Google Shape;20;p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 flipH="1" rot="8100000">
              <a:off x="10986797" y="7317026"/>
              <a:ext cx="2402031" cy="2402032"/>
            </a:xfrm>
            <a:custGeom>
              <a:rect b="b" l="l" r="r" t="t"/>
              <a:pathLst>
                <a:path extrusionOk="0" h="754341" w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"/>
          <p:cNvGrpSpPr/>
          <p:nvPr/>
        </p:nvGrpSpPr>
        <p:grpSpPr>
          <a:xfrm>
            <a:off x="-1" y="1357409"/>
            <a:ext cx="12192000" cy="4846320"/>
            <a:chOff x="-1" y="1357409"/>
            <a:chExt cx="12192000" cy="4917518"/>
          </a:xfrm>
        </p:grpSpPr>
        <p:sp>
          <p:nvSpPr>
            <p:cNvPr id="23" name="Google Shape;23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0" name="adj"/>
              </a:avLst>
            </a:prstGeom>
            <a:solidFill>
              <a:srgbClr val="1B67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10800000">
              <a:off x="-1" y="1357409"/>
              <a:ext cx="12192000" cy="4917518"/>
            </a:xfrm>
            <a:prstGeom prst="snip1Rect">
              <a:avLst>
                <a:gd fmla="val 19670" name="adj"/>
              </a:avLst>
            </a:prstGeom>
            <a:solidFill>
              <a:srgbClr val="003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"/>
          <p:cNvSpPr/>
          <p:nvPr/>
        </p:nvSpPr>
        <p:spPr>
          <a:xfrm flipH="1">
            <a:off x="10782300" y="5448297"/>
            <a:ext cx="1409700" cy="1409703"/>
          </a:xfrm>
          <a:custGeom>
            <a:rect b="b" l="l" r="r" t="t"/>
            <a:pathLst>
              <a:path extrusionOk="0" h="754341" w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0" y="5448626"/>
            <a:ext cx="6738450" cy="1409374"/>
          </a:xfrm>
          <a:custGeom>
            <a:rect b="b" l="l" r="r" t="t"/>
            <a:pathLst>
              <a:path extrusionOk="0" h="1409374" w="6738450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7F7F7F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 flipH="1">
            <a:off x="6102096" y="3608996"/>
            <a:ext cx="4522796" cy="3249004"/>
          </a:xfrm>
          <a:custGeom>
            <a:rect b="b" l="l" r="r" t="t"/>
            <a:pathLst>
              <a:path extrusionOk="0" h="3249004" w="4522796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0"/>
          <p:cNvSpPr txBox="1"/>
          <p:nvPr>
            <p:ph type="ctrTitle"/>
          </p:nvPr>
        </p:nvSpPr>
        <p:spPr>
          <a:xfrm>
            <a:off x="1524000" y="2751117"/>
            <a:ext cx="66180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rebuchet MS"/>
              <a:buNone/>
            </a:pPr>
            <a:r>
              <a:rPr lang="en-US" sz="5400"/>
              <a:t>StockWatch</a:t>
            </a:r>
            <a:endParaRPr/>
          </a:p>
        </p:txBody>
      </p:sp>
      <p:sp>
        <p:nvSpPr>
          <p:cNvPr id="319" name="Google Shape;319;p20"/>
          <p:cNvSpPr txBox="1"/>
          <p:nvPr>
            <p:ph idx="1" type="subTitle"/>
          </p:nvPr>
        </p:nvSpPr>
        <p:spPr>
          <a:xfrm>
            <a:off x="504023" y="4238569"/>
            <a:ext cx="6618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Chenson Johnson, Binju Shrestha, Samuel Khalil, </a:t>
            </a:r>
            <a:r>
              <a:rPr lang="en-US" sz="1900"/>
              <a:t>David Osterhoff, </a:t>
            </a:r>
            <a:r>
              <a:rPr lang="en-US" sz="1900"/>
              <a:t>Yunfan Yang, Zheng Zeng, Zhuoming Lei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0" y="0"/>
            <a:ext cx="5920618" cy="2896258"/>
          </a:xfrm>
          <a:custGeom>
            <a:rect b="b" l="l" r="r" t="t"/>
            <a:pathLst>
              <a:path extrusionOk="0" h="2896258" w="592061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763" y="2419865"/>
            <a:ext cx="3079129" cy="8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6095998" y="5448626"/>
            <a:ext cx="5925190" cy="1409374"/>
          </a:xfrm>
          <a:custGeom>
            <a:rect b="b" l="l" r="r" t="t"/>
            <a:pathLst>
              <a:path extrusionOk="0" h="1409374" w="5925190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/>
          <p:nvPr/>
        </p:nvSpPr>
        <p:spPr>
          <a:xfrm>
            <a:off x="321564" y="320040"/>
            <a:ext cx="11548800" cy="62178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9"/>
          <p:cNvSpPr txBox="1"/>
          <p:nvPr>
            <p:ph type="title"/>
          </p:nvPr>
        </p:nvSpPr>
        <p:spPr>
          <a:xfrm>
            <a:off x="838200" y="963877"/>
            <a:ext cx="34944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Upcoming Sprint</a:t>
            </a:r>
            <a:r>
              <a:rPr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cxnSp>
        <p:nvCxnSpPr>
          <p:cNvPr id="434" name="Google Shape;434;p29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29"/>
          <p:cNvSpPr txBox="1"/>
          <p:nvPr>
            <p:ph idx="1" type="body"/>
          </p:nvPr>
        </p:nvSpPr>
        <p:spPr>
          <a:xfrm>
            <a:off x="4976006" y="963852"/>
            <a:ext cx="637770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9400" lvl="0" marL="5143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Fine tune the ML code to be able to make more consistent profit</a:t>
            </a:r>
            <a:endParaRPr sz="2400">
              <a:solidFill>
                <a:schemeClr val="lt1"/>
              </a:solidFill>
            </a:endParaRPr>
          </a:p>
          <a:p>
            <a:pPr indent="-279400" lvl="0" marL="51435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Merging of the code between frontend, backend, and algorithm.</a:t>
            </a:r>
            <a:endParaRPr sz="2400">
              <a:solidFill>
                <a:schemeClr val="lt1"/>
              </a:solidFill>
            </a:endParaRPr>
          </a:p>
          <a:p>
            <a:pPr indent="-27940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Quality Assurance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36" name="Google Shape;436;p29"/>
          <p:cNvSpPr txBox="1"/>
          <p:nvPr>
            <p:ph idx="12" type="sldNum"/>
          </p:nvPr>
        </p:nvSpPr>
        <p:spPr>
          <a:xfrm>
            <a:off x="10571516" y="6033479"/>
            <a:ext cx="78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1"/>
          <p:cNvSpPr txBox="1"/>
          <p:nvPr>
            <p:ph type="title"/>
          </p:nvPr>
        </p:nvSpPr>
        <p:spPr>
          <a:xfrm>
            <a:off x="1023802" y="677869"/>
            <a:ext cx="3371100" cy="55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</a:pP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b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4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Sprint </a:t>
            </a:r>
            <a:r>
              <a:rPr lang="en-US" sz="4800">
                <a:solidFill>
                  <a:srgbClr val="FFFFFF"/>
                </a:solidFill>
              </a:rPr>
              <a:t>4</a:t>
            </a:r>
            <a:endParaRPr sz="4800">
              <a:solidFill>
                <a:srgbClr val="FFFFFF"/>
              </a:solidFill>
            </a:endParaRPr>
          </a:p>
        </p:txBody>
      </p:sp>
      <p:cxnSp>
        <p:nvCxnSpPr>
          <p:cNvPr id="329" name="Google Shape;329;p21"/>
          <p:cNvCxnSpPr/>
          <p:nvPr/>
        </p:nvCxnSpPr>
        <p:spPr>
          <a:xfrm rot="10800000">
            <a:off x="762000" y="2971800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5196925" y="200925"/>
            <a:ext cx="6498375" cy="6014137"/>
            <a:chOff x="-83100" y="-442013"/>
            <a:chExt cx="6498375" cy="6014137"/>
          </a:xfrm>
        </p:grpSpPr>
        <p:sp>
          <p:nvSpPr>
            <p:cNvPr id="332" name="Google Shape;332;p21"/>
            <p:cNvSpPr/>
            <p:nvPr/>
          </p:nvSpPr>
          <p:spPr>
            <a:xfrm>
              <a:off x="-83100" y="-442013"/>
              <a:ext cx="5328600" cy="2214000"/>
            </a:xfrm>
            <a:prstGeom prst="roundRect">
              <a:avLst>
                <a:gd fmla="val 10000" name="adj"/>
              </a:avLst>
            </a:prstGeom>
            <a:solidFill>
              <a:srgbClr val="09426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390000" y="-292763"/>
              <a:ext cx="4548600" cy="15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added buy and sell tab to the website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470177" y="1950243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27BB0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1"/>
            <p:cNvSpPr txBox="1"/>
            <p:nvPr/>
          </p:nvSpPr>
          <p:spPr>
            <a:xfrm>
              <a:off x="608875" y="1828337"/>
              <a:ext cx="4945500" cy="19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updated our server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940355" y="3900487"/>
              <a:ext cx="5328682" cy="1671637"/>
            </a:xfrm>
            <a:prstGeom prst="roundRect">
              <a:avLst>
                <a:gd fmla="val 10000" name="adj"/>
              </a:avLst>
            </a:prstGeom>
            <a:solidFill>
              <a:srgbClr val="F6773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1"/>
            <p:cNvSpPr txBox="1"/>
            <p:nvPr/>
          </p:nvSpPr>
          <p:spPr>
            <a:xfrm>
              <a:off x="989315" y="3949448"/>
              <a:ext cx="4339365" cy="1573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We used various flask extensions</a:t>
              </a:r>
              <a:endPara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597542" y="1017558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9CDD1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1"/>
            <p:cNvSpPr txBox="1"/>
            <p:nvPr/>
          </p:nvSpPr>
          <p:spPr>
            <a:xfrm>
              <a:off x="3999944" y="628233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328675" y="3332087"/>
              <a:ext cx="1086600" cy="10866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AD5C8">
                <a:alpha val="88235"/>
              </a:srgbClr>
            </a:solidFill>
            <a:ln cap="flat" cmpd="sng" w="12700">
              <a:solidFill>
                <a:srgbClr val="C9CDD1">
                  <a:alpha val="8823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5420672" y="3206757"/>
              <a:ext cx="597600" cy="8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Companies for 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(Buy and sell)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22"/>
          <p:cNvGrpSpPr/>
          <p:nvPr/>
        </p:nvGrpSpPr>
        <p:grpSpPr>
          <a:xfrm>
            <a:off x="5180525" y="958870"/>
            <a:ext cx="6513600" cy="2395368"/>
            <a:chOff x="0" y="49392"/>
            <a:chExt cx="6513600" cy="284148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 txBox="1"/>
            <p:nvPr/>
          </p:nvSpPr>
          <p:spPr>
            <a:xfrm>
              <a:off x="66825" y="116214"/>
              <a:ext cx="6380100" cy="8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General Electric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152197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8F2A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66824" y="1579519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Ford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  <p:sp>
        <p:nvSpPr>
          <p:cNvPr id="354" name="Google Shape;354;p22"/>
          <p:cNvSpPr/>
          <p:nvPr/>
        </p:nvSpPr>
        <p:spPr>
          <a:xfrm>
            <a:off x="5180525" y="3411800"/>
            <a:ext cx="6513600" cy="1145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5481575" y="3567175"/>
            <a:ext cx="59115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Boeing Aerospace Company</a:t>
            </a:r>
            <a:endParaRPr sz="3000">
              <a:solidFill>
                <a:srgbClr val="FFFFFF"/>
              </a:solidFill>
            </a:endParaRPr>
          </a:p>
        </p:txBody>
      </p:sp>
      <p:grpSp>
        <p:nvGrpSpPr>
          <p:cNvPr id="356" name="Google Shape;356;p22"/>
          <p:cNvGrpSpPr/>
          <p:nvPr/>
        </p:nvGrpSpPr>
        <p:grpSpPr>
          <a:xfrm>
            <a:off x="5180525" y="4578553"/>
            <a:ext cx="6513600" cy="1282075"/>
            <a:chOff x="0" y="-102556"/>
            <a:chExt cx="6513600" cy="1520848"/>
          </a:xfrm>
        </p:grpSpPr>
        <p:sp>
          <p:nvSpPr>
            <p:cNvPr id="357" name="Google Shape;357;p22"/>
            <p:cNvSpPr/>
            <p:nvPr/>
          </p:nvSpPr>
          <p:spPr>
            <a:xfrm>
              <a:off x="0" y="49392"/>
              <a:ext cx="6513600" cy="1368900"/>
            </a:xfrm>
            <a:prstGeom prst="roundRect">
              <a:avLst>
                <a:gd fmla="val 16667" name="adj"/>
              </a:avLst>
            </a:prstGeom>
            <a:solidFill>
              <a:srgbClr val="46C2D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66824" y="-102556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419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Char char="●"/>
              </a:pPr>
              <a:r>
                <a:rPr lang="en-US" sz="3000">
                  <a:solidFill>
                    <a:srgbClr val="FFFFFF"/>
                  </a:solidFill>
                </a:rPr>
                <a:t>Apple Inc</a:t>
              </a:r>
              <a:endParaRPr sz="3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3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23"/>
          <p:cNvGrpSpPr/>
          <p:nvPr/>
        </p:nvGrpSpPr>
        <p:grpSpPr>
          <a:xfrm>
            <a:off x="5180525" y="531570"/>
            <a:ext cx="6580425" cy="5824589"/>
            <a:chOff x="0" y="49381"/>
            <a:chExt cx="6580425" cy="4006182"/>
          </a:xfrm>
        </p:grpSpPr>
        <p:sp>
          <p:nvSpPr>
            <p:cNvPr id="367" name="Google Shape;367;p23"/>
            <p:cNvSpPr/>
            <p:nvPr/>
          </p:nvSpPr>
          <p:spPr>
            <a:xfrm>
              <a:off x="0" y="49381"/>
              <a:ext cx="6513600" cy="19929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 txBox="1"/>
            <p:nvPr/>
          </p:nvSpPr>
          <p:spPr>
            <a:xfrm>
              <a:off x="66749" y="42812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Building the model</a:t>
              </a:r>
              <a:endParaRPr sz="2400">
                <a:solidFill>
                  <a:srgbClr val="FFFFFF"/>
                </a:solidFill>
              </a:endParaRPr>
            </a:p>
            <a:p>
              <a:pPr indent="-3810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○"/>
              </a:pPr>
              <a:r>
                <a:rPr lang="en-US" sz="2400">
                  <a:solidFill>
                    <a:srgbClr val="FFFFFF"/>
                  </a:solidFill>
                </a:rPr>
                <a:t>We have begun building a model using larger numbers of steps (50000+)</a:t>
              </a:r>
              <a:endParaRPr sz="24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66825" y="2178764"/>
              <a:ext cx="6513600" cy="18768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 txBox="1"/>
            <p:nvPr/>
          </p:nvSpPr>
          <p:spPr>
            <a:xfrm>
              <a:off x="133574" y="2442792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Starting Training, Testing, and Validation Phases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4"/>
          <p:cNvSpPr txBox="1"/>
          <p:nvPr>
            <p:ph type="title"/>
          </p:nvPr>
        </p:nvSpPr>
        <p:spPr>
          <a:xfrm>
            <a:off x="863029" y="1012004"/>
            <a:ext cx="34161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Machine Learning Challenges</a:t>
            </a:r>
            <a:endParaRPr sz="3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p24"/>
          <p:cNvGrpSpPr/>
          <p:nvPr/>
        </p:nvGrpSpPr>
        <p:grpSpPr>
          <a:xfrm>
            <a:off x="5180525" y="531570"/>
            <a:ext cx="6580425" cy="5824589"/>
            <a:chOff x="0" y="49381"/>
            <a:chExt cx="6580425" cy="4006182"/>
          </a:xfrm>
        </p:grpSpPr>
        <p:sp>
          <p:nvSpPr>
            <p:cNvPr id="379" name="Google Shape;379;p24"/>
            <p:cNvSpPr/>
            <p:nvPr/>
          </p:nvSpPr>
          <p:spPr>
            <a:xfrm>
              <a:off x="0" y="49381"/>
              <a:ext cx="6513600" cy="19929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 txBox="1"/>
            <p:nvPr/>
          </p:nvSpPr>
          <p:spPr>
            <a:xfrm>
              <a:off x="66749" y="428127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</a:endParaRPr>
            </a:p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Building model is time consuming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is the model good? Overfitted?</a:t>
              </a:r>
              <a:endParaRPr sz="18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positive reward values so far </a:t>
              </a:r>
              <a:endParaRPr sz="18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66825" y="2178764"/>
              <a:ext cx="6513600" cy="1876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133574" y="2442792"/>
              <a:ext cx="6380100" cy="12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-3810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Char char="●"/>
              </a:pPr>
              <a:r>
                <a:rPr lang="en-US" sz="2400">
                  <a:solidFill>
                    <a:srgbClr val="FFFFFF"/>
                  </a:solidFill>
                </a:rPr>
                <a:t>Understanding outputs</a:t>
              </a:r>
              <a:endParaRPr sz="24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Additional study is needed to completely understand what all the graphs mean</a:t>
              </a:r>
              <a:endParaRPr sz="18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Figure out why reward graph doesn’t appear to work</a:t>
              </a:r>
              <a:endParaRPr sz="1800">
                <a:solidFill>
                  <a:srgbClr val="FFFFFF"/>
                </a:solidFill>
              </a:endParaRPr>
            </a:p>
            <a:p>
              <a:pPr indent="-3429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○"/>
              </a:pPr>
              <a:r>
                <a:rPr lang="en-US" sz="1800">
                  <a:solidFill>
                    <a:srgbClr val="FFFFFF"/>
                  </a:solidFill>
                </a:rPr>
                <a:t>Interpreting outputs into meaningful information for ordinary user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25"/>
          <p:cNvGrpSpPr/>
          <p:nvPr/>
        </p:nvGrpSpPr>
        <p:grpSpPr>
          <a:xfrm>
            <a:off x="6163378" y="3957496"/>
            <a:ext cx="5876570" cy="2315951"/>
            <a:chOff x="43900" y="-4"/>
            <a:chExt cx="6513600" cy="2282400"/>
          </a:xfrm>
        </p:grpSpPr>
        <p:sp>
          <p:nvSpPr>
            <p:cNvPr id="389" name="Google Shape;389;p25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Left: Agent trail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Right: Agent Actions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sp>
        <p:nvSpPr>
          <p:cNvPr id="391" name="Google Shape;391;p25"/>
          <p:cNvSpPr txBox="1"/>
          <p:nvPr/>
        </p:nvSpPr>
        <p:spPr>
          <a:xfrm>
            <a:off x="331400" y="6107650"/>
            <a:ext cx="4465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GE historical stock data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392" name="Google Shape;3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" y="273746"/>
            <a:ext cx="5836105" cy="352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8320" y="273752"/>
            <a:ext cx="5802930" cy="352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idx="12" type="sldNum"/>
          </p:nvPr>
        </p:nvSpPr>
        <p:spPr>
          <a:xfrm>
            <a:off x="10726220" y="6356350"/>
            <a:ext cx="62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26"/>
          <p:cNvGrpSpPr/>
          <p:nvPr/>
        </p:nvGrpSpPr>
        <p:grpSpPr>
          <a:xfrm>
            <a:off x="9184424" y="463899"/>
            <a:ext cx="2567010" cy="5809621"/>
            <a:chOff x="43900" y="-4"/>
            <a:chExt cx="6513600" cy="2282400"/>
          </a:xfrm>
        </p:grpSpPr>
        <p:sp>
          <p:nvSpPr>
            <p:cNvPr id="400" name="Google Shape;400;p26"/>
            <p:cNvSpPr/>
            <p:nvPr/>
          </p:nvSpPr>
          <p:spPr>
            <a:xfrm>
              <a:off x="43900" y="-4"/>
              <a:ext cx="6513600" cy="2282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 txBox="1"/>
            <p:nvPr/>
          </p:nvSpPr>
          <p:spPr>
            <a:xfrm>
              <a:off x="177400" y="221622"/>
              <a:ext cx="6380100" cy="195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Blue line: 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Stock Trail (price)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Red Triangle: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Short (sell)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Green Triangle:</a:t>
              </a:r>
              <a:endParaRPr sz="21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100">
                  <a:solidFill>
                    <a:srgbClr val="FFFFFF"/>
                  </a:solidFill>
                </a:rPr>
                <a:t>Long (buy)</a:t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sp>
        <p:nvSpPr>
          <p:cNvPr id="402" name="Google Shape;402;p26"/>
          <p:cNvSpPr txBox="1"/>
          <p:nvPr/>
        </p:nvSpPr>
        <p:spPr>
          <a:xfrm>
            <a:off x="331400" y="6107650"/>
            <a:ext cx="44658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View of Agent Actions</a:t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403" name="Google Shape;4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00" y="777675"/>
            <a:ext cx="8550449" cy="5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idx="12" type="sldNum"/>
          </p:nvPr>
        </p:nvSpPr>
        <p:spPr>
          <a:xfrm>
            <a:off x="11252200" y="6315075"/>
            <a:ext cx="40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27"/>
          <p:cNvSpPr txBox="1"/>
          <p:nvPr>
            <p:ph type="title"/>
          </p:nvPr>
        </p:nvSpPr>
        <p:spPr>
          <a:xfrm>
            <a:off x="2205304" y="86150"/>
            <a:ext cx="7781400" cy="85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 over time</a:t>
            </a:r>
            <a:endParaRPr/>
          </a:p>
        </p:txBody>
      </p:sp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75" y="3925575"/>
            <a:ext cx="4372224" cy="25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575" y="1035675"/>
            <a:ext cx="4372225" cy="26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4025" y="1023225"/>
            <a:ext cx="4372225" cy="264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4025" y="3925575"/>
            <a:ext cx="4372226" cy="25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7"/>
          <p:cNvSpPr txBox="1"/>
          <p:nvPr/>
        </p:nvSpPr>
        <p:spPr>
          <a:xfrm>
            <a:off x="925750" y="3302625"/>
            <a:ext cx="40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1.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6454650" y="3302625"/>
            <a:ext cx="40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2</a:t>
            </a:r>
            <a:r>
              <a:rPr b="1" lang="en-US">
                <a:solidFill>
                  <a:schemeClr val="lt1"/>
                </a:solidFill>
              </a:rPr>
              <a:t>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925750" y="6088050"/>
            <a:ext cx="40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3</a:t>
            </a:r>
            <a:r>
              <a:rPr b="1" lang="en-US">
                <a:solidFill>
                  <a:schemeClr val="lt1"/>
                </a:solidFill>
              </a:rPr>
              <a:t>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6487525" y="6088050"/>
            <a:ext cx="406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4</a:t>
            </a:r>
            <a:r>
              <a:rPr b="1" lang="en-US">
                <a:solidFill>
                  <a:schemeClr val="lt1"/>
                </a:solidFill>
              </a:rPr>
              <a:t>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"/>
          <p:cNvSpPr/>
          <p:nvPr/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rgbClr val="0065A4">
                  <a:alpha val="80392"/>
                </a:srgbClr>
              </a:gs>
              <a:gs pos="25000">
                <a:srgbClr val="0065A4">
                  <a:alpha val="60000"/>
                </a:srgbClr>
              </a:gs>
              <a:gs pos="94000">
                <a:srgbClr val="424244"/>
              </a:gs>
              <a:gs pos="100000">
                <a:srgbClr val="42424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8"/>
          <p:cNvSpPr txBox="1"/>
          <p:nvPr>
            <p:ph type="ctrTitle"/>
          </p:nvPr>
        </p:nvSpPr>
        <p:spPr>
          <a:xfrm>
            <a:off x="804484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rebuchet MS"/>
              <a:buNone/>
            </a:pPr>
            <a:r>
              <a:rPr lang="en-US" sz="4400">
                <a:solidFill>
                  <a:srgbClr val="000000"/>
                </a:solidFill>
              </a:rPr>
              <a:t>Demo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6727121" y="581159"/>
            <a:ext cx="5464879" cy="6276841"/>
          </a:xfrm>
          <a:custGeom>
            <a:rect b="b" l="l" r="r" t="t"/>
            <a:pathLst>
              <a:path extrusionOk="0" h="6276841" w="5464879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74C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d3zpcVbyLLskYcfpDOnPN0WRfIw8FYvLFE3lYRYejdq2i6MDhIMslTnx0vIBulcGLe3Cmd5_ZReD1gWI8ZkWBMRSwNJUtY4LS8YysRnZ93aBiEU4E5RxNN6VRi6Qozau-agADzAE9kA" id="427" name="Google Shape;4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770" y="3339666"/>
            <a:ext cx="4141760" cy="109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