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8" r:id="rId3"/>
  </p:sldMasterIdLst>
  <p:notesMasterIdLst>
    <p:notesMasterId r:id="rId51"/>
  </p:notesMasterIdLst>
  <p:sldIdLst>
    <p:sldId id="686" r:id="rId4"/>
    <p:sldId id="680" r:id="rId5"/>
    <p:sldId id="681" r:id="rId6"/>
    <p:sldId id="682" r:id="rId7"/>
    <p:sldId id="683" r:id="rId8"/>
    <p:sldId id="684" r:id="rId9"/>
    <p:sldId id="685" r:id="rId10"/>
    <p:sldId id="675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700" r:id="rId24"/>
    <p:sldId id="701" r:id="rId25"/>
    <p:sldId id="702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14" r:id="rId38"/>
    <p:sldId id="715" r:id="rId39"/>
    <p:sldId id="716" r:id="rId40"/>
    <p:sldId id="717" r:id="rId41"/>
    <p:sldId id="718" r:id="rId42"/>
    <p:sldId id="719" r:id="rId43"/>
    <p:sldId id="720" r:id="rId44"/>
    <p:sldId id="721" r:id="rId45"/>
    <p:sldId id="722" r:id="rId46"/>
    <p:sldId id="723" r:id="rId47"/>
    <p:sldId id="724" r:id="rId48"/>
    <p:sldId id="725" r:id="rId49"/>
    <p:sldId id="677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14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19D12-9FE8-4486-9843-F11A6C6CDF49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4F553-CABC-45F0-9425-CA7AD7D73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22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1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75799" y="274640"/>
            <a:ext cx="2971801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400" y="274640"/>
            <a:ext cx="8712201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9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2"/>
            <a:ext cx="12192000" cy="1224501"/>
          </a:xfrm>
          <a:prstGeom prst="rect">
            <a:avLst/>
          </a:prstGeom>
          <a:gradFill>
            <a:gsLst>
              <a:gs pos="10000">
                <a:schemeClr val="bg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8" name="Group 6"/>
          <p:cNvGrpSpPr/>
          <p:nvPr userDrawn="1"/>
        </p:nvGrpSpPr>
        <p:grpSpPr>
          <a:xfrm>
            <a:off x="10389705" y="55657"/>
            <a:ext cx="1802298" cy="1097282"/>
            <a:chOff x="6687077" y="3259666"/>
            <a:chExt cx="2981857" cy="3208867"/>
          </a:xfrm>
        </p:grpSpPr>
        <p:cxnSp>
          <p:nvCxnSpPr>
            <p:cNvPr id="9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332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39351" y="188640"/>
            <a:ext cx="7104789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03861" y="116634"/>
            <a:ext cx="2844800" cy="304271"/>
          </a:xfrm>
          <a:prstGeom prst="rect">
            <a:avLst/>
          </a:prstGeom>
        </p:spPr>
        <p:txBody>
          <a:bodyPr/>
          <a:lstStyle>
            <a:lvl1pPr algn="r">
              <a:defRPr sz="12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fld id="{925020C4-ABE2-4ABF-BF51-9A6586E3E3B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01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4" y="184745"/>
            <a:ext cx="9121013" cy="548680"/>
          </a:xfrm>
        </p:spPr>
        <p:txBody>
          <a:bodyPr/>
          <a:lstStyle>
            <a:lvl1pPr algn="l">
              <a:defRPr sz="195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3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3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2" y="908051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" y="908051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719403" y="1196752"/>
            <a:ext cx="10945216" cy="5400600"/>
          </a:xfrm>
        </p:spPr>
        <p:txBody>
          <a:bodyPr/>
          <a:lstStyle>
            <a:lvl1pPr marL="278606" indent="-278606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300" b="1">
                <a:latin typeface="+mn-ea"/>
                <a:ea typeface="+mn-ea"/>
              </a:defRPr>
            </a:lvl1pPr>
            <a:lvl2pPr marL="363736" indent="-147042">
              <a:spcAft>
                <a:spcPts val="325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975"/>
            </a:lvl2pPr>
            <a:lvl3pPr marL="510778" indent="-147042">
              <a:spcAft>
                <a:spcPts val="244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975"/>
            </a:lvl3pPr>
            <a:lvl4pPr marL="657820" indent="-147042">
              <a:spcAft>
                <a:spcPts val="244"/>
              </a:spcAft>
              <a:buSzPct val="96000"/>
              <a:defRPr sz="894"/>
            </a:lvl4pPr>
            <a:lvl5pPr marL="804863" indent="-147042">
              <a:defRPr sz="894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60797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섹션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45</a:t>
            </a:r>
          </a:p>
        </p:txBody>
      </p:sp>
      <p:sp>
        <p:nvSpPr>
          <p:cNvPr id="5" name="모서리가 둥근 직사각형 4"/>
          <p:cNvSpPr/>
          <p:nvPr userDrawn="1"/>
        </p:nvSpPr>
        <p:spPr>
          <a:xfrm>
            <a:off x="425451" y="404814"/>
            <a:ext cx="11330516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FABE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pic>
        <p:nvPicPr>
          <p:cNvPr id="8" name="Picture 4" descr="D:\00_출간완료\A552_난생처음 파이썬(우재남)\05_도서관리\05_기타\신간안내 패키지_난생처음 파이썬 프로그래밍\01_표지\A552_2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62" r="92480" b="39013"/>
          <a:stretch/>
        </p:blipFill>
        <p:spPr bwMode="auto">
          <a:xfrm rot="16200000">
            <a:off x="9216243" y="-979744"/>
            <a:ext cx="378984" cy="36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98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40"/>
          <p:cNvSpPr>
            <a:spLocks noChangeArrowheads="1"/>
          </p:cNvSpPr>
          <p:nvPr userDrawn="1"/>
        </p:nvSpPr>
        <p:spPr bwMode="invGray">
          <a:xfrm>
            <a:off x="0" y="-1529"/>
            <a:ext cx="12192000" cy="617311"/>
          </a:xfrm>
          <a:prstGeom prst="rect">
            <a:avLst/>
          </a:prstGeom>
          <a:solidFill>
            <a:srgbClr val="FABE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142723" y="64772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tx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latinLnBrk="1" hangingPunct="1">
              <a:defRPr/>
            </a:pPr>
            <a:fld id="{1DB67DEF-9DDF-48EA-B298-FF150FB45091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pPr algn="r" eaLnBrk="1" latinLnBrk="1" hangingPunct="1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a typeface="맑은 고딕" panose="020B0503020000020004" pitchFamily="50" charset="-127"/>
              </a:rPr>
              <a:t>/ 45</a:t>
            </a:r>
          </a:p>
        </p:txBody>
      </p:sp>
      <p:sp>
        <p:nvSpPr>
          <p:cNvPr id="5" name="텍스트 개체 틀 2"/>
          <p:cNvSpPr>
            <a:spLocks noGrp="1"/>
          </p:cNvSpPr>
          <p:nvPr>
            <p:ph idx="1"/>
          </p:nvPr>
        </p:nvSpPr>
        <p:spPr bwMode="auto">
          <a:xfrm>
            <a:off x="431371" y="764705"/>
            <a:ext cx="11151029" cy="536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rgbClr val="FABE00"/>
              </a:buClr>
              <a:buSzPct val="100000"/>
              <a:buFont typeface="Wingdings" panose="05000000000000000000" pitchFamily="2" charset="2"/>
              <a:buChar char="n"/>
              <a:defRPr sz="2200">
                <a:latin typeface="+mn-ea"/>
                <a:ea typeface="+mn-ea"/>
              </a:defRPr>
            </a:lvl1pPr>
            <a:lvl2pPr marL="355600" indent="185738">
              <a:lnSpc>
                <a:spcPct val="150000"/>
              </a:lnSpc>
              <a:buClr>
                <a:srgbClr val="F6AD3A"/>
              </a:buClr>
              <a:buFont typeface="Wingdings" panose="05000000000000000000" pitchFamily="2" charset="2"/>
              <a:buChar char="§"/>
              <a:tabLst>
                <a:tab pos="363538" algn="l"/>
              </a:tabLst>
              <a:defRPr kumimoji="1" lang="ko-KR" altLang="en-US" sz="1800" b="0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50950" indent="-285750"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/>
            </a:lvl3pPr>
            <a:lvl4pPr marL="16002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o"/>
              <a:defRPr sz="1600"/>
            </a:lvl4pPr>
            <a:lvl5pPr marL="2057400" indent="-228600">
              <a:buClr>
                <a:srgbClr val="0070C0"/>
              </a:buClr>
              <a:buFont typeface="Wingdings" panose="05000000000000000000" pitchFamily="2" charset="2"/>
              <a:buChar char="n"/>
              <a:defRPr sz="1400"/>
            </a:lvl5pPr>
            <a:lvl6pPr marL="2514600" indent="-228600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n"/>
              <a:defRPr sz="1200">
                <a:latin typeface="+mn-ea"/>
                <a:ea typeface="+mn-ea"/>
              </a:defRPr>
            </a:lvl6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815" y="13436"/>
            <a:ext cx="1149380" cy="64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51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A700B8-5F4A-4941-A97B-D5E73A15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575116C-728B-4CD6-9C27-316DED5AD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92FFF5-18E3-43A2-B804-8167D285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18EF6F0-CCFC-49E6-9CE4-243A491D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CD1803-330F-436B-8348-2E25FCE1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599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511A89-99F4-4343-9817-BB2E076C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8627"/>
            <a:ext cx="12191999" cy="595222"/>
          </a:xfrm>
          <a:gradFill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txBody>
          <a:bodyPr/>
          <a:lstStyle>
            <a:lvl1pPr algn="ctr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3E29A6A-75BC-49F1-BB33-44C20D7D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6" y="750771"/>
            <a:ext cx="11848699" cy="5426192"/>
          </a:xfrm>
          <a:ln>
            <a:solidFill>
              <a:schemeClr val="accent1"/>
            </a:solidFill>
          </a:ln>
        </p:spPr>
        <p:txBody>
          <a:bodyPr/>
          <a:lstStyle>
            <a:lvl1pPr>
              <a:defRPr sz="1500" b="1"/>
            </a:lvl1pPr>
            <a:lvl2pPr>
              <a:defRPr sz="1500" b="1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0A6D732-1A1F-449E-B8C5-4B7EA3B2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DA7BFDD-17A9-402F-BC64-A3F99DA8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5E1B46-C6BA-4269-9CEA-B1977ABA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2861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5147AE4-43E3-43CE-ABB5-67752BE8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2214446"/>
            <a:ext cx="10515600" cy="86983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anchor="ctr"/>
          <a:lstStyle>
            <a:lvl1pPr algn="ctr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F3BAF91-666F-4896-A7E5-0C9AE968A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6979" y="3398339"/>
            <a:ext cx="10237203" cy="1500187"/>
          </a:xfrm>
        </p:spPr>
        <p:txBody>
          <a:bodyPr/>
          <a:lstStyle>
            <a:lvl1pPr marL="0" indent="0" algn="ctr">
              <a:buNone/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F9EB4F-DDCD-42B1-82E1-022C833A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48831C5-3476-4507-B7E8-4400BC64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AF17F1-A2DE-494D-A686-C64F0312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153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46735" y="1196753"/>
            <a:ext cx="11698530" cy="53951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02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8A08AD-F132-4C68-A18E-CE2B7166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7F89C80-C89E-4FC2-8D4C-FF5FF5DCB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6DDC372-7436-48D6-B377-7AAFC9652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DCC5700-5105-45BF-9533-3C83DC2C8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D5ABF82-5F94-4C11-9F9F-0D61C6AB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8284188-7081-4AF7-977E-A4A98867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73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26D240-4A16-4AF0-90DB-93DD1C6E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28BBD22-FFB5-4EC8-9249-15DE19A87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6CDA0BE-A428-4423-87C2-2DC02E9D6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1670D1D-06A8-4BEE-9BCB-52BD37965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856EF359-8C56-4C03-A33D-163BEBC03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61E5F263-E31F-49B9-A8BE-11B86698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0C01042-66EB-4C05-B0DF-44895CCF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2DAF335-DD72-4B6D-9D10-EED078C5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302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11C818-FE59-47C6-9FC3-295C1B05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5DBD6BE-2267-4D9A-BC75-99BD0E2E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A088AD-4328-470E-8B9E-11CB1451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234FF5-2208-482D-A249-3214CB9F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620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432E01B-4F4B-4424-AB52-563E1436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1188C07-E46B-4BA3-B4B9-117E182F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E92F4A2-7930-4C44-9A9F-02E9F9C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34606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60D01E-E826-4392-B820-3934D29D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72C3918-21F7-42C7-A738-543E048DA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F6B438D-DC90-4101-9BF1-AF2240FE1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3FF2D28-6962-4263-8F71-8C32A921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82DE5FF-0516-49EF-9CCC-A5DA9F48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290544E-8291-4AFD-B300-37FCB01E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127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0E827E-C8BB-4055-AA53-2405CD09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183D0C5-916F-4227-B857-ECB262B7E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6A9F9F8-0E83-4F2F-A182-7C919BE6F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2E00178-7F30-4C52-B733-67FC75A8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771A35-9DE4-4283-AD28-1B1DC00B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DD5CE1F-351C-4AF5-932F-C8FB24A4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61181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59C221D-4E68-49BE-BFFC-8C274613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7AA3D7A-D791-4666-A253-7C2360AA5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BDE875-F3DB-4B35-825E-C22CF486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D70E278-21E4-4E74-B253-AF8C946F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FB6A19F-3EAC-4F9F-B0D4-B1517D31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2749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487548F-7903-4F97-BDC4-E686330F9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8BFE808-9011-4353-AFDA-9318EC6E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801266C-3202-4597-A374-C5A0AF7D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B7EC091-2BA9-4DFD-9B6B-3023B161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63173A-FC91-4F30-9730-C614949B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6184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2A7FC2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50" b="0" i="0" u="none" strike="noStrike" kern="1200" cap="none" spc="0" normalizeH="0" baseline="0" noProof="0" dirty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473F8-2F3F-4CC2-BF55-F7E080802650}" type="slidenum"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/9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8" y="35744"/>
            <a:ext cx="10380133" cy="474662"/>
          </a:xfrm>
        </p:spPr>
        <p:txBody>
          <a:bodyPr>
            <a:noAutofit/>
          </a:bodyPr>
          <a:lstStyle>
            <a:lvl1pPr algn="l">
              <a:defRPr sz="18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50000"/>
              </a:lnSpc>
              <a:buClr>
                <a:srgbClr val="D7534C"/>
              </a:buClr>
              <a:buSzPct val="130000"/>
              <a:buFont typeface="Wingdings" panose="05000000000000000000" pitchFamily="2" charset="2"/>
              <a:buChar char="§"/>
              <a:defRPr sz="1500" b="1"/>
            </a:lvl1pPr>
            <a:lvl2pPr marL="470297" indent="-127397">
              <a:lnSpc>
                <a:spcPct val="150000"/>
              </a:lnSpc>
              <a:buClr>
                <a:srgbClr val="D7534C"/>
              </a:buClr>
              <a:buFont typeface="Wingdings" panose="05000000000000000000" pitchFamily="2" charset="2"/>
              <a:buChar char="§"/>
              <a:defRPr sz="1200"/>
            </a:lvl2pPr>
            <a:lvl3pPr marL="603647" indent="-133350">
              <a:lnSpc>
                <a:spcPct val="150000"/>
              </a:lnSpc>
              <a:buClr>
                <a:srgbClr val="D7534C"/>
              </a:buClr>
              <a:buFont typeface="Arial" panose="020B0604020202020204" pitchFamily="34" charset="0"/>
              <a:buChar char="•"/>
              <a:defRPr sz="1050"/>
            </a:lvl3pPr>
            <a:lvl4pPr marL="736997" indent="-133350">
              <a:lnSpc>
                <a:spcPct val="150000"/>
              </a:lnSpc>
              <a:buClr>
                <a:srgbClr val="D7534C"/>
              </a:buClr>
              <a:buFont typeface="맑은 고딕" panose="020B0503020000020004" pitchFamily="50" charset="-127"/>
              <a:buChar char="-"/>
              <a:defRPr sz="900"/>
            </a:lvl4pPr>
            <a:lvl5pPr marL="876300" indent="-139304">
              <a:lnSpc>
                <a:spcPct val="150000"/>
              </a:lnSpc>
              <a:buClr>
                <a:srgbClr val="D7534C"/>
              </a:buClr>
              <a:buFont typeface="Arial" panose="020B0604020202020204" pitchFamily="34" charset="0"/>
              <a:buChar char="»"/>
              <a:defRPr sz="7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21473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00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50" b="0" i="0" u="none" strike="noStrike" kern="1200" cap="none" spc="0" normalizeH="0" baseline="0" noProof="0" dirty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473F8-2F3F-4CC2-BF55-F7E080802650}" type="slidenum"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/22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8" y="51786"/>
            <a:ext cx="10380133" cy="474662"/>
          </a:xfrm>
        </p:spPr>
        <p:txBody>
          <a:bodyPr>
            <a:noAutofit/>
          </a:bodyPr>
          <a:lstStyle>
            <a:lvl1pPr algn="l">
              <a:defRPr sz="18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30000"/>
              <a:buFont typeface="Wingdings" panose="05000000000000000000" pitchFamily="2" charset="2"/>
              <a:buChar char="§"/>
              <a:defRPr sz="1500" b="1"/>
            </a:lvl1pPr>
            <a:lvl2pPr marL="401241" indent="-1333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200"/>
            </a:lvl2pPr>
            <a:lvl3pPr marL="540544" indent="-139304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3894" indent="-1333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맑은 고딕" panose="020B0503020000020004" pitchFamily="50" charset="-127"/>
              <a:buChar char="-"/>
              <a:defRPr sz="900"/>
            </a:lvl4pPr>
            <a:lvl5pPr marL="808435" indent="-134541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»"/>
              <a:defRPr sz="7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1795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633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993366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50" b="0" i="0" u="none" strike="noStrike" kern="1200" cap="none" spc="0" normalizeH="0" baseline="0" noProof="0" dirty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8473F8-2F3F-4CC2-BF55-F7E080802650}" type="slidenum">
              <a:rPr kumimoji="1" lang="ko-KR" altLang="en-US" sz="900" b="0" i="0" u="none" strike="noStrike" kern="1200" cap="none" spc="0" normalizeH="0" baseline="0" noProof="0">
                <a:ln>
                  <a:noFill/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44546A">
                        <a:lumMod val="75000"/>
                        <a:shade val="30000"/>
                        <a:satMod val="115000"/>
                      </a:srgbClr>
                    </a:gs>
                    <a:gs pos="50000">
                      <a:srgbClr val="44546A">
                        <a:lumMod val="75000"/>
                        <a:shade val="67500"/>
                        <a:satMod val="115000"/>
                      </a:srgbClr>
                    </a:gs>
                    <a:gs pos="100000">
                      <a:srgbClr val="44546A">
                        <a:lumMod val="75000"/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/22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8" y="51786"/>
            <a:ext cx="10380133" cy="474662"/>
          </a:xfrm>
        </p:spPr>
        <p:txBody>
          <a:bodyPr>
            <a:noAutofit/>
          </a:bodyPr>
          <a:lstStyle>
            <a:lvl1pPr algn="l">
              <a:defRPr sz="1800" b="1" spc="-75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266700" indent="-196454">
              <a:lnSpc>
                <a:spcPct val="120000"/>
              </a:lnSpc>
              <a:buClr>
                <a:schemeClr val="accent2">
                  <a:lumMod val="75000"/>
                </a:schemeClr>
              </a:buClr>
              <a:buSzPct val="130000"/>
              <a:buFont typeface="Wingdings" panose="05000000000000000000" pitchFamily="2" charset="2"/>
              <a:buChar char="§"/>
              <a:defRPr sz="1500" b="1"/>
            </a:lvl1pPr>
            <a:lvl2pPr marL="401241" indent="-1333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1200"/>
            </a:lvl2pPr>
            <a:lvl3pPr marL="540544" indent="-139304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1050"/>
            </a:lvl3pPr>
            <a:lvl4pPr marL="673894" indent="-1333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맑은 고딕" panose="020B0503020000020004" pitchFamily="50" charset="-127"/>
              <a:buChar char="-"/>
              <a:defRPr sz="900"/>
            </a:lvl4pPr>
            <a:lvl5pPr marL="808435" indent="-134541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»"/>
              <a:defRPr sz="7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67619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B68B7C-EB9D-4CDB-9B30-553760380EBA}" type="datetime2">
              <a:rPr kumimoji="1" 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Saturday, April 26, 2025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C15FB1-22F1-45AE-8747-48C9856AFF76}" type="slidenum">
              <a:rPr kumimoji="1" 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dirty="0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609600" y="368660"/>
            <a:ext cx="109728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43813" y="1133745"/>
            <a:ext cx="10972800" cy="0"/>
          </a:xfrm>
          <a:prstGeom prst="line">
            <a:avLst/>
          </a:prstGeom>
          <a:ln>
            <a:solidFill>
              <a:srgbClr val="00AE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9046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3_기본 본문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-22448"/>
            <a:ext cx="12192000" cy="555848"/>
          </a:xfrm>
          <a:prstGeom prst="rect">
            <a:avLst/>
          </a:prstGeom>
          <a:solidFill>
            <a:srgbClr val="993366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endParaRPr kumimoji="1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11214099" y="6643688"/>
            <a:ext cx="977900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1" sz="2250" b="0" i="0" u="none" strike="noStrike" kern="1200" cap="none" spc="0" normalizeH="0" baseline="0" noProof="0" dirty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11039012" y="6605588"/>
            <a:ext cx="1123949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rgbClr val="0A1E38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A1E38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/63</a:t>
            </a:r>
            <a:endParaRPr kumimoji="1" sz="900" b="0" i="0" u="none" strike="noStrike" kern="1200" cap="none" spc="0" normalizeH="0" baseline="0" noProof="0" dirty="0">
              <a:ln>
                <a:noFill/>
              </a:ln>
              <a:solidFill>
                <a:srgbClr val="0A1E38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4668" y="51786"/>
            <a:ext cx="10380133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4668" y="773705"/>
            <a:ext cx="11951992" cy="5669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95275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53734"/>
              </a:buClr>
              <a:buSzPts val="2600"/>
              <a:buFont typeface="Noto Sans Symbols"/>
              <a:buChar char="▪"/>
              <a:defRPr sz="1500" b="1"/>
            </a:lvl1pPr>
            <a:lvl2pPr marL="685800" lvl="1" indent="-24765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Clr>
                <a:srgbClr val="953734"/>
              </a:buClr>
              <a:buSzPts val="1600"/>
              <a:buFont typeface="Noto Sans Symbols"/>
              <a:buChar char="▪"/>
              <a:defRPr sz="1200"/>
            </a:lvl2pPr>
            <a:lvl3pPr marL="1028700" lvl="2" indent="-238125" algn="l">
              <a:lnSpc>
                <a:spcPct val="120000"/>
              </a:lnSpc>
              <a:spcBef>
                <a:spcPts val="210"/>
              </a:spcBef>
              <a:spcAft>
                <a:spcPts val="0"/>
              </a:spcAft>
              <a:buClr>
                <a:srgbClr val="953734"/>
              </a:buClr>
              <a:buSzPts val="1400"/>
              <a:buFont typeface="Arial"/>
              <a:buChar char="•"/>
              <a:defRPr sz="1050"/>
            </a:lvl3pPr>
            <a:lvl4pPr marL="13716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Clr>
                <a:srgbClr val="953734"/>
              </a:buClr>
              <a:buSzPts val="1200"/>
              <a:buFont typeface="Malgun Gothic"/>
              <a:buChar char="-"/>
              <a:defRPr sz="900"/>
            </a:lvl4pPr>
            <a:lvl5pPr marL="1714500" lvl="4" indent="-219075" algn="l">
              <a:lnSpc>
                <a:spcPct val="120000"/>
              </a:lnSpc>
              <a:spcBef>
                <a:spcPts val="150"/>
              </a:spcBef>
              <a:spcAft>
                <a:spcPts val="0"/>
              </a:spcAft>
              <a:buClr>
                <a:srgbClr val="953734"/>
              </a:buClr>
              <a:buSzPts val="1000"/>
              <a:buFont typeface="Arial"/>
              <a:buChar char="»"/>
              <a:defRPr sz="750"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6518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기본 본문">
  <p:cSld name="3_기본 본문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-22448"/>
            <a:ext cx="12192000" cy="555848"/>
          </a:xfrm>
          <a:prstGeom prst="rect">
            <a:avLst/>
          </a:prstGeom>
          <a:solidFill>
            <a:srgbClr val="8EA020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endParaRPr kumimoji="1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11214099" y="6643688"/>
            <a:ext cx="977900" cy="215900"/>
          </a:xfrm>
          <a:prstGeom prst="rect">
            <a:avLst/>
          </a:prstGeom>
          <a:gradFill>
            <a:gsLst>
              <a:gs pos="0">
                <a:srgbClr val="B6DDE7"/>
              </a:gs>
              <a:gs pos="100000">
                <a:srgbClr val="F2F2F2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1" sz="2250" b="0" i="0" u="none" strike="noStrike" kern="1200" cap="none" spc="0" normalizeH="0" baseline="0" noProof="0" dirty="0">
              <a:ln>
                <a:noFill/>
              </a:ln>
              <a:solidFill>
                <a:srgbClr val="005E5C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1039012" y="6605588"/>
            <a:ext cx="1123949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1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rgbClr val="0A1E38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‹#›</a:t>
            </a:fld>
            <a:r>
              <a:rPr kumimoji="1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srgbClr val="0A1E38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/63</a:t>
            </a:r>
            <a:endParaRPr kumimoji="1" sz="900" b="0" i="0" u="none" strike="noStrike" kern="1200" cap="none" spc="0" normalizeH="0" baseline="0" noProof="0" dirty="0">
              <a:ln>
                <a:noFill/>
              </a:ln>
              <a:solidFill>
                <a:srgbClr val="0A1E38"/>
              </a:solidFill>
              <a:effectLst/>
              <a:uLnTx/>
              <a:uFillTx/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4668" y="51786"/>
            <a:ext cx="10380133" cy="4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algun Gothic"/>
              <a:buNone/>
              <a:defRPr sz="1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75959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D7AC6-0BBF-4B56-A5AB-B3A593BD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204"/>
            <a:ext cx="9144000" cy="1726164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BE78CC0-6F0E-4D4E-B81D-BCC2CBF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0" y="4324740"/>
            <a:ext cx="5206483" cy="1124338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1C66FF-756D-41A6-922C-8C12689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94466C-D097-4B96-B3EE-F40B258916FD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2025-04-26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E512E96-9AA7-4DB1-A0AC-111C99DB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286762-F290-4BC1-8F29-529B62E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5928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>
              <a:defRPr sz="1600"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765822-4312-4C07-B66F-E7FF26671CD9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2025-04-26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xmlns="" id="{B01CD84B-F160-48A8-92CB-D6CFCB119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6865" y="322163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600" b="1">
                <a:solidFill>
                  <a:srgbClr val="7030A0"/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759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C3DB513-DADB-481C-9050-267E564F4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735" y="136526"/>
            <a:ext cx="8942523" cy="6213474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4C3637F-1FEB-4A31-9A10-2E67F1A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67246" y="142875"/>
            <a:ext cx="2893017" cy="6213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C4A7387-623D-40A6-A948-6739DF1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DACC9-5A47-41B6-BE1F-D1440A503F77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2025-04-26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50D62E-F0A5-4DAB-B3EF-0B59F6D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CD2AA97-BD43-44F6-90A0-40C3538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1936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CC6F66A-D0F8-425B-AD68-88895F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EE2AA5-C59B-409C-A7D1-17BFE0C75BB8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2025-04-26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18F1F41-AA31-4586-95C2-12A42A0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912264-D97A-4DA6-B4A5-14EFFEF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066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812"/>
            <a:ext cx="10515600" cy="534638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6C48E2-57EC-4E33-B423-565DC6C855FA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2025-04-26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03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6C619DC-4942-490B-9196-7DC9926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3B4453D-C511-4698-AC56-AE0B730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47171-F568-4947-8F27-C2AD36E183C6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2025-04-26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B61FA41-2100-4812-898F-34FFAD8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80CB461-B67F-43CA-870E-0599DC7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78AE1D5-5905-4D03-ADFA-BF1B5531E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60401" y="1600202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705601" y="1600202"/>
            <a:ext cx="5842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1740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1F21F0C-637A-4855-B63F-E88605A7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C3DB513-DADB-481C-9050-267E564F4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58294"/>
            <a:ext cx="5181600" cy="538834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4C3637F-1FEB-4A31-9A10-2E67F1A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46816"/>
            <a:ext cx="5181600" cy="538834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C4A7387-623D-40A6-A948-6739DF1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1DE155-98D1-4FB1-B7C4-67007AE4DFE1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2025-04-26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050D62E-F0A5-4DAB-B3EF-0B59F6D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CD2AA97-BD43-44F6-90A0-40C3538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E37C50E-7695-422E-900A-E03CA9D66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97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-186532" y="1085335"/>
            <a:ext cx="5707062" cy="5632571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4465269"/>
              </a:avLst>
            </a:prstTxWarp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n-cs"/>
              </a:rPr>
              <a:t>CONTENTS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n-cs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4441508" y="2089024"/>
            <a:ext cx="7776000" cy="121419"/>
          </a:xfrm>
          <a:custGeom>
            <a:avLst/>
            <a:gdLst>
              <a:gd name="connsiteX0" fmla="*/ 0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0 w 4184650"/>
              <a:gd name="connsiteY4" fmla="*/ 0 h 139700"/>
              <a:gd name="connsiteX0" fmla="*/ 4762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4762 w 4184650"/>
              <a:gd name="connsiteY4" fmla="*/ 0 h 139700"/>
              <a:gd name="connsiteX0" fmla="*/ 85725 w 4265613"/>
              <a:gd name="connsiteY0" fmla="*/ 0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85725 w 4265613"/>
              <a:gd name="connsiteY4" fmla="*/ 0 h 139700"/>
              <a:gd name="connsiteX0" fmla="*/ 62212 w 4265613"/>
              <a:gd name="connsiteY0" fmla="*/ 2741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62212 w 4265613"/>
              <a:gd name="connsiteY4" fmla="*/ 2741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5613" h="139700">
                <a:moveTo>
                  <a:pt x="62212" y="2741"/>
                </a:moveTo>
                <a:lnTo>
                  <a:pt x="4265613" y="0"/>
                </a:lnTo>
                <a:lnTo>
                  <a:pt x="4265613" y="139700"/>
                </a:lnTo>
                <a:lnTo>
                  <a:pt x="0" y="134937"/>
                </a:lnTo>
                <a:lnTo>
                  <a:pt x="62212" y="27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막힌 원호 9"/>
          <p:cNvSpPr/>
          <p:nvPr userDrawn="1"/>
        </p:nvSpPr>
        <p:spPr>
          <a:xfrm>
            <a:off x="-93429" y="1337128"/>
            <a:ext cx="5520873" cy="5520872"/>
          </a:xfrm>
          <a:prstGeom prst="blockArc">
            <a:avLst>
              <a:gd name="adj1" fmla="val 13656860"/>
              <a:gd name="adj2" fmla="val 18792685"/>
              <a:gd name="adj3" fmla="val 29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막힌 원호 14"/>
          <p:cNvSpPr/>
          <p:nvPr userDrawn="1"/>
        </p:nvSpPr>
        <p:spPr>
          <a:xfrm rot="21336724">
            <a:off x="-997" y="1549308"/>
            <a:ext cx="5520873" cy="5520872"/>
          </a:xfrm>
          <a:prstGeom prst="blockArc">
            <a:avLst>
              <a:gd name="adj1" fmla="val 13994111"/>
              <a:gd name="adj2" fmla="val 18728547"/>
              <a:gd name="adj3" fmla="val 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5" y="4233776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5" y="5283087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3600"/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3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막힌 원호 12"/>
          <p:cNvSpPr/>
          <p:nvPr userDrawn="1"/>
        </p:nvSpPr>
        <p:spPr>
          <a:xfrm>
            <a:off x="-2760437" y="3184978"/>
            <a:ext cx="5520873" cy="5520872"/>
          </a:xfrm>
          <a:prstGeom prst="blockArc">
            <a:avLst>
              <a:gd name="adj1" fmla="val 13656860"/>
              <a:gd name="adj2" fmla="val 18792685"/>
              <a:gd name="adj3" fmla="val 29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8"/>
          <p:cNvSpPr/>
          <p:nvPr userDrawn="1"/>
        </p:nvSpPr>
        <p:spPr>
          <a:xfrm>
            <a:off x="1776889" y="3936865"/>
            <a:ext cx="10440000" cy="121419"/>
          </a:xfrm>
          <a:custGeom>
            <a:avLst/>
            <a:gdLst>
              <a:gd name="connsiteX0" fmla="*/ 0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0 w 4184650"/>
              <a:gd name="connsiteY4" fmla="*/ 0 h 139700"/>
              <a:gd name="connsiteX0" fmla="*/ 4762 w 4184650"/>
              <a:gd name="connsiteY0" fmla="*/ 0 h 139700"/>
              <a:gd name="connsiteX1" fmla="*/ 4184650 w 4184650"/>
              <a:gd name="connsiteY1" fmla="*/ 0 h 139700"/>
              <a:gd name="connsiteX2" fmla="*/ 4184650 w 4184650"/>
              <a:gd name="connsiteY2" fmla="*/ 139700 h 139700"/>
              <a:gd name="connsiteX3" fmla="*/ 0 w 4184650"/>
              <a:gd name="connsiteY3" fmla="*/ 139700 h 139700"/>
              <a:gd name="connsiteX4" fmla="*/ 4762 w 4184650"/>
              <a:gd name="connsiteY4" fmla="*/ 0 h 139700"/>
              <a:gd name="connsiteX0" fmla="*/ 85725 w 4265613"/>
              <a:gd name="connsiteY0" fmla="*/ 0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85725 w 4265613"/>
              <a:gd name="connsiteY4" fmla="*/ 0 h 139700"/>
              <a:gd name="connsiteX0" fmla="*/ 44032 w 4265613"/>
              <a:gd name="connsiteY0" fmla="*/ 2739 h 139700"/>
              <a:gd name="connsiteX1" fmla="*/ 4265613 w 4265613"/>
              <a:gd name="connsiteY1" fmla="*/ 0 h 139700"/>
              <a:gd name="connsiteX2" fmla="*/ 4265613 w 4265613"/>
              <a:gd name="connsiteY2" fmla="*/ 139700 h 139700"/>
              <a:gd name="connsiteX3" fmla="*/ 0 w 4265613"/>
              <a:gd name="connsiteY3" fmla="*/ 134937 h 139700"/>
              <a:gd name="connsiteX4" fmla="*/ 44032 w 4265613"/>
              <a:gd name="connsiteY4" fmla="*/ 2739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5613" h="139700">
                <a:moveTo>
                  <a:pt x="44032" y="2739"/>
                </a:moveTo>
                <a:lnTo>
                  <a:pt x="4265613" y="0"/>
                </a:lnTo>
                <a:lnTo>
                  <a:pt x="4265613" y="139700"/>
                </a:lnTo>
                <a:lnTo>
                  <a:pt x="0" y="134937"/>
                </a:lnTo>
                <a:lnTo>
                  <a:pt x="44032" y="27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막힌 원호 15"/>
          <p:cNvSpPr/>
          <p:nvPr userDrawn="1"/>
        </p:nvSpPr>
        <p:spPr>
          <a:xfrm rot="21336724">
            <a:off x="-2629893" y="3373571"/>
            <a:ext cx="5520873" cy="5520872"/>
          </a:xfrm>
          <a:prstGeom prst="blockArc">
            <a:avLst>
              <a:gd name="adj1" fmla="val 13994111"/>
              <a:gd name="adj2" fmla="val 18728547"/>
              <a:gd name="adj3" fmla="val 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2263776" y="2936009"/>
            <a:ext cx="9667874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/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/>
              <a:t>목차 내용을 입력하세요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72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53122" y="98541"/>
            <a:ext cx="9753600" cy="590931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r>
              <a:rPr lang="ko-KR" altLang="en-US"/>
              <a:t>슬라이드 제목 입력</a:t>
            </a:r>
            <a:endParaRPr 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-3528273" y="-114300"/>
            <a:ext cx="14977326" cy="5520872"/>
            <a:chOff x="-2760436" y="3184978"/>
            <a:chExt cx="14977325" cy="5520872"/>
          </a:xfrm>
        </p:grpSpPr>
        <p:sp>
          <p:nvSpPr>
            <p:cNvPr id="9" name="막힌 원호 8"/>
            <p:cNvSpPr/>
            <p:nvPr userDrawn="1"/>
          </p:nvSpPr>
          <p:spPr>
            <a:xfrm>
              <a:off x="-2760436" y="3184978"/>
              <a:ext cx="5520872" cy="5520872"/>
            </a:xfrm>
            <a:prstGeom prst="blockArc">
              <a:avLst>
                <a:gd name="adj1" fmla="val 13656860"/>
                <a:gd name="adj2" fmla="val 18792685"/>
                <a:gd name="adj3" fmla="val 29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사각형 8"/>
            <p:cNvSpPr/>
            <p:nvPr userDrawn="1"/>
          </p:nvSpPr>
          <p:spPr>
            <a:xfrm>
              <a:off x="1776889" y="3936858"/>
              <a:ext cx="10440000" cy="121419"/>
            </a:xfrm>
            <a:custGeom>
              <a:avLst/>
              <a:gdLst>
                <a:gd name="connsiteX0" fmla="*/ 0 w 4184650"/>
                <a:gd name="connsiteY0" fmla="*/ 0 h 139700"/>
                <a:gd name="connsiteX1" fmla="*/ 4184650 w 4184650"/>
                <a:gd name="connsiteY1" fmla="*/ 0 h 139700"/>
                <a:gd name="connsiteX2" fmla="*/ 4184650 w 4184650"/>
                <a:gd name="connsiteY2" fmla="*/ 139700 h 139700"/>
                <a:gd name="connsiteX3" fmla="*/ 0 w 4184650"/>
                <a:gd name="connsiteY3" fmla="*/ 139700 h 139700"/>
                <a:gd name="connsiteX4" fmla="*/ 0 w 4184650"/>
                <a:gd name="connsiteY4" fmla="*/ 0 h 139700"/>
                <a:gd name="connsiteX0" fmla="*/ 4762 w 4184650"/>
                <a:gd name="connsiteY0" fmla="*/ 0 h 139700"/>
                <a:gd name="connsiteX1" fmla="*/ 4184650 w 4184650"/>
                <a:gd name="connsiteY1" fmla="*/ 0 h 139700"/>
                <a:gd name="connsiteX2" fmla="*/ 4184650 w 4184650"/>
                <a:gd name="connsiteY2" fmla="*/ 139700 h 139700"/>
                <a:gd name="connsiteX3" fmla="*/ 0 w 4184650"/>
                <a:gd name="connsiteY3" fmla="*/ 139700 h 139700"/>
                <a:gd name="connsiteX4" fmla="*/ 4762 w 4184650"/>
                <a:gd name="connsiteY4" fmla="*/ 0 h 139700"/>
                <a:gd name="connsiteX0" fmla="*/ 85725 w 4265613"/>
                <a:gd name="connsiteY0" fmla="*/ 0 h 139700"/>
                <a:gd name="connsiteX1" fmla="*/ 4265613 w 4265613"/>
                <a:gd name="connsiteY1" fmla="*/ 0 h 139700"/>
                <a:gd name="connsiteX2" fmla="*/ 4265613 w 4265613"/>
                <a:gd name="connsiteY2" fmla="*/ 139700 h 139700"/>
                <a:gd name="connsiteX3" fmla="*/ 0 w 4265613"/>
                <a:gd name="connsiteY3" fmla="*/ 134937 h 139700"/>
                <a:gd name="connsiteX4" fmla="*/ 85725 w 4265613"/>
                <a:gd name="connsiteY4" fmla="*/ 0 h 139700"/>
                <a:gd name="connsiteX0" fmla="*/ 44032 w 4265613"/>
                <a:gd name="connsiteY0" fmla="*/ 2739 h 139700"/>
                <a:gd name="connsiteX1" fmla="*/ 4265613 w 4265613"/>
                <a:gd name="connsiteY1" fmla="*/ 0 h 139700"/>
                <a:gd name="connsiteX2" fmla="*/ 4265613 w 4265613"/>
                <a:gd name="connsiteY2" fmla="*/ 139700 h 139700"/>
                <a:gd name="connsiteX3" fmla="*/ 0 w 4265613"/>
                <a:gd name="connsiteY3" fmla="*/ 134937 h 139700"/>
                <a:gd name="connsiteX4" fmla="*/ 44032 w 4265613"/>
                <a:gd name="connsiteY4" fmla="*/ 2739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5613" h="139700">
                  <a:moveTo>
                    <a:pt x="44032" y="2739"/>
                  </a:moveTo>
                  <a:lnTo>
                    <a:pt x="4265613" y="0"/>
                  </a:lnTo>
                  <a:lnTo>
                    <a:pt x="4265613" y="139700"/>
                  </a:lnTo>
                  <a:lnTo>
                    <a:pt x="0" y="134937"/>
                  </a:lnTo>
                  <a:lnTo>
                    <a:pt x="44032" y="27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2" name="막힌 원호 11"/>
          <p:cNvSpPr/>
          <p:nvPr userDrawn="1"/>
        </p:nvSpPr>
        <p:spPr>
          <a:xfrm rot="21336724">
            <a:off x="-3411989" y="128510"/>
            <a:ext cx="5520873" cy="5520872"/>
          </a:xfrm>
          <a:prstGeom prst="blockArc">
            <a:avLst>
              <a:gd name="adj1" fmla="val 13994111"/>
              <a:gd name="adj2" fmla="val 18728547"/>
              <a:gd name="adj3" fmla="val 9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14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D9D09-DB3A-4D75-A920-09AFF4EF28C5}" type="datetimeFigureOut"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2025-04-26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87EC00-0083-446A-848E-ACC52CB61C3B}" type="slidenum"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85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05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3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7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3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010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46735" y="1196753"/>
            <a:ext cx="11698530" cy="492941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F32B-3E05-4635-89F5-8DAD4493E21F}" type="datetimeFigureOut">
              <a:rPr lang="ko-KR" altLang="en-US" smtClean="0"/>
              <a:t>2025-04-26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F0074-B70F-4743-83D8-386856A40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0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76" r:id="rId15"/>
    <p:sldLayoutId id="2147483677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97D2B25-AB99-459F-AF29-D9E2C083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58090F4-C2DF-4530-B029-6B4446EB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3C4B92E-DD61-416D-A500-1DF7A1D18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DC6B86-1E34-4253-AAB3-209C0007B3C1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2025-04-26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EB4FB1E-FD96-4885-9CEA-07C622DFF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21ECA03-7720-4CB9-819E-63CD0FECF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48CCCE-7957-41EC-B3F2-1C539CDD9740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  <a:latin typeface="맑은 고딕" pitchFamily="50" charset="-127"/>
                <a:ea typeface="굴림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  <a:latin typeface="맑은 고딕" pitchFamily="50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93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EC79E4D-9EB3-4C2A-A2E6-4AABEFCB297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94" y="53340"/>
            <a:ext cx="380814" cy="685801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2855337-220E-43B5-BE59-7F78AB3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CFB0879-5650-4E9B-A49F-FE7D0A53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0580"/>
            <a:ext cx="10515600" cy="534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98D9A40-DF20-49BE-95A5-D099CFBFB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lnSpc>
                <a:spcPct val="100000"/>
              </a:lnSpc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076C1C-6F68-40EA-8215-834F2ECBE7C0}" type="datetime1"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2025-04-26</a:t>
            </a:fld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F3CA6D5-18A4-402E-887A-ED33113B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CAB645-5E42-497E-8E02-CEB6C6F0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363" y="322163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600" b="1">
                <a:solidFill>
                  <a:srgbClr val="7030A0"/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50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18.xml"/><Relationship Id="rId5" Type="http://schemas.openxmlformats.org/officeDocument/2006/relationships/slide" Target="slide19.xml"/><Relationship Id="rId4" Type="http://schemas.openxmlformats.org/officeDocument/2006/relationships/slide" Target="slide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컴퓨팅사고와 코딩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중간대비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11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계산하기 </a:t>
            </a:r>
            <a:r>
              <a:rPr lang="en-US" altLang="ko-KR" dirty="0"/>
              <a:t>#1</a:t>
            </a:r>
            <a:r>
              <a:rPr lang="en-US" altLang="ko-KR" dirty="0">
                <a:solidFill>
                  <a:srgbClr val="0000CC"/>
                </a:solidFill>
              </a:rPr>
              <a:t>(</a:t>
            </a:r>
            <a:r>
              <a:rPr lang="ko-KR" altLang="en-US" dirty="0">
                <a:solidFill>
                  <a:srgbClr val="0000CC"/>
                </a:solidFill>
              </a:rPr>
              <a:t>간단한 연산</a:t>
            </a:r>
            <a:r>
              <a:rPr lang="en-US" altLang="ko-KR" dirty="0">
                <a:solidFill>
                  <a:srgbClr val="0000CC"/>
                </a:solidFill>
              </a:rPr>
              <a:t>1) </a:t>
            </a:r>
            <a:r>
              <a:rPr lang="en-US" altLang="ko-KR" dirty="0">
                <a:solidFill>
                  <a:srgbClr val="0000CC"/>
                </a:solidFill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0000CC"/>
                </a:solidFill>
              </a:rPr>
              <a:t> </a:t>
            </a:r>
            <a:r>
              <a:rPr lang="ko-KR" altLang="en-US" dirty="0">
                <a:solidFill>
                  <a:srgbClr val="0000CC"/>
                </a:solidFill>
              </a:rPr>
              <a:t>숫자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D79BC2A-1F4A-1BF2-55A1-CCAF6A2C29D4}"/>
              </a:ext>
            </a:extLst>
          </p:cNvPr>
          <p:cNvSpPr txBox="1"/>
          <p:nvPr/>
        </p:nvSpPr>
        <p:spPr>
          <a:xfrm>
            <a:off x="332509" y="837357"/>
            <a:ext cx="11115304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&gt;&gt;&gt; 2+3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5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&gt;&gt;&gt; 2-3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-1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&gt;&gt;&gt; 2*3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6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&gt;&gt;&gt; 2/3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0.6666666666666666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&gt;&gt;&gt;10/2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5.0</a:t>
            </a:r>
          </a:p>
          <a:p>
            <a:r>
              <a:rPr lang="en-US" altLang="ko-KR" dirty="0">
                <a:solidFill>
                  <a:srgbClr val="C00000"/>
                </a:solidFill>
              </a:rPr>
              <a:t>&gt;&gt;&gt; </a:t>
            </a:r>
            <a:r>
              <a:rPr lang="en-US" altLang="ko-KR" dirty="0"/>
              <a:t>print(2+3)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&gt;&gt;&gt; </a:t>
            </a:r>
            <a:r>
              <a:rPr lang="en-US" altLang="ko-KR" dirty="0"/>
              <a:t>print("Hello " *3)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&gt;&gt;&gt;</a:t>
            </a:r>
            <a:r>
              <a:rPr lang="en-US" altLang="ko-KR" dirty="0"/>
              <a:t>10+50/5</a:t>
            </a:r>
            <a:endParaRPr lang="ko-KR" altLang="en-US" dirty="0"/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622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1CBA11-9E3E-916E-565C-18B01B9C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자릿수</a:t>
            </a:r>
            <a:r>
              <a:rPr lang="en-US" altLang="ko-KR" dirty="0"/>
              <a:t> </a:t>
            </a:r>
            <a:r>
              <a:rPr lang="ko-KR" altLang="en-US" dirty="0"/>
              <a:t>제한 없음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D100A46-E726-71BB-BA8E-59803386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5" y="750771"/>
            <a:ext cx="11848699" cy="146991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&gt;&gt;&gt; print(123456789123456789*123456789123456789)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solidFill>
                  <a:srgbClr val="0000CC"/>
                </a:solidFill>
              </a:rPr>
              <a:t>15241578780673678515622620750190521</a:t>
            </a:r>
            <a:endParaRPr lang="ko-KR" alt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D8F78D3E-AA36-B813-CDB9-062F2CB8F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9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변수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기억 장소의 이름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값을 저장하는 메모리 공간</a:t>
            </a:r>
            <a:endParaRPr lang="en-US" altLang="ko-KR" dirty="0"/>
          </a:p>
          <a:p>
            <a:pPr lvl="1"/>
            <a:r>
              <a:rPr lang="ko-KR" altLang="en-US" dirty="0"/>
              <a:t>좀 더 쉽게 무엇을 담는 그릇이라 생각할 수 있음</a:t>
            </a:r>
            <a:endParaRPr lang="en-US" altLang="ko-KR" dirty="0"/>
          </a:p>
          <a:p>
            <a:r>
              <a:rPr lang="ko-KR" altLang="en-US" dirty="0"/>
              <a:t>한 번 사용되고 사라지는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을 저장하기 위해서는 </a:t>
            </a:r>
            <a:r>
              <a:rPr lang="en-US" altLang="ko-KR" dirty="0"/>
              <a:t>100</a:t>
            </a:r>
            <a:r>
              <a:rPr lang="ko-KR" altLang="en-US" dirty="0"/>
              <a:t>과 </a:t>
            </a:r>
            <a:r>
              <a:rPr lang="en-US" altLang="ko-KR" dirty="0"/>
              <a:t>200</a:t>
            </a:r>
            <a:r>
              <a:rPr lang="ko-KR" altLang="en-US" dirty="0"/>
              <a:t>을 담을 그릇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가 필요함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95600" y="2381610"/>
            <a:ext cx="7200800" cy="6546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print(100 + 200)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300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330" y="4149081"/>
            <a:ext cx="4061343" cy="1861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85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그릇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를 선언하고 </a:t>
            </a:r>
            <a:r>
              <a:rPr lang="en-US" altLang="ko-KR" dirty="0"/>
              <a:t>100, 200</a:t>
            </a:r>
            <a:r>
              <a:rPr lang="ko-KR" altLang="en-US" dirty="0"/>
              <a:t>을 대입하기</a:t>
            </a:r>
            <a:endParaRPr lang="en-US" altLang="ko-KR" dirty="0"/>
          </a:p>
          <a:p>
            <a:pPr lvl="1"/>
            <a:r>
              <a:rPr lang="ko-KR" altLang="en-US" sz="2200" dirty="0">
                <a:solidFill>
                  <a:srgbClr val="FF0000"/>
                </a:solidFill>
              </a:rPr>
              <a:t>대입 연산자</a:t>
            </a:r>
            <a:r>
              <a:rPr lang="en-US" altLang="ko-KR" sz="2200" dirty="0">
                <a:solidFill>
                  <a:srgbClr val="FF0000"/>
                </a:solidFill>
              </a:rPr>
              <a:t>(=)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위 코드의 의미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2495600" y="1805699"/>
            <a:ext cx="7200800" cy="9584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a = 100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b = 200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783632" y="2454796"/>
            <a:ext cx="3600400" cy="360040"/>
            <a:chOff x="1192957" y="2454796"/>
            <a:chExt cx="3600400" cy="360040"/>
          </a:xfrm>
        </p:grpSpPr>
        <p:cxnSp>
          <p:nvCxnSpPr>
            <p:cNvPr id="8" name="직선 화살표 연결선 7"/>
            <p:cNvCxnSpPr/>
            <p:nvPr/>
          </p:nvCxnSpPr>
          <p:spPr>
            <a:xfrm flipH="1">
              <a:off x="1192957" y="2636912"/>
              <a:ext cx="9197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29061" y="2454796"/>
              <a:ext cx="2664296" cy="360040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아무 것도 나오지 않음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88" y="3379510"/>
            <a:ext cx="2128429" cy="1315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68991" y="3819054"/>
            <a:ext cx="3026535" cy="1107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a+b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&gt;&gt;&gt;print(</a:t>
            </a:r>
            <a:r>
              <a:rPr kumimoji="0" lang="en-US" altLang="ko-K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a+b</a:t>
            </a: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69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그릇</a:t>
            </a:r>
            <a:r>
              <a:rPr lang="en-US" altLang="ko-KR" dirty="0"/>
              <a:t>(</a:t>
            </a:r>
            <a:r>
              <a:rPr lang="ko-KR" altLang="en-US" dirty="0"/>
              <a:t>변수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a, b</a:t>
            </a:r>
            <a:r>
              <a:rPr lang="ko-KR" altLang="en-US" dirty="0"/>
              <a:t>에 들어있는 값을 더해 새로운 그릇 </a:t>
            </a:r>
            <a:r>
              <a:rPr lang="en-US" altLang="ko-KR" dirty="0"/>
              <a:t>c</a:t>
            </a:r>
            <a:r>
              <a:rPr lang="ko-KR" altLang="en-US" dirty="0"/>
              <a:t>에 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코드로 표현하기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20" y="1340768"/>
            <a:ext cx="3163760" cy="260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모서리가 둥근 직사각형 10"/>
          <p:cNvSpPr/>
          <p:nvPr/>
        </p:nvSpPr>
        <p:spPr>
          <a:xfrm>
            <a:off x="803960" y="4610990"/>
            <a:ext cx="9723070" cy="772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c = a + b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63491" y="3944648"/>
            <a:ext cx="3026535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c=</a:t>
            </a:r>
            <a:r>
              <a:rPr kumimoji="0" lang="en-US" altLang="ko-K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a+b</a:t>
            </a:r>
            <a:endParaRPr kumimoji="0" lang="en-US" altLang="ko-KR" sz="2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print(c)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print(</a:t>
            </a:r>
            <a:r>
              <a:rPr kumimoji="0" lang="en-US" altLang="ko-KR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a+b</a:t>
            </a:r>
            <a:r>
              <a:rPr kumimoji="0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31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255" y="750771"/>
            <a:ext cx="11848699" cy="5911286"/>
          </a:xfrm>
        </p:spPr>
        <p:txBody>
          <a:bodyPr/>
          <a:lstStyle/>
          <a:p>
            <a:r>
              <a:rPr lang="ko-KR" altLang="en-US" dirty="0"/>
              <a:t>계산식을 포함한 전체를 출력하기</a:t>
            </a:r>
            <a:endParaRPr lang="en-US" altLang="ko-KR" dirty="0"/>
          </a:p>
          <a:p>
            <a:pPr lvl="1"/>
            <a:r>
              <a:rPr lang="en-US" altLang="ko-KR" dirty="0"/>
              <a:t>print() </a:t>
            </a:r>
            <a:r>
              <a:rPr lang="ko-KR" altLang="en-US" dirty="0"/>
              <a:t>함수 안에서 여러 개를 출력하고 싶다면 콤마</a:t>
            </a:r>
            <a:r>
              <a:rPr lang="en-US" altLang="ko-KR" dirty="0"/>
              <a:t>(,)</a:t>
            </a:r>
            <a:r>
              <a:rPr lang="ko-KR" altLang="en-US" dirty="0"/>
              <a:t>로 구분해야 함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69720" y="1772815"/>
            <a:ext cx="8746176" cy="78037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print(a, “+”, b, “=”, c)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100 + 200 = 300 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28" y="2700116"/>
            <a:ext cx="5802560" cy="346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07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생성된 변수에는 얼마든지 다른 값을 저장할 수 있다</a:t>
            </a:r>
            <a:r>
              <a:rPr lang="en-US" altLang="ko-KR" dirty="0"/>
              <a:t>.</a:t>
            </a:r>
          </a:p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변수에 새로운 값이 입력되면 먼저 있었던 값은 지워지고 새로운 값이 저장된다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0206" y="2828836"/>
            <a:ext cx="6834753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&gt;&gt;&gt;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a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=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&gt;&gt;&gt;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a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= 200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&gt;&gt;&gt;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print(a)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굴림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200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584" y="4257631"/>
            <a:ext cx="31337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2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01: </a:t>
            </a:r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프로그램의 결과 값은 얼마인가</a:t>
            </a:r>
            <a:r>
              <a:rPr lang="en-US" altLang="ko-KR" dirty="0" smtClean="0"/>
              <a:t>? -</a:t>
            </a: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강</a:t>
            </a:r>
            <a:r>
              <a:rPr lang="en-US" altLang="ko-KR" sz="2000" dirty="0" smtClean="0">
                <a:solidFill>
                  <a:srgbClr val="FF0000"/>
                </a:solidFill>
              </a:rPr>
              <a:t>: varex01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3162708" cy="453014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ko-KR" sz="2200" b="1" dirty="0"/>
              <a:t>a=100</a:t>
            </a:r>
          </a:p>
          <a:p>
            <a:pPr marL="0" indent="0">
              <a:buNone/>
            </a:pPr>
            <a:r>
              <a:rPr lang="pt-BR" altLang="ko-KR" sz="2200" b="1" dirty="0"/>
              <a:t>b=200</a:t>
            </a:r>
          </a:p>
          <a:p>
            <a:pPr marL="0" indent="0">
              <a:buNone/>
            </a:pPr>
            <a:r>
              <a:rPr lang="pt-BR" altLang="ko-KR" sz="2200" b="1" dirty="0"/>
              <a:t>c=a+b</a:t>
            </a:r>
          </a:p>
          <a:p>
            <a:pPr marL="0" indent="0">
              <a:buNone/>
            </a:pPr>
            <a:r>
              <a:rPr lang="pt-BR" altLang="ko-KR" sz="2200" b="1" dirty="0"/>
              <a:t>a=200</a:t>
            </a:r>
          </a:p>
          <a:p>
            <a:pPr marL="0" indent="0">
              <a:buNone/>
            </a:pPr>
            <a:r>
              <a:rPr lang="pt-BR" altLang="ko-KR" sz="2200" b="1" dirty="0"/>
              <a:t>print("c = ", c)</a:t>
            </a:r>
          </a:p>
          <a:p>
            <a:pPr marL="0" indent="0">
              <a:buNone/>
            </a:pPr>
            <a:r>
              <a:rPr lang="pt-BR" altLang="ko-KR" sz="2200" b="1" dirty="0" smtClean="0"/>
              <a:t>c=a+b</a:t>
            </a:r>
            <a:endParaRPr lang="pt-BR" altLang="ko-KR" sz="2200" b="1" dirty="0"/>
          </a:p>
          <a:p>
            <a:pPr marL="0" indent="0">
              <a:buNone/>
            </a:pPr>
            <a:r>
              <a:rPr lang="pt-BR" altLang="ko-KR" sz="2200" b="1" dirty="0"/>
              <a:t>print("c = ", c)</a:t>
            </a:r>
            <a:endParaRPr lang="ko-KR" altLang="en-US" sz="2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64" y="1821488"/>
            <a:ext cx="2398554" cy="1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08" y="744126"/>
            <a:ext cx="11118692" cy="583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개념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90439" y="5933854"/>
            <a:ext cx="1132672" cy="398366"/>
          </a:xfrm>
          <a:prstGeom prst="roundRect">
            <a:avLst/>
          </a:prstGeom>
          <a:solidFill>
            <a:srgbClr val="FABE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Click!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xmlns="" id="{54C0D19B-9B60-02B2-8894-090496E68D9C}"/>
              </a:ext>
            </a:extLst>
          </p:cNvPr>
          <p:cNvSpPr/>
          <p:nvPr/>
        </p:nvSpPr>
        <p:spPr>
          <a:xfrm>
            <a:off x="2513499" y="5933854"/>
            <a:ext cx="1132672" cy="398366"/>
          </a:xfrm>
          <a:prstGeom prst="roundRect">
            <a:avLst/>
          </a:prstGeom>
          <a:solidFill>
            <a:srgbClr val="FABE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Click!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24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69F704-1E18-E84A-241A-2B6232B45669}"/>
              </a:ext>
            </a:extLst>
          </p:cNvPr>
          <p:cNvSpPr txBox="1"/>
          <p:nvPr/>
        </p:nvSpPr>
        <p:spPr>
          <a:xfrm>
            <a:off x="4295193" y="3013502"/>
            <a:ext cx="396084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ko-KR" altLang="en-US" sz="4950" b="1" dirty="0">
                <a:solidFill>
                  <a:srgbClr val="FFFF00"/>
                </a:solidFill>
                <a:latin typeface="Century Gothic" panose="020F0302020204030204"/>
                <a:ea typeface="맑은 고딕" panose="020B0503020000020004" pitchFamily="50" charset="-127"/>
              </a:rPr>
              <a:t>컴퓨팅 사고 </a:t>
            </a:r>
          </a:p>
        </p:txBody>
      </p:sp>
    </p:spTree>
    <p:extLst>
      <p:ext uri="{BB962C8B-B14F-4D97-AF65-F5344CB8AC3E}">
        <p14:creationId xmlns:p14="http://schemas.microsoft.com/office/powerpoint/2010/main" val="484602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선언과 값의 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올바른 값의 대입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대입 연산자인 </a:t>
            </a:r>
            <a:r>
              <a:rPr lang="en-US" altLang="ko-KR" dirty="0"/>
              <a:t>=</a:t>
            </a:r>
            <a:r>
              <a:rPr lang="ko-KR" altLang="en-US" dirty="0"/>
              <a:t>이 나오면 무조건 </a:t>
            </a:r>
            <a:r>
              <a:rPr lang="en-US" altLang="ko-KR" dirty="0"/>
              <a:t>=</a:t>
            </a:r>
            <a:r>
              <a:rPr lang="ko-KR" altLang="en-US" dirty="0"/>
              <a:t>의 오른쪽 부분이 모두 계산된 후에 왼쪽으로 대입됨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92530" y="1316683"/>
            <a:ext cx="7200800" cy="9584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num1 = 100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num2 = 50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result = num1 + num2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301" y="3256223"/>
            <a:ext cx="4492361" cy="243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0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이름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의미 있는 이름을 사용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소문자와 대문자는 서로 다르게 취급된다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변수의 이름은 영문자와 숫자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밑줄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이루어진다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변수의 이름 중간에 공백이 들어가면 안 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단어를 구분하려면 밑줄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(_)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을 사용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변수명은 영문으로 시작해야 함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37" y="3201648"/>
            <a:ext cx="3854540" cy="25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0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변수명에</a:t>
            </a:r>
            <a:r>
              <a:rPr lang="ko-KR" altLang="en-US" dirty="0"/>
              <a:t>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사용할 수 없음</a:t>
            </a:r>
            <a:endParaRPr lang="en-US" altLang="ko-KR" dirty="0"/>
          </a:p>
          <a:p>
            <a:pPr lvl="1"/>
            <a:r>
              <a:rPr lang="ko-KR" altLang="en-US" dirty="0" err="1"/>
              <a:t>예약어</a:t>
            </a:r>
            <a:r>
              <a:rPr lang="en-US" altLang="ko-KR" dirty="0"/>
              <a:t>: </a:t>
            </a:r>
            <a:r>
              <a:rPr lang="ko-KR" altLang="en-US" dirty="0"/>
              <a:t>이미 파이썬 문법에 정의되어 사용되는 단어</a:t>
            </a:r>
            <a:r>
              <a:rPr lang="en-US" altLang="ko-KR" dirty="0"/>
              <a:t>(if, else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변수명으로</a:t>
            </a:r>
            <a:r>
              <a:rPr lang="ko-KR" altLang="en-US" dirty="0"/>
              <a:t> </a:t>
            </a:r>
            <a:r>
              <a:rPr lang="ko-KR" altLang="en-US" dirty="0" err="1"/>
              <a:t>예약어를</a:t>
            </a:r>
            <a:r>
              <a:rPr lang="ko-KR" altLang="en-US" dirty="0"/>
              <a:t> 사용하면 오류 발생함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346169" y="2293427"/>
            <a:ext cx="5769362" cy="583006"/>
          </a:xfrm>
          <a:prstGeom prst="roundRect">
            <a:avLst>
              <a:gd name="adj" fmla="val 112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if = 100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SyntaxError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: invalid syntax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6"/>
          <a:stretch/>
        </p:blipFill>
        <p:spPr bwMode="auto">
          <a:xfrm>
            <a:off x="1346169" y="3335176"/>
            <a:ext cx="5769362" cy="238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5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8" y="654013"/>
            <a:ext cx="11459689" cy="551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930826" y="5298091"/>
            <a:ext cx="807628" cy="360040"/>
          </a:xfrm>
          <a:prstGeom prst="roundRect">
            <a:avLst/>
          </a:prstGeom>
          <a:solidFill>
            <a:srgbClr val="FABE00"/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Click!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28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000" dirty="0" smtClean="0"/>
              <a:t>실습 </a:t>
            </a:r>
            <a:r>
              <a:rPr lang="en-US" altLang="ko-KR" sz="2000" dirty="0" smtClean="0"/>
              <a:t>02: </a:t>
            </a:r>
            <a:r>
              <a:rPr lang="pt-BR" altLang="ko-KR" sz="2000" b="1" dirty="0" smtClean="0"/>
              <a:t>a=20, b=5 </a:t>
            </a:r>
            <a:r>
              <a:rPr lang="ko-KR" altLang="en-US" sz="2000" b="1" dirty="0" smtClean="0"/>
              <a:t>일</a:t>
            </a:r>
            <a:r>
              <a:rPr lang="pt-BR" altLang="ko-KR" sz="2000" b="1" dirty="0" smtClean="0"/>
              <a:t> </a:t>
            </a:r>
            <a:r>
              <a:rPr lang="ko-KR" altLang="en-US" sz="2000" b="1" dirty="0" smtClean="0"/>
              <a:t>때 </a:t>
            </a:r>
            <a:r>
              <a:rPr lang="en-US" altLang="ko-KR" sz="2000" b="1" dirty="0" smtClean="0"/>
              <a:t>+,-,*,/ </a:t>
            </a:r>
            <a:r>
              <a:rPr lang="ko-KR" altLang="en-US" sz="2000" b="1" dirty="0" smtClean="0"/>
              <a:t>의 연산 결과를 다음과 같이 출력 하시오</a:t>
            </a:r>
            <a:r>
              <a:rPr lang="en-US" altLang="ko-KR" sz="2000" b="1" dirty="0" smtClean="0"/>
              <a:t>.</a:t>
            </a:r>
            <a:r>
              <a:rPr lang="en-US" altLang="ko-KR" sz="2000" dirty="0" smtClean="0"/>
              <a:t> -</a:t>
            </a:r>
            <a:r>
              <a:rPr lang="en-US" altLang="ko-KR" sz="2000" dirty="0" smtClean="0">
                <a:solidFill>
                  <a:srgbClr val="FF0000"/>
                </a:solidFill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</a:rPr>
              <a:t>강</a:t>
            </a:r>
            <a:r>
              <a:rPr lang="en-US" altLang="ko-KR" sz="2000" dirty="0" smtClean="0">
                <a:solidFill>
                  <a:srgbClr val="FF0000"/>
                </a:solidFill>
              </a:rPr>
              <a:t>: varex02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4671110" y="1780502"/>
            <a:ext cx="3162708" cy="3693019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altLang="ko-KR" sz="2200" b="1" dirty="0"/>
              <a:t>a=20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200" b="1" dirty="0"/>
              <a:t>b=5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200" b="1" dirty="0"/>
              <a:t>print("a + b = ", a+b)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200" b="1" dirty="0"/>
              <a:t>print("a - b = ", a-b)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200" b="1" dirty="0"/>
              <a:t>print("a * b = ", a*b)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altLang="ko-KR" sz="2200" b="1" dirty="0"/>
              <a:t>print("a / b = ", a/b)</a:t>
            </a:r>
            <a:endParaRPr lang="ko-KR" altLang="en-US" sz="2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737"/>
          <a:stretch/>
        </p:blipFill>
        <p:spPr>
          <a:xfrm>
            <a:off x="816864" y="1690350"/>
            <a:ext cx="2997662" cy="24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키보드로 </a:t>
            </a:r>
            <a:r>
              <a:rPr lang="ko-KR" altLang="en-US" dirty="0" err="1"/>
              <a:t>입력받도록</a:t>
            </a:r>
            <a:r>
              <a:rPr lang="ko-KR" altLang="en-US" dirty="0"/>
              <a:t> 도와주는 함수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84" y="2132857"/>
            <a:ext cx="5909832" cy="3043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6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81813A7-B6FB-3A63-E0E0-227BFDCE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909D3FE-FE4C-B0CD-A7E4-478AA3EE2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630" y="750771"/>
            <a:ext cx="6981324" cy="22246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num1 = input("</a:t>
            </a:r>
            <a:r>
              <a:rPr lang="ko-KR" altLang="en-US" dirty="0"/>
              <a:t>숫자 </a:t>
            </a:r>
            <a:r>
              <a:rPr lang="en-US" altLang="ko-KR" dirty="0"/>
              <a:t>==&gt; ")</a:t>
            </a:r>
          </a:p>
          <a:p>
            <a:pPr marL="0" indent="0">
              <a:buNone/>
            </a:pPr>
            <a:r>
              <a:rPr lang="en-US" altLang="ko-KR" dirty="0"/>
              <a:t>num2 = input("</a:t>
            </a:r>
            <a:r>
              <a:rPr lang="ko-KR" altLang="en-US" dirty="0"/>
              <a:t>숫자 </a:t>
            </a:r>
            <a:r>
              <a:rPr lang="en-US" altLang="ko-KR" dirty="0"/>
              <a:t>==&gt; ")</a:t>
            </a:r>
          </a:p>
          <a:p>
            <a:pPr marL="0" indent="0">
              <a:buNone/>
            </a:pPr>
            <a:r>
              <a:rPr lang="en-US" altLang="ko-KR" dirty="0"/>
              <a:t>result1 = num1 + num2</a:t>
            </a:r>
          </a:p>
          <a:p>
            <a:pPr marL="0" indent="0">
              <a:buNone/>
            </a:pPr>
            <a:r>
              <a:rPr lang="en-US" altLang="ko-KR" dirty="0"/>
              <a:t>print("num1 + num2=",result1)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9C16FF6-4B4E-A770-71A9-C73EE90720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334"/>
          <a:stretch/>
        </p:blipFill>
        <p:spPr>
          <a:xfrm>
            <a:off x="410570" y="852371"/>
            <a:ext cx="4294361" cy="22246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7DFAAAD-169F-54AF-D47E-A6745D708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43" r="72587" b="66128"/>
          <a:stretch/>
        </p:blipFill>
        <p:spPr>
          <a:xfrm>
            <a:off x="410569" y="3429000"/>
            <a:ext cx="5113023" cy="222465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731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숫자 값을 </a:t>
            </a:r>
            <a:r>
              <a:rPr lang="ko-KR" altLang="en-US" dirty="0" err="1"/>
              <a:t>입력받아</a:t>
            </a:r>
            <a:r>
              <a:rPr lang="ko-KR" altLang="en-US" dirty="0"/>
              <a:t>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정수로 변환하는 </a:t>
            </a:r>
            <a:r>
              <a:rPr lang="en-US" altLang="ko-KR" dirty="0" err="1"/>
              <a:t>int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input()</a:t>
            </a:r>
            <a:r>
              <a:rPr lang="ko-KR" altLang="en-US" dirty="0"/>
              <a:t>로 </a:t>
            </a:r>
            <a:r>
              <a:rPr lang="ko-KR" altLang="en-US" dirty="0" err="1"/>
              <a:t>입력받은</a:t>
            </a:r>
            <a:r>
              <a:rPr lang="ko-KR" altLang="en-US" dirty="0"/>
              <a:t> 값을 숫자로 사용하기 위해서는 </a:t>
            </a:r>
            <a:r>
              <a:rPr lang="ko-KR" altLang="en-US" dirty="0" err="1"/>
              <a:t>입력받은</a:t>
            </a:r>
            <a:r>
              <a:rPr lang="ko-KR" altLang="en-US" dirty="0"/>
              <a:t> 문자열을 다시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() </a:t>
            </a:r>
            <a:r>
              <a:rPr lang="ko-KR" altLang="en-US" dirty="0">
                <a:solidFill>
                  <a:srgbClr val="FF0000"/>
                </a:solidFill>
              </a:rPr>
              <a:t>함수를 </a:t>
            </a:r>
            <a:r>
              <a:rPr lang="ko-KR" altLang="en-US" dirty="0"/>
              <a:t>이용하여 정수로 변환해야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값이</a:t>
            </a:r>
            <a:r>
              <a:rPr lang="en-US" altLang="ko-KR" dirty="0"/>
              <a:t> </a:t>
            </a:r>
            <a:r>
              <a:rPr lang="ko-KR" altLang="en-US" dirty="0"/>
              <a:t>무엇이든지 정수로 변환함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153" y="2537140"/>
            <a:ext cx="5423407" cy="170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모서리가 둥근 직사각형 4"/>
          <p:cNvSpPr/>
          <p:nvPr/>
        </p:nvSpPr>
        <p:spPr>
          <a:xfrm>
            <a:off x="2994023" y="4885389"/>
            <a:ext cx="3053843" cy="940583"/>
          </a:xfrm>
          <a:prstGeom prst="roundRect">
            <a:avLst>
              <a:gd name="adj" fmla="val 112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(“100”)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100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4676149" y="4956026"/>
            <a:ext cx="2990310" cy="557014"/>
            <a:chOff x="1126400" y="2397646"/>
            <a:chExt cx="2990310" cy="557014"/>
          </a:xfrm>
        </p:grpSpPr>
        <p:cxnSp>
          <p:nvCxnSpPr>
            <p:cNvPr id="7" name="직선 화살표 연결선 6"/>
            <p:cNvCxnSpPr/>
            <p:nvPr/>
          </p:nvCxnSpPr>
          <p:spPr>
            <a:xfrm flipH="1">
              <a:off x="1126400" y="2670820"/>
              <a:ext cx="35458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52414" y="2397646"/>
              <a:ext cx="2664296" cy="55701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문자열을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/>
              </a:r>
              <a:b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</a:b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정수로 변경</a:t>
              </a:r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6378399" y="4885389"/>
            <a:ext cx="3053843" cy="940583"/>
          </a:xfrm>
          <a:prstGeom prst="roundRect">
            <a:avLst>
              <a:gd name="adj" fmla="val 112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int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(100.12)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100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8146250" y="4956026"/>
            <a:ext cx="2990310" cy="557014"/>
            <a:chOff x="1126400" y="2397646"/>
            <a:chExt cx="2990310" cy="557014"/>
          </a:xfrm>
        </p:grpSpPr>
        <p:cxnSp>
          <p:nvCxnSpPr>
            <p:cNvPr id="11" name="직선 화살표 연결선 10"/>
            <p:cNvCxnSpPr/>
            <p:nvPr/>
          </p:nvCxnSpPr>
          <p:spPr>
            <a:xfrm flipH="1">
              <a:off x="1126400" y="2670820"/>
              <a:ext cx="354589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452414" y="2397646"/>
              <a:ext cx="2664296" cy="557014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norm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실수를 </a:t>
              </a:r>
              <a: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/>
              </a:r>
              <a:br>
                <a:rPr kumimoji="0" lang="en-US" altLang="ko-KR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</a:br>
              <a:r>
                <a:rPr kumimoji="0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함초롬돋움" pitchFamily="50" charset="-127"/>
                  <a:ea typeface="함초롬돋움" pitchFamily="50" charset="-127"/>
                  <a:cs typeface="함초롬돋움" pitchFamily="50" charset="-127"/>
                </a:rPr>
                <a:t>정수로 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79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사용자로부터 </a:t>
            </a:r>
            <a:r>
              <a:rPr lang="ko-KR" altLang="en-US" dirty="0">
                <a:solidFill>
                  <a:srgbClr val="FF0000"/>
                </a:solidFill>
                <a:effectLst/>
              </a:rPr>
              <a:t>정수 </a:t>
            </a:r>
            <a:r>
              <a:rPr lang="ko-KR" altLang="en-US" dirty="0" err="1">
                <a:effectLst/>
              </a:rPr>
              <a:t>입력받기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44" y="1882711"/>
            <a:ext cx="8600209" cy="239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86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사용자에게 숫자 값을 </a:t>
            </a:r>
            <a:r>
              <a:rPr lang="ko-KR" altLang="en-US" dirty="0" err="1"/>
              <a:t>입력받아</a:t>
            </a:r>
            <a:r>
              <a:rPr lang="ko-KR" altLang="en-US" dirty="0"/>
              <a:t> 출력하기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255" y="750771"/>
            <a:ext cx="6021483" cy="5426192"/>
          </a:xfrm>
        </p:spPr>
        <p:txBody>
          <a:bodyPr/>
          <a:lstStyle/>
          <a:p>
            <a:r>
              <a:rPr lang="ko-KR" altLang="en-US" dirty="0"/>
              <a:t>정수 </a:t>
            </a:r>
            <a:r>
              <a:rPr lang="en-US" altLang="ko-KR" dirty="0"/>
              <a:t>num1, num2</a:t>
            </a:r>
            <a:r>
              <a:rPr lang="ko-KR" altLang="en-US" dirty="0"/>
              <a:t>를 입력 받아 두 수의 출력하기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num1 = int(input("</a:t>
            </a:r>
            <a:r>
              <a:rPr lang="ko-KR" altLang="en-US" dirty="0">
                <a:solidFill>
                  <a:srgbClr val="0000CC"/>
                </a:solidFill>
              </a:rPr>
              <a:t>숫자</a:t>
            </a:r>
            <a:r>
              <a:rPr lang="en-US" altLang="ko-KR" dirty="0">
                <a:solidFill>
                  <a:srgbClr val="0000CC"/>
                </a:solidFill>
              </a:rPr>
              <a:t>1 ==&gt;"))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num2 = int(input("</a:t>
            </a:r>
            <a:r>
              <a:rPr lang="ko-KR" altLang="en-US" dirty="0">
                <a:solidFill>
                  <a:srgbClr val="0000CC"/>
                </a:solidFill>
              </a:rPr>
              <a:t>숫자</a:t>
            </a:r>
            <a:r>
              <a:rPr lang="en-US" altLang="ko-KR" dirty="0">
                <a:solidFill>
                  <a:srgbClr val="0000CC"/>
                </a:solidFill>
              </a:rPr>
              <a:t>2 ==&gt;"))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sum=num1+num2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0000CC"/>
                </a:solidFill>
              </a:rPr>
              <a:t>print("</a:t>
            </a:r>
            <a:r>
              <a:rPr lang="ko-KR" altLang="en-US" dirty="0">
                <a:solidFill>
                  <a:srgbClr val="0000CC"/>
                </a:solidFill>
              </a:rPr>
              <a:t>두 수의 합</a:t>
            </a:r>
            <a:r>
              <a:rPr lang="en-US" altLang="ko-KR" dirty="0">
                <a:solidFill>
                  <a:srgbClr val="0000CC"/>
                </a:solidFill>
              </a:rPr>
              <a:t>=",sum)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solidFill>
                <a:srgbClr val="0000CC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dirty="0">
              <a:solidFill>
                <a:srgbClr val="0000CC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F277BCA-BBA9-0C23-3F83-26DE84285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58" y="4319134"/>
            <a:ext cx="2585585" cy="1209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9C16FF6-4B4E-A770-71A9-C73EE90720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334"/>
          <a:stretch/>
        </p:blipFill>
        <p:spPr>
          <a:xfrm>
            <a:off x="7043189" y="750771"/>
            <a:ext cx="4294361" cy="22246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7DFAAAD-169F-54AF-D47E-A6745D7080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043" r="72587" b="66128"/>
          <a:stretch/>
        </p:blipFill>
        <p:spPr>
          <a:xfrm>
            <a:off x="7043189" y="3304151"/>
            <a:ext cx="4294362" cy="18684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5216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7545D4-24DD-1BB2-825A-5346B5C7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컴퓨팅 사고의 개념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2BE38D-1194-C7F6-2CB8-A9FA42730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kern="0" dirty="0">
                <a:solidFill>
                  <a:srgbClr val="0000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분해 </a:t>
            </a:r>
            <a:endParaRPr lang="en-US" altLang="ko-KR" sz="1800" kern="0" dirty="0">
              <a:solidFill>
                <a:srgbClr val="0000C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하나의 복잡한 문제를 잘게 쪼개는 과정</a:t>
            </a:r>
            <a:endParaRPr lang="en-US" altLang="ko-KR" b="0" dirty="0"/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큰 문제는 해결하기 어렵고 부담스럽지만 작은 부분은 훨씬 쉽게 처리할 수 있음</a:t>
            </a:r>
            <a:endParaRPr lang="en-US" altLang="ko-KR" b="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kern="0" dirty="0">
                <a:solidFill>
                  <a:srgbClr val="0000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패턴인식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작게 분해된 문제들 사이의 유사성 또는 패턴을 탐색하는 과정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kern="0" dirty="0">
                <a:solidFill>
                  <a:srgbClr val="0000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추상화</a:t>
            </a:r>
            <a:endParaRPr lang="en-US" altLang="ko-KR" sz="1800" kern="0" dirty="0">
              <a:solidFill>
                <a:srgbClr val="0000CC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/>
              <a:t>핵심 요소와 개념 또는 기능을 간추려 표현하는</a:t>
            </a:r>
            <a:r>
              <a:rPr lang="en-US" altLang="ko-KR" b="0" dirty="0"/>
              <a:t> </a:t>
            </a:r>
            <a:r>
              <a:rPr lang="ko-KR" altLang="en-US" b="0" dirty="0"/>
              <a:t>것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kern="0" dirty="0">
                <a:solidFill>
                  <a:srgbClr val="0000CC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알고리즘 </a:t>
            </a:r>
            <a:r>
              <a:rPr lang="en-US" altLang="ko-KR" sz="1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solidFill>
                  <a:srgbClr val="333333"/>
                </a:solidFill>
                <a:latin typeface="Nanum Gothic"/>
              </a:rPr>
              <a:t>컴퓨터가 특정한 일을 수행하는 명령어들의 유한 집합</a:t>
            </a:r>
            <a:endParaRPr lang="en-US" altLang="ko-KR" b="0" dirty="0">
              <a:solidFill>
                <a:srgbClr val="333333"/>
              </a:solidFill>
              <a:latin typeface="Nanum Gothic"/>
            </a:endParaRPr>
          </a:p>
          <a:p>
            <a:pPr marL="6858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575" b="0" dirty="0">
                <a:solidFill>
                  <a:srgbClr val="333333"/>
                </a:solidFill>
                <a:latin typeface="Nanum Gothic"/>
              </a:rPr>
              <a:t>주어진 문제의 결과를 생성하기 위해 모호하지 않고 간단하며 컴퓨터가 수행 가능한 일련의 유한개의 명령을 순서적으로 구성한 것</a:t>
            </a:r>
            <a:r>
              <a:rPr lang="en-US" altLang="ko-KR" sz="1575" b="0" dirty="0">
                <a:solidFill>
                  <a:srgbClr val="333333"/>
                </a:solidFill>
                <a:latin typeface="Nanum Gothic"/>
              </a:rPr>
              <a:t> </a:t>
            </a:r>
            <a:endParaRPr lang="ko-KR" altLang="en-US" sz="1575" b="0" dirty="0">
              <a:solidFill>
                <a:srgbClr val="333333"/>
              </a:solidFill>
              <a:latin typeface="Nanum Gothic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1800" dirty="0"/>
          </a:p>
        </p:txBody>
      </p:sp>
      <p:sp>
        <p:nvSpPr>
          <p:cNvPr id="4" name="실행 단추: 앞으로 또는 다음으로 이동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xmlns="" id="{24D977AD-C2B2-D08B-19F8-87F16C70350C}"/>
              </a:ext>
            </a:extLst>
          </p:cNvPr>
          <p:cNvSpPr/>
          <p:nvPr/>
        </p:nvSpPr>
        <p:spPr>
          <a:xfrm>
            <a:off x="5886166" y="1196752"/>
            <a:ext cx="419669" cy="34791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  <p:sp>
        <p:nvSpPr>
          <p:cNvPr id="5" name="실행 단추: 앞으로 또는 다음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8C79641F-D971-B83A-BCEB-20782DE9383C}"/>
              </a:ext>
            </a:extLst>
          </p:cNvPr>
          <p:cNvSpPr/>
          <p:nvPr/>
        </p:nvSpPr>
        <p:spPr>
          <a:xfrm>
            <a:off x="7752184" y="2564905"/>
            <a:ext cx="307074" cy="276367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  <p:sp>
        <p:nvSpPr>
          <p:cNvPr id="6" name="실행 단추: 앞으로 또는 다음으로 이동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E1C9C937-946D-BFC7-612A-FC981B4A1DB9}"/>
              </a:ext>
            </a:extLst>
          </p:cNvPr>
          <p:cNvSpPr/>
          <p:nvPr/>
        </p:nvSpPr>
        <p:spPr>
          <a:xfrm>
            <a:off x="6888089" y="3467345"/>
            <a:ext cx="307075" cy="2866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  <p:sp>
        <p:nvSpPr>
          <p:cNvPr id="7" name="실행 단추: 앞으로 또는 다음으로 이동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445B21ED-2534-53C7-FE7F-61454C66459F}"/>
              </a:ext>
            </a:extLst>
          </p:cNvPr>
          <p:cNvSpPr/>
          <p:nvPr/>
        </p:nvSpPr>
        <p:spPr>
          <a:xfrm>
            <a:off x="6121590" y="5085185"/>
            <a:ext cx="368489" cy="373499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283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641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덧셈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뺄셈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곱셈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나눗셈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나머지 연산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110598" y="2275126"/>
            <a:ext cx="8017851" cy="3746162"/>
            <a:chOff x="586597" y="2275126"/>
            <a:chExt cx="8134709" cy="382087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597" y="2275126"/>
              <a:ext cx="8134709" cy="3820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907704" y="4509120"/>
              <a:ext cx="648072" cy="376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몫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) 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28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나눗셈 </a:t>
            </a:r>
            <a:r>
              <a:rPr lang="en-US" altLang="ko-KR" dirty="0">
                <a:solidFill>
                  <a:srgbClr val="FF0000"/>
                </a:solidFill>
              </a:rPr>
              <a:t>( </a:t>
            </a:r>
            <a:r>
              <a:rPr lang="ko-KR" altLang="en-US" dirty="0">
                <a:solidFill>
                  <a:srgbClr val="FF0000"/>
                </a:solidFill>
              </a:rPr>
              <a:t>정수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ko-KR" altLang="en-US" dirty="0">
                <a:solidFill>
                  <a:srgbClr val="FF0000"/>
                </a:solidFill>
              </a:rPr>
              <a:t>정수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실수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6648" y="1700676"/>
            <a:ext cx="7795648" cy="144655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8 / 4   </a:t>
            </a:r>
            <a:r>
              <a:rPr kumimoji="0" lang="en-US" altLang="ko-KR" sz="2200" b="1" i="1" u="none" strike="noStrike" kern="1200" cap="none" spc="0" normalizeH="0" baseline="0" noProof="0" dirty="0">
                <a:ln>
                  <a:noFill/>
                </a:ln>
                <a:solidFill>
                  <a:srgbClr val="DD80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kumimoji="0" lang="ko-KR" alt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DD80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나눗셈</a:t>
            </a:r>
            <a:endParaRPr kumimoji="0" lang="en-US" altLang="ko-KR" sz="2200" b="1" i="1" u="none" strike="noStrike" kern="1200" cap="none" spc="0" normalizeH="0" baseline="0" noProof="0" dirty="0">
              <a:ln>
                <a:noFill/>
              </a:ln>
              <a:solidFill>
                <a:srgbClr val="DD80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8 // 4   </a:t>
            </a:r>
            <a:r>
              <a:rPr kumimoji="0" lang="en-US" altLang="ko-KR" sz="2200" b="1" i="1" u="none" strike="noStrike" kern="1200" cap="none" spc="0" normalizeH="0" baseline="0" noProof="0" dirty="0">
                <a:ln>
                  <a:noFill/>
                </a:ln>
                <a:solidFill>
                  <a:srgbClr val="DD80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kumimoji="0" lang="ko-KR" alt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DD80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몫</a:t>
            </a:r>
            <a:endParaRPr kumimoji="0" lang="en-US" altLang="ko-KR" sz="2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52" y="3312204"/>
            <a:ext cx="3748504" cy="23606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499764" y="4470790"/>
            <a:ext cx="3151573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127000" algn="just" defTabSz="914400" rtl="0" eaLnBrk="0" fontAlgn="base" latinLnBrk="1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파이썬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 버전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2.X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에서는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/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연산자의 결과가 정수가 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주의하세요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!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3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A7A8C8-414E-533B-4190-61AF5890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산술연산자 </a:t>
            </a:r>
            <a:r>
              <a:rPr lang="en-US" altLang="ko-KR" dirty="0">
                <a:solidFill>
                  <a:srgbClr val="FF0000"/>
                </a:solidFill>
              </a:rPr>
              <a:t>( + , - , * , / , ** , % , //  </a:t>
            </a:r>
            <a:r>
              <a:rPr lang="en-US" altLang="ko-KR" dirty="0" smtClean="0">
                <a:solidFill>
                  <a:srgbClr val="FF0000"/>
                </a:solidFill>
              </a:rPr>
              <a:t>) </a:t>
            </a:r>
            <a:r>
              <a:rPr lang="en-US" altLang="ko-KR" sz="1600" dirty="0">
                <a:solidFill>
                  <a:srgbClr val="0000CC"/>
                </a:solidFill>
              </a:rPr>
              <a:t>page</a:t>
            </a:r>
            <a:r>
              <a:rPr lang="ko-KR" altLang="en-US" sz="1600" dirty="0">
                <a:solidFill>
                  <a:srgbClr val="0000CC"/>
                </a:solidFill>
              </a:rPr>
              <a:t> </a:t>
            </a:r>
            <a:r>
              <a:rPr lang="en-US" altLang="ko-KR" sz="1600" dirty="0">
                <a:solidFill>
                  <a:srgbClr val="0000CC"/>
                </a:solidFill>
              </a:rPr>
              <a:t>78,83</a:t>
            </a:r>
            <a:endParaRPr lang="ko-KR" altLang="en-US" sz="1600" dirty="0">
              <a:solidFill>
                <a:srgbClr val="0000CC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514CF3C-8EFC-3AA9-BAD3-E72B563E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942" y="603849"/>
            <a:ext cx="8886524" cy="615476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ko-KR" i="1" dirty="0"/>
              <a:t>&gt;&gt;&gt; n1=200</a:t>
            </a:r>
          </a:p>
          <a:p>
            <a:pPr marL="0" indent="0">
              <a:buNone/>
            </a:pPr>
            <a:r>
              <a:rPr lang="pt-BR" altLang="ko-KR" i="1" dirty="0"/>
              <a:t>&gt;&gt;&gt; n2=150</a:t>
            </a:r>
          </a:p>
          <a:p>
            <a:pPr marL="0" indent="0">
              <a:buNone/>
            </a:pPr>
            <a:r>
              <a:rPr lang="pt-BR" altLang="ko-KR" i="1" dirty="0"/>
              <a:t>&gt;&gt;&gt; print(n1+n2)</a:t>
            </a:r>
          </a:p>
          <a:p>
            <a:pPr marL="0" indent="0">
              <a:buNone/>
            </a:pPr>
            <a:r>
              <a:rPr lang="pt-BR" altLang="ko-KR" i="1" dirty="0">
                <a:solidFill>
                  <a:srgbClr val="0000CC"/>
                </a:solidFill>
              </a:rPr>
              <a:t>350</a:t>
            </a:r>
          </a:p>
          <a:p>
            <a:pPr marL="0" indent="0">
              <a:buNone/>
            </a:pPr>
            <a:r>
              <a:rPr lang="pt-BR" altLang="ko-KR" i="1" dirty="0"/>
              <a:t>&gt;&gt;&gt; print(n1-n2)</a:t>
            </a:r>
          </a:p>
          <a:p>
            <a:pPr marL="0" indent="0">
              <a:buNone/>
            </a:pPr>
            <a:r>
              <a:rPr lang="pt-BR" altLang="ko-KR" i="1" dirty="0">
                <a:solidFill>
                  <a:srgbClr val="0000CC"/>
                </a:solidFill>
              </a:rPr>
              <a:t>50</a:t>
            </a:r>
          </a:p>
          <a:p>
            <a:pPr marL="0" indent="0">
              <a:buNone/>
            </a:pPr>
            <a:r>
              <a:rPr lang="pt-BR" altLang="ko-KR" i="1" dirty="0"/>
              <a:t>&gt;&gt;&gt; print(n1*n2)</a:t>
            </a:r>
          </a:p>
          <a:p>
            <a:pPr marL="0" indent="0">
              <a:buNone/>
            </a:pPr>
            <a:r>
              <a:rPr lang="pt-BR" altLang="ko-KR" i="1" dirty="0">
                <a:solidFill>
                  <a:srgbClr val="0000CC"/>
                </a:solidFill>
              </a:rPr>
              <a:t>30000</a:t>
            </a:r>
          </a:p>
          <a:p>
            <a:pPr marL="0" indent="0">
              <a:buNone/>
            </a:pPr>
            <a:r>
              <a:rPr lang="pt-BR" altLang="ko-KR" i="1" dirty="0">
                <a:solidFill>
                  <a:srgbClr val="FF0000"/>
                </a:solidFill>
              </a:rPr>
              <a:t>&gt;&gt;&gt; print(n1/n2)</a:t>
            </a:r>
          </a:p>
          <a:p>
            <a:pPr marL="0" indent="0">
              <a:buNone/>
            </a:pPr>
            <a:r>
              <a:rPr lang="pt-BR" altLang="ko-KR" i="1" dirty="0">
                <a:solidFill>
                  <a:srgbClr val="0000CC"/>
                </a:solidFill>
              </a:rPr>
              <a:t>1.3333333333333333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rgbClr val="FF0000"/>
                </a:solidFill>
              </a:rPr>
              <a:t>&gt;&gt;&gt; print(n1**2)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rgbClr val="0000CC"/>
                </a:solidFill>
              </a:rPr>
              <a:t>40000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rgbClr val="FF0000"/>
                </a:solidFill>
              </a:rPr>
              <a:t>&gt;&gt;&gt; print(n1//n2)        # </a:t>
            </a:r>
            <a:r>
              <a:rPr lang="ko-KR" altLang="en-US" i="1" dirty="0">
                <a:solidFill>
                  <a:srgbClr val="FF0000"/>
                </a:solidFill>
              </a:rPr>
              <a:t>몫</a:t>
            </a:r>
            <a:endParaRPr lang="en-US" altLang="ko-KR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i="1" dirty="0">
                <a:solidFill>
                  <a:srgbClr val="0000CC"/>
                </a:solidFill>
              </a:rPr>
              <a:t>1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rgbClr val="FF0000"/>
                </a:solidFill>
              </a:rPr>
              <a:t>&gt;&gt;&gt; print(n1 % n2)      # </a:t>
            </a:r>
            <a:r>
              <a:rPr lang="ko-KR" altLang="en-US" i="1" dirty="0">
                <a:solidFill>
                  <a:srgbClr val="FF0000"/>
                </a:solidFill>
              </a:rPr>
              <a:t>나머지 </a:t>
            </a:r>
            <a:r>
              <a:rPr lang="en-US" altLang="ko-KR" i="1" dirty="0">
                <a:solidFill>
                  <a:srgbClr val="FF0000"/>
                </a:solidFill>
              </a:rPr>
              <a:t>%</a:t>
            </a:r>
          </a:p>
          <a:p>
            <a:pPr marL="0" indent="0">
              <a:buNone/>
            </a:pPr>
            <a:r>
              <a:rPr lang="en-US" altLang="ko-KR" i="1" dirty="0">
                <a:solidFill>
                  <a:srgbClr val="0000CC"/>
                </a:solidFill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417270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545C6D-2C9C-2B78-DDE1-E31C2C9EF4BF}"/>
              </a:ext>
            </a:extLst>
          </p:cNvPr>
          <p:cNvSpPr txBox="1"/>
          <p:nvPr/>
        </p:nvSpPr>
        <p:spPr>
          <a:xfrm>
            <a:off x="8736002" y="5392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charset="0"/>
                <a:ea typeface="굴림"/>
                <a:cs typeface="+mn-cs"/>
              </a:rPr>
              <a:t>comp.py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charset="0"/>
              <a:ea typeface="굴림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0253" y="1165162"/>
            <a:ext cx="727280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 = 1000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print("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초기값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x=", x)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 += 2;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print("x += 2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후의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x=", x)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 -= 2;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print("x -= 2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후의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x=", x)</a:t>
            </a: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16" y="4941168"/>
            <a:ext cx="4151992" cy="15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1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연산자의 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복합 대입 연산자 연습하기</a:t>
            </a:r>
            <a:endParaRPr lang="en-US" altLang="ko-KR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722290" y="1279796"/>
            <a:ext cx="10727027" cy="5361459"/>
          </a:xfrm>
          <a:prstGeom prst="roundRect">
            <a:avLst>
              <a:gd name="adj" fmla="val 5525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 = 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 += 3 ; print(num)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 -= 3 ; print(num)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 *= 3 ; print(num)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60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 /= 3 ; print(num)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20.0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 //= 3 ; print(num)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6.0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 %= 3 ; print(num)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0.0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 **= 3 ; print(num)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0.0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6106FB-5F15-513E-94B8-401E601F7CE5}"/>
              </a:ext>
            </a:extLst>
          </p:cNvPr>
          <p:cNvSpPr txBox="1"/>
          <p:nvPr/>
        </p:nvSpPr>
        <p:spPr>
          <a:xfrm>
            <a:off x="7050248" y="1318389"/>
            <a:ext cx="3024336" cy="26277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ABE00"/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n=20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n+=3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n=20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n+=3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&gt;&gt;&gt; 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23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7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1A21E9F8-A030-AD00-5B13-E4E75836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r>
              <a:rPr lang="ko-KR" altLang="en-US" dirty="0"/>
              <a:t>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AEC98082-6E35-1CB8-958D-BE7B09979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base" latinLnBrk="0">
              <a:lnSpc>
                <a:spcPct val="16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800" kern="0" dirty="0">
                <a:solidFill>
                  <a:srgbClr val="000000"/>
                </a:solidFill>
              </a:rPr>
              <a:t>다음 코드를 실행한 결과는 얼마인가</a:t>
            </a:r>
            <a:r>
              <a:rPr lang="en-US" altLang="ko-KR" sz="1800" kern="0" dirty="0">
                <a:solidFill>
                  <a:srgbClr val="000000"/>
                </a:solidFill>
              </a:rPr>
              <a:t>?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marL="0" indent="452438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num1 = 100 </a:t>
            </a:r>
          </a:p>
          <a:p>
            <a:pPr marL="0" indent="452438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num1 = num1 + 1 </a:t>
            </a:r>
          </a:p>
          <a:p>
            <a:pPr marL="0" indent="452438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num1 -= 2 </a:t>
            </a:r>
          </a:p>
          <a:p>
            <a:pPr marL="0" indent="452438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Print(num1) </a:t>
            </a:r>
          </a:p>
          <a:p>
            <a:pPr marL="0" indent="0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FF"/>
                </a:solidFill>
              </a:rPr>
              <a:t>     </a:t>
            </a:r>
          </a:p>
          <a:p>
            <a:pPr marL="0" indent="0" fontAlgn="base" latinLnBrk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800" kern="0" dirty="0">
                <a:solidFill>
                  <a:srgbClr val="0000FF"/>
                </a:solidFill>
              </a:rPr>
              <a:t>    99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49AD3FA-C891-340E-51F0-00C633FA5B5A}"/>
              </a:ext>
            </a:extLst>
          </p:cNvPr>
          <p:cNvSpPr/>
          <p:nvPr/>
        </p:nvSpPr>
        <p:spPr>
          <a:xfrm>
            <a:off x="983432" y="1263791"/>
            <a:ext cx="3168352" cy="1800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42B9AA8-4634-EFB9-E5D0-FBE122F46A5F}"/>
              </a:ext>
            </a:extLst>
          </p:cNvPr>
          <p:cNvSpPr/>
          <p:nvPr/>
        </p:nvSpPr>
        <p:spPr>
          <a:xfrm>
            <a:off x="1128660" y="3503771"/>
            <a:ext cx="576064" cy="44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2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6A4B6325-3B16-2732-6747-82AE55CF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비교연산자 실습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56A9D23C-9F56-7B93-C3FC-05F52746F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/>
              <a:t>&gt;&gt;&gt; 10==200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>
                <a:solidFill>
                  <a:srgbClr val="0000CC"/>
                </a:solidFill>
              </a:rPr>
              <a:t>False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/>
              <a:t>&gt;&gt;&gt; 200&gt;=50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>
                <a:solidFill>
                  <a:srgbClr val="0000CC"/>
                </a:solidFill>
              </a:rPr>
              <a:t>True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/>
              <a:t>&gt;&gt;&gt; 100!=100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>
                <a:solidFill>
                  <a:srgbClr val="0000CC"/>
                </a:solidFill>
              </a:rPr>
              <a:t>False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/>
              <a:t>&gt;&gt;&gt; 10&gt;20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>
                <a:solidFill>
                  <a:srgbClr val="0000CC"/>
                </a:solidFill>
              </a:rPr>
              <a:t>False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/>
              <a:t>&gt;&gt;&gt; 10&lt;=20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a-DK" altLang="ko-KR" sz="2400" dirty="0">
                <a:solidFill>
                  <a:srgbClr val="0000CC"/>
                </a:solidFill>
              </a:rPr>
              <a:t>True</a:t>
            </a:r>
            <a:endParaRPr lang="ko-KR" alt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논리 연산자의 종류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45" y="1341987"/>
            <a:ext cx="7340220" cy="17070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3645" y="3354359"/>
            <a:ext cx="8474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num = 99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(num &gt; 100) </a:t>
            </a: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and</a:t>
            </a: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(num &lt; 200)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False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(num == 99) </a:t>
            </a: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or</a:t>
            </a: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 (num == 100)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True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&gt;&gt;&gt; </a:t>
            </a: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not</a:t>
            </a: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(num == 100)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ea typeface="함초롬돋움" pitchFamily="50" charset="-127"/>
                <a:cs typeface="함초롬돋움" pitchFamily="50" charset="-127"/>
              </a:rPr>
              <a:t>True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ea typeface="함초롬돋움" pitchFamily="50" charset="-127"/>
              <a:cs typeface="함초롬돋움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036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4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3D7220-FAA4-AD5C-F23E-A5C0D61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분해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91639B-B435-7D8E-51C4-240819EC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952" y="1453440"/>
            <a:ext cx="3717083" cy="4294811"/>
          </a:xfrm>
          <a:prstGeom prst="rect">
            <a:avLst/>
          </a:prstGeom>
        </p:spPr>
      </p:pic>
      <p:sp>
        <p:nvSpPr>
          <p:cNvPr id="3" name="실행 단추: 뒤로 또는 앞으로 이동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xmlns="" id="{97FD5F6C-0F0F-BF3A-57F2-49D547E6A784}"/>
              </a:ext>
            </a:extLst>
          </p:cNvPr>
          <p:cNvSpPr/>
          <p:nvPr/>
        </p:nvSpPr>
        <p:spPr>
          <a:xfrm>
            <a:off x="9579592" y="4920872"/>
            <a:ext cx="573206" cy="446417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635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334" y="1837966"/>
            <a:ext cx="8272732" cy="30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3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</a:t>
            </a:r>
            <a:endParaRPr lang="ko-KR" altLang="en-US" sz="2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0580"/>
            <a:ext cx="10515600" cy="5098733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score=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필기 시험 점수를 입력하세요</a:t>
            </a:r>
            <a:r>
              <a:rPr lang="en-US" altLang="ko-KR" dirty="0"/>
              <a:t>..."))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if score &gt;=70: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합격</a:t>
            </a:r>
            <a:r>
              <a:rPr lang="en-US" altLang="ko-KR" dirty="0"/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해외 여행 </a:t>
            </a:r>
            <a:r>
              <a:rPr lang="en-US" altLang="ko-KR" dirty="0"/>
              <a:t>")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else: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불합격</a:t>
            </a:r>
            <a:r>
              <a:rPr lang="en-US" altLang="ko-KR" dirty="0"/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제주도  여행</a:t>
            </a:r>
            <a:r>
              <a:rPr lang="en-US" altLang="ko-KR" dirty="0"/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FF0000"/>
                </a:solidFill>
              </a:rPr>
              <a:t>print("SNS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ko-KR" altLang="en-US" dirty="0" err="1">
                <a:solidFill>
                  <a:srgbClr val="FF0000"/>
                </a:solidFill>
              </a:rPr>
              <a:t>맛집사진</a:t>
            </a:r>
            <a:r>
              <a:rPr lang="ko-KR" altLang="en-US" dirty="0">
                <a:solidFill>
                  <a:srgbClr val="FF0000"/>
                </a:solidFill>
              </a:rPr>
              <a:t> 올리기 </a:t>
            </a:r>
            <a:r>
              <a:rPr lang="en-US" altLang="ko-KR" dirty="0">
                <a:solidFill>
                  <a:srgbClr val="FF0000"/>
                </a:solidFill>
              </a:rPr>
              <a:t>")</a:t>
            </a:r>
            <a:endParaRPr lang="ko-KR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 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08C2173-993A-60A7-B52B-696AE1C3B4A2}"/>
              </a:ext>
            </a:extLst>
          </p:cNvPr>
          <p:cNvSpPr txBox="1"/>
          <p:nvPr/>
        </p:nvSpPr>
        <p:spPr>
          <a:xfrm>
            <a:off x="10478239" y="36980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If02</a:t>
            </a:r>
            <a:endParaRPr kumimoji="0" lang="ko-KR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363" y="830580"/>
            <a:ext cx="3371850" cy="10763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62" y="2500312"/>
            <a:ext cx="33718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score=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필기 시험 점수를 입력하세요</a:t>
            </a:r>
            <a:r>
              <a:rPr lang="en-US" altLang="ko-KR" dirty="0"/>
              <a:t>..."))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if score &gt;=70: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합격</a:t>
            </a:r>
            <a:r>
              <a:rPr lang="en-US" altLang="ko-KR" dirty="0"/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해외 여행</a:t>
            </a:r>
            <a:r>
              <a:rPr lang="en-US" altLang="ko-KR" dirty="0"/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else: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불합격</a:t>
            </a:r>
            <a:r>
              <a:rPr lang="en-US" altLang="ko-KR" dirty="0"/>
              <a:t>")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print("</a:t>
            </a:r>
            <a:r>
              <a:rPr lang="ko-KR" altLang="en-US" dirty="0"/>
              <a:t>제주도  여행</a:t>
            </a:r>
            <a:r>
              <a:rPr lang="en-US" altLang="ko-KR" dirty="0"/>
              <a:t>")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olidFill>
                  <a:srgbClr val="FF0000"/>
                </a:solidFill>
              </a:rPr>
              <a:t>    print("SNS</a:t>
            </a:r>
            <a:r>
              <a:rPr lang="ko-KR" altLang="en-US" dirty="0">
                <a:solidFill>
                  <a:srgbClr val="FF0000"/>
                </a:solidFill>
              </a:rPr>
              <a:t>에 맛집 사진 올리기</a:t>
            </a:r>
            <a:r>
              <a:rPr lang="en-US" altLang="ko-KR" dirty="0">
                <a:solidFill>
                  <a:srgbClr val="FF0000"/>
                </a:solidFill>
              </a:rPr>
              <a:t>")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49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6C1AD9-930E-2ED5-28A3-AECBF4B7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큰수</a:t>
            </a:r>
            <a:r>
              <a:rPr lang="ko-KR" altLang="en-US" dirty="0"/>
              <a:t> 구하기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239322CE-C7BB-AE5C-A8B5-AC541F85B074}"/>
              </a:ext>
            </a:extLst>
          </p:cNvPr>
          <p:cNvSpPr txBox="1">
            <a:spLocks/>
          </p:cNvSpPr>
          <p:nvPr/>
        </p:nvSpPr>
        <p:spPr>
          <a:xfrm>
            <a:off x="466725" y="993658"/>
            <a:ext cx="4946114" cy="54261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num1=int(input("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임의의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입력하세요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"))</a:t>
            </a: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num2=int(input("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임의의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입력하세요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"))</a:t>
            </a: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num1&gt;num2 :</a:t>
            </a: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print("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수중 큰 수는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",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num1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else:</a:t>
            </a: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print("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수중 큰 수는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",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num2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239322CE-C7BB-AE5C-A8B5-AC541F85B074}"/>
              </a:ext>
            </a:extLst>
          </p:cNvPr>
          <p:cNvSpPr txBox="1">
            <a:spLocks/>
          </p:cNvSpPr>
          <p:nvPr/>
        </p:nvSpPr>
        <p:spPr>
          <a:xfrm>
            <a:off x="6210300" y="993658"/>
            <a:ext cx="4946114" cy="54261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num1=int(input("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임의의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입력하세요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"))</a:t>
            </a: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num2=int(input("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임의의 수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입력하세요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"))</a:t>
            </a: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if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num1&lt;num2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print("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수중 큰 수는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", 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)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else:</a:t>
            </a:r>
          </a:p>
          <a:p>
            <a:pPr marL="0" marR="0" lvl="0" indent="0" algn="l" defTabSz="685800" rtl="0" eaLnBrk="1" fontAlgn="auto" latinLnBrk="1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print("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두 수중 큰 수는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", </a:t>
            </a: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       )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01199" y="2605088"/>
            <a:ext cx="101441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1199" y="3706754"/>
            <a:ext cx="1014413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70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중첩 </a:t>
            </a:r>
            <a:r>
              <a:rPr lang="en-US" altLang="ko-KR" dirty="0" smtClean="0"/>
              <a:t>if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51C1A5-19F7-4412-8E19-5FAA7BD10B67}" type="slidenum">
              <a:rPr kumimoji="0" lang="ko-KR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26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age =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(input("</a:t>
            </a:r>
            <a:r>
              <a:rPr lang="ko-KR" altLang="en-US" sz="2000" dirty="0"/>
              <a:t>나이를 </a:t>
            </a:r>
            <a:r>
              <a:rPr lang="ko-KR" altLang="en-US" sz="2000" dirty="0" err="1"/>
              <a:t>입력하시오</a:t>
            </a:r>
            <a:r>
              <a:rPr lang="en-US" altLang="ko-KR" sz="2000" dirty="0"/>
              <a:t>: "))</a:t>
            </a:r>
          </a:p>
          <a:p>
            <a:pPr marL="0" indent="0">
              <a:buNone/>
            </a:pPr>
            <a:r>
              <a:rPr lang="en-US" altLang="ko-KR" sz="2000" dirty="0" err="1"/>
              <a:t>ki</a:t>
            </a:r>
            <a:r>
              <a:rPr lang="en-US" altLang="ko-KR" sz="2000" dirty="0"/>
              <a:t>=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(input("</a:t>
            </a:r>
            <a:r>
              <a:rPr lang="ko-KR" altLang="en-US" sz="2000" dirty="0"/>
              <a:t>키를 입력 하세요</a:t>
            </a:r>
            <a:r>
              <a:rPr lang="en-US" altLang="ko-KR" sz="2000" dirty="0"/>
              <a:t>"))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if (age &gt;= 10 </a:t>
            </a:r>
            <a:r>
              <a:rPr lang="en-US" altLang="ko-KR" sz="2000" dirty="0">
                <a:solidFill>
                  <a:srgbClr val="FF0000"/>
                </a:solidFill>
              </a:rPr>
              <a:t>and</a:t>
            </a:r>
            <a:r>
              <a:rPr lang="en-US" altLang="ko-KR" sz="2000" dirty="0"/>
              <a:t> </a:t>
            </a:r>
            <a:r>
              <a:rPr lang="en-US" altLang="ko-KR" sz="2000" dirty="0" err="1"/>
              <a:t>ki</a:t>
            </a:r>
            <a:r>
              <a:rPr lang="en-US" altLang="ko-KR" sz="2000" dirty="0"/>
              <a:t>&gt;=165):</a:t>
            </a:r>
          </a:p>
          <a:p>
            <a:pPr marL="0" indent="0">
              <a:buNone/>
            </a:pPr>
            <a:r>
              <a:rPr lang="en-US" altLang="ko-KR" sz="2000" dirty="0"/>
              <a:t>    print("</a:t>
            </a:r>
            <a:r>
              <a:rPr lang="ko-KR" altLang="en-US" sz="2000" dirty="0"/>
              <a:t>놀이 기구를 탈 수 있습니다 </a:t>
            </a:r>
            <a:r>
              <a:rPr lang="en-US" altLang="ko-KR" sz="2000" dirty="0"/>
              <a:t>")</a:t>
            </a:r>
          </a:p>
          <a:p>
            <a:pPr marL="0" indent="0">
              <a:buNone/>
            </a:pPr>
            <a:r>
              <a:rPr lang="en-US" altLang="ko-KR" sz="2000" dirty="0"/>
              <a:t>else:</a:t>
            </a:r>
          </a:p>
          <a:p>
            <a:pPr marL="0" indent="0">
              <a:buNone/>
            </a:pPr>
            <a:r>
              <a:rPr lang="en-US" altLang="ko-KR" sz="2000" dirty="0"/>
              <a:t>    print("</a:t>
            </a:r>
            <a:r>
              <a:rPr lang="ko-KR" altLang="en-US" sz="2000" dirty="0"/>
              <a:t>놀이 기구를 탈 수 없습니다 </a:t>
            </a:r>
            <a:r>
              <a:rPr lang="en-US" altLang="ko-KR" sz="2000" dirty="0"/>
              <a:t>")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5394"/>
          <a:stretch/>
        </p:blipFill>
        <p:spPr>
          <a:xfrm>
            <a:off x="8690891" y="1770309"/>
            <a:ext cx="2486025" cy="956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8235" b="36578"/>
          <a:stretch/>
        </p:blipFill>
        <p:spPr>
          <a:xfrm>
            <a:off x="8690890" y="3094686"/>
            <a:ext cx="2486025" cy="9787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77672" b="-207"/>
          <a:stretch/>
        </p:blipFill>
        <p:spPr>
          <a:xfrm>
            <a:off x="8690890" y="4441601"/>
            <a:ext cx="2486025" cy="8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play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중첩 </a:t>
            </a:r>
            <a:r>
              <a:rPr lang="en-US" altLang="ko-KR" dirty="0" smtClean="0">
                <a:sym typeface="Wingdings" panose="05000000000000000000" pitchFamily="2" charset="2"/>
              </a:rPr>
              <a:t>if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age =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(input("</a:t>
            </a:r>
            <a:r>
              <a:rPr lang="ko-KR" altLang="en-US" sz="2000" dirty="0"/>
              <a:t>나이를 </a:t>
            </a:r>
            <a:r>
              <a:rPr lang="ko-KR" altLang="en-US" sz="2000" dirty="0" err="1"/>
              <a:t>입력하시오</a:t>
            </a:r>
            <a:r>
              <a:rPr lang="en-US" altLang="ko-KR" sz="2000" dirty="0"/>
              <a:t>: "))</a:t>
            </a:r>
          </a:p>
          <a:p>
            <a:pPr marL="0" indent="0">
              <a:buNone/>
            </a:pPr>
            <a:r>
              <a:rPr lang="en-US" altLang="ko-KR" sz="2000" dirty="0" err="1"/>
              <a:t>ki</a:t>
            </a:r>
            <a:r>
              <a:rPr lang="en-US" altLang="ko-KR" sz="2000" dirty="0"/>
              <a:t>=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(input("</a:t>
            </a:r>
            <a:r>
              <a:rPr lang="ko-KR" altLang="en-US" sz="2000" dirty="0"/>
              <a:t>키를 입력 하세요</a:t>
            </a:r>
            <a:r>
              <a:rPr lang="en-US" altLang="ko-KR" sz="2000" dirty="0"/>
              <a:t>"))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if</a:t>
            </a:r>
            <a:r>
              <a:rPr lang="en-US" altLang="ko-KR" sz="2000" dirty="0"/>
              <a:t> age &gt;= 10: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en-US" altLang="ko-KR" sz="2000" dirty="0">
                <a:solidFill>
                  <a:srgbClr val="FF0000"/>
                </a:solidFill>
              </a:rPr>
              <a:t>if </a:t>
            </a:r>
            <a:r>
              <a:rPr lang="en-US" altLang="ko-KR" sz="2000" dirty="0" err="1"/>
              <a:t>ki</a:t>
            </a:r>
            <a:r>
              <a:rPr lang="en-US" altLang="ko-KR" sz="2000" dirty="0"/>
              <a:t>&gt;=165:</a:t>
            </a:r>
          </a:p>
          <a:p>
            <a:pPr marL="0" indent="0">
              <a:buNone/>
            </a:pPr>
            <a:r>
              <a:rPr lang="en-US" altLang="ko-KR" sz="2000" dirty="0"/>
              <a:t>        print("</a:t>
            </a:r>
            <a:r>
              <a:rPr lang="ko-KR" altLang="en-US" sz="2000" dirty="0"/>
              <a:t>놀이 기구를 탈 수 있습니다</a:t>
            </a:r>
            <a:r>
              <a:rPr lang="en-US" altLang="ko-KR" sz="2000" dirty="0"/>
              <a:t>.")</a:t>
            </a:r>
          </a:p>
          <a:p>
            <a:pPr marL="0" indent="0">
              <a:buNone/>
            </a:pPr>
            <a:r>
              <a:rPr lang="en-US" altLang="ko-KR" sz="2000" dirty="0"/>
              <a:t>    else:</a:t>
            </a:r>
          </a:p>
          <a:p>
            <a:pPr marL="0" indent="0">
              <a:buNone/>
            </a:pPr>
            <a:r>
              <a:rPr lang="en-US" altLang="ko-KR" sz="2000" dirty="0"/>
              <a:t>        print("</a:t>
            </a:r>
            <a:r>
              <a:rPr lang="ko-KR" altLang="en-US" sz="2000" dirty="0"/>
              <a:t>놀이 기구를 탈 수 없습니다</a:t>
            </a:r>
            <a:r>
              <a:rPr lang="en-US" altLang="ko-KR" sz="2000" dirty="0"/>
              <a:t>.")</a:t>
            </a:r>
          </a:p>
          <a:p>
            <a:pPr marL="0" indent="0">
              <a:buNone/>
            </a:pPr>
            <a:r>
              <a:rPr lang="en-US" altLang="ko-KR" sz="2000" dirty="0"/>
              <a:t>else:</a:t>
            </a:r>
          </a:p>
          <a:p>
            <a:pPr marL="0" indent="0">
              <a:buNone/>
            </a:pPr>
            <a:r>
              <a:rPr lang="en-US" altLang="ko-KR" sz="2000" dirty="0"/>
              <a:t>    print("</a:t>
            </a:r>
            <a:r>
              <a:rPr lang="ko-KR" altLang="en-US" sz="2000" dirty="0"/>
              <a:t>놀이 기구를 탈 수 없습니다</a:t>
            </a:r>
            <a:r>
              <a:rPr lang="en-US" altLang="ko-KR" sz="2000" dirty="0"/>
              <a:t>...")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257" y="1694846"/>
            <a:ext cx="2895600" cy="866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157" y="3000073"/>
            <a:ext cx="2971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&gt;&gt;&gt; print("</a:t>
            </a:r>
            <a:r>
              <a:rPr lang="ko-KR" altLang="en-US" dirty="0"/>
              <a:t>나의 나이는  </a:t>
            </a:r>
            <a:r>
              <a:rPr lang="en-US" altLang="ko-KR" dirty="0"/>
              <a:t>"+ 21 +"</a:t>
            </a:r>
            <a:r>
              <a:rPr lang="ko-KR" altLang="en-US" dirty="0"/>
              <a:t>살 입니다</a:t>
            </a:r>
            <a:r>
              <a:rPr lang="en-US" altLang="ko-KR" dirty="0"/>
              <a:t>.. </a:t>
            </a:r>
            <a:r>
              <a:rPr lang="en-US" altLang="ko-KR" dirty="0" smtClean="0"/>
              <a:t>")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결과와 수정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/>
          </a:p>
          <a:p>
            <a:r>
              <a:rPr lang="ko-KR" altLang="en-US" dirty="0"/>
              <a:t>변수</a:t>
            </a:r>
            <a:endParaRPr lang="en-US" altLang="ko-KR" dirty="0"/>
          </a:p>
          <a:p>
            <a:pPr lvl="1"/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작성 규칙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변수와 상수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/>
              <a:t>연산자</a:t>
            </a:r>
            <a:endParaRPr lang="en-US" altLang="ko-KR" dirty="0"/>
          </a:p>
          <a:p>
            <a:pPr lvl="1"/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산술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lvl="1"/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논리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 and , or , not )</a:t>
            </a:r>
          </a:p>
          <a:p>
            <a:pPr lvl="1"/>
            <a:r>
              <a:rPr lang="ko-KR" altLang="en-US" sz="2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복합연산자</a:t>
            </a: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r>
              <a:rPr lang="ko-KR" altLang="en-US" dirty="0" err="1"/>
              <a:t>출력함수</a:t>
            </a:r>
            <a:r>
              <a:rPr lang="ko-KR" altLang="en-US" dirty="0"/>
              <a:t> </a:t>
            </a:r>
            <a:r>
              <a:rPr lang="en-US" altLang="ko-KR" dirty="0"/>
              <a:t>(type)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&lt;class '</a:t>
            </a:r>
            <a:r>
              <a:rPr lang="en-US" altLang="ko-KR" sz="20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20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'&gt;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009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F468705-CB6B-1A19-2BA6-65209601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패턴인식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3480525-573C-B2B8-4453-3D2C02814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38" y="1627734"/>
            <a:ext cx="5891705" cy="3602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00A0E6F-9E5C-0BDF-A57E-7119A4A6BDC3}"/>
              </a:ext>
            </a:extLst>
          </p:cNvPr>
          <p:cNvSpPr txBox="1"/>
          <p:nvPr/>
        </p:nvSpPr>
        <p:spPr>
          <a:xfrm>
            <a:off x="8176058" y="1187865"/>
            <a:ext cx="2039939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250000"/>
              </a:lnSpc>
            </a:pPr>
            <a:r>
              <a:rPr lang="en-US" altLang="ko-KR" sz="2250" b="1" dirty="0">
                <a:solidFill>
                  <a:prstClr val="black"/>
                </a:solidFill>
                <a:latin typeface="Century Gothic" panose="020F0302020204030204"/>
                <a:ea typeface="맑은 고딕" panose="020B0503020000020004" pitchFamily="50" charset="-127"/>
              </a:rPr>
              <a:t>6 + 6+ 6 = 18</a:t>
            </a:r>
          </a:p>
          <a:p>
            <a:pPr defTabSz="685800">
              <a:lnSpc>
                <a:spcPct val="250000"/>
              </a:lnSpc>
            </a:pPr>
            <a:r>
              <a:rPr lang="en-US" altLang="ko-KR" sz="2250" b="1" dirty="0">
                <a:solidFill>
                  <a:prstClr val="black"/>
                </a:solidFill>
                <a:latin typeface="Century Gothic" panose="020F0302020204030204"/>
                <a:ea typeface="맑은 고딕" panose="020B0503020000020004" pitchFamily="50" charset="-127"/>
              </a:rPr>
              <a:t>4 + 4 + 6 = 14</a:t>
            </a:r>
          </a:p>
          <a:p>
            <a:pPr defTabSz="685800">
              <a:lnSpc>
                <a:spcPct val="250000"/>
              </a:lnSpc>
            </a:pPr>
            <a:r>
              <a:rPr lang="en-US" altLang="ko-KR" sz="2250" b="1" dirty="0">
                <a:solidFill>
                  <a:prstClr val="black"/>
                </a:solidFill>
                <a:latin typeface="Century Gothic" panose="020F0302020204030204"/>
                <a:ea typeface="맑은 고딕" panose="020B0503020000020004" pitchFamily="50" charset="-127"/>
              </a:rPr>
              <a:t>3 + 3  - 4 = 02</a:t>
            </a:r>
          </a:p>
          <a:p>
            <a:pPr defTabSz="685800">
              <a:lnSpc>
                <a:spcPct val="250000"/>
              </a:lnSpc>
            </a:pPr>
            <a:endParaRPr lang="ko-KR" altLang="en-US" sz="2250" b="1" dirty="0">
              <a:solidFill>
                <a:prstClr val="black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D418E459-81B0-5675-03E2-BB7EAC085F7C}"/>
              </a:ext>
            </a:extLst>
          </p:cNvPr>
          <p:cNvGrpSpPr/>
          <p:nvPr/>
        </p:nvGrpSpPr>
        <p:grpSpPr>
          <a:xfrm>
            <a:off x="8233331" y="3881477"/>
            <a:ext cx="2017014" cy="502421"/>
            <a:chOff x="8899975" y="4395166"/>
            <a:chExt cx="2689352" cy="66989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59EAAB7-19DF-DA6D-30C4-9CE12B2289A2}"/>
                </a:ext>
              </a:extLst>
            </p:cNvPr>
            <p:cNvSpPr txBox="1"/>
            <p:nvPr/>
          </p:nvSpPr>
          <p:spPr>
            <a:xfrm>
              <a:off x="9229486" y="4395166"/>
              <a:ext cx="39260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ko-KR" sz="2400" b="1" dirty="0">
                  <a:solidFill>
                    <a:prstClr val="black"/>
                  </a:solidFill>
                  <a:latin typeface="Century Gothic" panose="020F0302020204030204"/>
                  <a:ea typeface="맑은 고딕" panose="020B0503020000020004" pitchFamily="50" charset="-127"/>
                </a:rPr>
                <a:t>+</a:t>
              </a:r>
              <a:endParaRPr lang="ko-KR" altLang="en-US" sz="2400" b="1" dirty="0">
                <a:solidFill>
                  <a:prstClr val="black"/>
                </a:solidFill>
                <a:latin typeface="Century Gothic" panose="020F03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xmlns="" id="{08D79AED-F22B-4F6D-BB7C-B39B0DB42969}"/>
                </a:ext>
              </a:extLst>
            </p:cNvPr>
            <p:cNvGrpSpPr/>
            <p:nvPr/>
          </p:nvGrpSpPr>
          <p:grpSpPr>
            <a:xfrm>
              <a:off x="8899975" y="4396658"/>
              <a:ext cx="2689352" cy="668402"/>
              <a:chOff x="8775510" y="4396658"/>
              <a:chExt cx="2689352" cy="668402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xmlns="" id="{05E58E49-96EF-45F0-B716-9049E12A7C68}"/>
                  </a:ext>
                </a:extLst>
              </p:cNvPr>
              <p:cNvSpPr/>
              <p:nvPr/>
            </p:nvSpPr>
            <p:spPr>
              <a:xfrm>
                <a:off x="8775510" y="4544704"/>
                <a:ext cx="465665" cy="43672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white"/>
                  </a:solidFill>
                  <a:latin typeface="Century Gothic" panose="020F03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xmlns="" id="{B35994FB-97D6-1C39-8E0C-0AC9D6CCC56B}"/>
                  </a:ext>
                </a:extLst>
              </p:cNvPr>
              <p:cNvSpPr/>
              <p:nvPr/>
            </p:nvSpPr>
            <p:spPr>
              <a:xfrm>
                <a:off x="9585946" y="4444787"/>
                <a:ext cx="664762" cy="6202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white"/>
                  </a:solidFill>
                  <a:latin typeface="Century Gothic" panose="020F03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35A58F94-F704-FAB8-C617-5553C6F8ABF2}"/>
                  </a:ext>
                </a:extLst>
              </p:cNvPr>
              <p:cNvSpPr txBox="1"/>
              <p:nvPr/>
            </p:nvSpPr>
            <p:spPr>
              <a:xfrm>
                <a:off x="10269189" y="4396658"/>
                <a:ext cx="527848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 sz="3200" b="1"/>
                </a:lvl1pPr>
              </a:lstStyle>
              <a:p>
                <a:pPr defTabSz="685800"/>
                <a:r>
                  <a:rPr lang="en-US" altLang="ko-KR" sz="2400" dirty="0">
                    <a:solidFill>
                      <a:prstClr val="black"/>
                    </a:solidFill>
                    <a:latin typeface="Century Gothic" panose="020F0302020204030204"/>
                    <a:ea typeface="맑은 고딕" panose="020B0503020000020004" pitchFamily="50" charset="-127"/>
                  </a:rPr>
                  <a:t>x</a:t>
                </a:r>
                <a:endParaRPr lang="ko-KR" altLang="en-US" sz="2400" dirty="0">
                  <a:solidFill>
                    <a:prstClr val="black"/>
                  </a:solidFill>
                  <a:latin typeface="Century Gothic" panose="020F03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별: 꼭짓점 5개 12">
                <a:extLst>
                  <a:ext uri="{FF2B5EF4-FFF2-40B4-BE49-F238E27FC236}">
                    <a16:creationId xmlns:a16="http://schemas.microsoft.com/office/drawing/2014/main" xmlns="" id="{56975270-6D1E-9772-761A-3C1D5A67FA19}"/>
                  </a:ext>
                </a:extLst>
              </p:cNvPr>
              <p:cNvSpPr/>
              <p:nvPr/>
            </p:nvSpPr>
            <p:spPr>
              <a:xfrm>
                <a:off x="10655229" y="4522068"/>
                <a:ext cx="809633" cy="459364"/>
              </a:xfrm>
              <a:prstGeom prst="star5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white"/>
                  </a:solidFill>
                  <a:latin typeface="Century Gothic" panose="020F03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" name="별: 꼭짓점 5개 13">
                <a:extLst>
                  <a:ext uri="{FF2B5EF4-FFF2-40B4-BE49-F238E27FC236}">
                    <a16:creationId xmlns:a16="http://schemas.microsoft.com/office/drawing/2014/main" xmlns="" id="{4FFD63B8-E68C-778D-4702-3E2385ED1E84}"/>
                  </a:ext>
                </a:extLst>
              </p:cNvPr>
              <p:cNvSpPr/>
              <p:nvPr/>
            </p:nvSpPr>
            <p:spPr>
              <a:xfrm>
                <a:off x="10595079" y="4522068"/>
                <a:ext cx="727974" cy="542991"/>
              </a:xfrm>
              <a:prstGeom prst="star5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white"/>
                  </a:solidFill>
                  <a:latin typeface="Century Gothic" panose="020F0302020204030204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17A939C-7929-F53F-4055-CCE6177D43F3}"/>
              </a:ext>
            </a:extLst>
          </p:cNvPr>
          <p:cNvSpPr txBox="1"/>
          <p:nvPr/>
        </p:nvSpPr>
        <p:spPr>
          <a:xfrm>
            <a:off x="8267681" y="4076053"/>
            <a:ext cx="348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500" b="1" dirty="0">
                <a:solidFill>
                  <a:prstClr val="white"/>
                </a:solidFill>
                <a:latin typeface="Century Gothic" panose="020F0302020204030204"/>
                <a:ea typeface="맑은 고딕" panose="020B0503020000020004" pitchFamily="50" charset="-127"/>
              </a:rPr>
              <a:t>3</a:t>
            </a:r>
            <a:endParaRPr lang="ko-KR" altLang="en-US" sz="1500" b="1" dirty="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D3AC4CE-4E72-9862-7E28-CFF34E9068C0}"/>
              </a:ext>
            </a:extLst>
          </p:cNvPr>
          <p:cNvSpPr txBox="1"/>
          <p:nvPr/>
        </p:nvSpPr>
        <p:spPr>
          <a:xfrm>
            <a:off x="8983840" y="4076053"/>
            <a:ext cx="3480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500" b="1" dirty="0">
                <a:solidFill>
                  <a:prstClr val="white"/>
                </a:solidFill>
                <a:latin typeface="Century Gothic" panose="020F0302020204030204"/>
                <a:ea typeface="맑은 고딕" panose="020B0503020000020004" pitchFamily="50" charset="-127"/>
              </a:rPr>
              <a:t>2</a:t>
            </a:r>
            <a:endParaRPr lang="ko-KR" altLang="en-US" sz="1500" b="1" dirty="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FC6A5BD-3732-C975-D7AB-9892621A14D2}"/>
              </a:ext>
            </a:extLst>
          </p:cNvPr>
          <p:cNvSpPr txBox="1"/>
          <p:nvPr/>
        </p:nvSpPr>
        <p:spPr>
          <a:xfrm>
            <a:off x="9696990" y="4076054"/>
            <a:ext cx="49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ko-KR" sz="1200" b="1" dirty="0">
                <a:solidFill>
                  <a:srgbClr val="0000CC"/>
                </a:solidFill>
                <a:latin typeface="Century Gothic" panose="020F0302020204030204"/>
                <a:ea typeface="맑은 고딕" panose="020B0503020000020004" pitchFamily="50" charset="-127"/>
              </a:rPr>
              <a:t>5*2</a:t>
            </a:r>
            <a:endParaRPr lang="ko-KR" altLang="en-US" sz="1200" b="1" dirty="0">
              <a:solidFill>
                <a:srgbClr val="0000CC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00DB99F-EF0E-92C6-E458-5E318B74B0D7}"/>
              </a:ext>
            </a:extLst>
          </p:cNvPr>
          <p:cNvSpPr/>
          <p:nvPr/>
        </p:nvSpPr>
        <p:spPr>
          <a:xfrm>
            <a:off x="8233332" y="4494169"/>
            <a:ext cx="1994127" cy="34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2400" b="1" dirty="0">
                <a:solidFill>
                  <a:prstClr val="white"/>
                </a:solidFill>
                <a:latin typeface="Century Gothic" panose="020F0302020204030204"/>
                <a:ea typeface="맑은 고딕" panose="020B0503020000020004" pitchFamily="50" charset="-127"/>
              </a:rPr>
              <a:t>3+2*10</a:t>
            </a:r>
            <a:endParaRPr lang="ko-KR" altLang="en-US" sz="2400" b="1" dirty="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BD7A9B5-F4A0-8B07-A536-9059AFF8BD3A}"/>
              </a:ext>
            </a:extLst>
          </p:cNvPr>
          <p:cNvSpPr/>
          <p:nvPr/>
        </p:nvSpPr>
        <p:spPr>
          <a:xfrm>
            <a:off x="8233332" y="4976714"/>
            <a:ext cx="1994127" cy="34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ko-KR" sz="2400" b="1" dirty="0">
                <a:solidFill>
                  <a:prstClr val="white"/>
                </a:solidFill>
                <a:latin typeface="Century Gothic" panose="020F0302020204030204"/>
                <a:ea typeface="맑은 고딕" panose="020B0503020000020004" pitchFamily="50" charset="-127"/>
              </a:rPr>
              <a:t>23</a:t>
            </a:r>
            <a:endParaRPr lang="ko-KR" altLang="en-US" sz="2400" b="1" dirty="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  <p:sp>
        <p:nvSpPr>
          <p:cNvPr id="3" name="실행 단추: 뒤로 또는 앞으로 이동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DF6F87C2-CB95-7E91-8BFF-AC1D228A91D6}"/>
              </a:ext>
            </a:extLst>
          </p:cNvPr>
          <p:cNvSpPr/>
          <p:nvPr/>
        </p:nvSpPr>
        <p:spPr>
          <a:xfrm>
            <a:off x="6979694" y="5473605"/>
            <a:ext cx="522027" cy="337782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Century Gothic" panose="020F03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51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8BC5BB-BA0F-7C33-AE94-495ACCF3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추상화 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CDCBA2D-9F4C-DE9F-CF03-B83EBEEB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008" y="1481057"/>
            <a:ext cx="6473858" cy="1359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81F08BD-07E0-117E-7697-5E9A2B37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64" y="2840706"/>
            <a:ext cx="6473858" cy="315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899DCB8-C7AD-A9D7-384A-21FC2EC8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알고리즘이란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D3EE22C-4777-023B-6DC3-4CB9C1DC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942" y="1420328"/>
            <a:ext cx="8886524" cy="44422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문제 해결 방법을 </a:t>
            </a:r>
            <a:r>
              <a:rPr lang="ko-KR" altLang="en-US" dirty="0" err="1"/>
              <a:t>추상화하여</a:t>
            </a:r>
            <a:r>
              <a:rPr lang="ko-KR" altLang="en-US" dirty="0"/>
              <a:t> 단계적 절차를 논리적으로 기술해 놓은 명세서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알고리즘의 필요성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sz="1425" dirty="0">
                <a:solidFill>
                  <a:srgbClr val="0000CC"/>
                </a:solidFill>
                <a:latin typeface="Nanum Gothic"/>
              </a:rPr>
              <a:t>컴퓨터를 이용해서 주어진 문제를 해결하기 위해서는</a:t>
            </a:r>
            <a:r>
              <a:rPr lang="en-US" altLang="ko-KR" sz="1425" dirty="0">
                <a:solidFill>
                  <a:srgbClr val="0000CC"/>
                </a:solidFill>
                <a:latin typeface="Nanum Gothic"/>
              </a:rPr>
              <a:t>, </a:t>
            </a:r>
            <a:r>
              <a:rPr lang="ko-KR" altLang="en-US" sz="1425" dirty="0">
                <a:solidFill>
                  <a:srgbClr val="0000CC"/>
                </a:solidFill>
                <a:latin typeface="Nanum Gothic"/>
              </a:rPr>
              <a:t>문제 해결에 필요한 절차와 방법이 반드시 필요하고</a:t>
            </a:r>
            <a:r>
              <a:rPr lang="en-US" altLang="ko-KR" sz="1425" dirty="0">
                <a:solidFill>
                  <a:srgbClr val="0000CC"/>
                </a:solidFill>
                <a:latin typeface="Nanum Gothic"/>
              </a:rPr>
              <a:t>, </a:t>
            </a:r>
            <a:r>
              <a:rPr lang="ko-KR" altLang="en-US" sz="1425" dirty="0">
                <a:solidFill>
                  <a:srgbClr val="0000CC"/>
                </a:solidFill>
                <a:latin typeface="Nanum Gothic"/>
              </a:rPr>
              <a:t>이를 간단히 알고리즘이라고 함</a:t>
            </a:r>
            <a:endParaRPr lang="en-US" altLang="ko-KR" sz="1425" dirty="0">
              <a:solidFill>
                <a:srgbClr val="0000CC"/>
              </a:solidFill>
              <a:latin typeface="Nanum Gothic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sz="1650" u="sng" dirty="0">
                <a:solidFill>
                  <a:srgbClr val="FF0000"/>
                </a:solidFill>
              </a:rPr>
              <a:t>알고리즘이란</a:t>
            </a:r>
            <a:r>
              <a:rPr lang="en-US" altLang="ko-KR" sz="1650" u="sng" dirty="0">
                <a:solidFill>
                  <a:srgbClr val="FF0000"/>
                </a:solidFill>
              </a:rPr>
              <a:t>? </a:t>
            </a:r>
            <a:r>
              <a:rPr lang="ko-KR" altLang="en-US" sz="1650" u="sng" dirty="0">
                <a:solidFill>
                  <a:srgbClr val="FF0000"/>
                </a:solidFill>
              </a:rPr>
              <a:t>문제 해결을 위한 일련의 레시피 즉 </a:t>
            </a:r>
            <a:r>
              <a:rPr lang="ko-KR" altLang="en-US" sz="1650" b="0" u="sng" dirty="0">
                <a:solidFill>
                  <a:srgbClr val="FF0000"/>
                </a:solidFill>
                <a:latin typeface="Nanum Gothic"/>
              </a:rPr>
              <a:t>주어진 문제를 해결하기 위한 일련의 처리과정을 말함</a:t>
            </a:r>
            <a:endParaRPr lang="en-US" altLang="ko-KR" sz="1650" b="0" u="sng" dirty="0">
              <a:solidFill>
                <a:srgbClr val="FF0000"/>
              </a:solidFill>
              <a:latin typeface="Nanum Gothic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ko-KR" altLang="en-US" sz="1650" u="sng" dirty="0">
                <a:solidFill>
                  <a:srgbClr val="FF0000"/>
                </a:solidFill>
              </a:rPr>
              <a:t>알고리즘의 조건</a:t>
            </a:r>
            <a:endParaRPr lang="en-US" altLang="ko-KR" sz="1650" u="sng" dirty="0">
              <a:solidFill>
                <a:srgbClr val="FF0000"/>
              </a:solidFill>
            </a:endParaRPr>
          </a:p>
          <a:p>
            <a:pPr marL="685800" lvl="1" indent="-34290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rgbClr val="0000CC"/>
                </a:solidFill>
              </a:rPr>
              <a:t>입력</a:t>
            </a:r>
            <a:r>
              <a:rPr lang="en-US" altLang="ko-KR" sz="1800" baseline="30000" dirty="0">
                <a:solidFill>
                  <a:srgbClr val="0000CC"/>
                </a:solidFill>
              </a:rPr>
              <a:t>input</a:t>
            </a:r>
            <a:r>
              <a:rPr lang="en-US" altLang="ko-KR" sz="1800" dirty="0">
                <a:solidFill>
                  <a:srgbClr val="0000CC"/>
                </a:solidFill>
              </a:rPr>
              <a:t> : </a:t>
            </a:r>
            <a:r>
              <a:rPr lang="en-US" altLang="ko-KR" sz="1800" dirty="0">
                <a:solidFill>
                  <a:srgbClr val="FF3300"/>
                </a:solidFill>
              </a:rPr>
              <a:t>0</a:t>
            </a:r>
            <a:r>
              <a:rPr lang="ko-KR" altLang="en-US" sz="1800" dirty="0">
                <a:solidFill>
                  <a:srgbClr val="FF3300"/>
                </a:solidFill>
              </a:rPr>
              <a:t>개 이상의 </a:t>
            </a:r>
            <a:r>
              <a:rPr lang="ko-KR" altLang="en-US" sz="1800" dirty="0"/>
              <a:t>입력이  </a:t>
            </a:r>
            <a:r>
              <a:rPr lang="ko-KR" altLang="en-US" sz="1800" dirty="0" err="1"/>
              <a:t>제공되</a:t>
            </a:r>
            <a:r>
              <a:rPr lang="en-US" altLang="ko-KR" sz="1800" dirty="0"/>
              <a:t>;</a:t>
            </a:r>
            <a:r>
              <a:rPr lang="ko-KR" altLang="en-US" sz="1800" dirty="0"/>
              <a:t>어야 한다</a:t>
            </a:r>
            <a:r>
              <a:rPr lang="en-US" altLang="ko-KR" sz="1800" dirty="0"/>
              <a:t>. </a:t>
            </a:r>
          </a:p>
          <a:p>
            <a:pPr marL="685800" lvl="1" indent="-34290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rgbClr val="0000CC"/>
                </a:solidFill>
              </a:rPr>
              <a:t>출력</a:t>
            </a:r>
            <a:r>
              <a:rPr lang="en-US" altLang="ko-KR" sz="1800" dirty="0">
                <a:solidFill>
                  <a:srgbClr val="0000CC"/>
                </a:solidFill>
              </a:rPr>
              <a:t>output </a:t>
            </a:r>
            <a:r>
              <a:rPr lang="en-US" altLang="ko-KR" sz="1800" dirty="0"/>
              <a:t>: </a:t>
            </a:r>
            <a:r>
              <a:rPr lang="ko-KR" altLang="en-US" sz="1800" dirty="0"/>
              <a:t>알고리즘 수행 후 </a:t>
            </a:r>
            <a:r>
              <a:rPr lang="ko-KR" altLang="en-US" sz="1800" dirty="0">
                <a:solidFill>
                  <a:srgbClr val="FF0000"/>
                </a:solidFill>
              </a:rPr>
              <a:t>하나 이상의 결과를 출력해야 한다</a:t>
            </a:r>
            <a:r>
              <a:rPr lang="en-US" altLang="ko-KR" sz="1800" dirty="0"/>
              <a:t>. </a:t>
            </a:r>
          </a:p>
          <a:p>
            <a:pPr marL="685800" lvl="1" indent="-34290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rgbClr val="0000CC"/>
                </a:solidFill>
              </a:rPr>
              <a:t>명확성</a:t>
            </a:r>
            <a:r>
              <a:rPr lang="en-US" altLang="ko-KR" sz="1800" dirty="0">
                <a:solidFill>
                  <a:srgbClr val="0000CC"/>
                </a:solidFill>
              </a:rPr>
              <a:t>definiteness </a:t>
            </a:r>
            <a:r>
              <a:rPr lang="en-US" altLang="ko-KR" sz="1800" dirty="0"/>
              <a:t>: </a:t>
            </a:r>
            <a:r>
              <a:rPr lang="ko-KR" altLang="en-US" sz="1800" dirty="0"/>
              <a:t>각 명령어들은 모호하지 않고 명확하게 </a:t>
            </a:r>
            <a:r>
              <a:rPr lang="ko-KR" altLang="en-US" sz="1800" dirty="0" err="1"/>
              <a:t>명세되어야</a:t>
            </a:r>
            <a:r>
              <a:rPr lang="ko-KR" altLang="en-US" sz="1800" dirty="0"/>
              <a:t> 한다</a:t>
            </a:r>
            <a:r>
              <a:rPr lang="en-US" altLang="ko-KR" sz="1800" dirty="0"/>
              <a:t>. </a:t>
            </a:r>
          </a:p>
          <a:p>
            <a:pPr marL="685800" lvl="1" indent="-34290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rgbClr val="0000CC"/>
                </a:solidFill>
              </a:rPr>
              <a:t>유한성</a:t>
            </a:r>
            <a:r>
              <a:rPr lang="en-US" altLang="ko-KR" sz="1800" dirty="0">
                <a:solidFill>
                  <a:srgbClr val="0000CC"/>
                </a:solidFill>
              </a:rPr>
              <a:t>finiteness </a:t>
            </a:r>
            <a:r>
              <a:rPr lang="en-US" altLang="ko-KR" sz="1800" dirty="0"/>
              <a:t>: </a:t>
            </a:r>
            <a:r>
              <a:rPr lang="ko-KR" altLang="en-US" sz="1800" dirty="0"/>
              <a:t>알고리즘은 수행 뒤에 반드시 종료되어야 한다</a:t>
            </a:r>
            <a:r>
              <a:rPr lang="en-US" altLang="ko-KR" sz="1800" dirty="0"/>
              <a:t>. </a:t>
            </a:r>
          </a:p>
          <a:p>
            <a:pPr marL="685800" lvl="1" indent="-342900">
              <a:lnSpc>
                <a:spcPct val="170000"/>
              </a:lnSpc>
              <a:buFont typeface="+mj-ea"/>
              <a:buAutoNum type="circleNumDbPlain"/>
            </a:pPr>
            <a:r>
              <a:rPr lang="ko-KR" altLang="en-US" sz="1800" dirty="0">
                <a:solidFill>
                  <a:srgbClr val="0000CC"/>
                </a:solidFill>
              </a:rPr>
              <a:t>효과성</a:t>
            </a:r>
            <a:r>
              <a:rPr lang="en-US" altLang="ko-KR" sz="1800" dirty="0">
                <a:solidFill>
                  <a:srgbClr val="0000CC"/>
                </a:solidFill>
              </a:rPr>
              <a:t>effectiveness </a:t>
            </a:r>
            <a:r>
              <a:rPr lang="en-US" altLang="ko-KR" sz="1800" dirty="0"/>
              <a:t>: </a:t>
            </a:r>
            <a:r>
              <a:rPr lang="ko-KR" altLang="en-US" sz="1800" dirty="0"/>
              <a:t>알고리즘의 모든 명령어들은 기본적이며 실행이 가능해야 한다</a:t>
            </a:r>
            <a:r>
              <a:rPr lang="en-US" altLang="ko-KR" sz="1800" dirty="0"/>
              <a:t>. </a:t>
            </a:r>
          </a:p>
          <a:p>
            <a:pPr marL="342900" lvl="1" indent="0">
              <a:lnSpc>
                <a:spcPct val="160000"/>
              </a:lnSpc>
              <a:buNone/>
            </a:pPr>
            <a:r>
              <a:rPr lang="en-US" altLang="ko-KR" b="0" dirty="0">
                <a:solidFill>
                  <a:srgbClr val="333333"/>
                </a:solidFill>
                <a:latin typeface="inherit"/>
              </a:rPr>
              <a:t>		</a:t>
            </a:r>
            <a:endParaRPr lang="en-US" altLang="ko-KR" b="0" i="0" dirty="0">
              <a:solidFill>
                <a:srgbClr val="333333"/>
              </a:solidFill>
              <a:effectLst/>
              <a:latin typeface="inherit"/>
            </a:endParaRPr>
          </a:p>
          <a:p>
            <a:pPr>
              <a:lnSpc>
                <a:spcPct val="16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9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7577475-1F10-4AE9-9385-76D6C79F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산업혁명의 주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D2462D-AC39-4241-B690-C25C4176C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55" y="1052737"/>
            <a:ext cx="11559654" cy="50734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/>
              <a:t>친환경 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en-US" altLang="ko-KR" sz="1800" dirty="0"/>
              <a:t>( </a:t>
            </a:r>
            <a:r>
              <a:rPr lang="ko-KR" altLang="en-US" sz="1800" dirty="0"/>
              <a:t>탄소배출 세금 </a:t>
            </a:r>
            <a:r>
              <a:rPr lang="en-US" altLang="ko-KR" sz="1800" dirty="0"/>
              <a:t>:</a:t>
            </a:r>
            <a:r>
              <a:rPr lang="ko-KR" altLang="en-US" sz="1800" dirty="0" err="1"/>
              <a:t>탄소세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제품 </a:t>
            </a:r>
            <a:r>
              <a:rPr lang="ko-KR" altLang="en-US" sz="1800" dirty="0" err="1"/>
              <a:t>생산시</a:t>
            </a:r>
            <a:r>
              <a:rPr lang="ko-KR" altLang="en-US" sz="1800" dirty="0"/>
              <a:t> 탄소 배출을 한다면 세금 부과 대상 </a:t>
            </a:r>
            <a:r>
              <a:rPr lang="en-US" altLang="ko-KR" sz="1800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FF0000"/>
                </a:solidFill>
              </a:rPr>
              <a:t>인공지능</a:t>
            </a:r>
            <a:r>
              <a:rPr lang="en-US" altLang="ko-KR" sz="1800" dirty="0">
                <a:solidFill>
                  <a:srgbClr val="FF0000"/>
                </a:solidFill>
              </a:rPr>
              <a:t>, - </a:t>
            </a:r>
            <a:r>
              <a:rPr lang="ko-KR" altLang="en-US" sz="1800" dirty="0">
                <a:solidFill>
                  <a:srgbClr val="FF0000"/>
                </a:solidFill>
              </a:rPr>
              <a:t>인공지능에 적합한 언어 </a:t>
            </a:r>
            <a:r>
              <a:rPr lang="en-US" altLang="ko-KR" sz="1800" dirty="0">
                <a:solidFill>
                  <a:srgbClr val="FF0000"/>
                </a:solidFill>
              </a:rPr>
              <a:t>– </a:t>
            </a:r>
            <a:r>
              <a:rPr lang="ko-KR" altLang="en-US" sz="1800" dirty="0">
                <a:solidFill>
                  <a:srgbClr val="FF0000"/>
                </a:solidFill>
              </a:rPr>
              <a:t>파이썬</a:t>
            </a:r>
            <a:r>
              <a:rPr lang="en-US" altLang="ko-KR" sz="1800" dirty="0">
                <a:solidFill>
                  <a:srgbClr val="FF0000"/>
                </a:solidFill>
              </a:rPr>
              <a:t>(Python) </a:t>
            </a: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0000CC"/>
                </a:solidFill>
              </a:rPr>
              <a:t>사물 인터넷</a:t>
            </a:r>
            <a:r>
              <a:rPr lang="en-US" altLang="ko-KR" sz="1800" dirty="0">
                <a:solidFill>
                  <a:srgbClr val="0000CC"/>
                </a:solidFill>
              </a:rPr>
              <a:t>, </a:t>
            </a:r>
            <a:r>
              <a:rPr lang="ko-KR" altLang="en-US" sz="1800" dirty="0">
                <a:solidFill>
                  <a:srgbClr val="0000CC"/>
                </a:solidFill>
              </a:rPr>
              <a:t>가상현실</a:t>
            </a:r>
            <a:r>
              <a:rPr lang="en-US" altLang="ko-KR" sz="1800" dirty="0">
                <a:solidFill>
                  <a:srgbClr val="0000CC"/>
                </a:solidFill>
              </a:rPr>
              <a:t>, </a:t>
            </a:r>
            <a:r>
              <a:rPr lang="ko-KR" altLang="en-US" sz="1800" dirty="0">
                <a:solidFill>
                  <a:srgbClr val="0000CC"/>
                </a:solidFill>
              </a:rPr>
              <a:t>증강현실</a:t>
            </a:r>
            <a:endParaRPr lang="en-US" altLang="ko-KR" sz="1800" dirty="0">
              <a:solidFill>
                <a:srgbClr val="0000CC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rgbClr val="0000CC"/>
                </a:solidFill>
              </a:rPr>
              <a:t>빅데이터</a:t>
            </a:r>
            <a:r>
              <a:rPr lang="en-US" altLang="ko-KR" sz="1800" dirty="0">
                <a:solidFill>
                  <a:srgbClr val="0000CC"/>
                </a:solidFill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ko-KR" altLang="en-US" sz="1800" dirty="0" err="1">
                <a:solidFill>
                  <a:srgbClr val="0000CC"/>
                </a:solidFill>
              </a:rPr>
              <a:t>무인자동차</a:t>
            </a:r>
            <a:r>
              <a:rPr lang="en-US" altLang="ko-KR" sz="1800" dirty="0">
                <a:solidFill>
                  <a:srgbClr val="0000CC"/>
                </a:solidFill>
              </a:rPr>
              <a:t>(</a:t>
            </a:r>
            <a:r>
              <a:rPr lang="ko-KR" altLang="en-US" sz="1800" dirty="0">
                <a:solidFill>
                  <a:srgbClr val="0000CC"/>
                </a:solidFill>
              </a:rPr>
              <a:t>자율주행</a:t>
            </a:r>
            <a:r>
              <a:rPr lang="en-US" altLang="ko-KR" sz="1800" dirty="0">
                <a:solidFill>
                  <a:srgbClr val="0000CC"/>
                </a:solidFill>
              </a:rPr>
              <a:t>) 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>
                <a:solidFill>
                  <a:srgbClr val="0000CC"/>
                </a:solidFill>
              </a:rPr>
              <a:t>전기자동차 </a:t>
            </a:r>
            <a:r>
              <a:rPr lang="en-US" altLang="ko-KR" sz="1800" dirty="0">
                <a:solidFill>
                  <a:srgbClr val="0000CC"/>
                </a:solidFill>
              </a:rPr>
              <a:t>, </a:t>
            </a:r>
            <a:r>
              <a:rPr lang="ko-KR" altLang="en-US" sz="1800" dirty="0">
                <a:solidFill>
                  <a:srgbClr val="0000CC"/>
                </a:solidFill>
              </a:rPr>
              <a:t>소프트웨어가 움직이는 세상</a:t>
            </a:r>
            <a:r>
              <a:rPr lang="en-US" altLang="ko-KR" sz="1800" dirty="0">
                <a:solidFill>
                  <a:srgbClr val="0000CC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57ED863-CF82-48F8-860A-D80ADA7DE65B}"/>
              </a:ext>
            </a:extLst>
          </p:cNvPr>
          <p:cNvSpPr/>
          <p:nvPr/>
        </p:nvSpPr>
        <p:spPr>
          <a:xfrm>
            <a:off x="359391" y="2307937"/>
            <a:ext cx="8928992" cy="31683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A31D37F-C55F-4BD4-9480-6F1C230FDB82}"/>
              </a:ext>
            </a:extLst>
          </p:cNvPr>
          <p:cNvSpPr txBox="1"/>
          <p:nvPr/>
        </p:nvSpPr>
        <p:spPr>
          <a:xfrm>
            <a:off x="7176120" y="3140969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맑은 고딕"/>
                <a:ea typeface="맑은 고딕" panose="020B0503020000020004" pitchFamily="50" charset="-127"/>
              </a:rPr>
              <a:t>Digital </a:t>
            </a:r>
            <a:endParaRPr lang="ko-KR" altLang="en-US" sz="2400" b="1" dirty="0">
              <a:solidFill>
                <a:srgbClr val="FF0000"/>
              </a:solidFill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48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FF00"/>
                </a:solidFill>
              </a:rPr>
              <a:t>프로그래밍</a:t>
            </a:r>
            <a:r>
              <a:rPr lang="en-US" altLang="ko-KR" dirty="0" smtClean="0">
                <a:solidFill>
                  <a:srgbClr val="FFFF00"/>
                </a:solidFill>
              </a:rPr>
              <a:t>(</a:t>
            </a:r>
            <a:r>
              <a:rPr lang="ko-KR" altLang="en-US" dirty="0" err="1" smtClean="0">
                <a:solidFill>
                  <a:srgbClr val="FFFF00"/>
                </a:solidFill>
              </a:rPr>
              <a:t>파이썬</a:t>
            </a:r>
            <a:r>
              <a:rPr lang="en-US" altLang="ko-KR" dirty="0" smtClean="0">
                <a:solidFill>
                  <a:srgbClr val="FFFF00"/>
                </a:solidFill>
              </a:rPr>
              <a:t>)</a:t>
            </a:r>
            <a:endParaRPr lang="ko-KR" altLang="en-US" dirty="0">
              <a:solidFill>
                <a:srgbClr val="FFFF00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928381"/>
      </p:ext>
    </p:extLst>
  </p:cSld>
  <p:clrMapOvr>
    <a:masterClrMapping/>
  </p:clrMapOvr>
</p:sld>
</file>

<file path=ppt/theme/theme1.xml><?xml version="1.0" encoding="utf-8"?>
<a:theme xmlns:a="http://schemas.openxmlformats.org/drawingml/2006/main" name="내서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Y중고딕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1491</Words>
  <Application>Microsoft Office PowerPoint</Application>
  <PresentationFormat>와이드스크린</PresentationFormat>
  <Paragraphs>361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47</vt:i4>
      </vt:variant>
    </vt:vector>
  </HeadingPairs>
  <TitlesOfParts>
    <vt:vector size="64" baseType="lpstr">
      <vt:lpstr>D2Coding</vt:lpstr>
      <vt:lpstr>inherit</vt:lpstr>
      <vt:lpstr>Nanum Gothic</vt:lpstr>
      <vt:lpstr>Noto Sans Symbols</vt:lpstr>
      <vt:lpstr>굴림</vt:lpstr>
      <vt:lpstr>나눔고딕 ExtraBold</vt:lpstr>
      <vt:lpstr>맑은 고딕</vt:lpstr>
      <vt:lpstr>맑은 고딕</vt:lpstr>
      <vt:lpstr>함초롬돋움</vt:lpstr>
      <vt:lpstr>함초롬바탕</vt:lpstr>
      <vt:lpstr>Arial</vt:lpstr>
      <vt:lpstr>Century Gothic</vt:lpstr>
      <vt:lpstr>Consolas</vt:lpstr>
      <vt:lpstr>Wingdings</vt:lpstr>
      <vt:lpstr>내서식</vt:lpstr>
      <vt:lpstr>1_Office 테마</vt:lpstr>
      <vt:lpstr>디자인 사용자 지정</vt:lpstr>
      <vt:lpstr>컴퓨팅사고와 코딩</vt:lpstr>
      <vt:lpstr>PowerPoint 프레젠테이션</vt:lpstr>
      <vt:lpstr>컴퓨팅 사고의 개념 </vt:lpstr>
      <vt:lpstr>1. 분해</vt:lpstr>
      <vt:lpstr>2. 패턴인식 </vt:lpstr>
      <vt:lpstr>3. 추상화 예</vt:lpstr>
      <vt:lpstr>4. 알고리즘이란?</vt:lpstr>
      <vt:lpstr>4차 산업혁명의 주 분야</vt:lpstr>
      <vt:lpstr>프로그래밍(파이썬)</vt:lpstr>
      <vt:lpstr>계산하기 #1(간단한 연산1)  숫자</vt:lpstr>
      <vt:lpstr>자릿수 제한 없음</vt:lpstr>
      <vt:lpstr>변수</vt:lpstr>
      <vt:lpstr>변수의 개념</vt:lpstr>
      <vt:lpstr>변수의 개념</vt:lpstr>
      <vt:lpstr>변수의 개념</vt:lpstr>
      <vt:lpstr>변수의 개념</vt:lpstr>
      <vt:lpstr>변수의 사용</vt:lpstr>
      <vt:lpstr>실습 01: 다음 프로그램의 결과 값은 얼마인가? -2강: varex01</vt:lpstr>
      <vt:lpstr>변수의 개념</vt:lpstr>
      <vt:lpstr>변수의 선언과 값의 대입</vt:lpstr>
      <vt:lpstr>변수의 이름</vt:lpstr>
      <vt:lpstr>변수명 규칙</vt:lpstr>
      <vt:lpstr>변수명 규칙</vt:lpstr>
      <vt:lpstr>실습 02: a=20, b=5 일 때 +,-,*,/ 의 연산 결과를 다음과 같이 출력 하시오. -2강: varex02</vt:lpstr>
      <vt:lpstr>input() 함수의 개념</vt:lpstr>
      <vt:lpstr>실습 </vt:lpstr>
      <vt:lpstr>사용자에게 숫자 값을 입력받아 출력하기</vt:lpstr>
      <vt:lpstr>사용자로부터 정수 입력받기</vt:lpstr>
      <vt:lpstr>사용자에게 숫자 값을 입력받아 출력하기</vt:lpstr>
      <vt:lpstr>연산자</vt:lpstr>
      <vt:lpstr>산술 연산자</vt:lpstr>
      <vt:lpstr>나눗셈 ( 정수/정수  실수)</vt:lpstr>
      <vt:lpstr>산술연산자 ( + , - , * , / , ** , % , //  ) page 78,83</vt:lpstr>
      <vt:lpstr>복합 연산자</vt:lpstr>
      <vt:lpstr>대입 연산자의 활용</vt:lpstr>
      <vt:lpstr>Quiz </vt:lpstr>
      <vt:lpstr>비교연산자 실습</vt:lpstr>
      <vt:lpstr>논리 연산자</vt:lpstr>
      <vt:lpstr>조건문</vt:lpstr>
      <vt:lpstr>if-else 문</vt:lpstr>
      <vt:lpstr>예제</vt:lpstr>
      <vt:lpstr>PowerPoint 프레젠테이션</vt:lpstr>
      <vt:lpstr>큰수 구하기</vt:lpstr>
      <vt:lpstr>중첩 if</vt:lpstr>
      <vt:lpstr>play</vt:lpstr>
      <vt:lpstr>play 중첩 if로  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mssong0718@gmail.com</dc:creator>
  <cp:lastModifiedBy>Microsoft 계정</cp:lastModifiedBy>
  <cp:revision>26</cp:revision>
  <dcterms:created xsi:type="dcterms:W3CDTF">2020-11-01T14:33:42Z</dcterms:created>
  <dcterms:modified xsi:type="dcterms:W3CDTF">2025-04-26T07:18:31Z</dcterms:modified>
</cp:coreProperties>
</file>