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56" r:id="rId2"/>
    <p:sldId id="257" r:id="rId3"/>
    <p:sldId id="268" r:id="rId4"/>
    <p:sldId id="260" r:id="rId5"/>
    <p:sldId id="272" r:id="rId6"/>
    <p:sldId id="270" r:id="rId7"/>
    <p:sldId id="264" r:id="rId8"/>
    <p:sldId id="262" r:id="rId9"/>
    <p:sldId id="263" r:id="rId10"/>
    <p:sldId id="267" r:id="rId11"/>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ＭＳ Ｐゴシック"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ＭＳ Ｐゴシック"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ＭＳ Ｐゴシック"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ＭＳ Ｐゴシック"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ＭＳ Ｐゴシック" pitchFamily="34" charset="-128"/>
        <a:cs typeface="+mn-cs"/>
      </a:defRPr>
    </a:lvl5pPr>
    <a:lvl6pPr marL="2286000" algn="l" defTabSz="914400" rtl="0" eaLnBrk="1" latinLnBrk="0" hangingPunct="1">
      <a:defRPr kern="1200">
        <a:solidFill>
          <a:schemeClr val="tx1"/>
        </a:solidFill>
        <a:latin typeface="Calibri" pitchFamily="34" charset="0"/>
        <a:ea typeface="ＭＳ Ｐゴシック" pitchFamily="34" charset="-128"/>
        <a:cs typeface="+mn-cs"/>
      </a:defRPr>
    </a:lvl6pPr>
    <a:lvl7pPr marL="2743200" algn="l" defTabSz="914400" rtl="0" eaLnBrk="1" latinLnBrk="0" hangingPunct="1">
      <a:defRPr kern="1200">
        <a:solidFill>
          <a:schemeClr val="tx1"/>
        </a:solidFill>
        <a:latin typeface="Calibri" pitchFamily="34" charset="0"/>
        <a:ea typeface="ＭＳ Ｐゴシック" pitchFamily="34" charset="-128"/>
        <a:cs typeface="+mn-cs"/>
      </a:defRPr>
    </a:lvl7pPr>
    <a:lvl8pPr marL="3200400" algn="l" defTabSz="914400" rtl="0" eaLnBrk="1" latinLnBrk="0" hangingPunct="1">
      <a:defRPr kern="1200">
        <a:solidFill>
          <a:schemeClr val="tx1"/>
        </a:solidFill>
        <a:latin typeface="Calibri" pitchFamily="34" charset="0"/>
        <a:ea typeface="ＭＳ Ｐゴシック" pitchFamily="34" charset="-128"/>
        <a:cs typeface="+mn-cs"/>
      </a:defRPr>
    </a:lvl8pPr>
    <a:lvl9pPr marL="3657600" algn="l" defTabSz="914400" rtl="0" eaLnBrk="1" latinLnBrk="0" hangingPunct="1">
      <a:defRPr kern="1200">
        <a:solidFill>
          <a:schemeClr val="tx1"/>
        </a:solidFill>
        <a:latin typeface="Calibri"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rottya Hetenyi (MSc Brain Imag + Cog Neuro PT)" initials="DH(BI+CNP" lastIdx="1" clrIdx="0">
    <p:extLst>
      <p:ext uri="{19B8F6BF-5375-455C-9EA6-DF929625EA0E}">
        <p15:presenceInfo xmlns:p15="http://schemas.microsoft.com/office/powerpoint/2012/main" userId="S::DXH814@student.bham.ac.uk::f3723768-5b28-428f-8ecc-042011255ff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7065"/>
    <a:srgbClr val="546C9C"/>
    <a:srgbClr val="5C6C95"/>
    <a:srgbClr val="4472C4"/>
    <a:srgbClr val="FB3535"/>
    <a:srgbClr val="A43226"/>
    <a:srgbClr val="A82522"/>
    <a:srgbClr val="009F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22" autoAdjust="0"/>
    <p:restoredTop sz="79006" autoAdjust="0"/>
  </p:normalViewPr>
  <p:slideViewPr>
    <p:cSldViewPr snapToGrid="0" snapToObjects="1">
      <p:cViewPr varScale="1">
        <p:scale>
          <a:sx n="54" d="100"/>
          <a:sy n="54" d="100"/>
        </p:scale>
        <p:origin x="2004"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charset="0"/>
                <a:ea typeface="ＭＳ Ｐゴシック" charset="-128"/>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atin typeface="Calibri" charset="0"/>
                <a:ea typeface="ＭＳ Ｐゴシック" charset="-128"/>
              </a:defRPr>
            </a:lvl1pPr>
          </a:lstStyle>
          <a:p>
            <a:pPr>
              <a:defRPr/>
            </a:pPr>
            <a:fld id="{8BA38F7E-BBE1-43E3-818E-864C5AD7F0CC}" type="datetimeFigureOut">
              <a:rPr lang="en-US"/>
              <a:pPr>
                <a:defRPr/>
              </a:pPr>
              <a:t>3/12/2020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atin typeface="Calibri" charset="0"/>
                <a:ea typeface="ＭＳ Ｐゴシック"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911E31B9-4678-45B7-9429-F67472500F66}" type="slidenum">
              <a:rPr lang="en-US" altLang="en-US"/>
              <a:pPr>
                <a:defRPr/>
              </a:pPr>
              <a:t>‹#›</a:t>
            </a:fld>
            <a:endParaRPr lang="en-US" altLang="en-US"/>
          </a:p>
        </p:txBody>
      </p:sp>
    </p:spTree>
    <p:extLst>
      <p:ext uri="{BB962C8B-B14F-4D97-AF65-F5344CB8AC3E}">
        <p14:creationId xmlns:p14="http://schemas.microsoft.com/office/powerpoint/2010/main" val="738841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charset="0"/>
                <a:ea typeface="ＭＳ Ｐゴシック" charset="-128"/>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libri" charset="0"/>
                <a:ea typeface="ＭＳ Ｐゴシック" charset="-128"/>
              </a:defRPr>
            </a:lvl1pPr>
          </a:lstStyle>
          <a:p>
            <a:pPr>
              <a:defRPr/>
            </a:pPr>
            <a:fld id="{60D809DA-09FD-4D0E-8932-1D1452E1B639}" type="datetimeFigureOut">
              <a:rPr lang="en-US"/>
              <a:pPr>
                <a:defRPr/>
              </a:pPr>
              <a:t>3/12/2020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libri" charset="0"/>
                <a:ea typeface="ＭＳ Ｐゴシック"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F0346371-19BC-485F-9A2E-CE21BECA02AF}" type="slidenum">
              <a:rPr lang="en-US" altLang="en-US"/>
              <a:pPr>
                <a:defRPr/>
              </a:pPr>
              <a:t>‹#›</a:t>
            </a:fld>
            <a:endParaRPr lang="en-US" altLang="en-US"/>
          </a:p>
        </p:txBody>
      </p:sp>
    </p:spTree>
    <p:extLst>
      <p:ext uri="{BB962C8B-B14F-4D97-AF65-F5344CB8AC3E}">
        <p14:creationId xmlns:p14="http://schemas.microsoft.com/office/powerpoint/2010/main" val="38291830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F0346371-19BC-485F-9A2E-CE21BECA02AF}" type="slidenum">
              <a:rPr lang="en-US" altLang="en-US" smtClean="0"/>
              <a:pPr>
                <a:defRPr/>
              </a:pPr>
              <a:t>1</a:t>
            </a:fld>
            <a:endParaRPr lang="en-US" altLang="en-US"/>
          </a:p>
        </p:txBody>
      </p:sp>
    </p:spTree>
    <p:extLst>
      <p:ext uri="{BB962C8B-B14F-4D97-AF65-F5344CB8AC3E}">
        <p14:creationId xmlns:p14="http://schemas.microsoft.com/office/powerpoint/2010/main" val="769724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endParaRPr lang="en-GB" sz="1800" dirty="0"/>
          </a:p>
          <a:p>
            <a:endParaRPr lang="en-GB"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F0346371-19BC-485F-9A2E-CE21BECA02AF}" type="slidenum">
              <a:rPr lang="en-US" altLang="en-US" smtClean="0"/>
              <a:pPr>
                <a:defRPr/>
              </a:pPr>
              <a:t>2</a:t>
            </a:fld>
            <a:endParaRPr lang="en-US" altLang="en-US"/>
          </a:p>
        </p:txBody>
      </p:sp>
    </p:spTree>
    <p:extLst>
      <p:ext uri="{BB962C8B-B14F-4D97-AF65-F5344CB8AC3E}">
        <p14:creationId xmlns:p14="http://schemas.microsoft.com/office/powerpoint/2010/main" val="1160959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pPr>
              <a:defRPr/>
            </a:pPr>
            <a:fld id="{F0346371-19BC-485F-9A2E-CE21BECA02AF}" type="slidenum">
              <a:rPr lang="en-US" altLang="en-US" smtClean="0"/>
              <a:pPr>
                <a:defRPr/>
              </a:pPr>
              <a:t>3</a:t>
            </a:fld>
            <a:endParaRPr lang="en-US" altLang="en-US"/>
          </a:p>
        </p:txBody>
      </p:sp>
    </p:spTree>
    <p:extLst>
      <p:ext uri="{BB962C8B-B14F-4D97-AF65-F5344CB8AC3E}">
        <p14:creationId xmlns:p14="http://schemas.microsoft.com/office/powerpoint/2010/main" val="2754323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F0346371-19BC-485F-9A2E-CE21BECA02AF}" type="slidenum">
              <a:rPr lang="en-US" altLang="en-US" smtClean="0"/>
              <a:pPr>
                <a:defRPr/>
              </a:pPr>
              <a:t>4</a:t>
            </a:fld>
            <a:endParaRPr lang="en-US" altLang="en-US"/>
          </a:p>
        </p:txBody>
      </p:sp>
    </p:spTree>
    <p:extLst>
      <p:ext uri="{BB962C8B-B14F-4D97-AF65-F5344CB8AC3E}">
        <p14:creationId xmlns:p14="http://schemas.microsoft.com/office/powerpoint/2010/main" val="4115147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F0346371-19BC-485F-9A2E-CE21BECA02AF}" type="slidenum">
              <a:rPr lang="en-US" altLang="en-US" smtClean="0"/>
              <a:pPr>
                <a:defRPr/>
              </a:pPr>
              <a:t>5</a:t>
            </a:fld>
            <a:endParaRPr lang="en-US" altLang="en-US"/>
          </a:p>
        </p:txBody>
      </p:sp>
    </p:spTree>
    <p:extLst>
      <p:ext uri="{BB962C8B-B14F-4D97-AF65-F5344CB8AC3E}">
        <p14:creationId xmlns:p14="http://schemas.microsoft.com/office/powerpoint/2010/main" val="4032090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F0346371-19BC-485F-9A2E-CE21BECA02AF}" type="slidenum">
              <a:rPr lang="en-US" altLang="en-US" smtClean="0"/>
              <a:pPr>
                <a:defRPr/>
              </a:pPr>
              <a:t>6</a:t>
            </a:fld>
            <a:endParaRPr lang="en-US" altLang="en-US"/>
          </a:p>
        </p:txBody>
      </p:sp>
    </p:spTree>
    <p:extLst>
      <p:ext uri="{BB962C8B-B14F-4D97-AF65-F5344CB8AC3E}">
        <p14:creationId xmlns:p14="http://schemas.microsoft.com/office/powerpoint/2010/main" val="2735450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F0346371-19BC-485F-9A2E-CE21BECA02AF}" type="slidenum">
              <a:rPr lang="en-US" altLang="en-US" smtClean="0"/>
              <a:pPr>
                <a:defRPr/>
              </a:pPr>
              <a:t>7</a:t>
            </a:fld>
            <a:endParaRPr lang="en-US" altLang="en-US"/>
          </a:p>
        </p:txBody>
      </p:sp>
    </p:spTree>
    <p:extLst>
      <p:ext uri="{BB962C8B-B14F-4D97-AF65-F5344CB8AC3E}">
        <p14:creationId xmlns:p14="http://schemas.microsoft.com/office/powerpoint/2010/main" val="2836377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mn-lt"/>
                <a:ea typeface="+mn-ea"/>
                <a:cs typeface="+mn-cs"/>
              </a:rPr>
              <a:t>the order of MEG and fMRI sessions acquisitions across subjects will be randomised</a:t>
            </a:r>
            <a:endParaRPr lang="en-GB" dirty="0"/>
          </a:p>
          <a:p>
            <a:endParaRPr lang="en-GB" dirty="0"/>
          </a:p>
        </p:txBody>
      </p:sp>
      <p:sp>
        <p:nvSpPr>
          <p:cNvPr id="4" name="Slide Number Placeholder 3"/>
          <p:cNvSpPr>
            <a:spLocks noGrp="1"/>
          </p:cNvSpPr>
          <p:nvPr>
            <p:ph type="sldNum" sz="quarter" idx="5"/>
          </p:nvPr>
        </p:nvSpPr>
        <p:spPr/>
        <p:txBody>
          <a:bodyPr/>
          <a:lstStyle/>
          <a:p>
            <a:pPr>
              <a:defRPr/>
            </a:pPr>
            <a:fld id="{F0346371-19BC-485F-9A2E-CE21BECA02AF}" type="slidenum">
              <a:rPr lang="en-US" altLang="en-US" smtClean="0"/>
              <a:pPr>
                <a:defRPr/>
              </a:pPr>
              <a:t>8</a:t>
            </a:fld>
            <a:endParaRPr lang="en-US" altLang="en-US"/>
          </a:p>
        </p:txBody>
      </p:sp>
    </p:spTree>
    <p:extLst>
      <p:ext uri="{BB962C8B-B14F-4D97-AF65-F5344CB8AC3E}">
        <p14:creationId xmlns:p14="http://schemas.microsoft.com/office/powerpoint/2010/main" val="1726046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We will look at extracted time-courses of gamma oscillations in the deactivated regions whether any long-latency reductions can be observed in the surrounded area of the activated regions. The power of individual NBG of participants will be compared to the amplitude changes (relative to baseline) of the PBR</a:t>
            </a:r>
            <a:endParaRPr lang="en-GB" dirty="0"/>
          </a:p>
        </p:txBody>
      </p:sp>
      <p:sp>
        <p:nvSpPr>
          <p:cNvPr id="4" name="Slide Number Placeholder 3"/>
          <p:cNvSpPr>
            <a:spLocks noGrp="1"/>
          </p:cNvSpPr>
          <p:nvPr>
            <p:ph type="sldNum" sz="quarter" idx="5"/>
          </p:nvPr>
        </p:nvSpPr>
        <p:spPr/>
        <p:txBody>
          <a:bodyPr/>
          <a:lstStyle/>
          <a:p>
            <a:pPr>
              <a:defRPr/>
            </a:pPr>
            <a:fld id="{F0346371-19BC-485F-9A2E-CE21BECA02AF}" type="slidenum">
              <a:rPr lang="en-US" altLang="en-US" smtClean="0"/>
              <a:pPr>
                <a:defRPr/>
              </a:pPr>
              <a:t>9</a:t>
            </a:fld>
            <a:endParaRPr lang="en-US" altLang="en-US"/>
          </a:p>
        </p:txBody>
      </p:sp>
    </p:spTree>
    <p:extLst>
      <p:ext uri="{BB962C8B-B14F-4D97-AF65-F5344CB8AC3E}">
        <p14:creationId xmlns:p14="http://schemas.microsoft.com/office/powerpoint/2010/main" val="3525515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864673"/>
            <a:ext cx="7772400" cy="1470025"/>
          </a:xfrm>
        </p:spPr>
        <p:txBody>
          <a:bodyPr anchor="b"/>
          <a:lstStyle>
            <a:lvl1pPr>
              <a:defRPr sz="4000">
                <a:solidFill>
                  <a:schemeClr val="accent4">
                    <a:lumMod val="75000"/>
                  </a:schemeClr>
                </a:solidFill>
              </a:defRPr>
            </a:lvl1pPr>
          </a:lstStyle>
          <a:p>
            <a:r>
              <a:rPr lang="en-GB" dirty="0"/>
              <a:t>Click to edit Master title style</a:t>
            </a:r>
            <a:endParaRPr lang="en-US" dirty="0"/>
          </a:p>
        </p:txBody>
      </p:sp>
      <p:sp>
        <p:nvSpPr>
          <p:cNvPr id="3" name="Subtitle 2"/>
          <p:cNvSpPr>
            <a:spLocks noGrp="1"/>
          </p:cNvSpPr>
          <p:nvPr>
            <p:ph type="subTitle" idx="1"/>
          </p:nvPr>
        </p:nvSpPr>
        <p:spPr>
          <a:xfrm>
            <a:off x="457200" y="3382312"/>
            <a:ext cx="6400800" cy="1233734"/>
          </a:xfrm>
        </p:spPr>
        <p:txBody>
          <a:bodyPr/>
          <a:lstStyle>
            <a:lvl1pPr marL="0" indent="0" algn="l">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Tree>
    <p:extLst>
      <p:ext uri="{BB962C8B-B14F-4D97-AF65-F5344CB8AC3E}">
        <p14:creationId xmlns:p14="http://schemas.microsoft.com/office/powerpoint/2010/main" val="369196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BAS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solidFill>
                  <a:schemeClr val="accent4">
                    <a:lumMod val="75000"/>
                  </a:schemeClr>
                </a:solidFill>
              </a:defRPr>
            </a:lvl1pPr>
          </a:lstStyle>
          <a:p>
            <a:r>
              <a:rPr lang="en-GB" dirty="0"/>
              <a:t>Click to edit Master title style</a:t>
            </a:r>
            <a:endParaRPr lang="en-US" dirty="0"/>
          </a:p>
        </p:txBody>
      </p:sp>
      <p:sp>
        <p:nvSpPr>
          <p:cNvPr id="3" name="Content Placeholder 2"/>
          <p:cNvSpPr>
            <a:spLocks noGrp="1"/>
          </p:cNvSpPr>
          <p:nvPr>
            <p:ph idx="1"/>
          </p:nvPr>
        </p:nvSpPr>
        <p:spPr>
          <a:xfrm>
            <a:off x="457200" y="1600200"/>
            <a:ext cx="8229600" cy="4035697"/>
          </a:xfrm>
        </p:spPr>
        <p:txBody>
          <a:bodyPr/>
          <a:lstStyle>
            <a:lvl1pPr>
              <a:buClr>
                <a:schemeClr val="accent4">
                  <a:lumMod val="75000"/>
                </a:schemeClr>
              </a:buClr>
              <a:defRPr/>
            </a:lvl1pPr>
            <a:lvl2pPr>
              <a:buClr>
                <a:schemeClr val="accent4">
                  <a:lumMod val="75000"/>
                </a:schemeClr>
              </a:buClr>
              <a:defRPr/>
            </a:lvl2pPr>
            <a:lvl3pPr>
              <a:buClr>
                <a:schemeClr val="accent4">
                  <a:lumMod val="75000"/>
                </a:schemeClr>
              </a:buClr>
              <a:defRPr/>
            </a:lvl3pPr>
            <a:lvl4pPr>
              <a:buClr>
                <a:schemeClr val="accent4">
                  <a:lumMod val="75000"/>
                </a:schemeClr>
              </a:buClr>
              <a:defRPr/>
            </a:lvl4pPr>
            <a:lvl5pPr>
              <a:buClr>
                <a:schemeClr val="accent4">
                  <a:lumMod val="75000"/>
                </a:schemeClr>
              </a:buCl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3145115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BASE 2">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solidFill>
                  <a:schemeClr val="accent4">
                    <a:lumMod val="75000"/>
                  </a:schemeClr>
                </a:solidFill>
              </a:defRPr>
            </a:lvl1pPr>
          </a:lstStyle>
          <a:p>
            <a:r>
              <a:rPr lang="en-GB" dirty="0"/>
              <a:t>Click to edit Master title style</a:t>
            </a:r>
            <a:endParaRPr lang="en-US" dirty="0"/>
          </a:p>
        </p:txBody>
      </p:sp>
      <p:sp>
        <p:nvSpPr>
          <p:cNvPr id="3" name="Content Placeholder 2"/>
          <p:cNvSpPr>
            <a:spLocks noGrp="1"/>
          </p:cNvSpPr>
          <p:nvPr>
            <p:ph idx="1"/>
          </p:nvPr>
        </p:nvSpPr>
        <p:spPr>
          <a:xfrm>
            <a:off x="457200" y="1600200"/>
            <a:ext cx="8229600" cy="4035697"/>
          </a:xfrm>
        </p:spPr>
        <p:txBody>
          <a:bodyPr/>
          <a:lstStyle>
            <a:lvl1pPr>
              <a:buClr>
                <a:schemeClr val="accent4">
                  <a:lumMod val="75000"/>
                </a:schemeClr>
              </a:buClr>
              <a:defRPr/>
            </a:lvl1pPr>
            <a:lvl2pPr>
              <a:buClr>
                <a:schemeClr val="accent4">
                  <a:lumMod val="75000"/>
                </a:schemeClr>
              </a:buClr>
              <a:defRPr/>
            </a:lvl2pPr>
            <a:lvl3pPr>
              <a:buClr>
                <a:schemeClr val="accent4">
                  <a:lumMod val="75000"/>
                </a:schemeClr>
              </a:buClr>
              <a:defRPr/>
            </a:lvl3pPr>
            <a:lvl4pPr>
              <a:buClr>
                <a:schemeClr val="accent4">
                  <a:lumMod val="75000"/>
                </a:schemeClr>
              </a:buClr>
              <a:defRPr/>
            </a:lvl4pPr>
            <a:lvl5pPr>
              <a:buClr>
                <a:schemeClr val="accent4">
                  <a:lumMod val="75000"/>
                </a:schemeClr>
              </a:buCl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35743226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endParaRPr lang="en-US"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endParaRPr lang="en-US" altLang="en-US"/>
          </a:p>
        </p:txBody>
      </p:sp>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Lst>
  <p:txStyles>
    <p:titleStyle>
      <a:lvl1pPr algn="l" defTabSz="457200" rtl="0" eaLnBrk="0" fontAlgn="base" hangingPunct="0">
        <a:spcBef>
          <a:spcPct val="0"/>
        </a:spcBef>
        <a:spcAft>
          <a:spcPct val="0"/>
        </a:spcAft>
        <a:defRPr sz="3200" kern="1200">
          <a:solidFill>
            <a:schemeClr val="tx1"/>
          </a:solidFill>
          <a:latin typeface="Arial"/>
          <a:ea typeface="ＭＳ Ｐゴシック" pitchFamily="34" charset="-128"/>
          <a:cs typeface="Arial"/>
        </a:defRPr>
      </a:lvl1pPr>
      <a:lvl2pPr algn="l" defTabSz="457200" rtl="0" eaLnBrk="0" fontAlgn="base" hangingPunct="0">
        <a:spcBef>
          <a:spcPct val="0"/>
        </a:spcBef>
        <a:spcAft>
          <a:spcPct val="0"/>
        </a:spcAft>
        <a:defRPr sz="3200">
          <a:solidFill>
            <a:schemeClr val="tx1"/>
          </a:solidFill>
          <a:latin typeface="Arial" charset="0"/>
          <a:ea typeface="ＭＳ Ｐゴシック" pitchFamily="34" charset="-128"/>
          <a:cs typeface="Arial" panose="020B0604020202020204" pitchFamily="34" charset="0"/>
        </a:defRPr>
      </a:lvl2pPr>
      <a:lvl3pPr algn="l" defTabSz="457200" rtl="0" eaLnBrk="0" fontAlgn="base" hangingPunct="0">
        <a:spcBef>
          <a:spcPct val="0"/>
        </a:spcBef>
        <a:spcAft>
          <a:spcPct val="0"/>
        </a:spcAft>
        <a:defRPr sz="3200">
          <a:solidFill>
            <a:schemeClr val="tx1"/>
          </a:solidFill>
          <a:latin typeface="Arial" charset="0"/>
          <a:ea typeface="ＭＳ Ｐゴシック" pitchFamily="34" charset="-128"/>
          <a:cs typeface="Arial" panose="020B0604020202020204" pitchFamily="34" charset="0"/>
        </a:defRPr>
      </a:lvl3pPr>
      <a:lvl4pPr algn="l" defTabSz="457200" rtl="0" eaLnBrk="0" fontAlgn="base" hangingPunct="0">
        <a:spcBef>
          <a:spcPct val="0"/>
        </a:spcBef>
        <a:spcAft>
          <a:spcPct val="0"/>
        </a:spcAft>
        <a:defRPr sz="3200">
          <a:solidFill>
            <a:schemeClr val="tx1"/>
          </a:solidFill>
          <a:latin typeface="Arial" charset="0"/>
          <a:ea typeface="ＭＳ Ｐゴシック" pitchFamily="34" charset="-128"/>
          <a:cs typeface="Arial" panose="020B0604020202020204" pitchFamily="34" charset="0"/>
        </a:defRPr>
      </a:lvl4pPr>
      <a:lvl5pPr algn="l" defTabSz="457200" rtl="0" eaLnBrk="0" fontAlgn="base" hangingPunct="0">
        <a:spcBef>
          <a:spcPct val="0"/>
        </a:spcBef>
        <a:spcAft>
          <a:spcPct val="0"/>
        </a:spcAft>
        <a:defRPr sz="3200">
          <a:solidFill>
            <a:schemeClr val="tx1"/>
          </a:solidFill>
          <a:latin typeface="Arial" charset="0"/>
          <a:ea typeface="ＭＳ Ｐゴシック" pitchFamily="34" charset="-128"/>
          <a:cs typeface="Arial" panose="020B0604020202020204" pitchFamily="34"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Wingdings" pitchFamily="2" charset="2"/>
        <a:buChar char="§"/>
        <a:defRPr sz="2800" kern="1200">
          <a:solidFill>
            <a:schemeClr val="tx1"/>
          </a:solidFill>
          <a:latin typeface="Arial"/>
          <a:ea typeface="ＭＳ Ｐゴシック" pitchFamily="34" charset="-128"/>
          <a:cs typeface="Arial"/>
        </a:defRPr>
      </a:lvl1pPr>
      <a:lvl2pPr marL="742950" indent="-285750" algn="l" defTabSz="457200" rtl="0" eaLnBrk="0" fontAlgn="base" hangingPunct="0">
        <a:spcBef>
          <a:spcPct val="20000"/>
        </a:spcBef>
        <a:spcAft>
          <a:spcPct val="0"/>
        </a:spcAft>
        <a:buFont typeface="Wingdings" pitchFamily="2" charset="2"/>
        <a:buChar char="§"/>
        <a:defRPr sz="2400" kern="1200">
          <a:solidFill>
            <a:schemeClr val="tx1"/>
          </a:solidFill>
          <a:latin typeface="Arial"/>
          <a:ea typeface="ＭＳ Ｐゴシック" pitchFamily="34" charset="-128"/>
          <a:cs typeface="Arial"/>
        </a:defRPr>
      </a:lvl2pPr>
      <a:lvl3pPr marL="1143000" indent="-228600" algn="l" defTabSz="457200" rtl="0" eaLnBrk="0" fontAlgn="base" hangingPunct="0">
        <a:spcBef>
          <a:spcPct val="20000"/>
        </a:spcBef>
        <a:spcAft>
          <a:spcPct val="0"/>
        </a:spcAft>
        <a:buFont typeface="Wingdings" pitchFamily="2" charset="2"/>
        <a:buChar char="§"/>
        <a:defRPr sz="2000" kern="1200">
          <a:solidFill>
            <a:schemeClr val="tx1"/>
          </a:solidFill>
          <a:latin typeface="Arial"/>
          <a:ea typeface="ＭＳ Ｐゴシック" pitchFamily="34" charset="-128"/>
          <a:cs typeface="Arial"/>
        </a:defRPr>
      </a:lvl3pPr>
      <a:lvl4pPr marL="1600200" indent="-228600" algn="l" defTabSz="457200" rtl="0" eaLnBrk="0" fontAlgn="base" hangingPunct="0">
        <a:spcBef>
          <a:spcPct val="20000"/>
        </a:spcBef>
        <a:spcAft>
          <a:spcPct val="0"/>
        </a:spcAft>
        <a:buFont typeface="Wingdings" pitchFamily="2" charset="2"/>
        <a:buChar char="§"/>
        <a:defRPr kern="1200">
          <a:solidFill>
            <a:schemeClr val="tx1"/>
          </a:solidFill>
          <a:latin typeface="Arial"/>
          <a:ea typeface="ＭＳ Ｐゴシック" pitchFamily="34" charset="-128"/>
          <a:cs typeface="Arial"/>
        </a:defRPr>
      </a:lvl4pPr>
      <a:lvl5pPr marL="2057400" indent="-228600" algn="l" defTabSz="457200" rtl="0" eaLnBrk="0" fontAlgn="base" hangingPunct="0">
        <a:spcBef>
          <a:spcPct val="20000"/>
        </a:spcBef>
        <a:spcAft>
          <a:spcPct val="0"/>
        </a:spcAft>
        <a:buFont typeface="Wingdings" pitchFamily="2" charset="2"/>
        <a:buChar char="§"/>
        <a:defRPr kern="1200">
          <a:solidFill>
            <a:schemeClr val="tx1"/>
          </a:solidFill>
          <a:latin typeface="Arial"/>
          <a:ea typeface="ＭＳ Ｐゴシック"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122" name="Title 1"/>
          <p:cNvSpPr>
            <a:spLocks noGrp="1"/>
          </p:cNvSpPr>
          <p:nvPr>
            <p:ph type="ctrTitle"/>
          </p:nvPr>
        </p:nvSpPr>
        <p:spPr>
          <a:xfrm>
            <a:off x="84899" y="1915064"/>
            <a:ext cx="7053838" cy="1951726"/>
          </a:xfrm>
        </p:spPr>
        <p:txBody>
          <a:bodyPr/>
          <a:lstStyle/>
          <a:p>
            <a:pPr algn="ctr">
              <a:spcBef>
                <a:spcPts val="600"/>
              </a:spcBef>
              <a:spcAft>
                <a:spcPts val="600"/>
              </a:spcAft>
              <a:defRPr/>
            </a:pPr>
            <a:r>
              <a:rPr lang="en-US" altLang="en-US" sz="3000" spc="300" dirty="0">
                <a:latin typeface="Arial" charset="0"/>
                <a:ea typeface="ＭＳ Ｐゴシック" charset="-128"/>
                <a:cs typeface="Arial" charset="0"/>
              </a:rPr>
              <a:t>Investigating the contributions of narrowband gamma and broadband gamma to </a:t>
            </a:r>
            <a:br>
              <a:rPr lang="en-US" altLang="en-US" sz="3000" spc="300" dirty="0">
                <a:latin typeface="Arial" charset="0"/>
                <a:ea typeface="ＭＳ Ｐゴシック" charset="-128"/>
                <a:cs typeface="Arial" charset="0"/>
              </a:rPr>
            </a:br>
            <a:r>
              <a:rPr lang="en-US" altLang="en-US" sz="3000" spc="300" dirty="0">
                <a:latin typeface="Arial" charset="0"/>
                <a:ea typeface="ＭＳ Ｐゴシック" charset="-128"/>
                <a:cs typeface="Arial" charset="0"/>
              </a:rPr>
              <a:t>positive and negative BOLD</a:t>
            </a:r>
          </a:p>
        </p:txBody>
      </p:sp>
      <p:sp>
        <p:nvSpPr>
          <p:cNvPr id="4100" name="Rectangle 1"/>
          <p:cNvSpPr>
            <a:spLocks noChangeArrowheads="1"/>
          </p:cNvSpPr>
          <p:nvPr/>
        </p:nvSpPr>
        <p:spPr bwMode="auto">
          <a:xfrm>
            <a:off x="-1" y="5469986"/>
            <a:ext cx="365759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itchFamily="2" charset="2"/>
              <a:buChar char="§"/>
              <a:defRPr sz="2800">
                <a:solidFill>
                  <a:schemeClr val="tx1"/>
                </a:solidFill>
                <a:latin typeface="Arial" charset="0"/>
                <a:ea typeface="ＭＳ Ｐゴシック" pitchFamily="34" charset="-128"/>
                <a:cs typeface="Arial" charset="0"/>
              </a:defRPr>
            </a:lvl1pPr>
            <a:lvl2pPr marL="742950" indent="-285750">
              <a:spcBef>
                <a:spcPct val="20000"/>
              </a:spcBef>
              <a:buFont typeface="Wingdings" pitchFamily="2" charset="2"/>
              <a:buChar char="§"/>
              <a:defRPr sz="2400">
                <a:solidFill>
                  <a:schemeClr val="tx1"/>
                </a:solidFill>
                <a:latin typeface="Arial" charset="0"/>
                <a:ea typeface="ＭＳ Ｐゴシック" pitchFamily="34" charset="-128"/>
                <a:cs typeface="Arial" charset="0"/>
              </a:defRPr>
            </a:lvl2pPr>
            <a:lvl3pPr marL="1143000" indent="-228600">
              <a:spcBef>
                <a:spcPct val="20000"/>
              </a:spcBef>
              <a:buFont typeface="Wingdings" pitchFamily="2" charset="2"/>
              <a:buChar char="§"/>
              <a:defRPr sz="2000">
                <a:solidFill>
                  <a:schemeClr val="tx1"/>
                </a:solidFill>
                <a:latin typeface="Arial" charset="0"/>
                <a:ea typeface="ＭＳ Ｐゴシック" pitchFamily="34" charset="-128"/>
                <a:cs typeface="Arial" charset="0"/>
              </a:defRPr>
            </a:lvl3pPr>
            <a:lvl4pPr marL="1600200" indent="-228600">
              <a:spcBef>
                <a:spcPct val="20000"/>
              </a:spcBef>
              <a:buFont typeface="Wingdings" pitchFamily="2" charset="2"/>
              <a:buChar char="§"/>
              <a:defRPr>
                <a:solidFill>
                  <a:schemeClr val="tx1"/>
                </a:solidFill>
                <a:latin typeface="Arial" charset="0"/>
                <a:ea typeface="ＭＳ Ｐゴシック" pitchFamily="34" charset="-128"/>
                <a:cs typeface="Arial" charset="0"/>
              </a:defRPr>
            </a:lvl4pPr>
            <a:lvl5pPr marL="2057400" indent="-228600">
              <a:spcBef>
                <a:spcPct val="20000"/>
              </a:spcBef>
              <a:buFont typeface="Wingdings" pitchFamily="2" charset="2"/>
              <a:buChar char="§"/>
              <a:defRPr>
                <a:solidFill>
                  <a:schemeClr val="tx1"/>
                </a:solidFill>
                <a:latin typeface="Arial" charset="0"/>
                <a:ea typeface="ＭＳ Ｐゴシック" pitchFamily="34" charset="-128"/>
                <a:cs typeface="Arial" charset="0"/>
              </a:defRPr>
            </a:lvl5pPr>
            <a:lvl6pPr marL="2514600" indent="-228600" defTabSz="457200" eaLnBrk="0" fontAlgn="base" hangingPunct="0">
              <a:spcBef>
                <a:spcPct val="20000"/>
              </a:spcBef>
              <a:spcAft>
                <a:spcPct val="0"/>
              </a:spcAft>
              <a:buFont typeface="Wingdings" pitchFamily="2" charset="2"/>
              <a:buChar char="§"/>
              <a:defRPr>
                <a:solidFill>
                  <a:schemeClr val="tx1"/>
                </a:solidFill>
                <a:latin typeface="Arial" charset="0"/>
                <a:ea typeface="ＭＳ Ｐゴシック" pitchFamily="34" charset="-128"/>
                <a:cs typeface="Arial" charset="0"/>
              </a:defRPr>
            </a:lvl6pPr>
            <a:lvl7pPr marL="2971800" indent="-228600" defTabSz="457200" eaLnBrk="0" fontAlgn="base" hangingPunct="0">
              <a:spcBef>
                <a:spcPct val="20000"/>
              </a:spcBef>
              <a:spcAft>
                <a:spcPct val="0"/>
              </a:spcAft>
              <a:buFont typeface="Wingdings" pitchFamily="2" charset="2"/>
              <a:buChar char="§"/>
              <a:defRPr>
                <a:solidFill>
                  <a:schemeClr val="tx1"/>
                </a:solidFill>
                <a:latin typeface="Arial" charset="0"/>
                <a:ea typeface="ＭＳ Ｐゴシック" pitchFamily="34" charset="-128"/>
                <a:cs typeface="Arial" charset="0"/>
              </a:defRPr>
            </a:lvl7pPr>
            <a:lvl8pPr marL="3429000" indent="-228600" defTabSz="457200" eaLnBrk="0" fontAlgn="base" hangingPunct="0">
              <a:spcBef>
                <a:spcPct val="20000"/>
              </a:spcBef>
              <a:spcAft>
                <a:spcPct val="0"/>
              </a:spcAft>
              <a:buFont typeface="Wingdings" pitchFamily="2" charset="2"/>
              <a:buChar char="§"/>
              <a:defRPr>
                <a:solidFill>
                  <a:schemeClr val="tx1"/>
                </a:solidFill>
                <a:latin typeface="Arial" charset="0"/>
                <a:ea typeface="ＭＳ Ｐゴシック" pitchFamily="34" charset="-128"/>
                <a:cs typeface="Arial" charset="0"/>
              </a:defRPr>
            </a:lvl8pPr>
            <a:lvl9pPr marL="3886200" indent="-228600" defTabSz="457200" eaLnBrk="0" fontAlgn="base" hangingPunct="0">
              <a:spcBef>
                <a:spcPct val="20000"/>
              </a:spcBef>
              <a:spcAft>
                <a:spcPct val="0"/>
              </a:spcAft>
              <a:buFont typeface="Wingdings" pitchFamily="2" charset="2"/>
              <a:buChar char="§"/>
              <a:defRPr>
                <a:solidFill>
                  <a:schemeClr val="tx1"/>
                </a:solidFill>
                <a:latin typeface="Arial" charset="0"/>
                <a:ea typeface="ＭＳ Ｐゴシック" pitchFamily="34" charset="-128"/>
                <a:cs typeface="Arial" charset="0"/>
              </a:defRPr>
            </a:lvl9pPr>
          </a:lstStyle>
          <a:p>
            <a:pPr algn="r" eaLnBrk="1" hangingPunct="1">
              <a:spcBef>
                <a:spcPct val="0"/>
              </a:spcBef>
              <a:buNone/>
            </a:pPr>
            <a:r>
              <a:rPr lang="hu-HU" altLang="en-US" sz="2000" dirty="0">
                <a:latin typeface="Calibri" pitchFamily="34" charset="0"/>
              </a:rPr>
              <a:t>Presenter:</a:t>
            </a:r>
            <a:r>
              <a:rPr lang="en-GB" altLang="en-US" sz="2000" dirty="0">
                <a:latin typeface="Calibri" pitchFamily="34" charset="0"/>
              </a:rPr>
              <a:t>  Dorottya Hetenyi</a:t>
            </a:r>
          </a:p>
          <a:p>
            <a:pPr algn="r" eaLnBrk="1" hangingPunct="1">
              <a:spcBef>
                <a:spcPct val="0"/>
              </a:spcBef>
              <a:buFontTx/>
              <a:buNone/>
            </a:pPr>
            <a:r>
              <a:rPr lang="en-GB" altLang="en-US" sz="2000" dirty="0">
                <a:latin typeface="Calibri" pitchFamily="34" charset="0"/>
              </a:rPr>
              <a:t>Responsible PI: Stephen Mayhew</a:t>
            </a:r>
          </a:p>
        </p:txBody>
      </p:sp>
      <p:sp>
        <p:nvSpPr>
          <p:cNvPr id="4101" name="TextBox 1"/>
          <p:cNvSpPr txBox="1">
            <a:spLocks noChangeArrowheads="1"/>
          </p:cNvSpPr>
          <p:nvPr/>
        </p:nvSpPr>
        <p:spPr bwMode="auto">
          <a:xfrm>
            <a:off x="8002588" y="6610350"/>
            <a:ext cx="11414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r>
              <a:rPr lang="en-GB" altLang="en-US" sz="1000" dirty="0">
                <a:solidFill>
                  <a:schemeClr val="bg1"/>
                </a:solidFill>
              </a:rPr>
              <a:t>V2.00 16/08/2019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000" y="432000"/>
            <a:ext cx="8280000" cy="1080000"/>
          </a:xfrm>
        </p:spPr>
        <p:txBody>
          <a:bodyPr/>
          <a:lstStyle/>
          <a:p>
            <a:pPr>
              <a:defRPr/>
            </a:pPr>
            <a:r>
              <a:rPr lang="en-GB" dirty="0"/>
              <a:t>Outcomes</a:t>
            </a:r>
          </a:p>
        </p:txBody>
      </p:sp>
      <p:sp>
        <p:nvSpPr>
          <p:cNvPr id="3" name="Content Placeholder 2"/>
          <p:cNvSpPr>
            <a:spLocks noGrp="1"/>
          </p:cNvSpPr>
          <p:nvPr>
            <p:ph idx="1"/>
          </p:nvPr>
        </p:nvSpPr>
        <p:spPr>
          <a:xfrm>
            <a:off x="432000" y="1440000"/>
            <a:ext cx="8229600" cy="4677770"/>
          </a:xfrm>
        </p:spPr>
        <p:txBody>
          <a:bodyPr/>
          <a:lstStyle/>
          <a:p>
            <a:pPr>
              <a:defRPr/>
            </a:pPr>
            <a:r>
              <a:rPr lang="en-GB" sz="2300" dirty="0"/>
              <a:t>fMRI</a:t>
            </a:r>
          </a:p>
          <a:p>
            <a:pPr lvl="1">
              <a:defRPr/>
            </a:pPr>
            <a:r>
              <a:rPr lang="en-GB" sz="2100" dirty="0"/>
              <a:t>activation (PBR) in the contralateral hemisphere (right)</a:t>
            </a:r>
          </a:p>
          <a:p>
            <a:pPr lvl="1">
              <a:defRPr/>
            </a:pPr>
            <a:r>
              <a:rPr lang="en-GB" sz="2100" dirty="0"/>
              <a:t>deactivated regions (NBR) ipsilateral hemisphere (left)</a:t>
            </a:r>
          </a:p>
          <a:p>
            <a:pPr>
              <a:defRPr/>
            </a:pPr>
            <a:r>
              <a:rPr lang="en-GB" sz="2300" dirty="0"/>
              <a:t>MEG</a:t>
            </a:r>
          </a:p>
          <a:p>
            <a:pPr lvl="1">
              <a:defRPr/>
            </a:pPr>
            <a:r>
              <a:rPr lang="en-GB" sz="2100" dirty="0"/>
              <a:t>contralateral visual cortex activation - increased gamma oscillation</a:t>
            </a:r>
          </a:p>
          <a:p>
            <a:pPr lvl="1">
              <a:defRPr/>
            </a:pPr>
            <a:r>
              <a:rPr lang="en-GB" sz="2100" dirty="0"/>
              <a:t>ipsilateral visual cortex deactivation - decreased alpha/beta activity</a:t>
            </a:r>
          </a:p>
          <a:p>
            <a:pPr>
              <a:defRPr/>
            </a:pPr>
            <a:r>
              <a:rPr lang="en-GB" sz="2300" dirty="0"/>
              <a:t>NBG - higher contrast-level (80%)</a:t>
            </a:r>
          </a:p>
          <a:p>
            <a:pPr>
              <a:defRPr/>
            </a:pPr>
            <a:r>
              <a:rPr lang="en-GB" sz="2300" dirty="0"/>
              <a:t>BBG - higher spatially randomised grating (100%)</a:t>
            </a:r>
          </a:p>
          <a:p>
            <a:pPr lvl="1">
              <a:defRPr/>
            </a:pPr>
            <a:endParaRPr lang="hu-HU"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123" name="Content Placeholder 4"/>
          <p:cNvSpPr>
            <a:spLocks noGrp="1"/>
          </p:cNvSpPr>
          <p:nvPr>
            <p:ph idx="1"/>
          </p:nvPr>
        </p:nvSpPr>
        <p:spPr>
          <a:xfrm>
            <a:off x="432000" y="1440000"/>
            <a:ext cx="8689264" cy="2252904"/>
          </a:xfrm>
        </p:spPr>
        <p:txBody>
          <a:bodyPr/>
          <a:lstStyle/>
          <a:p>
            <a:pPr eaLnBrk="1" hangingPunct="1">
              <a:spcBef>
                <a:spcPts val="0"/>
              </a:spcBef>
              <a:spcAft>
                <a:spcPts val="1200"/>
              </a:spcAft>
              <a:defRPr/>
            </a:pPr>
            <a:r>
              <a:rPr lang="hu-HU" sz="2300" dirty="0"/>
              <a:t>MEG: </a:t>
            </a:r>
            <a:r>
              <a:rPr lang="en-GB" sz="2300" dirty="0"/>
              <a:t>sensitive to synchronous neuronal signals </a:t>
            </a:r>
            <a:endParaRPr lang="hu-HU" sz="2300" dirty="0"/>
          </a:p>
          <a:p>
            <a:pPr eaLnBrk="1" hangingPunct="1">
              <a:spcBef>
                <a:spcPts val="0"/>
              </a:spcBef>
              <a:spcAft>
                <a:spcPts val="1200"/>
              </a:spcAft>
              <a:defRPr/>
            </a:pPr>
            <a:r>
              <a:rPr lang="hu-HU" sz="2300" dirty="0"/>
              <a:t>fMRI: </a:t>
            </a:r>
            <a:r>
              <a:rPr lang="en-GB" sz="2300" dirty="0"/>
              <a:t>sensitive to </a:t>
            </a:r>
            <a:r>
              <a:rPr lang="hu-HU" sz="2300" dirty="0"/>
              <a:t>the </a:t>
            </a:r>
            <a:r>
              <a:rPr lang="en-GB" sz="2300" dirty="0"/>
              <a:t>average level of local neuronal activity</a:t>
            </a:r>
            <a:endParaRPr lang="hu-HU" sz="2300" dirty="0"/>
          </a:p>
          <a:p>
            <a:pPr lvl="1" eaLnBrk="1" hangingPunct="1">
              <a:spcBef>
                <a:spcPts val="0"/>
              </a:spcBef>
              <a:spcAft>
                <a:spcPts val="1200"/>
              </a:spcAft>
              <a:defRPr/>
            </a:pPr>
            <a:r>
              <a:rPr lang="hu-HU" sz="2000" dirty="0"/>
              <a:t>positive BOLD (PBR)	    </a:t>
            </a:r>
          </a:p>
          <a:p>
            <a:pPr lvl="1" eaLnBrk="1" hangingPunct="1">
              <a:spcBef>
                <a:spcPts val="0"/>
              </a:spcBef>
              <a:spcAft>
                <a:spcPts val="1200"/>
              </a:spcAft>
              <a:defRPr/>
            </a:pPr>
            <a:r>
              <a:rPr lang="hu-HU" sz="2000" dirty="0"/>
              <a:t>negative BOLD (NBR) </a:t>
            </a:r>
          </a:p>
          <a:p>
            <a:pPr marL="285750" lvl="4" indent="-285750" eaLnBrk="1" hangingPunct="1">
              <a:spcBef>
                <a:spcPts val="0"/>
              </a:spcBef>
              <a:spcAft>
                <a:spcPts val="1200"/>
              </a:spcAft>
              <a:defRPr/>
            </a:pPr>
            <a:endParaRPr lang="hu-HU" sz="1500" dirty="0"/>
          </a:p>
          <a:p>
            <a:pPr lvl="2" eaLnBrk="1" hangingPunct="1">
              <a:spcBef>
                <a:spcPts val="0"/>
              </a:spcBef>
              <a:spcAft>
                <a:spcPts val="1200"/>
              </a:spcAft>
              <a:defRPr/>
            </a:pPr>
            <a:endParaRPr lang="hu-HU" sz="1500" dirty="0"/>
          </a:p>
          <a:p>
            <a:pPr eaLnBrk="1" hangingPunct="1">
              <a:spcBef>
                <a:spcPts val="0"/>
              </a:spcBef>
              <a:spcAft>
                <a:spcPts val="1200"/>
              </a:spcAft>
              <a:defRPr/>
            </a:pPr>
            <a:endParaRPr lang="hu-HU" dirty="0"/>
          </a:p>
          <a:p>
            <a:pPr eaLnBrk="1" hangingPunct="1">
              <a:spcBef>
                <a:spcPts val="0"/>
              </a:spcBef>
              <a:spcAft>
                <a:spcPts val="1200"/>
              </a:spcAft>
              <a:defRPr/>
            </a:pPr>
            <a:endParaRPr lang="en-GB" dirty="0"/>
          </a:p>
          <a:p>
            <a:pPr eaLnBrk="1" hangingPunct="1">
              <a:spcBef>
                <a:spcPts val="0"/>
              </a:spcBef>
              <a:spcAft>
                <a:spcPts val="1200"/>
              </a:spcAft>
              <a:defRPr/>
            </a:pPr>
            <a:endParaRPr lang="en-GB" altLang="en-US" dirty="0"/>
          </a:p>
          <a:p>
            <a:pPr>
              <a:spcBef>
                <a:spcPts val="0"/>
              </a:spcBef>
              <a:spcAft>
                <a:spcPts val="1200"/>
              </a:spcAft>
              <a:buClr>
                <a:srgbClr val="698181"/>
              </a:buClr>
              <a:defRPr/>
            </a:pPr>
            <a:endParaRPr lang="en-GB" altLang="en-US"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328260F-88EF-4EF8-BB32-2CBAEB7C93FC}"/>
              </a:ext>
            </a:extLst>
          </p:cNvPr>
          <p:cNvSpPr txBox="1"/>
          <p:nvPr/>
        </p:nvSpPr>
        <p:spPr>
          <a:xfrm>
            <a:off x="3982837" y="2465500"/>
            <a:ext cx="4943038" cy="852862"/>
          </a:xfrm>
          <a:prstGeom prst="rect">
            <a:avLst/>
          </a:prstGeom>
          <a:noFill/>
        </p:spPr>
        <p:txBody>
          <a:bodyPr wrap="square" rtlCol="0" anchor="ctr">
            <a:spAutoFit/>
          </a:bodyPr>
          <a:lstStyle/>
          <a:p>
            <a:pPr>
              <a:spcAft>
                <a:spcPts val="600"/>
              </a:spcAft>
            </a:pPr>
            <a:r>
              <a:rPr lang="hu-HU" dirty="0">
                <a:latin typeface="Arial" panose="020B0604020202020204" pitchFamily="34" charset="0"/>
                <a:cs typeface="Arial" panose="020B0604020202020204" pitchFamily="34" charset="0"/>
              </a:rPr>
              <a:t> Ogawa et al., 1990</a:t>
            </a:r>
          </a:p>
          <a:p>
            <a:pPr>
              <a:spcAft>
                <a:spcPts val="600"/>
              </a:spcAft>
            </a:pPr>
            <a:endParaRPr lang="hu-HU" dirty="0">
              <a:latin typeface="Arial" panose="020B0604020202020204" pitchFamily="34" charset="0"/>
              <a:cs typeface="Arial" panose="020B0604020202020204" pitchFamily="34" charset="0"/>
            </a:endParaRPr>
          </a:p>
          <a:p>
            <a:pPr>
              <a:lnSpc>
                <a:spcPts val="0"/>
              </a:lnSpc>
              <a:spcAft>
                <a:spcPts val="600"/>
              </a:spcAft>
            </a:pPr>
            <a:r>
              <a:rPr lang="hu-HU" dirty="0">
                <a:latin typeface="Arial" panose="020B0604020202020204" pitchFamily="34" charset="0"/>
                <a:cs typeface="Arial" panose="020B0604020202020204" pitchFamily="34" charset="0"/>
              </a:rPr>
              <a:t> Shmuel et al., 200</a:t>
            </a:r>
            <a:r>
              <a:rPr lang="en-GB" dirty="0">
                <a:latin typeface="Arial" panose="020B0604020202020204" pitchFamily="34" charset="0"/>
                <a:cs typeface="Arial" panose="020B0604020202020204" pitchFamily="34" charset="0"/>
              </a:rPr>
              <a:t>2;</a:t>
            </a:r>
            <a:r>
              <a:rPr lang="hu-HU" dirty="0">
                <a:latin typeface="Arial" panose="020B0604020202020204" pitchFamily="34" charset="0"/>
                <a:cs typeface="Arial" panose="020B0604020202020204" pitchFamily="34" charset="0"/>
              </a:rPr>
              <a:t> Boorman et al.,201</a:t>
            </a:r>
            <a:r>
              <a:rPr lang="en-GB" dirty="0">
                <a:latin typeface="Arial" panose="020B0604020202020204" pitchFamily="34" charset="0"/>
                <a:cs typeface="Arial" panose="020B0604020202020204" pitchFamily="34" charset="0"/>
              </a:rPr>
              <a:t>0</a:t>
            </a:r>
            <a:r>
              <a:rPr lang="hu-HU" dirty="0">
                <a:latin typeface="Arial" panose="020B0604020202020204" pitchFamily="34" charset="0"/>
                <a:cs typeface="Arial" panose="020B0604020202020204" pitchFamily="34" charset="0"/>
              </a:rPr>
              <a:t> </a:t>
            </a:r>
          </a:p>
        </p:txBody>
      </p:sp>
      <p:sp>
        <p:nvSpPr>
          <p:cNvPr id="2" name="TextBox 1">
            <a:extLst>
              <a:ext uri="{FF2B5EF4-FFF2-40B4-BE49-F238E27FC236}">
                <a16:creationId xmlns:a16="http://schemas.microsoft.com/office/drawing/2014/main" id="{DD8AE9DE-7FE2-4ABF-9AA6-D2F64FE157D9}"/>
              </a:ext>
            </a:extLst>
          </p:cNvPr>
          <p:cNvSpPr txBox="1"/>
          <p:nvPr/>
        </p:nvSpPr>
        <p:spPr>
          <a:xfrm>
            <a:off x="432000" y="3429000"/>
            <a:ext cx="8493875" cy="3154710"/>
          </a:xfrm>
          <a:prstGeom prst="rect">
            <a:avLst/>
          </a:prstGeom>
          <a:noFill/>
        </p:spPr>
        <p:txBody>
          <a:bodyPr wrap="square" rtlCol="0">
            <a:spAutoFit/>
          </a:bodyPr>
          <a:lstStyle/>
          <a:p>
            <a:pPr marL="342900" indent="-342900" eaLnBrk="1" hangingPunct="1">
              <a:spcAft>
                <a:spcPts val="600"/>
              </a:spcAft>
              <a:buClr>
                <a:schemeClr val="accent4">
                  <a:lumMod val="75000"/>
                </a:schemeClr>
              </a:buClr>
              <a:buFont typeface="Wingdings" panose="05000000000000000000" pitchFamily="2" charset="2"/>
              <a:buChar char="§"/>
              <a:defRPr/>
            </a:pPr>
            <a:r>
              <a:rPr lang="hu-HU" sz="2300" dirty="0">
                <a:latin typeface="Arial"/>
                <a:cs typeface="Arial"/>
              </a:rPr>
              <a:t>rel</a:t>
            </a:r>
            <a:r>
              <a:rPr lang="hu-HU" sz="2300" dirty="0">
                <a:latin typeface="Arial" panose="020B0604020202020204" pitchFamily="34" charset="0"/>
                <a:cs typeface="Arial" panose="020B0604020202020204" pitchFamily="34" charset="0"/>
              </a:rPr>
              <a:t>ationship between PBR and</a:t>
            </a:r>
            <a:r>
              <a:rPr lang="en-GB" sz="2300" dirty="0">
                <a:latin typeface="Arial" panose="020B0604020202020204" pitchFamily="34" charset="0"/>
                <a:cs typeface="Arial" panose="020B0604020202020204" pitchFamily="34" charset="0"/>
              </a:rPr>
              <a:t> increased</a:t>
            </a:r>
            <a:r>
              <a:rPr lang="hu-HU" sz="2300" dirty="0">
                <a:latin typeface="Arial" panose="020B0604020202020204" pitchFamily="34" charset="0"/>
                <a:cs typeface="Arial" panose="020B0604020202020204" pitchFamily="34" charset="0"/>
              </a:rPr>
              <a:t> </a:t>
            </a:r>
            <a:r>
              <a:rPr lang="en-GB" sz="2300" dirty="0">
                <a:latin typeface="Arial" panose="020B0604020202020204" pitchFamily="34" charset="0"/>
                <a:cs typeface="Arial" panose="020B0604020202020204" pitchFamily="34" charset="0"/>
              </a:rPr>
              <a:t>gamma activity?</a:t>
            </a:r>
          </a:p>
          <a:p>
            <a:pPr marL="800100" lvl="1" indent="-342900" eaLnBrk="1" hangingPunct="1">
              <a:spcAft>
                <a:spcPts val="600"/>
              </a:spcAft>
              <a:buClr>
                <a:schemeClr val="accent4">
                  <a:lumMod val="75000"/>
                </a:schemeClr>
              </a:buClr>
              <a:buFont typeface="Wingdings" panose="05000000000000000000" pitchFamily="2" charset="2"/>
              <a:buChar char="§"/>
              <a:defRPr/>
            </a:pPr>
            <a:r>
              <a:rPr lang="hu-HU" dirty="0">
                <a:latin typeface="Arial" panose="020B0604020202020204" pitchFamily="34" charset="0"/>
                <a:cs typeface="Arial" panose="020B0604020202020204" pitchFamily="34" charset="0"/>
              </a:rPr>
              <a:t>Logothetis, 200</a:t>
            </a:r>
            <a:r>
              <a:rPr lang="en-GB" dirty="0">
                <a:latin typeface="Arial" panose="020B0604020202020204" pitchFamily="34" charset="0"/>
                <a:cs typeface="Arial" panose="020B0604020202020204" pitchFamily="34" charset="0"/>
              </a:rPr>
              <a:t>1; </a:t>
            </a:r>
            <a:r>
              <a:rPr lang="hu-HU" dirty="0">
                <a:latin typeface="Arial" panose="020B0604020202020204" pitchFamily="34" charset="0"/>
                <a:cs typeface="Arial" panose="020B0604020202020204" pitchFamily="34" charset="0"/>
              </a:rPr>
              <a:t>Niessing et al., 2005; Magri et al., 2012</a:t>
            </a:r>
            <a:endParaRPr lang="en-GB" sz="2300" dirty="0">
              <a:latin typeface="Arial" panose="020B0604020202020204" pitchFamily="34" charset="0"/>
              <a:cs typeface="Arial" panose="020B0604020202020204" pitchFamily="34" charset="0"/>
            </a:endParaRPr>
          </a:p>
          <a:p>
            <a:pPr marL="342900" indent="-342900" eaLnBrk="1" hangingPunct="1">
              <a:spcAft>
                <a:spcPts val="600"/>
              </a:spcAft>
              <a:buClr>
                <a:schemeClr val="accent4">
                  <a:lumMod val="75000"/>
                </a:schemeClr>
              </a:buClr>
              <a:buFont typeface="Wingdings" panose="05000000000000000000" pitchFamily="2" charset="2"/>
              <a:buChar char="§"/>
              <a:defRPr/>
            </a:pPr>
            <a:r>
              <a:rPr lang="en-GB" sz="2300" dirty="0">
                <a:latin typeface="Arial" panose="020B0604020202020204" pitchFamily="34" charset="0"/>
                <a:cs typeface="Arial" panose="020B0604020202020204" pitchFamily="34" charset="0"/>
              </a:rPr>
              <a:t>relationship between NBR and decreased gamma activity?</a:t>
            </a:r>
            <a:endParaRPr lang="hu-HU" sz="2500" dirty="0">
              <a:latin typeface="Arial" panose="020B0604020202020204" pitchFamily="34" charset="0"/>
              <a:cs typeface="Arial" panose="020B0604020202020204" pitchFamily="34" charset="0"/>
            </a:endParaRPr>
          </a:p>
          <a:p>
            <a:pPr marL="723900" lvl="2" indent="-284163" eaLnBrk="1" hangingPunct="1">
              <a:spcAft>
                <a:spcPts val="600"/>
              </a:spcAft>
              <a:buClr>
                <a:schemeClr val="accent4">
                  <a:lumMod val="75000"/>
                </a:schemeClr>
              </a:buClr>
              <a:buFont typeface="Wingdings" panose="05000000000000000000" pitchFamily="2" charset="2"/>
              <a:buChar char="§"/>
              <a:tabLst>
                <a:tab pos="809625" algn="l"/>
              </a:tabLst>
              <a:defRPr/>
            </a:pPr>
            <a:r>
              <a:rPr lang="hu-HU" dirty="0">
                <a:latin typeface="Arial" panose="020B0604020202020204" pitchFamily="34" charset="0"/>
                <a:cs typeface="Arial" panose="020B0604020202020204" pitchFamily="34" charset="0"/>
              </a:rPr>
              <a:t>Shmuel et al., 2006</a:t>
            </a:r>
            <a:r>
              <a:rPr lang="en-GB" dirty="0">
                <a:latin typeface="Arial" panose="020B0604020202020204" pitchFamily="34" charset="0"/>
                <a:cs typeface="Arial" panose="020B0604020202020204" pitchFamily="34" charset="0"/>
              </a:rPr>
              <a:t>;</a:t>
            </a:r>
            <a:r>
              <a:rPr lang="hu-HU" dirty="0">
                <a:latin typeface="Arial" panose="020B0604020202020204" pitchFamily="34" charset="0"/>
                <a:cs typeface="Arial" panose="020B0604020202020204" pitchFamily="34" charset="0"/>
              </a:rPr>
              <a:t> Boorman et al.,</a:t>
            </a:r>
            <a:r>
              <a:rPr lang="en-GB" dirty="0">
                <a:latin typeface="Arial" panose="020B0604020202020204" pitchFamily="34" charset="0"/>
                <a:cs typeface="Arial" panose="020B0604020202020204" pitchFamily="34" charset="0"/>
              </a:rPr>
              <a:t> </a:t>
            </a:r>
            <a:r>
              <a:rPr lang="hu-HU" dirty="0">
                <a:latin typeface="Arial" panose="020B0604020202020204" pitchFamily="34" charset="0"/>
                <a:cs typeface="Arial" panose="020B0604020202020204" pitchFamily="34" charset="0"/>
              </a:rPr>
              <a:t>2015 </a:t>
            </a:r>
            <a:endParaRPr lang="en-GB" dirty="0">
              <a:latin typeface="Arial" panose="020B0604020202020204" pitchFamily="34" charset="0"/>
              <a:cs typeface="Arial" panose="020B0604020202020204" pitchFamily="34" charset="0"/>
            </a:endParaRPr>
          </a:p>
          <a:p>
            <a:pPr marL="352425" lvl="2" indent="-352425" eaLnBrk="1" hangingPunct="1">
              <a:spcAft>
                <a:spcPts val="600"/>
              </a:spcAft>
              <a:buClr>
                <a:schemeClr val="accent4">
                  <a:lumMod val="75000"/>
                </a:schemeClr>
              </a:buClr>
              <a:buFont typeface="Wingdings" panose="05000000000000000000" pitchFamily="2" charset="2"/>
              <a:buChar char="§"/>
              <a:tabLst>
                <a:tab pos="352425" algn="l"/>
              </a:tabLst>
              <a:defRPr/>
            </a:pPr>
            <a:r>
              <a:rPr lang="hu-HU" sz="2300" dirty="0">
                <a:latin typeface="Arial" panose="020B0604020202020204" pitchFamily="34" charset="0"/>
                <a:cs typeface="Arial" panose="020B0604020202020204" pitchFamily="34" charset="0"/>
              </a:rPr>
              <a:t>evidence about complexity of the relationship</a:t>
            </a:r>
          </a:p>
          <a:p>
            <a:pPr marL="723900" lvl="4" indent="-188913" eaLnBrk="1" hangingPunct="1">
              <a:spcAft>
                <a:spcPts val="600"/>
              </a:spcAft>
              <a:buClr>
                <a:srgbClr val="7030A0"/>
              </a:buClr>
              <a:buFont typeface="Wingdings" panose="05000000000000000000" pitchFamily="2" charset="2"/>
              <a:buChar char="§"/>
              <a:defRPr/>
            </a:pPr>
            <a:r>
              <a:rPr lang="hu-HU" dirty="0">
                <a:latin typeface="Arial" panose="020B0604020202020204" pitchFamily="34" charset="0"/>
                <a:cs typeface="Arial" panose="020B0604020202020204" pitchFamily="34" charset="0"/>
              </a:rPr>
              <a:t>Muthukumaraswamy </a:t>
            </a:r>
            <a:r>
              <a:rPr lang="en-GB" dirty="0">
                <a:latin typeface="Arial" panose="020B0604020202020204" pitchFamily="34" charset="0"/>
                <a:cs typeface="Arial" panose="020B0604020202020204" pitchFamily="34" charset="0"/>
                <a:sym typeface="Symbol" panose="05050102010706020507" pitchFamily="18" charset="2"/>
              </a:rPr>
              <a:t>&amp;</a:t>
            </a:r>
            <a:r>
              <a:rPr lang="hu-HU" dirty="0">
                <a:latin typeface="Arial" panose="020B0604020202020204" pitchFamily="34" charset="0"/>
                <a:cs typeface="Arial" panose="020B0604020202020204" pitchFamily="34" charset="0"/>
              </a:rPr>
              <a:t> Singh, 2007; Winawer et al., 2013</a:t>
            </a:r>
          </a:p>
          <a:p>
            <a:pPr marL="723900" lvl="4" indent="-188913" eaLnBrk="1" hangingPunct="1">
              <a:spcAft>
                <a:spcPts val="600"/>
              </a:spcAft>
              <a:buClr>
                <a:srgbClr val="7030A0"/>
              </a:buClr>
              <a:buFont typeface="Wingdings" panose="05000000000000000000" pitchFamily="2" charset="2"/>
              <a:buChar char="§"/>
              <a:defRPr/>
            </a:pPr>
            <a:r>
              <a:rPr lang="hu-HU" dirty="0">
                <a:latin typeface="Arial" panose="020B0604020202020204" pitchFamily="34" charset="0"/>
                <a:cs typeface="Arial" panose="020B0604020202020204" pitchFamily="34" charset="0"/>
              </a:rPr>
              <a:t>Butler et al., 2017; Hermes et al., 2017</a:t>
            </a:r>
          </a:p>
          <a:p>
            <a:pPr>
              <a:spcAft>
                <a:spcPts val="1200"/>
              </a:spcAft>
            </a:pPr>
            <a:endParaRPr lang="en-GB" dirty="0"/>
          </a:p>
        </p:txBody>
      </p:sp>
      <p:sp>
        <p:nvSpPr>
          <p:cNvPr id="6146" name="Title 3"/>
          <p:cNvSpPr>
            <a:spLocks noGrp="1"/>
          </p:cNvSpPr>
          <p:nvPr>
            <p:ph type="title"/>
          </p:nvPr>
        </p:nvSpPr>
        <p:spPr>
          <a:xfrm>
            <a:off x="432000" y="432000"/>
            <a:ext cx="8280000" cy="1080000"/>
          </a:xfrm>
        </p:spPr>
        <p:txBody>
          <a:bodyPr/>
          <a:lstStyle/>
          <a:p>
            <a:pPr>
              <a:defRPr/>
            </a:pPr>
            <a:r>
              <a:rPr lang="en-US" altLang="en-US" dirty="0"/>
              <a:t>Background</a:t>
            </a:r>
            <a:endParaRPr lang="en-US" altLang="en-US" dirty="0">
              <a:latin typeface="Arial" charset="0"/>
              <a:ea typeface="ＭＳ Ｐゴシック" charset="-128"/>
              <a:cs typeface="Arial" charset="0"/>
            </a:endParaRPr>
          </a:p>
        </p:txBody>
      </p:sp>
      <p:pic>
        <p:nvPicPr>
          <p:cNvPr id="4" name="Picture 3">
            <a:extLst>
              <a:ext uri="{FF2B5EF4-FFF2-40B4-BE49-F238E27FC236}">
                <a16:creationId xmlns:a16="http://schemas.microsoft.com/office/drawing/2014/main" id="{021D9D62-6D57-48F0-80C7-0FDDB766D1AD}"/>
              </a:ext>
            </a:extLst>
          </p:cNvPr>
          <p:cNvPicPr>
            <a:picLocks noChangeAspect="1"/>
          </p:cNvPicPr>
          <p:nvPr/>
        </p:nvPicPr>
        <p:blipFill rotWithShape="1">
          <a:blip r:embed="rId4"/>
          <a:srcRect l="2309" t="3462" r="6594" b="6786"/>
          <a:stretch/>
        </p:blipFill>
        <p:spPr>
          <a:xfrm>
            <a:off x="3801450" y="2359141"/>
            <a:ext cx="5305812" cy="3681168"/>
          </a:xfrm>
          <a:prstGeom prst="rect">
            <a:avLst/>
          </a:prstGeom>
        </p:spPr>
      </p:pic>
      <p:cxnSp>
        <p:nvCxnSpPr>
          <p:cNvPr id="8" name="Straight Arrow Connector 7">
            <a:extLst>
              <a:ext uri="{FF2B5EF4-FFF2-40B4-BE49-F238E27FC236}">
                <a16:creationId xmlns:a16="http://schemas.microsoft.com/office/drawing/2014/main" id="{08B19B78-ABC3-4AD0-B9B8-6DC11B4A6E0E}"/>
              </a:ext>
            </a:extLst>
          </p:cNvPr>
          <p:cNvCxnSpPr>
            <a:cxnSpLocks/>
          </p:cNvCxnSpPr>
          <p:nvPr/>
        </p:nvCxnSpPr>
        <p:spPr>
          <a:xfrm flipV="1">
            <a:off x="4572000" y="5513485"/>
            <a:ext cx="878305" cy="329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1CC485C4-A637-4C0D-B591-569892EE1F83}"/>
              </a:ext>
            </a:extLst>
          </p:cNvPr>
          <p:cNvCxnSpPr>
            <a:cxnSpLocks/>
          </p:cNvCxnSpPr>
          <p:nvPr/>
        </p:nvCxnSpPr>
        <p:spPr>
          <a:xfrm>
            <a:off x="4572000" y="5736491"/>
            <a:ext cx="1576137"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6908970A-34F1-479D-B5D3-4106F3B8C778}"/>
              </a:ext>
            </a:extLst>
          </p:cNvPr>
          <p:cNvSpPr txBox="1"/>
          <p:nvPr/>
        </p:nvSpPr>
        <p:spPr bwMode="auto">
          <a:xfrm>
            <a:off x="4012915" y="5355197"/>
            <a:ext cx="58916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nchor="ctr">
            <a:spAutoFit/>
          </a:bodyPr>
          <a:lstStyle/>
          <a:p>
            <a:pPr algn="l" eaLnBrk="1" hangingPunct="1">
              <a:spcBef>
                <a:spcPct val="0"/>
              </a:spcBef>
              <a:buFontTx/>
              <a:buNone/>
            </a:pPr>
            <a:r>
              <a:rPr lang="en-GB" sz="1500" b="1" dirty="0">
                <a:solidFill>
                  <a:srgbClr val="FB3535"/>
                </a:solidFill>
                <a:latin typeface="Arial" panose="020B0604020202020204" pitchFamily="34" charset="0"/>
                <a:cs typeface="Arial" panose="020B0604020202020204" pitchFamily="34" charset="0"/>
              </a:rPr>
              <a:t>PBR</a:t>
            </a:r>
          </a:p>
        </p:txBody>
      </p:sp>
      <p:sp>
        <p:nvSpPr>
          <p:cNvPr id="14" name="TextBox 13">
            <a:extLst>
              <a:ext uri="{FF2B5EF4-FFF2-40B4-BE49-F238E27FC236}">
                <a16:creationId xmlns:a16="http://schemas.microsoft.com/office/drawing/2014/main" id="{D08A5EFC-BFDE-462B-80D1-0D2808274F20}"/>
              </a:ext>
            </a:extLst>
          </p:cNvPr>
          <p:cNvSpPr txBox="1"/>
          <p:nvPr/>
        </p:nvSpPr>
        <p:spPr bwMode="auto">
          <a:xfrm>
            <a:off x="4025599" y="5555561"/>
            <a:ext cx="69783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nchor="ctr">
            <a:spAutoFit/>
          </a:bodyPr>
          <a:lstStyle/>
          <a:p>
            <a:pPr algn="l" eaLnBrk="1" hangingPunct="1">
              <a:spcBef>
                <a:spcPct val="0"/>
              </a:spcBef>
              <a:buFontTx/>
              <a:buNone/>
            </a:pPr>
            <a:r>
              <a:rPr lang="en-GB" sz="1500" b="1" dirty="0">
                <a:solidFill>
                  <a:srgbClr val="4472C4"/>
                </a:solidFill>
                <a:latin typeface="Arial" panose="020B0604020202020204" pitchFamily="34" charset="0"/>
                <a:cs typeface="Arial" panose="020B0604020202020204" pitchFamily="34" charset="0"/>
              </a:rPr>
              <a:t>NBR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0"/>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4"/>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1"/>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8"/>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0" grpId="1"/>
      <p:bldP spid="14" grpId="0"/>
      <p:bldP spid="1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689531F-AFE7-400A-B256-97FDB53282CD}"/>
              </a:ext>
            </a:extLst>
          </p:cNvPr>
          <p:cNvPicPr>
            <a:picLocks noChangeAspect="1"/>
          </p:cNvPicPr>
          <p:nvPr/>
        </p:nvPicPr>
        <p:blipFill>
          <a:blip r:embed="rId3"/>
          <a:stretch>
            <a:fillRect/>
          </a:stretch>
        </p:blipFill>
        <p:spPr>
          <a:xfrm>
            <a:off x="763976" y="1423949"/>
            <a:ext cx="2623037" cy="3780065"/>
          </a:xfrm>
          <a:prstGeom prst="rect">
            <a:avLst/>
          </a:prstGeom>
        </p:spPr>
      </p:pic>
      <p:pic>
        <p:nvPicPr>
          <p:cNvPr id="9" name="Picture 8">
            <a:extLst>
              <a:ext uri="{FF2B5EF4-FFF2-40B4-BE49-F238E27FC236}">
                <a16:creationId xmlns:a16="http://schemas.microsoft.com/office/drawing/2014/main" id="{A63E4BE3-546C-4087-B647-FE0862C24FBD}"/>
              </a:ext>
            </a:extLst>
          </p:cNvPr>
          <p:cNvPicPr>
            <a:picLocks noChangeAspect="1"/>
          </p:cNvPicPr>
          <p:nvPr/>
        </p:nvPicPr>
        <p:blipFill rotWithShape="1">
          <a:blip r:embed="rId4"/>
          <a:srcRect b="52842"/>
          <a:stretch/>
        </p:blipFill>
        <p:spPr>
          <a:xfrm>
            <a:off x="3761000" y="1662401"/>
            <a:ext cx="4733925" cy="2174043"/>
          </a:xfrm>
          <a:prstGeom prst="rect">
            <a:avLst/>
          </a:prstGeom>
        </p:spPr>
      </p:pic>
      <p:pic>
        <p:nvPicPr>
          <p:cNvPr id="5" name="Picture 4">
            <a:extLst>
              <a:ext uri="{FF2B5EF4-FFF2-40B4-BE49-F238E27FC236}">
                <a16:creationId xmlns:a16="http://schemas.microsoft.com/office/drawing/2014/main" id="{4D04A120-9FDB-4270-ACAB-1E191DEFA24D}"/>
              </a:ext>
            </a:extLst>
          </p:cNvPr>
          <p:cNvPicPr>
            <a:picLocks noChangeAspect="1"/>
          </p:cNvPicPr>
          <p:nvPr/>
        </p:nvPicPr>
        <p:blipFill>
          <a:blip r:embed="rId5"/>
          <a:stretch>
            <a:fillRect/>
          </a:stretch>
        </p:blipFill>
        <p:spPr>
          <a:xfrm>
            <a:off x="4462059" y="1451944"/>
            <a:ext cx="4469128" cy="3435306"/>
          </a:xfrm>
          <a:prstGeom prst="rect">
            <a:avLst/>
          </a:prstGeom>
        </p:spPr>
      </p:pic>
      <p:pic>
        <p:nvPicPr>
          <p:cNvPr id="6" name="Picture 5">
            <a:extLst>
              <a:ext uri="{FF2B5EF4-FFF2-40B4-BE49-F238E27FC236}">
                <a16:creationId xmlns:a16="http://schemas.microsoft.com/office/drawing/2014/main" id="{20332CA7-4CC5-472D-A99D-544170A0FFF5}"/>
              </a:ext>
            </a:extLst>
          </p:cNvPr>
          <p:cNvPicPr>
            <a:picLocks noChangeAspect="1"/>
          </p:cNvPicPr>
          <p:nvPr/>
        </p:nvPicPr>
        <p:blipFill>
          <a:blip r:embed="rId6"/>
          <a:stretch>
            <a:fillRect/>
          </a:stretch>
        </p:blipFill>
        <p:spPr>
          <a:xfrm>
            <a:off x="244024" y="1438637"/>
            <a:ext cx="3686175" cy="3267075"/>
          </a:xfrm>
          <a:prstGeom prst="rect">
            <a:avLst/>
          </a:prstGeom>
        </p:spPr>
      </p:pic>
      <p:sp>
        <p:nvSpPr>
          <p:cNvPr id="13" name="TextBox 12">
            <a:extLst>
              <a:ext uri="{FF2B5EF4-FFF2-40B4-BE49-F238E27FC236}">
                <a16:creationId xmlns:a16="http://schemas.microsoft.com/office/drawing/2014/main" id="{E5A46EE1-7FEA-4C58-AD61-5167FAE2DE20}"/>
              </a:ext>
            </a:extLst>
          </p:cNvPr>
          <p:cNvSpPr txBox="1"/>
          <p:nvPr/>
        </p:nvSpPr>
        <p:spPr>
          <a:xfrm>
            <a:off x="5552896" y="5494041"/>
            <a:ext cx="3686175" cy="784830"/>
          </a:xfrm>
          <a:prstGeom prst="rect">
            <a:avLst/>
          </a:prstGeom>
          <a:noFill/>
        </p:spPr>
        <p:txBody>
          <a:bodyPr wrap="square" rtlCol="0">
            <a:spAutoFit/>
          </a:bodyPr>
          <a:lstStyle/>
          <a:p>
            <a:r>
              <a:rPr lang="hu-HU" sz="1500" dirty="0"/>
              <a:t>Kupers et al., PLoS One 2018</a:t>
            </a:r>
          </a:p>
          <a:p>
            <a:r>
              <a:rPr lang="hu-HU" sz="1500" dirty="0"/>
              <a:t>Hermes et al., PloS Biol 2017</a:t>
            </a:r>
            <a:endParaRPr lang="en-GB" sz="1500" dirty="0"/>
          </a:p>
          <a:p>
            <a:r>
              <a:rPr lang="en-GB" sz="1500" dirty="0"/>
              <a:t>Butler et al.,</a:t>
            </a:r>
            <a:r>
              <a:rPr lang="hu-HU" sz="1500" dirty="0"/>
              <a:t> Journal of Neuroscience</a:t>
            </a:r>
            <a:r>
              <a:rPr lang="en-GB" sz="1500" dirty="0"/>
              <a:t> 2017</a:t>
            </a:r>
          </a:p>
        </p:txBody>
      </p:sp>
      <p:sp>
        <p:nvSpPr>
          <p:cNvPr id="3" name="TextBox 2">
            <a:extLst>
              <a:ext uri="{FF2B5EF4-FFF2-40B4-BE49-F238E27FC236}">
                <a16:creationId xmlns:a16="http://schemas.microsoft.com/office/drawing/2014/main" id="{0FE8EB72-68EB-44C7-B9CF-B447BFF5E018}"/>
              </a:ext>
            </a:extLst>
          </p:cNvPr>
          <p:cNvSpPr txBox="1"/>
          <p:nvPr/>
        </p:nvSpPr>
        <p:spPr bwMode="auto">
          <a:xfrm>
            <a:off x="20657" y="2749423"/>
            <a:ext cx="369332" cy="1142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270" wrap="square" rtlCol="0" anchor="ctr">
            <a:spAutoFit/>
          </a:bodyPr>
          <a:lstStyle/>
          <a:p>
            <a:pPr algn="l" eaLnBrk="1" hangingPunct="1">
              <a:spcBef>
                <a:spcPct val="0"/>
              </a:spcBef>
              <a:buFontTx/>
              <a:buNone/>
            </a:pPr>
            <a:r>
              <a:rPr lang="en-GB" sz="1200" dirty="0"/>
              <a:t>frequency (Hz)</a:t>
            </a:r>
          </a:p>
        </p:txBody>
      </p:sp>
      <p:sp>
        <p:nvSpPr>
          <p:cNvPr id="4" name="TextBox 3">
            <a:extLst>
              <a:ext uri="{FF2B5EF4-FFF2-40B4-BE49-F238E27FC236}">
                <a16:creationId xmlns:a16="http://schemas.microsoft.com/office/drawing/2014/main" id="{62C4DB8E-52D7-48C2-905F-A25306702999}"/>
              </a:ext>
            </a:extLst>
          </p:cNvPr>
          <p:cNvSpPr txBox="1"/>
          <p:nvPr/>
        </p:nvSpPr>
        <p:spPr bwMode="auto">
          <a:xfrm>
            <a:off x="143273" y="2624652"/>
            <a:ext cx="409146" cy="1427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nchor="ctr">
            <a:spAutoFit/>
          </a:bodyPr>
          <a:lstStyle/>
          <a:p>
            <a:pPr algn="r" eaLnBrk="1" hangingPunct="1">
              <a:lnSpc>
                <a:spcPct val="150000"/>
              </a:lnSpc>
              <a:spcBef>
                <a:spcPct val="0"/>
              </a:spcBef>
              <a:spcAft>
                <a:spcPts val="400"/>
              </a:spcAft>
              <a:buFontTx/>
              <a:buNone/>
            </a:pPr>
            <a:r>
              <a:rPr lang="en-GB" sz="1000" dirty="0"/>
              <a:t>100</a:t>
            </a:r>
          </a:p>
          <a:p>
            <a:pPr algn="r" eaLnBrk="1" hangingPunct="1">
              <a:lnSpc>
                <a:spcPct val="150000"/>
              </a:lnSpc>
              <a:spcBef>
                <a:spcPct val="0"/>
              </a:spcBef>
              <a:spcAft>
                <a:spcPts val="400"/>
              </a:spcAft>
              <a:buFontTx/>
              <a:buNone/>
            </a:pPr>
            <a:r>
              <a:rPr lang="en-GB" sz="1000" dirty="0"/>
              <a:t>80</a:t>
            </a:r>
          </a:p>
          <a:p>
            <a:pPr algn="r" eaLnBrk="1" hangingPunct="1">
              <a:lnSpc>
                <a:spcPct val="150000"/>
              </a:lnSpc>
              <a:spcBef>
                <a:spcPct val="0"/>
              </a:spcBef>
              <a:spcAft>
                <a:spcPts val="400"/>
              </a:spcAft>
              <a:buFontTx/>
              <a:buNone/>
            </a:pPr>
            <a:r>
              <a:rPr lang="en-GB" sz="1000" dirty="0"/>
              <a:t>60</a:t>
            </a:r>
          </a:p>
          <a:p>
            <a:pPr algn="r" eaLnBrk="1" hangingPunct="1">
              <a:lnSpc>
                <a:spcPct val="150000"/>
              </a:lnSpc>
              <a:spcBef>
                <a:spcPct val="0"/>
              </a:spcBef>
              <a:spcAft>
                <a:spcPts val="400"/>
              </a:spcAft>
              <a:buFontTx/>
              <a:buNone/>
            </a:pPr>
            <a:r>
              <a:rPr lang="en-GB" sz="1000" dirty="0"/>
              <a:t>40</a:t>
            </a:r>
          </a:p>
          <a:p>
            <a:pPr algn="r" eaLnBrk="1" hangingPunct="1">
              <a:lnSpc>
                <a:spcPct val="150000"/>
              </a:lnSpc>
              <a:spcBef>
                <a:spcPct val="0"/>
              </a:spcBef>
              <a:spcAft>
                <a:spcPts val="400"/>
              </a:spcAft>
              <a:buFontTx/>
              <a:buNone/>
            </a:pPr>
            <a:r>
              <a:rPr lang="en-GB" sz="1000" dirty="0"/>
              <a:t>20</a:t>
            </a:r>
          </a:p>
        </p:txBody>
      </p:sp>
      <p:sp>
        <p:nvSpPr>
          <p:cNvPr id="2" name="Title 1">
            <a:extLst>
              <a:ext uri="{FF2B5EF4-FFF2-40B4-BE49-F238E27FC236}">
                <a16:creationId xmlns:a16="http://schemas.microsoft.com/office/drawing/2014/main" id="{297E56EA-E726-4DAB-B199-D2101E0383D0}"/>
              </a:ext>
            </a:extLst>
          </p:cNvPr>
          <p:cNvSpPr>
            <a:spLocks noGrp="1"/>
          </p:cNvSpPr>
          <p:nvPr>
            <p:ph type="title"/>
          </p:nvPr>
        </p:nvSpPr>
        <p:spPr>
          <a:xfrm>
            <a:off x="432000" y="432000"/>
            <a:ext cx="8280000" cy="1080000"/>
          </a:xfrm>
        </p:spPr>
        <p:txBody>
          <a:bodyPr/>
          <a:lstStyle/>
          <a:p>
            <a:r>
              <a:rPr lang="hu-HU" dirty="0"/>
              <a:t>More specific details of NBG vs BBG</a:t>
            </a:r>
            <a:endParaRPr lang="en-GB" dirty="0"/>
          </a:p>
        </p:txBody>
      </p:sp>
      <p:sp>
        <p:nvSpPr>
          <p:cNvPr id="7" name="TextBox 6">
            <a:extLst>
              <a:ext uri="{FF2B5EF4-FFF2-40B4-BE49-F238E27FC236}">
                <a16:creationId xmlns:a16="http://schemas.microsoft.com/office/drawing/2014/main" id="{1223ADF1-4CA0-43D5-9D98-31B847C21DF0}"/>
              </a:ext>
            </a:extLst>
          </p:cNvPr>
          <p:cNvSpPr txBox="1"/>
          <p:nvPr/>
        </p:nvSpPr>
        <p:spPr bwMode="auto">
          <a:xfrm>
            <a:off x="147063" y="1818474"/>
            <a:ext cx="1180488"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nchor="ctr">
            <a:spAutoFit/>
          </a:bodyPr>
          <a:lstStyle/>
          <a:p>
            <a:pPr eaLnBrk="1" hangingPunct="1">
              <a:spcBef>
                <a:spcPct val="0"/>
              </a:spcBef>
              <a:buFontTx/>
              <a:buNone/>
            </a:pPr>
            <a:r>
              <a:rPr lang="en-GB" sz="1300" dirty="0">
                <a:latin typeface="Arial" panose="020B0604020202020204" pitchFamily="34" charset="0"/>
                <a:cs typeface="Arial" panose="020B0604020202020204" pitchFamily="34" charset="0"/>
              </a:rPr>
              <a:t>a = alpha</a:t>
            </a:r>
          </a:p>
          <a:p>
            <a:pPr eaLnBrk="1" hangingPunct="1">
              <a:spcBef>
                <a:spcPct val="0"/>
              </a:spcBef>
              <a:buFontTx/>
              <a:buNone/>
            </a:pPr>
            <a:r>
              <a:rPr lang="en-GB" sz="1300" dirty="0">
                <a:latin typeface="Arial" panose="020B0604020202020204" pitchFamily="34" charset="0"/>
                <a:cs typeface="Arial" panose="020B0604020202020204" pitchFamily="34" charset="0"/>
              </a:rPr>
              <a:t>g = NBG</a:t>
            </a:r>
          </a:p>
          <a:p>
            <a:pPr eaLnBrk="1" hangingPunct="1">
              <a:spcBef>
                <a:spcPct val="0"/>
              </a:spcBef>
              <a:buFontTx/>
              <a:buNone/>
            </a:pPr>
            <a:r>
              <a:rPr lang="en-GB" sz="1300" dirty="0">
                <a:latin typeface="Arial" panose="020B0604020202020204" pitchFamily="34" charset="0"/>
                <a:cs typeface="Arial" panose="020B0604020202020204" pitchFamily="34" charset="0"/>
              </a:rPr>
              <a:t>bb = BBG</a:t>
            </a:r>
          </a:p>
        </p:txBody>
      </p:sp>
      <p:sp>
        <p:nvSpPr>
          <p:cNvPr id="8" name="TextBox 7">
            <a:extLst>
              <a:ext uri="{FF2B5EF4-FFF2-40B4-BE49-F238E27FC236}">
                <a16:creationId xmlns:a16="http://schemas.microsoft.com/office/drawing/2014/main" id="{4A456A63-5C7E-48F9-8188-AE7E09A17368}"/>
              </a:ext>
            </a:extLst>
          </p:cNvPr>
          <p:cNvSpPr txBox="1"/>
          <p:nvPr/>
        </p:nvSpPr>
        <p:spPr bwMode="auto">
          <a:xfrm>
            <a:off x="70796" y="5357211"/>
            <a:ext cx="5531213" cy="77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nchor="ctr">
            <a:spAutoFit/>
          </a:bodyPr>
          <a:lstStyle/>
          <a:p>
            <a:pPr marL="742950" lvl="1" indent="-285750">
              <a:spcBef>
                <a:spcPct val="20000"/>
              </a:spcBef>
              <a:spcAft>
                <a:spcPts val="600"/>
              </a:spcAft>
              <a:buClr>
                <a:srgbClr val="8064A2">
                  <a:lumMod val="75000"/>
                </a:srgbClr>
              </a:buClr>
              <a:buFont typeface="Wingdings" pitchFamily="2" charset="2"/>
              <a:buChar char="§"/>
            </a:pPr>
            <a:r>
              <a:rPr lang="en-GB" dirty="0">
                <a:solidFill>
                  <a:prstClr val="black"/>
                </a:solidFill>
                <a:latin typeface="Arial"/>
                <a:cs typeface="Arial"/>
              </a:rPr>
              <a:t>Narrowband Gamma (NBG) 30-60Hz</a:t>
            </a:r>
          </a:p>
          <a:p>
            <a:pPr marL="742950" lvl="1" indent="-285750">
              <a:spcBef>
                <a:spcPct val="20000"/>
              </a:spcBef>
              <a:spcAft>
                <a:spcPts val="600"/>
              </a:spcAft>
              <a:buClr>
                <a:srgbClr val="8064A2">
                  <a:lumMod val="75000"/>
                </a:srgbClr>
              </a:buClr>
              <a:buFont typeface="Wingdings" pitchFamily="2" charset="2"/>
              <a:buChar char="§"/>
            </a:pPr>
            <a:r>
              <a:rPr lang="en-GB" dirty="0">
                <a:solidFill>
                  <a:prstClr val="black"/>
                </a:solidFill>
                <a:latin typeface="Arial"/>
                <a:cs typeface="Arial"/>
              </a:rPr>
              <a:t>Broadband Gamma (BBG) 50-200Hz</a:t>
            </a:r>
          </a:p>
        </p:txBody>
      </p:sp>
      <p:sp>
        <p:nvSpPr>
          <p:cNvPr id="10" name="TextBox 9">
            <a:extLst>
              <a:ext uri="{FF2B5EF4-FFF2-40B4-BE49-F238E27FC236}">
                <a16:creationId xmlns:a16="http://schemas.microsoft.com/office/drawing/2014/main" id="{EC659D19-E64D-480A-AF70-947AB006C4F5}"/>
              </a:ext>
            </a:extLst>
          </p:cNvPr>
          <p:cNvSpPr txBox="1"/>
          <p:nvPr/>
        </p:nvSpPr>
        <p:spPr bwMode="auto">
          <a:xfrm>
            <a:off x="6733123" y="3869939"/>
            <a:ext cx="197887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nchor="ctr">
            <a:spAutoFit/>
          </a:bodyPr>
          <a:lstStyle/>
          <a:p>
            <a:pPr algn="l" eaLnBrk="1" hangingPunct="1">
              <a:spcBef>
                <a:spcPct val="0"/>
              </a:spcBef>
              <a:buFontTx/>
              <a:buNone/>
            </a:pPr>
            <a:r>
              <a:rPr lang="en-GB" sz="1300" dirty="0">
                <a:latin typeface="Arial" panose="020B0604020202020204" pitchFamily="34" charset="0"/>
                <a:cs typeface="Arial" panose="020B0604020202020204" pitchFamily="34" charset="0"/>
              </a:rPr>
              <a:t>both hemifield stimulus</a:t>
            </a:r>
          </a:p>
          <a:p>
            <a:pPr algn="l" eaLnBrk="1" hangingPunct="1">
              <a:spcBef>
                <a:spcPct val="0"/>
              </a:spcBef>
              <a:buFontTx/>
              <a:buNone/>
            </a:pPr>
            <a:r>
              <a:rPr lang="en-GB" sz="1300" dirty="0">
                <a:latin typeface="Arial" panose="020B0604020202020204" pitchFamily="34" charset="0"/>
                <a:cs typeface="Arial" panose="020B0604020202020204" pitchFamily="34" charset="0"/>
              </a:rPr>
              <a:t>blank screen</a:t>
            </a:r>
          </a:p>
        </p:txBody>
      </p:sp>
      <p:cxnSp>
        <p:nvCxnSpPr>
          <p:cNvPr id="14" name="Straight Connector 13">
            <a:extLst>
              <a:ext uri="{FF2B5EF4-FFF2-40B4-BE49-F238E27FC236}">
                <a16:creationId xmlns:a16="http://schemas.microsoft.com/office/drawing/2014/main" id="{170A5334-B7C3-4EFC-81D8-E1806052BB93}"/>
              </a:ext>
            </a:extLst>
          </p:cNvPr>
          <p:cNvCxnSpPr>
            <a:cxnSpLocks/>
          </p:cNvCxnSpPr>
          <p:nvPr/>
        </p:nvCxnSpPr>
        <p:spPr>
          <a:xfrm flipH="1" flipV="1">
            <a:off x="6463745" y="4034837"/>
            <a:ext cx="257895" cy="1"/>
          </a:xfrm>
          <a:prstGeom prst="line">
            <a:avLst/>
          </a:prstGeom>
          <a:ln>
            <a:solidFill>
              <a:srgbClr val="546C9C"/>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8E0365C1-7D59-41BD-B1B3-39BCE8A8A091}"/>
              </a:ext>
            </a:extLst>
          </p:cNvPr>
          <p:cNvCxnSpPr>
            <a:cxnSpLocks/>
          </p:cNvCxnSpPr>
          <p:nvPr/>
        </p:nvCxnSpPr>
        <p:spPr>
          <a:xfrm flipH="1" flipV="1">
            <a:off x="6463744" y="4201963"/>
            <a:ext cx="257895" cy="1"/>
          </a:xfrm>
          <a:prstGeom prst="line">
            <a:avLst/>
          </a:prstGeom>
          <a:ln>
            <a:solidFill>
              <a:srgbClr val="6D706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701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4"/>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5"/>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txBox="1">
            <a:spLocks/>
          </p:cNvSpPr>
          <p:nvPr/>
        </p:nvSpPr>
        <p:spPr bwMode="auto">
          <a:xfrm>
            <a:off x="432000" y="432000"/>
            <a:ext cx="8280000" cy="1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Wingdings" pitchFamily="2" charset="2"/>
              <a:buChar char="§"/>
              <a:defRPr sz="2800">
                <a:solidFill>
                  <a:schemeClr val="tx1"/>
                </a:solidFill>
                <a:latin typeface="Arial" charset="0"/>
                <a:ea typeface="ＭＳ Ｐゴシック" pitchFamily="34" charset="-128"/>
                <a:cs typeface="Arial" charset="0"/>
              </a:defRPr>
            </a:lvl1pPr>
            <a:lvl2pPr marL="742950" indent="-285750">
              <a:spcBef>
                <a:spcPct val="20000"/>
              </a:spcBef>
              <a:buFont typeface="Wingdings" pitchFamily="2" charset="2"/>
              <a:buChar char="§"/>
              <a:defRPr sz="2400">
                <a:solidFill>
                  <a:schemeClr val="tx1"/>
                </a:solidFill>
                <a:latin typeface="Arial" charset="0"/>
                <a:ea typeface="ＭＳ Ｐゴシック" pitchFamily="34" charset="-128"/>
                <a:cs typeface="Arial" charset="0"/>
              </a:defRPr>
            </a:lvl2pPr>
            <a:lvl3pPr marL="1143000" indent="-228600">
              <a:spcBef>
                <a:spcPct val="20000"/>
              </a:spcBef>
              <a:buFont typeface="Wingdings" pitchFamily="2" charset="2"/>
              <a:buChar char="§"/>
              <a:defRPr sz="2000">
                <a:solidFill>
                  <a:schemeClr val="tx1"/>
                </a:solidFill>
                <a:latin typeface="Arial" charset="0"/>
                <a:ea typeface="ＭＳ Ｐゴシック" pitchFamily="34" charset="-128"/>
                <a:cs typeface="Arial" charset="0"/>
              </a:defRPr>
            </a:lvl3pPr>
            <a:lvl4pPr marL="1600200" indent="-228600">
              <a:spcBef>
                <a:spcPct val="20000"/>
              </a:spcBef>
              <a:buFont typeface="Wingdings" pitchFamily="2" charset="2"/>
              <a:buChar char="§"/>
              <a:defRPr>
                <a:solidFill>
                  <a:schemeClr val="tx1"/>
                </a:solidFill>
                <a:latin typeface="Arial" charset="0"/>
                <a:ea typeface="ＭＳ Ｐゴシック" pitchFamily="34" charset="-128"/>
                <a:cs typeface="Arial" charset="0"/>
              </a:defRPr>
            </a:lvl4pPr>
            <a:lvl5pPr marL="2057400" indent="-228600">
              <a:spcBef>
                <a:spcPct val="20000"/>
              </a:spcBef>
              <a:buFont typeface="Wingdings" pitchFamily="2" charset="2"/>
              <a:buChar char="§"/>
              <a:defRPr>
                <a:solidFill>
                  <a:schemeClr val="tx1"/>
                </a:solidFill>
                <a:latin typeface="Arial" charset="0"/>
                <a:ea typeface="ＭＳ Ｐゴシック" pitchFamily="34" charset="-128"/>
                <a:cs typeface="Arial" charset="0"/>
              </a:defRPr>
            </a:lvl5pPr>
            <a:lvl6pPr marL="2514600" indent="-228600" defTabSz="457200" eaLnBrk="0" fontAlgn="base" hangingPunct="0">
              <a:spcBef>
                <a:spcPct val="20000"/>
              </a:spcBef>
              <a:spcAft>
                <a:spcPct val="0"/>
              </a:spcAft>
              <a:buFont typeface="Wingdings" pitchFamily="2" charset="2"/>
              <a:buChar char="§"/>
              <a:defRPr>
                <a:solidFill>
                  <a:schemeClr val="tx1"/>
                </a:solidFill>
                <a:latin typeface="Arial" charset="0"/>
                <a:ea typeface="ＭＳ Ｐゴシック" pitchFamily="34" charset="-128"/>
                <a:cs typeface="Arial" charset="0"/>
              </a:defRPr>
            </a:lvl6pPr>
            <a:lvl7pPr marL="2971800" indent="-228600" defTabSz="457200" eaLnBrk="0" fontAlgn="base" hangingPunct="0">
              <a:spcBef>
                <a:spcPct val="20000"/>
              </a:spcBef>
              <a:spcAft>
                <a:spcPct val="0"/>
              </a:spcAft>
              <a:buFont typeface="Wingdings" pitchFamily="2" charset="2"/>
              <a:buChar char="§"/>
              <a:defRPr>
                <a:solidFill>
                  <a:schemeClr val="tx1"/>
                </a:solidFill>
                <a:latin typeface="Arial" charset="0"/>
                <a:ea typeface="ＭＳ Ｐゴシック" pitchFamily="34" charset="-128"/>
                <a:cs typeface="Arial" charset="0"/>
              </a:defRPr>
            </a:lvl7pPr>
            <a:lvl8pPr marL="3429000" indent="-228600" defTabSz="457200" eaLnBrk="0" fontAlgn="base" hangingPunct="0">
              <a:spcBef>
                <a:spcPct val="20000"/>
              </a:spcBef>
              <a:spcAft>
                <a:spcPct val="0"/>
              </a:spcAft>
              <a:buFont typeface="Wingdings" pitchFamily="2" charset="2"/>
              <a:buChar char="§"/>
              <a:defRPr>
                <a:solidFill>
                  <a:schemeClr val="tx1"/>
                </a:solidFill>
                <a:latin typeface="Arial" charset="0"/>
                <a:ea typeface="ＭＳ Ｐゴシック" pitchFamily="34" charset="-128"/>
                <a:cs typeface="Arial" charset="0"/>
              </a:defRPr>
            </a:lvl8pPr>
            <a:lvl9pPr marL="3886200" indent="-228600" defTabSz="457200" eaLnBrk="0" fontAlgn="base" hangingPunct="0">
              <a:spcBef>
                <a:spcPct val="20000"/>
              </a:spcBef>
              <a:spcAft>
                <a:spcPct val="0"/>
              </a:spcAft>
              <a:buFont typeface="Wingdings" pitchFamily="2" charset="2"/>
              <a:buChar char="§"/>
              <a:defRPr>
                <a:solidFill>
                  <a:schemeClr val="tx1"/>
                </a:solidFill>
                <a:latin typeface="Arial" charset="0"/>
                <a:ea typeface="ＭＳ Ｐゴシック" pitchFamily="34" charset="-128"/>
                <a:cs typeface="Arial" charset="0"/>
              </a:defRPr>
            </a:lvl9pPr>
          </a:lstStyle>
          <a:p>
            <a:pPr eaLnBrk="1" hangingPunct="1">
              <a:spcBef>
                <a:spcPct val="0"/>
              </a:spcBef>
              <a:buFontTx/>
              <a:buNone/>
            </a:pPr>
            <a:r>
              <a:rPr lang="en-GB" altLang="en-US" sz="3600" dirty="0">
                <a:solidFill>
                  <a:srgbClr val="604A7B"/>
                </a:solidFill>
              </a:rPr>
              <a:t>Research Questions / Aims</a:t>
            </a:r>
          </a:p>
        </p:txBody>
      </p:sp>
      <p:sp>
        <p:nvSpPr>
          <p:cNvPr id="6147" name="Content Placeholder 2"/>
          <p:cNvSpPr txBox="1">
            <a:spLocks/>
          </p:cNvSpPr>
          <p:nvPr/>
        </p:nvSpPr>
        <p:spPr bwMode="auto">
          <a:xfrm>
            <a:off x="432000" y="1440000"/>
            <a:ext cx="7772400" cy="4116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Wingdings" pitchFamily="2" charset="2"/>
              <a:buChar char="§"/>
              <a:defRPr sz="2800">
                <a:solidFill>
                  <a:schemeClr val="tx1"/>
                </a:solidFill>
                <a:latin typeface="Arial" charset="0"/>
                <a:ea typeface="ＭＳ Ｐゴシック" pitchFamily="34" charset="-128"/>
                <a:cs typeface="Arial" charset="0"/>
              </a:defRPr>
            </a:lvl1pPr>
            <a:lvl2pPr marL="742950" indent="-285750">
              <a:spcBef>
                <a:spcPct val="20000"/>
              </a:spcBef>
              <a:buFont typeface="Wingdings" pitchFamily="2" charset="2"/>
              <a:buChar char="§"/>
              <a:defRPr sz="2400">
                <a:solidFill>
                  <a:schemeClr val="tx1"/>
                </a:solidFill>
                <a:latin typeface="Arial" charset="0"/>
                <a:ea typeface="ＭＳ Ｐゴシック" pitchFamily="34" charset="-128"/>
                <a:cs typeface="Arial" charset="0"/>
              </a:defRPr>
            </a:lvl2pPr>
            <a:lvl3pPr marL="1143000" indent="-228600">
              <a:spcBef>
                <a:spcPct val="20000"/>
              </a:spcBef>
              <a:buFont typeface="Wingdings" pitchFamily="2" charset="2"/>
              <a:buChar char="§"/>
              <a:defRPr sz="2000">
                <a:solidFill>
                  <a:schemeClr val="tx1"/>
                </a:solidFill>
                <a:latin typeface="Arial" charset="0"/>
                <a:ea typeface="ＭＳ Ｐゴシック" pitchFamily="34" charset="-128"/>
                <a:cs typeface="Arial" charset="0"/>
              </a:defRPr>
            </a:lvl3pPr>
            <a:lvl4pPr marL="1600200" indent="-228600">
              <a:spcBef>
                <a:spcPct val="20000"/>
              </a:spcBef>
              <a:buFont typeface="Wingdings" pitchFamily="2" charset="2"/>
              <a:buChar char="§"/>
              <a:defRPr>
                <a:solidFill>
                  <a:schemeClr val="tx1"/>
                </a:solidFill>
                <a:latin typeface="Arial" charset="0"/>
                <a:ea typeface="ＭＳ Ｐゴシック" pitchFamily="34" charset="-128"/>
                <a:cs typeface="Arial" charset="0"/>
              </a:defRPr>
            </a:lvl4pPr>
            <a:lvl5pPr marL="2057400" indent="-228600">
              <a:spcBef>
                <a:spcPct val="20000"/>
              </a:spcBef>
              <a:buFont typeface="Wingdings" pitchFamily="2" charset="2"/>
              <a:buChar char="§"/>
              <a:defRPr>
                <a:solidFill>
                  <a:schemeClr val="tx1"/>
                </a:solidFill>
                <a:latin typeface="Arial" charset="0"/>
                <a:ea typeface="ＭＳ Ｐゴシック" pitchFamily="34" charset="-128"/>
                <a:cs typeface="Arial" charset="0"/>
              </a:defRPr>
            </a:lvl5pPr>
            <a:lvl6pPr marL="2514600" indent="-228600" defTabSz="457200" eaLnBrk="0" fontAlgn="base" hangingPunct="0">
              <a:spcBef>
                <a:spcPct val="20000"/>
              </a:spcBef>
              <a:spcAft>
                <a:spcPct val="0"/>
              </a:spcAft>
              <a:buFont typeface="Wingdings" pitchFamily="2" charset="2"/>
              <a:buChar char="§"/>
              <a:defRPr>
                <a:solidFill>
                  <a:schemeClr val="tx1"/>
                </a:solidFill>
                <a:latin typeface="Arial" charset="0"/>
                <a:ea typeface="ＭＳ Ｐゴシック" pitchFamily="34" charset="-128"/>
                <a:cs typeface="Arial" charset="0"/>
              </a:defRPr>
            </a:lvl6pPr>
            <a:lvl7pPr marL="2971800" indent="-228600" defTabSz="457200" eaLnBrk="0" fontAlgn="base" hangingPunct="0">
              <a:spcBef>
                <a:spcPct val="20000"/>
              </a:spcBef>
              <a:spcAft>
                <a:spcPct val="0"/>
              </a:spcAft>
              <a:buFont typeface="Wingdings" pitchFamily="2" charset="2"/>
              <a:buChar char="§"/>
              <a:defRPr>
                <a:solidFill>
                  <a:schemeClr val="tx1"/>
                </a:solidFill>
                <a:latin typeface="Arial" charset="0"/>
                <a:ea typeface="ＭＳ Ｐゴシック" pitchFamily="34" charset="-128"/>
                <a:cs typeface="Arial" charset="0"/>
              </a:defRPr>
            </a:lvl7pPr>
            <a:lvl8pPr marL="3429000" indent="-228600" defTabSz="457200" eaLnBrk="0" fontAlgn="base" hangingPunct="0">
              <a:spcBef>
                <a:spcPct val="20000"/>
              </a:spcBef>
              <a:spcAft>
                <a:spcPct val="0"/>
              </a:spcAft>
              <a:buFont typeface="Wingdings" pitchFamily="2" charset="2"/>
              <a:buChar char="§"/>
              <a:defRPr>
                <a:solidFill>
                  <a:schemeClr val="tx1"/>
                </a:solidFill>
                <a:latin typeface="Arial" charset="0"/>
                <a:ea typeface="ＭＳ Ｐゴシック" pitchFamily="34" charset="-128"/>
                <a:cs typeface="Arial" charset="0"/>
              </a:defRPr>
            </a:lvl8pPr>
            <a:lvl9pPr marL="3886200" indent="-228600" defTabSz="457200" eaLnBrk="0" fontAlgn="base" hangingPunct="0">
              <a:spcBef>
                <a:spcPct val="20000"/>
              </a:spcBef>
              <a:spcAft>
                <a:spcPct val="0"/>
              </a:spcAft>
              <a:buFont typeface="Wingdings" pitchFamily="2" charset="2"/>
              <a:buChar char="§"/>
              <a:defRPr>
                <a:solidFill>
                  <a:schemeClr val="tx1"/>
                </a:solidFill>
                <a:latin typeface="Arial" charset="0"/>
                <a:ea typeface="ＭＳ Ｐゴシック" pitchFamily="34" charset="-128"/>
                <a:cs typeface="Arial" charset="0"/>
              </a:defRPr>
            </a:lvl9pPr>
          </a:lstStyle>
          <a:p>
            <a:pPr eaLnBrk="1" hangingPunct="1">
              <a:spcBef>
                <a:spcPts val="0"/>
              </a:spcBef>
              <a:spcAft>
                <a:spcPts val="1200"/>
              </a:spcAft>
              <a:buClr>
                <a:srgbClr val="604A7B"/>
              </a:buClr>
            </a:pPr>
            <a:r>
              <a:rPr lang="hu-HU" altLang="en-US" sz="2300" dirty="0"/>
              <a:t>replicating and </a:t>
            </a:r>
            <a:r>
              <a:rPr lang="en-GB" altLang="en-US" sz="2300" dirty="0"/>
              <a:t>extending </a:t>
            </a:r>
            <a:r>
              <a:rPr lang="hu-HU" altLang="en-US" sz="2300" dirty="0"/>
              <a:t>Kupers et al., 2018</a:t>
            </a:r>
          </a:p>
          <a:p>
            <a:pPr eaLnBrk="1" hangingPunct="1">
              <a:spcBef>
                <a:spcPts val="0"/>
              </a:spcBef>
              <a:spcAft>
                <a:spcPts val="1200"/>
              </a:spcAft>
              <a:buClr>
                <a:srgbClr val="604A7B"/>
              </a:buClr>
            </a:pPr>
            <a:r>
              <a:rPr lang="hu-HU" sz="2300" dirty="0">
                <a:latin typeface="Arial" panose="020B0604020202020204" pitchFamily="34" charset="0"/>
                <a:ea typeface="Calibri" panose="020F0502020204030204" pitchFamily="34" charset="0"/>
                <a:cs typeface="Arial" panose="020B0604020202020204" pitchFamily="34" charset="0"/>
              </a:rPr>
              <a:t>using</a:t>
            </a:r>
            <a:r>
              <a:rPr lang="en-GB" sz="2300" dirty="0">
                <a:latin typeface="Arial" panose="020B0604020202020204" pitchFamily="34" charset="0"/>
                <a:ea typeface="Calibri" panose="020F0502020204030204" pitchFamily="34" charset="0"/>
                <a:cs typeface="Arial" panose="020B0604020202020204" pitchFamily="34" charset="0"/>
              </a:rPr>
              <a:t> unilateral visual stimuli to induce BBG and NBG (and alpha/beta) responses, lateralised in visual cortex</a:t>
            </a:r>
            <a:endParaRPr lang="hu-HU" sz="2300" dirty="0">
              <a:latin typeface="Arial" panose="020B0604020202020204" pitchFamily="34" charset="0"/>
              <a:ea typeface="Calibri" panose="020F0502020204030204" pitchFamily="34" charset="0"/>
              <a:cs typeface="Arial" panose="020B0604020202020204" pitchFamily="34" charset="0"/>
            </a:endParaRPr>
          </a:p>
          <a:p>
            <a:pPr eaLnBrk="1" hangingPunct="1">
              <a:spcBef>
                <a:spcPts val="0"/>
              </a:spcBef>
              <a:spcAft>
                <a:spcPts val="1200"/>
              </a:spcAft>
              <a:buClr>
                <a:srgbClr val="604A7B"/>
              </a:buClr>
            </a:pPr>
            <a:r>
              <a:rPr lang="en-GB" altLang="en-US" sz="2300" dirty="0">
                <a:latin typeface="Arial" panose="020B0604020202020204" pitchFamily="34" charset="0"/>
                <a:cs typeface="Arial" panose="020B0604020202020204" pitchFamily="34" charset="0"/>
              </a:rPr>
              <a:t>fMRI: </a:t>
            </a:r>
            <a:r>
              <a:rPr lang="hu-HU" altLang="en-US" sz="2300" dirty="0">
                <a:latin typeface="Arial" panose="020B0604020202020204" pitchFamily="34" charset="0"/>
                <a:cs typeface="Arial" panose="020B0604020202020204" pitchFamily="34" charset="0"/>
              </a:rPr>
              <a:t>stimulus elicit </a:t>
            </a:r>
            <a:r>
              <a:rPr lang="hu-HU" altLang="en-US" sz="2300" dirty="0">
                <a:latin typeface="Arial" panose="020B0604020202020204" pitchFamily="34" charset="0"/>
                <a:cs typeface="Arial" panose="020B0604020202020204" pitchFamily="34" charset="0"/>
                <a:sym typeface="Wingdings" panose="05000000000000000000" pitchFamily="2" charset="2"/>
              </a:rPr>
              <a:t> </a:t>
            </a:r>
            <a:r>
              <a:rPr lang="hu-HU" altLang="en-US" sz="2300" dirty="0">
                <a:latin typeface="Arial" panose="020B0604020202020204" pitchFamily="34" charset="0"/>
                <a:cs typeface="Arial" panose="020B0604020202020204" pitchFamily="34" charset="0"/>
              </a:rPr>
              <a:t>contra</a:t>
            </a:r>
            <a:r>
              <a:rPr lang="en-GB" altLang="en-US" sz="2300" dirty="0">
                <a:latin typeface="Arial" panose="020B0604020202020204" pitchFamily="34" charset="0"/>
                <a:cs typeface="Arial" panose="020B0604020202020204" pitchFamily="34" charset="0"/>
              </a:rPr>
              <a:t>lateral</a:t>
            </a:r>
            <a:r>
              <a:rPr lang="hu-HU" altLang="en-US" sz="2300" dirty="0">
                <a:latin typeface="Arial" panose="020B0604020202020204" pitchFamily="34" charset="0"/>
                <a:cs typeface="Arial" panose="020B0604020202020204" pitchFamily="34" charset="0"/>
              </a:rPr>
              <a:t> increase</a:t>
            </a:r>
            <a:r>
              <a:rPr lang="en-GB" altLang="en-US" sz="2300" dirty="0">
                <a:latin typeface="Arial" panose="020B0604020202020204" pitchFamily="34" charset="0"/>
                <a:cs typeface="Arial" panose="020B0604020202020204" pitchFamily="34" charset="0"/>
              </a:rPr>
              <a:t> (PBR)</a:t>
            </a:r>
            <a:r>
              <a:rPr lang="hu-HU" altLang="en-US" sz="2300" dirty="0">
                <a:latin typeface="Arial" panose="020B0604020202020204" pitchFamily="34" charset="0"/>
                <a:cs typeface="Arial" panose="020B0604020202020204" pitchFamily="34" charset="0"/>
              </a:rPr>
              <a:t> and ipsilateral decrease</a:t>
            </a:r>
            <a:r>
              <a:rPr lang="en-GB" altLang="en-US" sz="2300" dirty="0">
                <a:latin typeface="Arial" panose="020B0604020202020204" pitchFamily="34" charset="0"/>
                <a:cs typeface="Arial" panose="020B0604020202020204" pitchFamily="34" charset="0"/>
              </a:rPr>
              <a:t> (NBR) </a:t>
            </a:r>
            <a:endParaRPr lang="hu-HU" altLang="en-US" sz="2300" dirty="0">
              <a:latin typeface="Arial" panose="020B0604020202020204" pitchFamily="34" charset="0"/>
              <a:cs typeface="Arial" panose="020B0604020202020204" pitchFamily="34" charset="0"/>
            </a:endParaRPr>
          </a:p>
          <a:p>
            <a:pPr eaLnBrk="1" hangingPunct="1">
              <a:spcBef>
                <a:spcPts val="0"/>
              </a:spcBef>
              <a:spcAft>
                <a:spcPts val="1200"/>
              </a:spcAft>
              <a:buClr>
                <a:srgbClr val="604A7B"/>
              </a:buClr>
            </a:pPr>
            <a:r>
              <a:rPr lang="en-GB" altLang="en-US" sz="2300" dirty="0">
                <a:latin typeface="Arial" panose="020B0604020202020204" pitchFamily="34" charset="0"/>
                <a:cs typeface="Arial" panose="020B0604020202020204" pitchFamily="34" charset="0"/>
                <a:sym typeface="Wingdings" panose="05000000000000000000" pitchFamily="2" charset="2"/>
              </a:rPr>
              <a:t>MEG: gamma oscillation  associated with PBR</a:t>
            </a:r>
          </a:p>
          <a:p>
            <a:pPr marL="0" indent="0" eaLnBrk="1" hangingPunct="1">
              <a:spcBef>
                <a:spcPts val="0"/>
              </a:spcBef>
              <a:spcAft>
                <a:spcPts val="1200"/>
              </a:spcAft>
              <a:buClr>
                <a:srgbClr val="604A7B"/>
              </a:buClr>
              <a:buNone/>
            </a:pPr>
            <a:r>
              <a:rPr lang="en-GB" altLang="en-US" sz="2300" dirty="0">
                <a:latin typeface="Arial" panose="020B0604020202020204" pitchFamily="34" charset="0"/>
                <a:cs typeface="Arial" panose="020B0604020202020204" pitchFamily="34" charset="0"/>
                <a:sym typeface="Wingdings" panose="05000000000000000000" pitchFamily="2" charset="2"/>
              </a:rPr>
              <a:t>    alpha/beta power decrease (and gamma?)  NBR</a:t>
            </a:r>
          </a:p>
          <a:p>
            <a:pPr eaLnBrk="1" hangingPunct="1">
              <a:spcBef>
                <a:spcPts val="0"/>
              </a:spcBef>
              <a:spcAft>
                <a:spcPts val="1200"/>
              </a:spcAft>
              <a:buClr>
                <a:srgbClr val="604A7B"/>
              </a:buClr>
            </a:pPr>
            <a:r>
              <a:rPr lang="en-GB" altLang="en-US" sz="2300" dirty="0">
                <a:latin typeface="Arial" panose="020B0604020202020204" pitchFamily="34" charset="0"/>
                <a:cs typeface="Arial" panose="020B0604020202020204" pitchFamily="34" charset="0"/>
                <a:sym typeface="Wingdings" panose="05000000000000000000" pitchFamily="2" charset="2"/>
              </a:rPr>
              <a:t>NBG and BBG separation</a:t>
            </a:r>
            <a:endParaRPr lang="en-GB" altLang="en-US" sz="23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title"/>
          </p:nvPr>
        </p:nvSpPr>
        <p:spPr>
          <a:xfrm>
            <a:off x="432000" y="432000"/>
            <a:ext cx="8280000" cy="1080000"/>
          </a:xfrm>
        </p:spPr>
        <p:txBody>
          <a:bodyPr/>
          <a:lstStyle/>
          <a:p>
            <a:pPr>
              <a:defRPr/>
            </a:pPr>
            <a:r>
              <a:rPr lang="en-GB" altLang="en-US" dirty="0"/>
              <a:t>Experimental Paradigm</a:t>
            </a:r>
            <a:endParaRPr lang="en-US" altLang="en-US" dirty="0">
              <a:latin typeface="Arial" charset="0"/>
              <a:ea typeface="ＭＳ Ｐゴシック" charset="-128"/>
              <a:cs typeface="Arial" charset="0"/>
            </a:endParaRPr>
          </a:p>
        </p:txBody>
      </p:sp>
      <p:sp>
        <p:nvSpPr>
          <p:cNvPr id="5123" name="Content Placeholder 4"/>
          <p:cNvSpPr>
            <a:spLocks noGrp="1"/>
          </p:cNvSpPr>
          <p:nvPr>
            <p:ph idx="1"/>
          </p:nvPr>
        </p:nvSpPr>
        <p:spPr>
          <a:xfrm>
            <a:off x="432000" y="1440000"/>
            <a:ext cx="8229600" cy="452968"/>
          </a:xfrm>
        </p:spPr>
        <p:txBody>
          <a:bodyPr/>
          <a:lstStyle/>
          <a:p>
            <a:pPr eaLnBrk="1" hangingPunct="1">
              <a:spcBef>
                <a:spcPts val="0"/>
              </a:spcBef>
              <a:defRPr/>
            </a:pPr>
            <a:r>
              <a:rPr lang="en-GB" altLang="en-US" sz="2400" dirty="0"/>
              <a:t>3 sensory tasks to induce NBR</a:t>
            </a:r>
          </a:p>
        </p:txBody>
      </p:sp>
      <p:sp>
        <p:nvSpPr>
          <p:cNvPr id="6" name="TextBox 5">
            <a:extLst>
              <a:ext uri="{FF2B5EF4-FFF2-40B4-BE49-F238E27FC236}">
                <a16:creationId xmlns:a16="http://schemas.microsoft.com/office/drawing/2014/main" id="{A283CAFE-C430-4E6B-9F91-F3E829CA833A}"/>
              </a:ext>
            </a:extLst>
          </p:cNvPr>
          <p:cNvSpPr txBox="1"/>
          <p:nvPr/>
        </p:nvSpPr>
        <p:spPr bwMode="auto">
          <a:xfrm>
            <a:off x="434119" y="1907727"/>
            <a:ext cx="3043533" cy="2446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nchor="ctr">
            <a:spAutoFit/>
          </a:bodyPr>
          <a:lstStyle/>
          <a:p>
            <a:pPr marL="342900" indent="-342900" algn="l" eaLnBrk="1" hangingPunct="1">
              <a:lnSpc>
                <a:spcPts val="2000"/>
              </a:lnSpc>
              <a:spcBef>
                <a:spcPct val="0"/>
              </a:spcBef>
              <a:spcAft>
                <a:spcPts val="600"/>
              </a:spcAft>
              <a:buClr>
                <a:schemeClr val="accent4">
                  <a:lumMod val="75000"/>
                </a:schemeClr>
              </a:buClr>
              <a:buFont typeface="Wingdings" panose="05000000000000000000" pitchFamily="2" charset="2"/>
              <a:buChar char="§"/>
            </a:pPr>
            <a:r>
              <a:rPr lang="en-GB" sz="2200" dirty="0">
                <a:latin typeface="Arial" panose="020B0604020202020204" pitchFamily="34" charset="0"/>
                <a:cs typeface="Arial" panose="020B0604020202020204" pitchFamily="34" charset="0"/>
              </a:rPr>
              <a:t>black/white checkerboard</a:t>
            </a:r>
          </a:p>
          <a:p>
            <a:pPr marL="638175" lvl="2" indent="-285750" eaLnBrk="1" hangingPunct="1">
              <a:spcBef>
                <a:spcPts val="0"/>
              </a:spcBef>
              <a:spcAft>
                <a:spcPts val="400"/>
              </a:spcAft>
              <a:buClr>
                <a:schemeClr val="accent4">
                  <a:lumMod val="75000"/>
                </a:schemeClr>
              </a:buClr>
              <a:buFont typeface="Wingdings" panose="05000000000000000000" pitchFamily="2" charset="2"/>
              <a:buChar char="§"/>
              <a:defRPr/>
            </a:pPr>
            <a:r>
              <a:rPr lang="en-GB" altLang="en-US" dirty="0">
                <a:latin typeface="Arial" panose="020B0604020202020204" pitchFamily="34" charset="0"/>
                <a:cs typeface="Arial" panose="020B0604020202020204" pitchFamily="34" charset="0"/>
              </a:rPr>
              <a:t>16Hz</a:t>
            </a:r>
          </a:p>
          <a:p>
            <a:pPr marL="638175" lvl="2" indent="-285750" eaLnBrk="1" hangingPunct="1">
              <a:spcBef>
                <a:spcPts val="0"/>
              </a:spcBef>
              <a:spcAft>
                <a:spcPts val="0"/>
              </a:spcAft>
              <a:buClr>
                <a:schemeClr val="accent4">
                  <a:lumMod val="75000"/>
                </a:schemeClr>
              </a:buClr>
              <a:buFont typeface="Wingdings" panose="05000000000000000000" pitchFamily="2" charset="2"/>
              <a:buChar char="§"/>
              <a:defRPr/>
            </a:pPr>
            <a:r>
              <a:rPr lang="en-GB" altLang="en-US" dirty="0">
                <a:latin typeface="Arial" panose="020B0604020202020204" pitchFamily="34" charset="0"/>
                <a:cs typeface="Arial" panose="020B0604020202020204" pitchFamily="34" charset="0"/>
              </a:rPr>
              <a:t>2x2 conditions:</a:t>
            </a:r>
          </a:p>
          <a:p>
            <a:pPr marL="809625" lvl="3" eaLnBrk="1" hangingPunct="1">
              <a:spcBef>
                <a:spcPts val="0"/>
              </a:spcBef>
              <a:spcAft>
                <a:spcPts val="400"/>
              </a:spcAft>
              <a:buClr>
                <a:schemeClr val="accent4">
                  <a:lumMod val="75000"/>
                </a:schemeClr>
              </a:buClr>
              <a:defRPr/>
            </a:pPr>
            <a:r>
              <a:rPr lang="en-GB" altLang="en-US" dirty="0">
                <a:latin typeface="Arial" panose="020B0604020202020204" pitchFamily="34" charset="0"/>
                <a:cs typeface="Arial" panose="020B0604020202020204" pitchFamily="34" charset="0"/>
              </a:rPr>
              <a:t>- R / L visual field stimulation</a:t>
            </a:r>
          </a:p>
          <a:p>
            <a:pPr marL="809625" lvl="3" eaLnBrk="1" hangingPunct="1">
              <a:spcBef>
                <a:spcPts val="0"/>
              </a:spcBef>
              <a:spcAft>
                <a:spcPts val="400"/>
              </a:spcAft>
              <a:buClr>
                <a:schemeClr val="accent4">
                  <a:lumMod val="75000"/>
                </a:schemeClr>
              </a:buClr>
              <a:defRPr/>
            </a:pPr>
            <a:r>
              <a:rPr lang="en-GB" altLang="en-US" dirty="0">
                <a:latin typeface="Arial" panose="020B0604020202020204" pitchFamily="34" charset="0"/>
                <a:cs typeface="Arial" panose="020B0604020202020204" pitchFamily="34" charset="0"/>
              </a:rPr>
              <a:t>- high 80% or low </a:t>
            </a:r>
            <a:r>
              <a:rPr lang="hu-HU" altLang="en-US" dirty="0">
                <a:latin typeface="Arial" panose="020B0604020202020204" pitchFamily="34" charset="0"/>
                <a:cs typeface="Arial" panose="020B0604020202020204" pitchFamily="34" charset="0"/>
              </a:rPr>
              <a:t>     	</a:t>
            </a:r>
            <a:r>
              <a:rPr lang="en-GB" altLang="en-US" dirty="0">
                <a:latin typeface="Arial" panose="020B0604020202020204" pitchFamily="34" charset="0"/>
                <a:cs typeface="Arial" panose="020B0604020202020204" pitchFamily="34" charset="0"/>
              </a:rPr>
              <a:t>40% contrast</a:t>
            </a:r>
            <a:endParaRPr lang="en-GB"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F0A1D1FC-EC12-440E-BBAE-FC6E09E696C4}"/>
              </a:ext>
            </a:extLst>
          </p:cNvPr>
          <p:cNvCxnSpPr>
            <a:cxnSpLocks/>
          </p:cNvCxnSpPr>
          <p:nvPr/>
        </p:nvCxnSpPr>
        <p:spPr>
          <a:xfrm flipH="1">
            <a:off x="706989" y="4408812"/>
            <a:ext cx="7920000" cy="0"/>
          </a:xfrm>
          <a:prstGeom prst="line">
            <a:avLst/>
          </a:prstGeom>
          <a:ln>
            <a:solidFill>
              <a:schemeClr val="accent4">
                <a:lumMod val="75000"/>
                <a:alpha val="50000"/>
              </a:schemeClr>
            </a:solidFill>
          </a:ln>
          <a:effectLst/>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845377D6-C1CF-46B2-8333-682D7226EE66}"/>
              </a:ext>
            </a:extLst>
          </p:cNvPr>
          <p:cNvSpPr txBox="1"/>
          <p:nvPr/>
        </p:nvSpPr>
        <p:spPr bwMode="auto">
          <a:xfrm>
            <a:off x="2862609" y="1911044"/>
            <a:ext cx="3574285" cy="2190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nchor="ctr">
            <a:spAutoFit/>
          </a:bodyPr>
          <a:lstStyle/>
          <a:p>
            <a:pPr marL="342900" indent="-342900" algn="l" eaLnBrk="1" hangingPunct="1">
              <a:lnSpc>
                <a:spcPts val="2000"/>
              </a:lnSpc>
              <a:spcBef>
                <a:spcPct val="0"/>
              </a:spcBef>
              <a:spcAft>
                <a:spcPts val="600"/>
              </a:spcAft>
              <a:buClr>
                <a:schemeClr val="accent4">
                  <a:lumMod val="75000"/>
                </a:schemeClr>
              </a:buClr>
              <a:buFont typeface="Wingdings" panose="05000000000000000000" pitchFamily="2" charset="2"/>
              <a:buChar char="§"/>
            </a:pPr>
            <a:r>
              <a:rPr lang="en-GB" sz="2200" dirty="0">
                <a:latin typeface="Arial" panose="020B0604020202020204" pitchFamily="34" charset="0"/>
                <a:cs typeface="Arial" panose="020B0604020202020204" pitchFamily="34" charset="0"/>
              </a:rPr>
              <a:t>black/white grating</a:t>
            </a:r>
          </a:p>
          <a:p>
            <a:pPr marL="638175" lvl="2" indent="-285750" eaLnBrk="1" hangingPunct="1">
              <a:spcBef>
                <a:spcPts val="0"/>
              </a:spcBef>
              <a:spcAft>
                <a:spcPts val="400"/>
              </a:spcAft>
              <a:buClr>
                <a:schemeClr val="accent4">
                  <a:lumMod val="75000"/>
                </a:schemeClr>
              </a:buClr>
              <a:buFont typeface="Wingdings" panose="05000000000000000000" pitchFamily="2" charset="2"/>
              <a:buChar char="§"/>
              <a:defRPr/>
            </a:pPr>
            <a:r>
              <a:rPr lang="en-GB" altLang="en-US" dirty="0">
                <a:latin typeface="Arial" panose="020B0604020202020204" pitchFamily="34" charset="0"/>
                <a:cs typeface="Arial" panose="020B0604020202020204" pitchFamily="34" charset="0"/>
              </a:rPr>
              <a:t>3cpd, drift frequency 6Hz  </a:t>
            </a:r>
          </a:p>
          <a:p>
            <a:pPr marL="638175" lvl="2" indent="-285750" eaLnBrk="1" hangingPunct="1">
              <a:spcBef>
                <a:spcPts val="0"/>
              </a:spcBef>
              <a:spcAft>
                <a:spcPts val="0"/>
              </a:spcAft>
              <a:buClr>
                <a:schemeClr val="accent4">
                  <a:lumMod val="75000"/>
                </a:schemeClr>
              </a:buClr>
              <a:buFont typeface="Wingdings" panose="05000000000000000000" pitchFamily="2" charset="2"/>
              <a:buChar char="§"/>
              <a:defRPr/>
            </a:pPr>
            <a:r>
              <a:rPr lang="en-GB" altLang="en-US" dirty="0">
                <a:latin typeface="Arial" panose="020B0604020202020204" pitchFamily="34" charset="0"/>
                <a:cs typeface="Arial" panose="020B0604020202020204" pitchFamily="34" charset="0"/>
              </a:rPr>
              <a:t>2x2 conditions:  </a:t>
            </a:r>
          </a:p>
          <a:p>
            <a:pPr marL="809625" lvl="3" eaLnBrk="1" hangingPunct="1">
              <a:spcBef>
                <a:spcPts val="0"/>
              </a:spcBef>
              <a:spcAft>
                <a:spcPts val="400"/>
              </a:spcAft>
              <a:buClr>
                <a:schemeClr val="accent4">
                  <a:lumMod val="75000"/>
                </a:schemeClr>
              </a:buClr>
              <a:defRPr/>
            </a:pPr>
            <a:r>
              <a:rPr lang="en-GB" altLang="en-US" dirty="0">
                <a:latin typeface="Arial" panose="020B0604020202020204" pitchFamily="34" charset="0"/>
                <a:cs typeface="Arial" panose="020B0604020202020204" pitchFamily="34" charset="0"/>
              </a:rPr>
              <a:t>- R / L visual field stimulation</a:t>
            </a:r>
          </a:p>
          <a:p>
            <a:pPr marL="809625" lvl="3" eaLnBrk="1" hangingPunct="1">
              <a:spcBef>
                <a:spcPts val="0"/>
              </a:spcBef>
              <a:spcAft>
                <a:spcPts val="400"/>
              </a:spcAft>
              <a:buClr>
                <a:schemeClr val="accent4">
                  <a:lumMod val="75000"/>
                </a:schemeClr>
              </a:buClr>
              <a:defRPr/>
            </a:pPr>
            <a:r>
              <a:rPr lang="en-GB" altLang="en-US" dirty="0">
                <a:latin typeface="Arial" panose="020B0604020202020204" pitchFamily="34" charset="0"/>
                <a:cs typeface="Arial" panose="020B0604020202020204" pitchFamily="34" charset="0"/>
              </a:rPr>
              <a:t>- high 100% or low 60% 	spatial randomisation</a:t>
            </a:r>
            <a:endParaRPr lang="en-GB"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F9188767-231A-456A-9A5E-7D524BCB5819}"/>
              </a:ext>
            </a:extLst>
          </p:cNvPr>
          <p:cNvSpPr txBox="1"/>
          <p:nvPr/>
        </p:nvSpPr>
        <p:spPr bwMode="auto">
          <a:xfrm>
            <a:off x="6076909" y="1911044"/>
            <a:ext cx="2880626" cy="151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nchor="ctr">
            <a:spAutoFit/>
          </a:bodyPr>
          <a:lstStyle/>
          <a:p>
            <a:pPr marL="342900" indent="-342900" algn="l" eaLnBrk="1" hangingPunct="1">
              <a:lnSpc>
                <a:spcPts val="2000"/>
              </a:lnSpc>
              <a:spcBef>
                <a:spcPct val="0"/>
              </a:spcBef>
              <a:spcAft>
                <a:spcPts val="600"/>
              </a:spcAft>
              <a:buClr>
                <a:schemeClr val="accent4">
                  <a:lumMod val="75000"/>
                </a:schemeClr>
              </a:buClr>
              <a:buFont typeface="Wingdings" panose="05000000000000000000" pitchFamily="2" charset="2"/>
              <a:buChar char="§"/>
            </a:pPr>
            <a:r>
              <a:rPr lang="en-GB" sz="2200" dirty="0">
                <a:latin typeface="Arial" panose="020B0604020202020204" pitchFamily="34" charset="0"/>
                <a:cs typeface="Arial" panose="020B0604020202020204" pitchFamily="34" charset="0"/>
              </a:rPr>
              <a:t>auditory detection task</a:t>
            </a:r>
          </a:p>
          <a:p>
            <a:pPr marL="638175" lvl="2" indent="-285750" eaLnBrk="1" hangingPunct="1">
              <a:spcBef>
                <a:spcPts val="0"/>
              </a:spcBef>
              <a:spcAft>
                <a:spcPts val="400"/>
              </a:spcAft>
              <a:buClr>
                <a:schemeClr val="accent4">
                  <a:lumMod val="75000"/>
                </a:schemeClr>
              </a:buClr>
              <a:buFont typeface="Wingdings" panose="05000000000000000000" pitchFamily="2" charset="2"/>
              <a:buChar char="§"/>
              <a:defRPr/>
            </a:pPr>
            <a:r>
              <a:rPr lang="en-GB" altLang="en-US" dirty="0">
                <a:latin typeface="Arial" panose="020B0604020202020204" pitchFamily="34" charset="0"/>
                <a:cs typeface="Arial" panose="020B0604020202020204" pitchFamily="34" charset="0"/>
              </a:rPr>
              <a:t>1kHz beeps at 6Hz with 0,1,2 deviant +/- 50Hz tones</a:t>
            </a:r>
          </a:p>
        </p:txBody>
      </p:sp>
      <p:sp>
        <p:nvSpPr>
          <p:cNvPr id="13" name="TextBox 12">
            <a:extLst>
              <a:ext uri="{FF2B5EF4-FFF2-40B4-BE49-F238E27FC236}">
                <a16:creationId xmlns:a16="http://schemas.microsoft.com/office/drawing/2014/main" id="{60719C01-9C3B-47A9-AC89-7F15F1F56F83}"/>
              </a:ext>
            </a:extLst>
          </p:cNvPr>
          <p:cNvSpPr txBox="1"/>
          <p:nvPr/>
        </p:nvSpPr>
        <p:spPr bwMode="auto">
          <a:xfrm>
            <a:off x="706989" y="4468532"/>
            <a:ext cx="3960000" cy="1559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nchor="ctr">
            <a:spAutoFit/>
          </a:bodyPr>
          <a:lstStyle/>
          <a:p>
            <a:pPr marL="342900" indent="-342900" eaLnBrk="1" hangingPunct="1">
              <a:lnSpc>
                <a:spcPts val="2000"/>
              </a:lnSpc>
              <a:spcBef>
                <a:spcPct val="0"/>
              </a:spcBef>
              <a:spcAft>
                <a:spcPts val="400"/>
              </a:spcAft>
              <a:buClr>
                <a:schemeClr val="accent4">
                  <a:lumMod val="75000"/>
                </a:schemeClr>
              </a:buClr>
              <a:buFont typeface="Wingdings" panose="05000000000000000000" pitchFamily="2" charset="2"/>
              <a:buChar char="§"/>
            </a:pPr>
            <a:r>
              <a:rPr lang="en-GB" sz="2300" dirty="0">
                <a:latin typeface="Arial" panose="020B0604020202020204" pitchFamily="34" charset="0"/>
                <a:cs typeface="Arial" panose="020B0604020202020204" pitchFamily="34" charset="0"/>
              </a:rPr>
              <a:t>MEG </a:t>
            </a:r>
          </a:p>
          <a:p>
            <a:pPr marL="800100" lvl="1" indent="-342900" eaLnBrk="1" hangingPunct="1">
              <a:spcAft>
                <a:spcPts val="400"/>
              </a:spcAft>
              <a:buClr>
                <a:schemeClr val="accent4">
                  <a:lumMod val="75000"/>
                </a:schemeClr>
              </a:buClr>
              <a:buFont typeface="Wingdings" panose="05000000000000000000" pitchFamily="2" charset="2"/>
              <a:buChar char="§"/>
            </a:pPr>
            <a:r>
              <a:rPr lang="en-GB" dirty="0">
                <a:latin typeface="Arial" panose="020B0604020202020204" pitchFamily="34" charset="0"/>
                <a:cs typeface="Arial" panose="020B0604020202020204" pitchFamily="34" charset="0"/>
              </a:rPr>
              <a:t>visual tasks: 2 runs, 6s ‘on’,     6s ‘off’, 40 trials, 8mins each</a:t>
            </a:r>
          </a:p>
          <a:p>
            <a:pPr marL="800100" lvl="1" indent="-342900" eaLnBrk="1" hangingPunct="1">
              <a:buClr>
                <a:schemeClr val="accent4">
                  <a:lumMod val="75000"/>
                </a:schemeClr>
              </a:buClr>
              <a:buFont typeface="Wingdings" panose="05000000000000000000" pitchFamily="2" charset="2"/>
              <a:buChar char="§"/>
            </a:pPr>
            <a:r>
              <a:rPr lang="en-GB" dirty="0">
                <a:latin typeface="Arial" panose="020B0604020202020204" pitchFamily="34" charset="0"/>
                <a:cs typeface="Arial" panose="020B0604020202020204" pitchFamily="34" charset="0"/>
              </a:rPr>
              <a:t>auditory task: 1 run, 6s ‘on’,     6s ‘off, 40 trials, 8mins</a:t>
            </a:r>
          </a:p>
        </p:txBody>
      </p:sp>
      <p:sp>
        <p:nvSpPr>
          <p:cNvPr id="16" name="TextBox 15">
            <a:extLst>
              <a:ext uri="{FF2B5EF4-FFF2-40B4-BE49-F238E27FC236}">
                <a16:creationId xmlns:a16="http://schemas.microsoft.com/office/drawing/2014/main" id="{5F357939-1140-4D22-BFDD-F0E27A0EA2EB}"/>
              </a:ext>
            </a:extLst>
          </p:cNvPr>
          <p:cNvSpPr txBox="1"/>
          <p:nvPr/>
        </p:nvSpPr>
        <p:spPr bwMode="auto">
          <a:xfrm>
            <a:off x="4666989" y="4468532"/>
            <a:ext cx="4045011" cy="1559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nchor="ctr">
            <a:spAutoFit/>
          </a:bodyPr>
          <a:lstStyle/>
          <a:p>
            <a:pPr marL="342900" indent="-342900" algn="l" eaLnBrk="1" hangingPunct="1">
              <a:lnSpc>
                <a:spcPts val="2000"/>
              </a:lnSpc>
              <a:spcBef>
                <a:spcPct val="0"/>
              </a:spcBef>
              <a:spcAft>
                <a:spcPts val="400"/>
              </a:spcAft>
              <a:buClr>
                <a:schemeClr val="accent4">
                  <a:lumMod val="75000"/>
                </a:schemeClr>
              </a:buClr>
              <a:buFont typeface="Wingdings" panose="05000000000000000000" pitchFamily="2" charset="2"/>
              <a:buChar char="§"/>
            </a:pPr>
            <a:r>
              <a:rPr lang="en-GB" sz="2300" dirty="0">
                <a:latin typeface="Arial" panose="020B0604020202020204" pitchFamily="34" charset="0"/>
                <a:cs typeface="Arial" panose="020B0604020202020204" pitchFamily="34" charset="0"/>
              </a:rPr>
              <a:t>fMRI</a:t>
            </a:r>
          </a:p>
          <a:p>
            <a:pPr marL="800100" lvl="1" indent="-342900" eaLnBrk="1" hangingPunct="1">
              <a:spcAft>
                <a:spcPts val="400"/>
              </a:spcAft>
              <a:buClr>
                <a:schemeClr val="accent4">
                  <a:lumMod val="75000"/>
                </a:schemeClr>
              </a:buClr>
              <a:buFont typeface="Wingdings" panose="05000000000000000000" pitchFamily="2" charset="2"/>
              <a:buChar char="§"/>
            </a:pPr>
            <a:r>
              <a:rPr lang="en-GB" dirty="0">
                <a:latin typeface="Arial" panose="020B0604020202020204" pitchFamily="34" charset="0"/>
                <a:cs typeface="Arial" panose="020B0604020202020204" pitchFamily="34" charset="0"/>
              </a:rPr>
              <a:t>visual tasks: 2 runs, 6s ‘on’,   15s ‘off’, 20 trials, 7mins each</a:t>
            </a:r>
          </a:p>
          <a:p>
            <a:pPr marL="800100" lvl="1" indent="-342900" eaLnBrk="1" hangingPunct="1">
              <a:buClr>
                <a:schemeClr val="accent4">
                  <a:lumMod val="75000"/>
                </a:schemeClr>
              </a:buClr>
              <a:buFont typeface="Wingdings" panose="05000000000000000000" pitchFamily="2" charset="2"/>
              <a:buChar char="§"/>
            </a:pPr>
            <a:r>
              <a:rPr lang="en-GB" dirty="0">
                <a:latin typeface="Arial" panose="020B0604020202020204" pitchFamily="34" charset="0"/>
                <a:cs typeface="Arial" panose="020B0604020202020204" pitchFamily="34" charset="0"/>
              </a:rPr>
              <a:t>auditory task: 1 run, 6s ‘on’,   15s ‘off’, 20 trials, 7mins</a:t>
            </a:r>
          </a:p>
        </p:txBody>
      </p:sp>
    </p:spTree>
    <p:extLst>
      <p:ext uri="{BB962C8B-B14F-4D97-AF65-F5344CB8AC3E}">
        <p14:creationId xmlns:p14="http://schemas.microsoft.com/office/powerpoint/2010/main" val="124736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853F2530-E793-4341-9F09-CF18095C017B}"/>
              </a:ext>
            </a:extLst>
          </p:cNvPr>
          <p:cNvPicPr>
            <a:picLocks noChangeAspect="1"/>
          </p:cNvPicPr>
          <p:nvPr/>
        </p:nvPicPr>
        <p:blipFill>
          <a:blip r:embed="rId3"/>
          <a:stretch>
            <a:fillRect/>
          </a:stretch>
        </p:blipFill>
        <p:spPr>
          <a:xfrm>
            <a:off x="477371" y="823624"/>
            <a:ext cx="8206511" cy="4555875"/>
          </a:xfrm>
          <a:prstGeom prst="rect">
            <a:avLst/>
          </a:prstGeom>
        </p:spPr>
      </p:pic>
      <p:sp>
        <p:nvSpPr>
          <p:cNvPr id="8" name="TextBox 7">
            <a:extLst>
              <a:ext uri="{FF2B5EF4-FFF2-40B4-BE49-F238E27FC236}">
                <a16:creationId xmlns:a16="http://schemas.microsoft.com/office/drawing/2014/main" id="{679099F6-2E8A-451D-B95B-4F5E3DB705E3}"/>
              </a:ext>
            </a:extLst>
          </p:cNvPr>
          <p:cNvSpPr txBox="1"/>
          <p:nvPr/>
        </p:nvSpPr>
        <p:spPr>
          <a:xfrm>
            <a:off x="3854796" y="133169"/>
            <a:ext cx="1483744" cy="400110"/>
          </a:xfrm>
          <a:prstGeom prst="rect">
            <a:avLst/>
          </a:prstGeom>
          <a:noFill/>
        </p:spPr>
        <p:txBody>
          <a:bodyPr wrap="square" rtlCol="0">
            <a:spAutoFit/>
          </a:bodyPr>
          <a:lstStyle/>
          <a:p>
            <a:r>
              <a:rPr lang="en-GB" sz="2000" b="1" dirty="0">
                <a:latin typeface="Arial" panose="020B0604020202020204" pitchFamily="34" charset="0"/>
                <a:cs typeface="Arial" panose="020B0604020202020204" pitchFamily="34" charset="0"/>
              </a:rPr>
              <a:t>Time (s)</a:t>
            </a:r>
          </a:p>
        </p:txBody>
      </p:sp>
      <p:cxnSp>
        <p:nvCxnSpPr>
          <p:cNvPr id="23" name="Straight Arrow Connector 22">
            <a:extLst>
              <a:ext uri="{FF2B5EF4-FFF2-40B4-BE49-F238E27FC236}">
                <a16:creationId xmlns:a16="http://schemas.microsoft.com/office/drawing/2014/main" id="{F4388213-4B91-4E01-BE8F-1B546A0A9046}"/>
              </a:ext>
            </a:extLst>
          </p:cNvPr>
          <p:cNvCxnSpPr>
            <a:cxnSpLocks/>
          </p:cNvCxnSpPr>
          <p:nvPr/>
        </p:nvCxnSpPr>
        <p:spPr>
          <a:xfrm>
            <a:off x="1920773" y="3527856"/>
            <a:ext cx="1531457" cy="463995"/>
          </a:xfrm>
          <a:prstGeom prst="straightConnector1">
            <a:avLst/>
          </a:prstGeom>
          <a:ln>
            <a:solidFill>
              <a:schemeClr val="tx1"/>
            </a:solidFill>
            <a:tailEnd type="triangle"/>
          </a:ln>
          <a:effectLst/>
        </p:spPr>
        <p:style>
          <a:lnRef idx="3">
            <a:schemeClr val="dk1"/>
          </a:lnRef>
          <a:fillRef idx="0">
            <a:schemeClr val="dk1"/>
          </a:fillRef>
          <a:effectRef idx="2">
            <a:schemeClr val="dk1"/>
          </a:effectRef>
          <a:fontRef idx="minor">
            <a:schemeClr val="tx1"/>
          </a:fontRef>
        </p:style>
      </p:cxnSp>
      <p:sp>
        <p:nvSpPr>
          <p:cNvPr id="28" name="TextBox 27">
            <a:extLst>
              <a:ext uri="{FF2B5EF4-FFF2-40B4-BE49-F238E27FC236}">
                <a16:creationId xmlns:a16="http://schemas.microsoft.com/office/drawing/2014/main" id="{1E5DDC6E-9253-40DC-B717-1E74973323E4}"/>
              </a:ext>
            </a:extLst>
          </p:cNvPr>
          <p:cNvSpPr txBox="1"/>
          <p:nvPr/>
        </p:nvSpPr>
        <p:spPr>
          <a:xfrm>
            <a:off x="2015860" y="3709942"/>
            <a:ext cx="908564" cy="646331"/>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6 sec ‘on’</a:t>
            </a:r>
          </a:p>
        </p:txBody>
      </p:sp>
      <p:sp>
        <p:nvSpPr>
          <p:cNvPr id="36" name="TextBox 35">
            <a:extLst>
              <a:ext uri="{FF2B5EF4-FFF2-40B4-BE49-F238E27FC236}">
                <a16:creationId xmlns:a16="http://schemas.microsoft.com/office/drawing/2014/main" id="{71FA9460-DF9F-4D9A-8D55-30F9701B8DBB}"/>
              </a:ext>
            </a:extLst>
          </p:cNvPr>
          <p:cNvSpPr txBox="1"/>
          <p:nvPr/>
        </p:nvSpPr>
        <p:spPr>
          <a:xfrm>
            <a:off x="3688104" y="4243333"/>
            <a:ext cx="908564" cy="646331"/>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6 sec ‘off’</a:t>
            </a:r>
          </a:p>
        </p:txBody>
      </p:sp>
      <p:sp>
        <p:nvSpPr>
          <p:cNvPr id="40" name="TextBox 39">
            <a:extLst>
              <a:ext uri="{FF2B5EF4-FFF2-40B4-BE49-F238E27FC236}">
                <a16:creationId xmlns:a16="http://schemas.microsoft.com/office/drawing/2014/main" id="{E7C16FBF-22E0-4AFA-95A5-A22EE32E88E7}"/>
              </a:ext>
            </a:extLst>
          </p:cNvPr>
          <p:cNvSpPr txBox="1"/>
          <p:nvPr/>
        </p:nvSpPr>
        <p:spPr>
          <a:xfrm>
            <a:off x="4234162" y="4891311"/>
            <a:ext cx="908564" cy="430887"/>
          </a:xfrm>
          <a:prstGeom prst="rect">
            <a:avLst/>
          </a:prstGeom>
          <a:noFill/>
        </p:spPr>
        <p:txBody>
          <a:bodyPr wrap="square" rtlCol="0">
            <a:spAutoFit/>
          </a:bodyPr>
          <a:lstStyle/>
          <a:p>
            <a:r>
              <a:rPr lang="en-GB" sz="2200" dirty="0">
                <a:latin typeface="Arial" panose="020B0604020202020204" pitchFamily="34" charset="0"/>
                <a:cs typeface="Arial" panose="020B0604020202020204" pitchFamily="34" charset="0"/>
              </a:rPr>
              <a:t>40x</a:t>
            </a:r>
          </a:p>
        </p:txBody>
      </p:sp>
      <p:cxnSp>
        <p:nvCxnSpPr>
          <p:cNvPr id="56" name="Straight Arrow Connector 55">
            <a:extLst>
              <a:ext uri="{FF2B5EF4-FFF2-40B4-BE49-F238E27FC236}">
                <a16:creationId xmlns:a16="http://schemas.microsoft.com/office/drawing/2014/main" id="{9D9333FD-DCC3-4A73-A647-7272F8679766}"/>
              </a:ext>
            </a:extLst>
          </p:cNvPr>
          <p:cNvCxnSpPr>
            <a:cxnSpLocks/>
          </p:cNvCxnSpPr>
          <p:nvPr/>
        </p:nvCxnSpPr>
        <p:spPr>
          <a:xfrm>
            <a:off x="3452230" y="4018922"/>
            <a:ext cx="1531457" cy="463995"/>
          </a:xfrm>
          <a:prstGeom prst="straightConnector1">
            <a:avLst/>
          </a:prstGeom>
          <a:ln>
            <a:solidFill>
              <a:schemeClr val="tx1"/>
            </a:solidFill>
            <a:tailEnd type="triangle"/>
          </a:ln>
          <a:effectLst/>
        </p:spPr>
        <p:style>
          <a:lnRef idx="3">
            <a:schemeClr val="dk1"/>
          </a:lnRef>
          <a:fillRef idx="0">
            <a:schemeClr val="dk1"/>
          </a:fillRef>
          <a:effectRef idx="2">
            <a:schemeClr val="dk1"/>
          </a:effectRef>
          <a:fontRef idx="minor">
            <a:schemeClr val="tx1"/>
          </a:fontRef>
        </p:style>
      </p:cxnSp>
      <p:sp>
        <p:nvSpPr>
          <p:cNvPr id="57" name="TextBox 56">
            <a:extLst>
              <a:ext uri="{FF2B5EF4-FFF2-40B4-BE49-F238E27FC236}">
                <a16:creationId xmlns:a16="http://schemas.microsoft.com/office/drawing/2014/main" id="{C37FA075-ADF2-4FBA-959E-9B831A707CD0}"/>
              </a:ext>
            </a:extLst>
          </p:cNvPr>
          <p:cNvSpPr txBox="1"/>
          <p:nvPr/>
        </p:nvSpPr>
        <p:spPr>
          <a:xfrm>
            <a:off x="163064" y="5725687"/>
            <a:ext cx="4356036" cy="553998"/>
          </a:xfrm>
          <a:prstGeom prst="rect">
            <a:avLst/>
          </a:prstGeom>
          <a:noFill/>
        </p:spPr>
        <p:txBody>
          <a:bodyPr wrap="square" rtlCol="0">
            <a:spAutoFit/>
          </a:bodyPr>
          <a:lstStyle/>
          <a:p>
            <a:r>
              <a:rPr lang="hu-HU" sz="1500" dirty="0"/>
              <a:t>Kupers et al., PLoS One 2018</a:t>
            </a:r>
            <a:r>
              <a:rPr lang="en-GB" sz="1500" dirty="0"/>
              <a:t>, modified</a:t>
            </a:r>
            <a:endParaRPr lang="hu-HU" sz="1500" dirty="0"/>
          </a:p>
          <a:p>
            <a:r>
              <a:rPr lang="en-GB" sz="1500" dirty="0"/>
              <a:t>Butler et al.,</a:t>
            </a:r>
            <a:r>
              <a:rPr lang="hu-HU" sz="1500" dirty="0"/>
              <a:t> Journal of Neuroscience</a:t>
            </a:r>
            <a:r>
              <a:rPr lang="en-GB" sz="1500" dirty="0"/>
              <a:t> 2017, modified</a:t>
            </a:r>
          </a:p>
        </p:txBody>
      </p:sp>
      <p:sp>
        <p:nvSpPr>
          <p:cNvPr id="14" name="Rectangle 13">
            <a:extLst>
              <a:ext uri="{FF2B5EF4-FFF2-40B4-BE49-F238E27FC236}">
                <a16:creationId xmlns:a16="http://schemas.microsoft.com/office/drawing/2014/main" id="{85125BA6-D537-4C21-B103-3F8F370D26F2}"/>
              </a:ext>
            </a:extLst>
          </p:cNvPr>
          <p:cNvSpPr/>
          <p:nvPr/>
        </p:nvSpPr>
        <p:spPr>
          <a:xfrm>
            <a:off x="4893567" y="2206394"/>
            <a:ext cx="1152000" cy="2142000"/>
          </a:xfrm>
          <a:prstGeom prst="rect">
            <a:avLst/>
          </a:prstGeom>
          <a:solidFill>
            <a:schemeClr val="bg1">
              <a:lumMod val="65000"/>
              <a:alpha val="72000"/>
            </a:schemeClr>
          </a:solidFill>
          <a:ln>
            <a:solidFill>
              <a:schemeClr val="tx1">
                <a:lumMod val="50000"/>
                <a:lumOff val="50000"/>
                <a:alpha val="72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3" name="TextBox 2">
            <a:extLst>
              <a:ext uri="{FF2B5EF4-FFF2-40B4-BE49-F238E27FC236}">
                <a16:creationId xmlns:a16="http://schemas.microsoft.com/office/drawing/2014/main" id="{F13FF8D9-111F-4BDC-9E3F-2452FC204959}"/>
              </a:ext>
            </a:extLst>
          </p:cNvPr>
          <p:cNvSpPr txBox="1"/>
          <p:nvPr/>
        </p:nvSpPr>
        <p:spPr bwMode="auto">
          <a:xfrm>
            <a:off x="2951100" y="867416"/>
            <a:ext cx="26039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nchor="ctr">
            <a:spAutoFit/>
          </a:bodyPr>
          <a:lstStyle/>
          <a:p>
            <a:pPr algn="l" eaLnBrk="1" hangingPunct="1">
              <a:spcBef>
                <a:spcPct val="0"/>
              </a:spcBef>
              <a:buFontTx/>
              <a:buNone/>
            </a:pPr>
            <a:r>
              <a:rPr lang="en-GB" dirty="0">
                <a:latin typeface="Arial" panose="020B0604020202020204" pitchFamily="34" charset="0"/>
                <a:cs typeface="Arial" panose="020B0604020202020204" pitchFamily="34" charset="0"/>
              </a:rPr>
              <a:t>high contrast 80%</a:t>
            </a:r>
          </a:p>
        </p:txBody>
      </p:sp>
      <p:sp>
        <p:nvSpPr>
          <p:cNvPr id="15" name="TextBox 14">
            <a:extLst>
              <a:ext uri="{FF2B5EF4-FFF2-40B4-BE49-F238E27FC236}">
                <a16:creationId xmlns:a16="http://schemas.microsoft.com/office/drawing/2014/main" id="{4CFBB5CF-A900-49D2-8C70-BC0DF9EB130B}"/>
              </a:ext>
            </a:extLst>
          </p:cNvPr>
          <p:cNvSpPr txBox="1"/>
          <p:nvPr/>
        </p:nvSpPr>
        <p:spPr bwMode="auto">
          <a:xfrm>
            <a:off x="5653933" y="1787767"/>
            <a:ext cx="26039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nchor="ctr">
            <a:spAutoFit/>
          </a:bodyPr>
          <a:lstStyle/>
          <a:p>
            <a:pPr algn="l" eaLnBrk="1" hangingPunct="1">
              <a:spcBef>
                <a:spcPct val="0"/>
              </a:spcBef>
              <a:buFontTx/>
              <a:buNone/>
            </a:pPr>
            <a:r>
              <a:rPr lang="en-GB" dirty="0">
                <a:latin typeface="Arial" panose="020B0604020202020204" pitchFamily="34" charset="0"/>
                <a:cs typeface="Arial" panose="020B0604020202020204" pitchFamily="34" charset="0"/>
              </a:rPr>
              <a:t>low contrast 40%</a:t>
            </a:r>
          </a:p>
        </p:txBody>
      </p:sp>
      <p:cxnSp>
        <p:nvCxnSpPr>
          <p:cNvPr id="10" name="Straight Arrow Connector 9">
            <a:extLst>
              <a:ext uri="{FF2B5EF4-FFF2-40B4-BE49-F238E27FC236}">
                <a16:creationId xmlns:a16="http://schemas.microsoft.com/office/drawing/2014/main" id="{3D2C47EE-792B-4F8A-97C6-F1FD094CACB7}"/>
              </a:ext>
            </a:extLst>
          </p:cNvPr>
          <p:cNvCxnSpPr/>
          <p:nvPr/>
        </p:nvCxnSpPr>
        <p:spPr>
          <a:xfrm>
            <a:off x="432000" y="5580000"/>
            <a:ext cx="8172000"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221410CC-A63E-4715-A848-C01475850DB9}"/>
              </a:ext>
            </a:extLst>
          </p:cNvPr>
          <p:cNvCxnSpPr/>
          <p:nvPr/>
        </p:nvCxnSpPr>
        <p:spPr>
          <a:xfrm>
            <a:off x="511882" y="533279"/>
            <a:ext cx="8172000"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9379ADC8-D5F6-4813-8450-A28EAD6C760F}"/>
              </a:ext>
            </a:extLst>
          </p:cNvPr>
          <p:cNvSpPr txBox="1"/>
          <p:nvPr/>
        </p:nvSpPr>
        <p:spPr bwMode="auto">
          <a:xfrm>
            <a:off x="2639024" y="1151528"/>
            <a:ext cx="3883203"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nchor="ctr">
            <a:spAutoFit/>
          </a:bodyPr>
          <a:lstStyle/>
          <a:p>
            <a:pPr algn="ctr" eaLnBrk="1" hangingPunct="1">
              <a:spcBef>
                <a:spcPct val="0"/>
              </a:spcBef>
              <a:buFontTx/>
              <a:buNone/>
            </a:pPr>
            <a:r>
              <a:rPr lang="en-GB" sz="2300" dirty="0">
                <a:latin typeface="Arial" panose="020B0604020202020204" pitchFamily="34" charset="0"/>
                <a:cs typeface="Arial" panose="020B0604020202020204" pitchFamily="34" charset="0"/>
              </a:rPr>
              <a:t>spatially randomised grating</a:t>
            </a:r>
          </a:p>
        </p:txBody>
      </p:sp>
      <p:pic>
        <p:nvPicPr>
          <p:cNvPr id="12" name="Picture 11">
            <a:extLst>
              <a:ext uri="{FF2B5EF4-FFF2-40B4-BE49-F238E27FC236}">
                <a16:creationId xmlns:a16="http://schemas.microsoft.com/office/drawing/2014/main" id="{F1D405FE-4742-4257-A337-A76FA46E7ADA}"/>
              </a:ext>
            </a:extLst>
          </p:cNvPr>
          <p:cNvPicPr>
            <a:picLocks noChangeAspect="1"/>
          </p:cNvPicPr>
          <p:nvPr/>
        </p:nvPicPr>
        <p:blipFill rotWithShape="1">
          <a:blip r:embed="rId4"/>
          <a:srcRect r="49882"/>
          <a:stretch/>
        </p:blipFill>
        <p:spPr>
          <a:xfrm>
            <a:off x="1764874" y="1574747"/>
            <a:ext cx="2947248" cy="2520000"/>
          </a:xfrm>
          <a:prstGeom prst="rect">
            <a:avLst/>
          </a:prstGeom>
        </p:spPr>
      </p:pic>
      <p:sp>
        <p:nvSpPr>
          <p:cNvPr id="13" name="TextBox 12">
            <a:extLst>
              <a:ext uri="{FF2B5EF4-FFF2-40B4-BE49-F238E27FC236}">
                <a16:creationId xmlns:a16="http://schemas.microsoft.com/office/drawing/2014/main" id="{FB77C3FF-2F81-4FC0-AE0E-CD19793A7499}"/>
              </a:ext>
            </a:extLst>
          </p:cNvPr>
          <p:cNvSpPr txBox="1"/>
          <p:nvPr/>
        </p:nvSpPr>
        <p:spPr bwMode="auto">
          <a:xfrm>
            <a:off x="2450257" y="4043278"/>
            <a:ext cx="13518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nchor="ctr">
            <a:spAutoFit/>
          </a:bodyPr>
          <a:lstStyle/>
          <a:p>
            <a:pPr algn="l" eaLnBrk="1" hangingPunct="1">
              <a:spcBef>
                <a:spcPct val="0"/>
              </a:spcBef>
              <a:buFontTx/>
              <a:buNone/>
            </a:pPr>
            <a:r>
              <a:rPr lang="en-GB" sz="2000" dirty="0">
                <a:latin typeface="Arial" panose="020B0604020202020204" pitchFamily="34" charset="0"/>
                <a:cs typeface="Arial" panose="020B0604020202020204" pitchFamily="34" charset="0"/>
              </a:rPr>
              <a:t>low - 60%</a:t>
            </a:r>
          </a:p>
        </p:txBody>
      </p:sp>
      <p:sp>
        <p:nvSpPr>
          <p:cNvPr id="25" name="TextBox 24">
            <a:extLst>
              <a:ext uri="{FF2B5EF4-FFF2-40B4-BE49-F238E27FC236}">
                <a16:creationId xmlns:a16="http://schemas.microsoft.com/office/drawing/2014/main" id="{353AB4BA-DD0D-46BE-8637-D5EA0B6C974E}"/>
              </a:ext>
            </a:extLst>
          </p:cNvPr>
          <p:cNvSpPr txBox="1"/>
          <p:nvPr/>
        </p:nvSpPr>
        <p:spPr bwMode="auto">
          <a:xfrm>
            <a:off x="5043590" y="4033107"/>
            <a:ext cx="16944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nchor="ctr">
            <a:spAutoFit/>
          </a:bodyPr>
          <a:lstStyle/>
          <a:p>
            <a:pPr algn="l" eaLnBrk="1" hangingPunct="1">
              <a:spcBef>
                <a:spcPct val="0"/>
              </a:spcBef>
              <a:buFontTx/>
              <a:buNone/>
            </a:pPr>
            <a:r>
              <a:rPr lang="en-GB" sz="2000" dirty="0">
                <a:latin typeface="Arial" panose="020B0604020202020204" pitchFamily="34" charset="0"/>
                <a:cs typeface="Arial" panose="020B0604020202020204" pitchFamily="34" charset="0"/>
              </a:rPr>
              <a:t>high - 100%</a:t>
            </a:r>
          </a:p>
        </p:txBody>
      </p:sp>
      <p:pic>
        <p:nvPicPr>
          <p:cNvPr id="2" name="Picture 1">
            <a:extLst>
              <a:ext uri="{FF2B5EF4-FFF2-40B4-BE49-F238E27FC236}">
                <a16:creationId xmlns:a16="http://schemas.microsoft.com/office/drawing/2014/main" id="{5C380C88-6CB1-4EA9-AB01-1E586086EBB6}"/>
              </a:ext>
            </a:extLst>
          </p:cNvPr>
          <p:cNvPicPr>
            <a:picLocks noChangeAspect="1"/>
          </p:cNvPicPr>
          <p:nvPr/>
        </p:nvPicPr>
        <p:blipFill rotWithShape="1">
          <a:blip r:embed="rId5"/>
          <a:srcRect t="1386" b="3204"/>
          <a:stretch/>
        </p:blipFill>
        <p:spPr>
          <a:xfrm>
            <a:off x="4429322" y="1578351"/>
            <a:ext cx="2620711" cy="2520000"/>
          </a:xfrm>
          <a:prstGeom prst="rect">
            <a:avLst/>
          </a:prstGeom>
        </p:spPr>
      </p:pic>
    </p:spTree>
    <p:extLst>
      <p:ext uri="{BB962C8B-B14F-4D97-AF65-F5344CB8AC3E}">
        <p14:creationId xmlns:p14="http://schemas.microsoft.com/office/powerpoint/2010/main" val="837206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0"/>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23"/>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56"/>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8" grpId="0"/>
      <p:bldP spid="36" grpId="0"/>
      <p:bldP spid="40" grpId="0"/>
      <p:bldP spid="14" grpId="0" animBg="1"/>
      <p:bldP spid="3" grpId="0"/>
      <p:bldP spid="15" grpId="0"/>
      <p:bldP spid="11" grpId="0"/>
      <p:bldP spid="13"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000" y="432000"/>
            <a:ext cx="8280000" cy="1080000"/>
          </a:xfrm>
        </p:spPr>
        <p:txBody>
          <a:bodyPr/>
          <a:lstStyle/>
          <a:p>
            <a:pPr eaLnBrk="1" hangingPunct="1">
              <a:defRPr/>
            </a:pPr>
            <a:br>
              <a:rPr lang="en-GB" altLang="en-US" dirty="0">
                <a:solidFill>
                  <a:srgbClr val="604A7B"/>
                </a:solidFill>
              </a:rPr>
            </a:br>
            <a:r>
              <a:rPr lang="en-GB" altLang="en-US" dirty="0">
                <a:solidFill>
                  <a:srgbClr val="604A7B"/>
                </a:solidFill>
              </a:rPr>
              <a:t>MEG Session Protocol</a:t>
            </a:r>
            <a:br>
              <a:rPr lang="en-GB" altLang="en-US" dirty="0">
                <a:solidFill>
                  <a:srgbClr val="604A7B"/>
                </a:solidFill>
              </a:rPr>
            </a:br>
            <a:endParaRPr lang="en-GB" dirty="0"/>
          </a:p>
        </p:txBody>
      </p:sp>
      <p:sp>
        <p:nvSpPr>
          <p:cNvPr id="3" name="Content Placeholder 2"/>
          <p:cNvSpPr>
            <a:spLocks noGrp="1"/>
          </p:cNvSpPr>
          <p:nvPr>
            <p:ph idx="1"/>
          </p:nvPr>
        </p:nvSpPr>
        <p:spPr>
          <a:xfrm>
            <a:off x="432000" y="1440001"/>
            <a:ext cx="8229600" cy="1982888"/>
          </a:xfrm>
        </p:spPr>
        <p:txBody>
          <a:bodyPr/>
          <a:lstStyle/>
          <a:p>
            <a:pPr eaLnBrk="1" hangingPunct="1">
              <a:spcBef>
                <a:spcPct val="0"/>
              </a:spcBef>
              <a:spcAft>
                <a:spcPts val="0"/>
              </a:spcAft>
              <a:buClr>
                <a:srgbClr val="604A7B"/>
              </a:buClr>
              <a:defRPr/>
            </a:pPr>
            <a:r>
              <a:rPr lang="en-GB" altLang="en-US" sz="2300" dirty="0">
                <a:latin typeface="Arial" panose="020B0604020202020204" pitchFamily="34" charset="0"/>
                <a:cs typeface="Arial" panose="020B0604020202020204" pitchFamily="34" charset="0"/>
              </a:rPr>
              <a:t>Initial setup time - 5 mins</a:t>
            </a:r>
          </a:p>
          <a:p>
            <a:pPr eaLnBrk="1" hangingPunct="1">
              <a:spcBef>
                <a:spcPct val="0"/>
              </a:spcBef>
              <a:spcAft>
                <a:spcPts val="0"/>
              </a:spcAft>
              <a:buClr>
                <a:srgbClr val="604A7B"/>
              </a:buClr>
              <a:defRPr/>
            </a:pPr>
            <a:r>
              <a:rPr lang="en-GB" altLang="en-US" sz="2300" dirty="0">
                <a:latin typeface="Arial" panose="020B0604020202020204" pitchFamily="34" charset="0"/>
                <a:cs typeface="Arial" panose="020B0604020202020204" pitchFamily="34" charset="0"/>
              </a:rPr>
              <a:t>Coil registration/head-shape/eye-tracker calibration-15mins</a:t>
            </a:r>
          </a:p>
          <a:p>
            <a:pPr eaLnBrk="1" hangingPunct="1">
              <a:spcBef>
                <a:spcPct val="0"/>
              </a:spcBef>
              <a:spcAft>
                <a:spcPts val="0"/>
              </a:spcAft>
              <a:buClr>
                <a:srgbClr val="604A7B"/>
              </a:buClr>
              <a:defRPr/>
            </a:pPr>
            <a:r>
              <a:rPr lang="en-GB" altLang="en-US" sz="2300" dirty="0">
                <a:latin typeface="Arial" panose="020B0604020202020204" pitchFamily="34" charset="0"/>
                <a:cs typeface="Arial" panose="020B0604020202020204" pitchFamily="34" charset="0"/>
              </a:rPr>
              <a:t>Session – 60 mins</a:t>
            </a:r>
          </a:p>
          <a:p>
            <a:pPr eaLnBrk="1" hangingPunct="1">
              <a:spcBef>
                <a:spcPct val="0"/>
              </a:spcBef>
              <a:spcAft>
                <a:spcPts val="0"/>
              </a:spcAft>
              <a:buClr>
                <a:srgbClr val="604A7B"/>
              </a:buClr>
              <a:defRPr/>
            </a:pPr>
            <a:r>
              <a:rPr lang="en-GB" altLang="en-US" sz="2300" dirty="0">
                <a:latin typeface="Arial" panose="020B0604020202020204" pitchFamily="34" charset="0"/>
                <a:cs typeface="Arial" panose="020B0604020202020204" pitchFamily="34" charset="0"/>
              </a:rPr>
              <a:t>Sampling rate -1000Hz, Gantry position, upright 60 </a:t>
            </a:r>
          </a:p>
          <a:p>
            <a:pPr eaLnBrk="1" hangingPunct="1">
              <a:spcBef>
                <a:spcPct val="0"/>
              </a:spcBef>
              <a:spcAft>
                <a:spcPts val="0"/>
              </a:spcAft>
              <a:buClr>
                <a:srgbClr val="604A7B"/>
              </a:buClr>
              <a:defRPr/>
            </a:pPr>
            <a:r>
              <a:rPr lang="en-GB" altLang="en-US" sz="2300" dirty="0">
                <a:latin typeface="Arial" panose="020B0604020202020204" pitchFamily="34" charset="0"/>
                <a:cs typeface="Arial" panose="020B0604020202020204" pitchFamily="34" charset="0"/>
              </a:rPr>
              <a:t>12 subjects </a:t>
            </a:r>
          </a:p>
          <a:p>
            <a:pPr marL="0" indent="0" eaLnBrk="1" hangingPunct="1">
              <a:spcBef>
                <a:spcPct val="0"/>
              </a:spcBef>
              <a:spcAft>
                <a:spcPts val="0"/>
              </a:spcAft>
              <a:buClr>
                <a:srgbClr val="604A7B"/>
              </a:buClr>
              <a:buNone/>
              <a:defRPr/>
            </a:pPr>
            <a:endParaRPr lang="en-GB" altLang="en-US" sz="23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C32D867-79FE-428C-BF3B-68BDCF71C8A9}"/>
              </a:ext>
            </a:extLst>
          </p:cNvPr>
          <p:cNvSpPr txBox="1"/>
          <p:nvPr/>
        </p:nvSpPr>
        <p:spPr bwMode="auto">
          <a:xfrm>
            <a:off x="3191092" y="3612238"/>
            <a:ext cx="2648309" cy="109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nchor="ctr">
            <a:spAutoFit/>
          </a:bodyPr>
          <a:lstStyle/>
          <a:p>
            <a:pPr marL="342900" lvl="0" indent="-342900" eaLnBrk="1" hangingPunct="1">
              <a:spcAft>
                <a:spcPts val="0"/>
              </a:spcAft>
              <a:buClr>
                <a:srgbClr val="604A7B"/>
              </a:buClr>
              <a:buFont typeface="Wingdings" panose="05000000000000000000" pitchFamily="2" charset="2"/>
              <a:buChar char="§"/>
              <a:defRPr/>
            </a:pPr>
            <a:r>
              <a:rPr lang="en-GB" altLang="en-US" sz="2300" dirty="0">
                <a:latin typeface="Arial" panose="020B0604020202020204" pitchFamily="34" charset="0"/>
                <a:cs typeface="Arial" panose="020B0604020202020204" pitchFamily="34" charset="0"/>
              </a:rPr>
              <a:t>Grating </a:t>
            </a:r>
          </a:p>
          <a:p>
            <a:pPr marL="800100" lvl="1" indent="-342900" eaLnBrk="1" hangingPunct="1">
              <a:spcAft>
                <a:spcPts val="0"/>
              </a:spcAft>
              <a:buClr>
                <a:srgbClr val="604A7B"/>
              </a:buClr>
              <a:buFont typeface="Wingdings" panose="05000000000000000000" pitchFamily="2" charset="2"/>
              <a:buChar char="§"/>
              <a:defRPr/>
            </a:pPr>
            <a:r>
              <a:rPr lang="en-GB" altLang="en-US" sz="2100" dirty="0">
                <a:solidFill>
                  <a:prstClr val="black"/>
                </a:solidFill>
                <a:latin typeface="Arial" panose="020B0604020202020204" pitchFamily="34" charset="0"/>
                <a:cs typeface="Arial" panose="020B0604020202020204" pitchFamily="34" charset="0"/>
              </a:rPr>
              <a:t>run1 – 8 mins</a:t>
            </a:r>
          </a:p>
          <a:p>
            <a:pPr marL="800100" lvl="1" indent="-342900" eaLnBrk="1" hangingPunct="1">
              <a:spcAft>
                <a:spcPts val="0"/>
              </a:spcAft>
              <a:buClr>
                <a:srgbClr val="604A7B"/>
              </a:buClr>
              <a:buFont typeface="Wingdings" panose="05000000000000000000" pitchFamily="2" charset="2"/>
              <a:buChar char="§"/>
              <a:defRPr/>
            </a:pPr>
            <a:r>
              <a:rPr lang="en-GB" altLang="en-US" sz="2100" dirty="0">
                <a:solidFill>
                  <a:prstClr val="black"/>
                </a:solidFill>
                <a:latin typeface="Arial" panose="020B0604020202020204" pitchFamily="34" charset="0"/>
                <a:cs typeface="Arial" panose="020B0604020202020204" pitchFamily="34" charset="0"/>
              </a:rPr>
              <a:t>run2 – 8 mins</a:t>
            </a:r>
            <a:endParaRPr lang="en-GB" sz="3600" dirty="0">
              <a:solidFill>
                <a:srgbClr val="604A7B"/>
              </a:solidFill>
            </a:endParaRPr>
          </a:p>
        </p:txBody>
      </p:sp>
      <p:sp>
        <p:nvSpPr>
          <p:cNvPr id="6" name="TextBox 5">
            <a:extLst>
              <a:ext uri="{FF2B5EF4-FFF2-40B4-BE49-F238E27FC236}">
                <a16:creationId xmlns:a16="http://schemas.microsoft.com/office/drawing/2014/main" id="{717935BF-6199-44BD-AD70-89033E5B63DF}"/>
              </a:ext>
            </a:extLst>
          </p:cNvPr>
          <p:cNvSpPr txBox="1"/>
          <p:nvPr/>
        </p:nvSpPr>
        <p:spPr bwMode="auto">
          <a:xfrm>
            <a:off x="5789002" y="3612238"/>
            <a:ext cx="2872598" cy="109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nchor="ctr">
            <a:spAutoFit/>
          </a:bodyPr>
          <a:lstStyle/>
          <a:p>
            <a:pPr marL="342900" indent="-342900" eaLnBrk="1" hangingPunct="1">
              <a:buClr>
                <a:schemeClr val="accent4">
                  <a:lumMod val="75000"/>
                </a:schemeClr>
              </a:buClr>
              <a:buFont typeface="Wingdings" panose="05000000000000000000" pitchFamily="2" charset="2"/>
              <a:buChar char="§"/>
            </a:pPr>
            <a:r>
              <a:rPr lang="en-GB" altLang="en-US" sz="2300" dirty="0">
                <a:latin typeface="Arial" panose="020B0604020202020204" pitchFamily="34" charset="0"/>
                <a:cs typeface="Arial" panose="020B0604020202020204" pitchFamily="34" charset="0"/>
              </a:rPr>
              <a:t>Auditory </a:t>
            </a:r>
          </a:p>
          <a:p>
            <a:pPr marL="800100" lvl="1" indent="-342900" eaLnBrk="1" hangingPunct="1">
              <a:buClr>
                <a:schemeClr val="accent4">
                  <a:lumMod val="75000"/>
                </a:schemeClr>
              </a:buClr>
              <a:buFont typeface="Wingdings" panose="05000000000000000000" pitchFamily="2" charset="2"/>
              <a:buChar char="§"/>
            </a:pPr>
            <a:r>
              <a:rPr lang="en-GB" altLang="en-US" sz="2100" dirty="0">
                <a:latin typeface="Arial" panose="020B0604020202020204" pitchFamily="34" charset="0"/>
                <a:cs typeface="Arial" panose="020B0604020202020204" pitchFamily="34" charset="0"/>
              </a:rPr>
              <a:t>run1 – 8 mins</a:t>
            </a:r>
          </a:p>
          <a:p>
            <a:pPr marL="342900" indent="-342900" algn="l" eaLnBrk="1" hangingPunct="1">
              <a:spcBef>
                <a:spcPct val="0"/>
              </a:spcBef>
              <a:buClr>
                <a:schemeClr val="accent4">
                  <a:lumMod val="75000"/>
                </a:schemeClr>
              </a:buClr>
              <a:buFont typeface="Wingdings" panose="05000000000000000000" pitchFamily="2" charset="2"/>
              <a:buChar char="§"/>
            </a:pPr>
            <a:endParaRPr lang="en-GB" sz="2100" dirty="0">
              <a:solidFill>
                <a:srgbClr val="604A7B"/>
              </a:solidFill>
            </a:endParaRPr>
          </a:p>
        </p:txBody>
      </p:sp>
      <p:sp>
        <p:nvSpPr>
          <p:cNvPr id="4" name="TextBox 3">
            <a:extLst>
              <a:ext uri="{FF2B5EF4-FFF2-40B4-BE49-F238E27FC236}">
                <a16:creationId xmlns:a16="http://schemas.microsoft.com/office/drawing/2014/main" id="{B66D4304-B0FE-4BF4-B529-B3DD624E1459}"/>
              </a:ext>
            </a:extLst>
          </p:cNvPr>
          <p:cNvSpPr txBox="1"/>
          <p:nvPr/>
        </p:nvSpPr>
        <p:spPr bwMode="auto">
          <a:xfrm>
            <a:off x="432000" y="3612238"/>
            <a:ext cx="2648309" cy="109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nchor="ctr">
            <a:spAutoFit/>
          </a:bodyPr>
          <a:lstStyle/>
          <a:p>
            <a:pPr marL="342900" indent="-342900" eaLnBrk="1" hangingPunct="1">
              <a:spcAft>
                <a:spcPts val="0"/>
              </a:spcAft>
              <a:buClr>
                <a:srgbClr val="604A7B"/>
              </a:buClr>
              <a:buFont typeface="Wingdings" panose="05000000000000000000" pitchFamily="2" charset="2"/>
              <a:buChar char="§"/>
              <a:defRPr/>
            </a:pPr>
            <a:r>
              <a:rPr lang="en-GB" altLang="en-US" sz="2300" dirty="0">
                <a:latin typeface="Arial" panose="020B0604020202020204" pitchFamily="34" charset="0"/>
                <a:cs typeface="Arial" panose="020B0604020202020204" pitchFamily="34" charset="0"/>
              </a:rPr>
              <a:t>Checkerboard </a:t>
            </a:r>
            <a:endParaRPr lang="hu-HU" altLang="en-US" sz="2300" dirty="0">
              <a:latin typeface="Arial" panose="020B0604020202020204" pitchFamily="34" charset="0"/>
              <a:cs typeface="Arial" panose="020B0604020202020204" pitchFamily="34" charset="0"/>
            </a:endParaRPr>
          </a:p>
          <a:p>
            <a:pPr marL="800100" lvl="1" indent="-342900" eaLnBrk="1" hangingPunct="1">
              <a:spcAft>
                <a:spcPts val="0"/>
              </a:spcAft>
              <a:buClr>
                <a:srgbClr val="604A7B"/>
              </a:buClr>
              <a:buFont typeface="Wingdings" panose="05000000000000000000" pitchFamily="2" charset="2"/>
              <a:buChar char="§"/>
              <a:defRPr/>
            </a:pPr>
            <a:r>
              <a:rPr lang="en-GB" altLang="en-US" sz="2100" dirty="0">
                <a:solidFill>
                  <a:prstClr val="black"/>
                </a:solidFill>
                <a:latin typeface="Arial" panose="020B0604020202020204" pitchFamily="34" charset="0"/>
                <a:cs typeface="Arial" panose="020B0604020202020204" pitchFamily="34" charset="0"/>
              </a:rPr>
              <a:t>run1 – 8 mins</a:t>
            </a:r>
            <a:endParaRPr lang="hu-HU" altLang="en-US" sz="2100" dirty="0">
              <a:solidFill>
                <a:prstClr val="black"/>
              </a:solidFill>
              <a:latin typeface="Arial" panose="020B0604020202020204" pitchFamily="34" charset="0"/>
              <a:cs typeface="Arial" panose="020B0604020202020204" pitchFamily="34" charset="0"/>
            </a:endParaRPr>
          </a:p>
          <a:p>
            <a:pPr marL="800100" lvl="1" indent="-342900" eaLnBrk="1" hangingPunct="1">
              <a:spcAft>
                <a:spcPts val="0"/>
              </a:spcAft>
              <a:buClr>
                <a:srgbClr val="604A7B"/>
              </a:buClr>
              <a:buFont typeface="Wingdings" panose="05000000000000000000" pitchFamily="2" charset="2"/>
              <a:buChar char="§"/>
              <a:defRPr/>
            </a:pPr>
            <a:r>
              <a:rPr lang="en-GB" altLang="en-US" sz="2100" dirty="0">
                <a:solidFill>
                  <a:prstClr val="black"/>
                </a:solidFill>
                <a:latin typeface="Arial" panose="020B0604020202020204" pitchFamily="34" charset="0"/>
                <a:cs typeface="Arial" panose="020B0604020202020204" pitchFamily="34" charset="0"/>
              </a:rPr>
              <a:t>run2 – 8 mins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txBox="1">
            <a:spLocks/>
          </p:cNvSpPr>
          <p:nvPr/>
        </p:nvSpPr>
        <p:spPr bwMode="auto">
          <a:xfrm>
            <a:off x="432000" y="432000"/>
            <a:ext cx="8280000" cy="1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Wingdings" pitchFamily="2" charset="2"/>
              <a:buChar char="§"/>
              <a:defRPr sz="2800">
                <a:solidFill>
                  <a:schemeClr val="tx1"/>
                </a:solidFill>
                <a:latin typeface="Arial" charset="0"/>
                <a:ea typeface="ＭＳ Ｐゴシック" pitchFamily="34" charset="-128"/>
                <a:cs typeface="Arial" charset="0"/>
              </a:defRPr>
            </a:lvl1pPr>
            <a:lvl2pPr marL="742950" indent="-285750">
              <a:spcBef>
                <a:spcPct val="20000"/>
              </a:spcBef>
              <a:buFont typeface="Wingdings" pitchFamily="2" charset="2"/>
              <a:buChar char="§"/>
              <a:defRPr sz="2400">
                <a:solidFill>
                  <a:schemeClr val="tx1"/>
                </a:solidFill>
                <a:latin typeface="Arial" charset="0"/>
                <a:ea typeface="ＭＳ Ｐゴシック" pitchFamily="34" charset="-128"/>
                <a:cs typeface="Arial" charset="0"/>
              </a:defRPr>
            </a:lvl2pPr>
            <a:lvl3pPr marL="1143000" indent="-228600">
              <a:spcBef>
                <a:spcPct val="20000"/>
              </a:spcBef>
              <a:buFont typeface="Wingdings" pitchFamily="2" charset="2"/>
              <a:buChar char="§"/>
              <a:defRPr sz="2000">
                <a:solidFill>
                  <a:schemeClr val="tx1"/>
                </a:solidFill>
                <a:latin typeface="Arial" charset="0"/>
                <a:ea typeface="ＭＳ Ｐゴシック" pitchFamily="34" charset="-128"/>
                <a:cs typeface="Arial" charset="0"/>
              </a:defRPr>
            </a:lvl3pPr>
            <a:lvl4pPr marL="1600200" indent="-228600">
              <a:spcBef>
                <a:spcPct val="20000"/>
              </a:spcBef>
              <a:buFont typeface="Wingdings" pitchFamily="2" charset="2"/>
              <a:buChar char="§"/>
              <a:defRPr>
                <a:solidFill>
                  <a:schemeClr val="tx1"/>
                </a:solidFill>
                <a:latin typeface="Arial" charset="0"/>
                <a:ea typeface="ＭＳ Ｐゴシック" pitchFamily="34" charset="-128"/>
                <a:cs typeface="Arial" charset="0"/>
              </a:defRPr>
            </a:lvl4pPr>
            <a:lvl5pPr marL="2057400" indent="-228600">
              <a:spcBef>
                <a:spcPct val="20000"/>
              </a:spcBef>
              <a:buFont typeface="Wingdings" pitchFamily="2" charset="2"/>
              <a:buChar char="§"/>
              <a:defRPr>
                <a:solidFill>
                  <a:schemeClr val="tx1"/>
                </a:solidFill>
                <a:latin typeface="Arial" charset="0"/>
                <a:ea typeface="ＭＳ Ｐゴシック" pitchFamily="34" charset="-128"/>
                <a:cs typeface="Arial" charset="0"/>
              </a:defRPr>
            </a:lvl5pPr>
            <a:lvl6pPr marL="2514600" indent="-228600" defTabSz="457200" eaLnBrk="0" fontAlgn="base" hangingPunct="0">
              <a:spcBef>
                <a:spcPct val="20000"/>
              </a:spcBef>
              <a:spcAft>
                <a:spcPct val="0"/>
              </a:spcAft>
              <a:buFont typeface="Wingdings" pitchFamily="2" charset="2"/>
              <a:buChar char="§"/>
              <a:defRPr>
                <a:solidFill>
                  <a:schemeClr val="tx1"/>
                </a:solidFill>
                <a:latin typeface="Arial" charset="0"/>
                <a:ea typeface="ＭＳ Ｐゴシック" pitchFamily="34" charset="-128"/>
                <a:cs typeface="Arial" charset="0"/>
              </a:defRPr>
            </a:lvl6pPr>
            <a:lvl7pPr marL="2971800" indent="-228600" defTabSz="457200" eaLnBrk="0" fontAlgn="base" hangingPunct="0">
              <a:spcBef>
                <a:spcPct val="20000"/>
              </a:spcBef>
              <a:spcAft>
                <a:spcPct val="0"/>
              </a:spcAft>
              <a:buFont typeface="Wingdings" pitchFamily="2" charset="2"/>
              <a:buChar char="§"/>
              <a:defRPr>
                <a:solidFill>
                  <a:schemeClr val="tx1"/>
                </a:solidFill>
                <a:latin typeface="Arial" charset="0"/>
                <a:ea typeface="ＭＳ Ｐゴシック" pitchFamily="34" charset="-128"/>
                <a:cs typeface="Arial" charset="0"/>
              </a:defRPr>
            </a:lvl7pPr>
            <a:lvl8pPr marL="3429000" indent="-228600" defTabSz="457200" eaLnBrk="0" fontAlgn="base" hangingPunct="0">
              <a:spcBef>
                <a:spcPct val="20000"/>
              </a:spcBef>
              <a:spcAft>
                <a:spcPct val="0"/>
              </a:spcAft>
              <a:buFont typeface="Wingdings" pitchFamily="2" charset="2"/>
              <a:buChar char="§"/>
              <a:defRPr>
                <a:solidFill>
                  <a:schemeClr val="tx1"/>
                </a:solidFill>
                <a:latin typeface="Arial" charset="0"/>
                <a:ea typeface="ＭＳ Ｐゴシック" pitchFamily="34" charset="-128"/>
                <a:cs typeface="Arial" charset="0"/>
              </a:defRPr>
            </a:lvl8pPr>
            <a:lvl9pPr marL="3886200" indent="-228600" defTabSz="457200" eaLnBrk="0" fontAlgn="base" hangingPunct="0">
              <a:spcBef>
                <a:spcPct val="20000"/>
              </a:spcBef>
              <a:spcAft>
                <a:spcPct val="0"/>
              </a:spcAft>
              <a:buFont typeface="Wingdings" pitchFamily="2" charset="2"/>
              <a:buChar char="§"/>
              <a:defRPr>
                <a:solidFill>
                  <a:schemeClr val="tx1"/>
                </a:solidFill>
                <a:latin typeface="Arial" charset="0"/>
                <a:ea typeface="ＭＳ Ｐゴシック" pitchFamily="34" charset="-128"/>
                <a:cs typeface="Arial" charset="0"/>
              </a:defRPr>
            </a:lvl9pPr>
          </a:lstStyle>
          <a:p>
            <a:pPr eaLnBrk="1" hangingPunct="1">
              <a:spcBef>
                <a:spcPct val="0"/>
              </a:spcBef>
              <a:buFontTx/>
              <a:buNone/>
            </a:pPr>
            <a:r>
              <a:rPr lang="en-GB" altLang="en-US" sz="3600" dirty="0">
                <a:solidFill>
                  <a:srgbClr val="604A7B"/>
                </a:solidFill>
              </a:rPr>
              <a:t>MRI Session Protocol</a:t>
            </a:r>
          </a:p>
        </p:txBody>
      </p:sp>
      <p:sp>
        <p:nvSpPr>
          <p:cNvPr id="9219" name="Content Placeholder 2"/>
          <p:cNvSpPr txBox="1">
            <a:spLocks/>
          </p:cNvSpPr>
          <p:nvPr/>
        </p:nvSpPr>
        <p:spPr bwMode="auto">
          <a:xfrm>
            <a:off x="503238" y="1587710"/>
            <a:ext cx="7398558" cy="375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Wingdings" pitchFamily="2" charset="2"/>
              <a:buChar char="§"/>
              <a:defRPr sz="2800">
                <a:solidFill>
                  <a:schemeClr val="tx1"/>
                </a:solidFill>
                <a:latin typeface="Arial" charset="0"/>
                <a:ea typeface="ＭＳ Ｐゴシック" pitchFamily="34" charset="-128"/>
                <a:cs typeface="Arial" charset="0"/>
              </a:defRPr>
            </a:lvl1pPr>
            <a:lvl2pPr marL="742950" indent="-285750">
              <a:spcBef>
                <a:spcPct val="20000"/>
              </a:spcBef>
              <a:buFont typeface="Wingdings" pitchFamily="2" charset="2"/>
              <a:buChar char="§"/>
              <a:defRPr sz="2400">
                <a:solidFill>
                  <a:schemeClr val="tx1"/>
                </a:solidFill>
                <a:latin typeface="Arial" charset="0"/>
                <a:ea typeface="ＭＳ Ｐゴシック" pitchFamily="34" charset="-128"/>
                <a:cs typeface="Arial" charset="0"/>
              </a:defRPr>
            </a:lvl2pPr>
            <a:lvl3pPr marL="1143000" indent="-228600">
              <a:spcBef>
                <a:spcPct val="20000"/>
              </a:spcBef>
              <a:buFont typeface="Wingdings" pitchFamily="2" charset="2"/>
              <a:buChar char="§"/>
              <a:defRPr sz="2000">
                <a:solidFill>
                  <a:schemeClr val="tx1"/>
                </a:solidFill>
                <a:latin typeface="Arial" charset="0"/>
                <a:ea typeface="ＭＳ Ｐゴシック" pitchFamily="34" charset="-128"/>
                <a:cs typeface="Arial" charset="0"/>
              </a:defRPr>
            </a:lvl3pPr>
            <a:lvl4pPr marL="1600200" indent="-228600">
              <a:spcBef>
                <a:spcPct val="20000"/>
              </a:spcBef>
              <a:buFont typeface="Wingdings" pitchFamily="2" charset="2"/>
              <a:buChar char="§"/>
              <a:defRPr>
                <a:solidFill>
                  <a:schemeClr val="tx1"/>
                </a:solidFill>
                <a:latin typeface="Arial" charset="0"/>
                <a:ea typeface="ＭＳ Ｐゴシック" pitchFamily="34" charset="-128"/>
                <a:cs typeface="Arial" charset="0"/>
              </a:defRPr>
            </a:lvl4pPr>
            <a:lvl5pPr marL="2057400" indent="-228600">
              <a:spcBef>
                <a:spcPct val="20000"/>
              </a:spcBef>
              <a:buFont typeface="Wingdings" pitchFamily="2" charset="2"/>
              <a:buChar char="§"/>
              <a:defRPr>
                <a:solidFill>
                  <a:schemeClr val="tx1"/>
                </a:solidFill>
                <a:latin typeface="Arial" charset="0"/>
                <a:ea typeface="ＭＳ Ｐゴシック" pitchFamily="34" charset="-128"/>
                <a:cs typeface="Arial" charset="0"/>
              </a:defRPr>
            </a:lvl5pPr>
            <a:lvl6pPr marL="2514600" indent="-228600" defTabSz="457200" eaLnBrk="0" fontAlgn="base" hangingPunct="0">
              <a:spcBef>
                <a:spcPct val="20000"/>
              </a:spcBef>
              <a:spcAft>
                <a:spcPct val="0"/>
              </a:spcAft>
              <a:buFont typeface="Wingdings" pitchFamily="2" charset="2"/>
              <a:buChar char="§"/>
              <a:defRPr>
                <a:solidFill>
                  <a:schemeClr val="tx1"/>
                </a:solidFill>
                <a:latin typeface="Arial" charset="0"/>
                <a:ea typeface="ＭＳ Ｐゴシック" pitchFamily="34" charset="-128"/>
                <a:cs typeface="Arial" charset="0"/>
              </a:defRPr>
            </a:lvl6pPr>
            <a:lvl7pPr marL="2971800" indent="-228600" defTabSz="457200" eaLnBrk="0" fontAlgn="base" hangingPunct="0">
              <a:spcBef>
                <a:spcPct val="20000"/>
              </a:spcBef>
              <a:spcAft>
                <a:spcPct val="0"/>
              </a:spcAft>
              <a:buFont typeface="Wingdings" pitchFamily="2" charset="2"/>
              <a:buChar char="§"/>
              <a:defRPr>
                <a:solidFill>
                  <a:schemeClr val="tx1"/>
                </a:solidFill>
                <a:latin typeface="Arial" charset="0"/>
                <a:ea typeface="ＭＳ Ｐゴシック" pitchFamily="34" charset="-128"/>
                <a:cs typeface="Arial" charset="0"/>
              </a:defRPr>
            </a:lvl7pPr>
            <a:lvl8pPr marL="3429000" indent="-228600" defTabSz="457200" eaLnBrk="0" fontAlgn="base" hangingPunct="0">
              <a:spcBef>
                <a:spcPct val="20000"/>
              </a:spcBef>
              <a:spcAft>
                <a:spcPct val="0"/>
              </a:spcAft>
              <a:buFont typeface="Wingdings" pitchFamily="2" charset="2"/>
              <a:buChar char="§"/>
              <a:defRPr>
                <a:solidFill>
                  <a:schemeClr val="tx1"/>
                </a:solidFill>
                <a:latin typeface="Arial" charset="0"/>
                <a:ea typeface="ＭＳ Ｐゴシック" pitchFamily="34" charset="-128"/>
                <a:cs typeface="Arial" charset="0"/>
              </a:defRPr>
            </a:lvl8pPr>
            <a:lvl9pPr marL="3886200" indent="-228600" defTabSz="457200" eaLnBrk="0" fontAlgn="base" hangingPunct="0">
              <a:spcBef>
                <a:spcPct val="20000"/>
              </a:spcBef>
              <a:spcAft>
                <a:spcPct val="0"/>
              </a:spcAft>
              <a:buFont typeface="Wingdings" pitchFamily="2" charset="2"/>
              <a:buChar char="§"/>
              <a:defRPr>
                <a:solidFill>
                  <a:schemeClr val="tx1"/>
                </a:solidFill>
                <a:latin typeface="Arial" charset="0"/>
                <a:ea typeface="ＭＳ Ｐゴシック" pitchFamily="34" charset="-128"/>
                <a:cs typeface="Arial" charset="0"/>
              </a:defRPr>
            </a:lvl9pPr>
          </a:lstStyle>
          <a:p>
            <a:pPr eaLnBrk="1" hangingPunct="1">
              <a:buClr>
                <a:srgbClr val="604A7B"/>
              </a:buClr>
            </a:pPr>
            <a:endParaRPr lang="en-GB" altLang="en-US" sz="1400"/>
          </a:p>
        </p:txBody>
      </p:sp>
      <p:sp>
        <p:nvSpPr>
          <p:cNvPr id="7" name="Content Placeholder 2">
            <a:extLst>
              <a:ext uri="{FF2B5EF4-FFF2-40B4-BE49-F238E27FC236}">
                <a16:creationId xmlns:a16="http://schemas.microsoft.com/office/drawing/2014/main" id="{A497A77B-A00A-4814-92C3-E2375E18FEE3}"/>
              </a:ext>
            </a:extLst>
          </p:cNvPr>
          <p:cNvSpPr>
            <a:spLocks noGrp="1"/>
          </p:cNvSpPr>
          <p:nvPr>
            <p:ph idx="1"/>
          </p:nvPr>
        </p:nvSpPr>
        <p:spPr>
          <a:xfrm>
            <a:off x="432000" y="1440000"/>
            <a:ext cx="8229600" cy="2096219"/>
          </a:xfrm>
        </p:spPr>
        <p:txBody>
          <a:bodyPr/>
          <a:lstStyle/>
          <a:p>
            <a:pPr eaLnBrk="1" hangingPunct="1">
              <a:spcBef>
                <a:spcPct val="0"/>
              </a:spcBef>
              <a:buClr>
                <a:srgbClr val="604A7B"/>
              </a:buClr>
              <a:defRPr/>
            </a:pPr>
            <a:r>
              <a:rPr lang="en-GB" altLang="en-US" sz="2300" dirty="0">
                <a:latin typeface="Arial" panose="020B0604020202020204" pitchFamily="34" charset="0"/>
                <a:cs typeface="Arial" panose="020B0604020202020204" pitchFamily="34" charset="0"/>
              </a:rPr>
              <a:t>60 mins per subject, same 12 subjects as MEG</a:t>
            </a:r>
          </a:p>
          <a:p>
            <a:pPr eaLnBrk="1" hangingPunct="1">
              <a:spcBef>
                <a:spcPct val="0"/>
              </a:spcBef>
              <a:buClr>
                <a:srgbClr val="604A7B"/>
              </a:buClr>
              <a:defRPr/>
            </a:pPr>
            <a:r>
              <a:rPr lang="en-GB" altLang="en-US" sz="2300" dirty="0">
                <a:latin typeface="Arial" panose="020B0604020202020204" pitchFamily="34" charset="0"/>
                <a:cs typeface="Arial" panose="020B0604020202020204" pitchFamily="34" charset="0"/>
              </a:rPr>
              <a:t>Initial setup time -15mins</a:t>
            </a:r>
          </a:p>
          <a:p>
            <a:pPr>
              <a:defRPr/>
            </a:pPr>
            <a:r>
              <a:rPr lang="en-GB" sz="2300" dirty="0">
                <a:latin typeface="Arial" panose="020B0604020202020204" pitchFamily="34" charset="0"/>
                <a:cs typeface="Arial" panose="020B0604020202020204" pitchFamily="34" charset="0"/>
              </a:rPr>
              <a:t>Full head coverage</a:t>
            </a:r>
          </a:p>
          <a:p>
            <a:pPr>
              <a:defRPr/>
            </a:pPr>
            <a:r>
              <a:rPr lang="en-GB" sz="2300" dirty="0">
                <a:latin typeface="Arial" panose="020B0604020202020204" pitchFamily="34" charset="0"/>
                <a:cs typeface="Arial" panose="020B0604020202020204" pitchFamily="34" charset="0"/>
              </a:rPr>
              <a:t>Multiband 6 sequence, TR=1000ms, TE=38ms, voxel size 2.4mm isotropic</a:t>
            </a:r>
          </a:p>
          <a:p>
            <a:pPr>
              <a:defRPr/>
            </a:pPr>
            <a:r>
              <a:rPr lang="en-GB" sz="2300" dirty="0">
                <a:latin typeface="Arial" panose="020B0604020202020204" pitchFamily="34" charset="0"/>
                <a:cs typeface="Arial" panose="020B0604020202020204" pitchFamily="34" charset="0"/>
              </a:rPr>
              <a:t>T1 anatomical (MPRAGE) – 5mins</a:t>
            </a:r>
          </a:p>
          <a:p>
            <a:pPr>
              <a:defRPr/>
            </a:pPr>
            <a:endParaRPr lang="en-GB" sz="23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2DA131F4-A685-4906-865C-1D15EB011473}"/>
              </a:ext>
            </a:extLst>
          </p:cNvPr>
          <p:cNvSpPr txBox="1"/>
          <p:nvPr/>
        </p:nvSpPr>
        <p:spPr bwMode="auto">
          <a:xfrm>
            <a:off x="432000" y="4067661"/>
            <a:ext cx="3234906" cy="109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nchor="ctr">
            <a:spAutoFit/>
          </a:bodyPr>
          <a:lstStyle/>
          <a:p>
            <a:pPr marL="342900" indent="-342900" eaLnBrk="1" hangingPunct="1">
              <a:buClr>
                <a:srgbClr val="604A7B"/>
              </a:buClr>
              <a:buFont typeface="Wingdings" panose="05000000000000000000" pitchFamily="2" charset="2"/>
              <a:buChar char="§"/>
              <a:defRPr/>
            </a:pPr>
            <a:r>
              <a:rPr lang="en-GB" altLang="en-US" sz="2300" dirty="0">
                <a:latin typeface="Arial" panose="020B0604020202020204" pitchFamily="34" charset="0"/>
                <a:cs typeface="Arial" panose="020B0604020202020204" pitchFamily="34" charset="0"/>
              </a:rPr>
              <a:t>BOLD checkerboard</a:t>
            </a:r>
          </a:p>
          <a:p>
            <a:pPr marL="742950" lvl="1" indent="-285750" eaLnBrk="1" hangingPunct="1">
              <a:buClr>
                <a:srgbClr val="604A7B"/>
              </a:buClr>
              <a:buFont typeface="Wingdings" panose="05000000000000000000" pitchFamily="2" charset="2"/>
              <a:buChar char="§"/>
              <a:defRPr/>
            </a:pPr>
            <a:r>
              <a:rPr lang="en-GB" altLang="en-US" sz="2100" dirty="0">
                <a:latin typeface="Arial" panose="020B0604020202020204" pitchFamily="34" charset="0"/>
                <a:cs typeface="Arial" panose="020B0604020202020204" pitchFamily="34" charset="0"/>
              </a:rPr>
              <a:t>run1 – 7mins</a:t>
            </a:r>
          </a:p>
          <a:p>
            <a:pPr marL="742950" lvl="1" indent="-285750" eaLnBrk="1" hangingPunct="1">
              <a:buClr>
                <a:srgbClr val="604A7B"/>
              </a:buClr>
              <a:buFont typeface="Wingdings" panose="05000000000000000000" pitchFamily="2" charset="2"/>
              <a:buChar char="§"/>
              <a:defRPr/>
            </a:pPr>
            <a:r>
              <a:rPr lang="en-GB" altLang="en-US" sz="2100" dirty="0">
                <a:latin typeface="Arial" panose="020B0604020202020204" pitchFamily="34" charset="0"/>
                <a:cs typeface="Arial" panose="020B0604020202020204" pitchFamily="34" charset="0"/>
              </a:rPr>
              <a:t>run2 – 7mins</a:t>
            </a:r>
          </a:p>
        </p:txBody>
      </p:sp>
      <p:sp>
        <p:nvSpPr>
          <p:cNvPr id="3" name="TextBox 2">
            <a:extLst>
              <a:ext uri="{FF2B5EF4-FFF2-40B4-BE49-F238E27FC236}">
                <a16:creationId xmlns:a16="http://schemas.microsoft.com/office/drawing/2014/main" id="{D60DBFD8-E51A-41F2-B7AC-034A4898FEEF}"/>
              </a:ext>
            </a:extLst>
          </p:cNvPr>
          <p:cNvSpPr txBox="1"/>
          <p:nvPr/>
        </p:nvSpPr>
        <p:spPr bwMode="auto">
          <a:xfrm>
            <a:off x="3738144" y="4036883"/>
            <a:ext cx="2760451" cy="11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nchor="ctr">
            <a:spAutoFit/>
          </a:bodyPr>
          <a:lstStyle/>
          <a:p>
            <a:pPr marL="342900" indent="-342900" eaLnBrk="1" hangingPunct="1">
              <a:buClr>
                <a:srgbClr val="604A7B"/>
              </a:buClr>
              <a:buFont typeface="Wingdings" panose="05000000000000000000" pitchFamily="2" charset="2"/>
              <a:buChar char="§"/>
              <a:defRPr/>
            </a:pPr>
            <a:r>
              <a:rPr lang="en-GB" altLang="en-US" sz="2300" dirty="0">
                <a:latin typeface="Arial" panose="020B0604020202020204" pitchFamily="34" charset="0"/>
                <a:cs typeface="Arial" panose="020B0604020202020204" pitchFamily="34" charset="0"/>
              </a:rPr>
              <a:t>BOLD grating</a:t>
            </a:r>
          </a:p>
          <a:p>
            <a:pPr marL="742950" lvl="1" indent="-285750" eaLnBrk="1" hangingPunct="1">
              <a:buClr>
                <a:srgbClr val="604A7B"/>
              </a:buClr>
              <a:buFont typeface="Wingdings" panose="05000000000000000000" pitchFamily="2" charset="2"/>
              <a:buChar char="§"/>
              <a:defRPr/>
            </a:pPr>
            <a:r>
              <a:rPr lang="en-GB" altLang="en-US" sz="2100" dirty="0">
                <a:latin typeface="Arial" panose="020B0604020202020204" pitchFamily="34" charset="0"/>
                <a:cs typeface="Arial" panose="020B0604020202020204" pitchFamily="34" charset="0"/>
              </a:rPr>
              <a:t>run1 – 7mins</a:t>
            </a:r>
          </a:p>
          <a:p>
            <a:pPr marL="742950" lvl="1" indent="-285750" eaLnBrk="1" hangingPunct="1">
              <a:buClr>
                <a:srgbClr val="604A7B"/>
              </a:buClr>
              <a:buFont typeface="Wingdings" panose="05000000000000000000" pitchFamily="2" charset="2"/>
              <a:buChar char="§"/>
              <a:defRPr/>
            </a:pPr>
            <a:r>
              <a:rPr lang="en-GB" altLang="en-US" sz="2100" dirty="0">
                <a:latin typeface="Arial" panose="020B0604020202020204" pitchFamily="34" charset="0"/>
                <a:cs typeface="Arial" panose="020B0604020202020204" pitchFamily="34" charset="0"/>
              </a:rPr>
              <a:t>run2 – 7mins</a:t>
            </a:r>
            <a:r>
              <a:rPr lang="en-GB" altLang="en-US" sz="2300" dirty="0">
                <a:latin typeface="Arial" panose="020B0604020202020204" pitchFamily="34" charset="0"/>
                <a:cs typeface="Arial" panose="020B0604020202020204" pitchFamily="34" charset="0"/>
              </a:rPr>
              <a:t> </a:t>
            </a:r>
          </a:p>
        </p:txBody>
      </p:sp>
      <p:sp>
        <p:nvSpPr>
          <p:cNvPr id="5" name="TextBox 4">
            <a:extLst>
              <a:ext uri="{FF2B5EF4-FFF2-40B4-BE49-F238E27FC236}">
                <a16:creationId xmlns:a16="http://schemas.microsoft.com/office/drawing/2014/main" id="{06338800-5BC9-47D9-B3AD-03DCBA8E9371}"/>
              </a:ext>
            </a:extLst>
          </p:cNvPr>
          <p:cNvSpPr txBox="1"/>
          <p:nvPr/>
        </p:nvSpPr>
        <p:spPr bwMode="auto">
          <a:xfrm>
            <a:off x="6090296" y="4062214"/>
            <a:ext cx="276045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nchor="ctr">
            <a:spAutoFit/>
          </a:bodyPr>
          <a:lstStyle/>
          <a:p>
            <a:pPr marL="571500" indent="-398463" eaLnBrk="1" hangingPunct="1">
              <a:buClr>
                <a:srgbClr val="604A7B"/>
              </a:buClr>
              <a:buFont typeface="Wingdings" panose="05000000000000000000" pitchFamily="2" charset="2"/>
              <a:buChar char="§"/>
              <a:defRPr/>
            </a:pPr>
            <a:r>
              <a:rPr lang="en-GB" altLang="en-US" sz="2300" dirty="0">
                <a:latin typeface="Arial" panose="020B0604020202020204" pitchFamily="34" charset="0"/>
                <a:cs typeface="Arial" panose="020B0604020202020204" pitchFamily="34" charset="0"/>
              </a:rPr>
              <a:t>BOLD auditory </a:t>
            </a:r>
          </a:p>
          <a:p>
            <a:pPr marL="896938" lvl="1" indent="-304800" eaLnBrk="1" hangingPunct="1">
              <a:buClr>
                <a:srgbClr val="604A7B"/>
              </a:buClr>
              <a:buFont typeface="Wingdings" panose="05000000000000000000" pitchFamily="2" charset="2"/>
              <a:buChar char="§"/>
              <a:defRPr/>
            </a:pPr>
            <a:r>
              <a:rPr lang="en-GB" altLang="en-US" sz="2100" dirty="0">
                <a:latin typeface="Arial" panose="020B0604020202020204" pitchFamily="34" charset="0"/>
                <a:cs typeface="Arial" panose="020B0604020202020204" pitchFamily="34" charset="0"/>
              </a:rPr>
              <a:t>run1– 7mins</a:t>
            </a:r>
            <a:endParaRPr lang="en-GB" sz="2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0319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txBox="1">
            <a:spLocks/>
          </p:cNvSpPr>
          <p:nvPr/>
        </p:nvSpPr>
        <p:spPr bwMode="auto">
          <a:xfrm>
            <a:off x="432000" y="432000"/>
            <a:ext cx="8280000" cy="1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Wingdings" pitchFamily="2" charset="2"/>
              <a:buChar char="§"/>
              <a:defRPr sz="2800">
                <a:solidFill>
                  <a:schemeClr val="tx1"/>
                </a:solidFill>
                <a:latin typeface="Arial" charset="0"/>
                <a:ea typeface="ＭＳ Ｐゴシック" pitchFamily="34" charset="-128"/>
                <a:cs typeface="Arial" charset="0"/>
              </a:defRPr>
            </a:lvl1pPr>
            <a:lvl2pPr marL="742950" indent="-285750">
              <a:spcBef>
                <a:spcPct val="20000"/>
              </a:spcBef>
              <a:buFont typeface="Wingdings" pitchFamily="2" charset="2"/>
              <a:buChar char="§"/>
              <a:defRPr sz="2400">
                <a:solidFill>
                  <a:schemeClr val="tx1"/>
                </a:solidFill>
                <a:latin typeface="Arial" charset="0"/>
                <a:ea typeface="ＭＳ Ｐゴシック" pitchFamily="34" charset="-128"/>
                <a:cs typeface="Arial" charset="0"/>
              </a:defRPr>
            </a:lvl2pPr>
            <a:lvl3pPr marL="1143000" indent="-228600">
              <a:spcBef>
                <a:spcPct val="20000"/>
              </a:spcBef>
              <a:buFont typeface="Wingdings" pitchFamily="2" charset="2"/>
              <a:buChar char="§"/>
              <a:defRPr sz="2000">
                <a:solidFill>
                  <a:schemeClr val="tx1"/>
                </a:solidFill>
                <a:latin typeface="Arial" charset="0"/>
                <a:ea typeface="ＭＳ Ｐゴシック" pitchFamily="34" charset="-128"/>
                <a:cs typeface="Arial" charset="0"/>
              </a:defRPr>
            </a:lvl3pPr>
            <a:lvl4pPr marL="1600200" indent="-228600">
              <a:spcBef>
                <a:spcPct val="20000"/>
              </a:spcBef>
              <a:buFont typeface="Wingdings" pitchFamily="2" charset="2"/>
              <a:buChar char="§"/>
              <a:defRPr>
                <a:solidFill>
                  <a:schemeClr val="tx1"/>
                </a:solidFill>
                <a:latin typeface="Arial" charset="0"/>
                <a:ea typeface="ＭＳ Ｐゴシック" pitchFamily="34" charset="-128"/>
                <a:cs typeface="Arial" charset="0"/>
              </a:defRPr>
            </a:lvl4pPr>
            <a:lvl5pPr marL="2057400" indent="-228600">
              <a:spcBef>
                <a:spcPct val="20000"/>
              </a:spcBef>
              <a:buFont typeface="Wingdings" pitchFamily="2" charset="2"/>
              <a:buChar char="§"/>
              <a:defRPr>
                <a:solidFill>
                  <a:schemeClr val="tx1"/>
                </a:solidFill>
                <a:latin typeface="Arial" charset="0"/>
                <a:ea typeface="ＭＳ Ｐゴシック" pitchFamily="34" charset="-128"/>
                <a:cs typeface="Arial" charset="0"/>
              </a:defRPr>
            </a:lvl5pPr>
            <a:lvl6pPr marL="2514600" indent="-228600" defTabSz="457200" eaLnBrk="0" fontAlgn="base" hangingPunct="0">
              <a:spcBef>
                <a:spcPct val="20000"/>
              </a:spcBef>
              <a:spcAft>
                <a:spcPct val="0"/>
              </a:spcAft>
              <a:buFont typeface="Wingdings" pitchFamily="2" charset="2"/>
              <a:buChar char="§"/>
              <a:defRPr>
                <a:solidFill>
                  <a:schemeClr val="tx1"/>
                </a:solidFill>
                <a:latin typeface="Arial" charset="0"/>
                <a:ea typeface="ＭＳ Ｐゴシック" pitchFamily="34" charset="-128"/>
                <a:cs typeface="Arial" charset="0"/>
              </a:defRPr>
            </a:lvl6pPr>
            <a:lvl7pPr marL="2971800" indent="-228600" defTabSz="457200" eaLnBrk="0" fontAlgn="base" hangingPunct="0">
              <a:spcBef>
                <a:spcPct val="20000"/>
              </a:spcBef>
              <a:spcAft>
                <a:spcPct val="0"/>
              </a:spcAft>
              <a:buFont typeface="Wingdings" pitchFamily="2" charset="2"/>
              <a:buChar char="§"/>
              <a:defRPr>
                <a:solidFill>
                  <a:schemeClr val="tx1"/>
                </a:solidFill>
                <a:latin typeface="Arial" charset="0"/>
                <a:ea typeface="ＭＳ Ｐゴシック" pitchFamily="34" charset="-128"/>
                <a:cs typeface="Arial" charset="0"/>
              </a:defRPr>
            </a:lvl7pPr>
            <a:lvl8pPr marL="3429000" indent="-228600" defTabSz="457200" eaLnBrk="0" fontAlgn="base" hangingPunct="0">
              <a:spcBef>
                <a:spcPct val="20000"/>
              </a:spcBef>
              <a:spcAft>
                <a:spcPct val="0"/>
              </a:spcAft>
              <a:buFont typeface="Wingdings" pitchFamily="2" charset="2"/>
              <a:buChar char="§"/>
              <a:defRPr>
                <a:solidFill>
                  <a:schemeClr val="tx1"/>
                </a:solidFill>
                <a:latin typeface="Arial" charset="0"/>
                <a:ea typeface="ＭＳ Ｐゴシック" pitchFamily="34" charset="-128"/>
                <a:cs typeface="Arial" charset="0"/>
              </a:defRPr>
            </a:lvl8pPr>
            <a:lvl9pPr marL="3886200" indent="-228600" defTabSz="457200" eaLnBrk="0" fontAlgn="base" hangingPunct="0">
              <a:spcBef>
                <a:spcPct val="20000"/>
              </a:spcBef>
              <a:spcAft>
                <a:spcPct val="0"/>
              </a:spcAft>
              <a:buFont typeface="Wingdings" pitchFamily="2" charset="2"/>
              <a:buChar char="§"/>
              <a:defRPr>
                <a:solidFill>
                  <a:schemeClr val="tx1"/>
                </a:solidFill>
                <a:latin typeface="Arial" charset="0"/>
                <a:ea typeface="ＭＳ Ｐゴシック" pitchFamily="34" charset="-128"/>
                <a:cs typeface="Arial" charset="0"/>
              </a:defRPr>
            </a:lvl9pPr>
          </a:lstStyle>
          <a:p>
            <a:pPr eaLnBrk="1" hangingPunct="1">
              <a:spcBef>
                <a:spcPct val="0"/>
              </a:spcBef>
              <a:buFontTx/>
              <a:buNone/>
            </a:pPr>
            <a:r>
              <a:rPr lang="en-GB" altLang="en-US" sz="3600" dirty="0">
                <a:solidFill>
                  <a:srgbClr val="604A7B"/>
                </a:solidFill>
              </a:rPr>
              <a:t>Data Analysis</a:t>
            </a:r>
          </a:p>
        </p:txBody>
      </p:sp>
      <p:sp>
        <p:nvSpPr>
          <p:cNvPr id="11267" name="Content Placeholder 2"/>
          <p:cNvSpPr txBox="1">
            <a:spLocks/>
          </p:cNvSpPr>
          <p:nvPr/>
        </p:nvSpPr>
        <p:spPr bwMode="auto">
          <a:xfrm>
            <a:off x="432000" y="1440000"/>
            <a:ext cx="7772400" cy="4473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Wingdings" pitchFamily="2" charset="2"/>
              <a:buChar char="§"/>
              <a:defRPr sz="2800">
                <a:solidFill>
                  <a:schemeClr val="tx1"/>
                </a:solidFill>
                <a:latin typeface="Arial" charset="0"/>
                <a:ea typeface="ＭＳ Ｐゴシック" pitchFamily="34" charset="-128"/>
                <a:cs typeface="Arial" charset="0"/>
              </a:defRPr>
            </a:lvl1pPr>
            <a:lvl2pPr marL="742950" indent="-285750">
              <a:spcBef>
                <a:spcPct val="20000"/>
              </a:spcBef>
              <a:buFont typeface="Wingdings" pitchFamily="2" charset="2"/>
              <a:buChar char="§"/>
              <a:defRPr sz="2400">
                <a:solidFill>
                  <a:schemeClr val="tx1"/>
                </a:solidFill>
                <a:latin typeface="Arial" charset="0"/>
                <a:ea typeface="ＭＳ Ｐゴシック" pitchFamily="34" charset="-128"/>
                <a:cs typeface="Arial" charset="0"/>
              </a:defRPr>
            </a:lvl2pPr>
            <a:lvl3pPr marL="1143000" indent="-228600">
              <a:spcBef>
                <a:spcPct val="20000"/>
              </a:spcBef>
              <a:buFont typeface="Wingdings" pitchFamily="2" charset="2"/>
              <a:buChar char="§"/>
              <a:defRPr sz="2000">
                <a:solidFill>
                  <a:schemeClr val="tx1"/>
                </a:solidFill>
                <a:latin typeface="Arial" charset="0"/>
                <a:ea typeface="ＭＳ Ｐゴシック" pitchFamily="34" charset="-128"/>
                <a:cs typeface="Arial" charset="0"/>
              </a:defRPr>
            </a:lvl3pPr>
            <a:lvl4pPr marL="1600200" indent="-228600">
              <a:spcBef>
                <a:spcPct val="20000"/>
              </a:spcBef>
              <a:buFont typeface="Wingdings" pitchFamily="2" charset="2"/>
              <a:buChar char="§"/>
              <a:defRPr>
                <a:solidFill>
                  <a:schemeClr val="tx1"/>
                </a:solidFill>
                <a:latin typeface="Arial" charset="0"/>
                <a:ea typeface="ＭＳ Ｐゴシック" pitchFamily="34" charset="-128"/>
                <a:cs typeface="Arial" charset="0"/>
              </a:defRPr>
            </a:lvl4pPr>
            <a:lvl5pPr marL="2057400" indent="-228600">
              <a:spcBef>
                <a:spcPct val="20000"/>
              </a:spcBef>
              <a:buFont typeface="Wingdings" pitchFamily="2" charset="2"/>
              <a:buChar char="§"/>
              <a:defRPr>
                <a:solidFill>
                  <a:schemeClr val="tx1"/>
                </a:solidFill>
                <a:latin typeface="Arial" charset="0"/>
                <a:ea typeface="ＭＳ Ｐゴシック" pitchFamily="34" charset="-128"/>
                <a:cs typeface="Arial" charset="0"/>
              </a:defRPr>
            </a:lvl5pPr>
            <a:lvl6pPr marL="2514600" indent="-228600" defTabSz="457200" eaLnBrk="0" fontAlgn="base" hangingPunct="0">
              <a:spcBef>
                <a:spcPct val="20000"/>
              </a:spcBef>
              <a:spcAft>
                <a:spcPct val="0"/>
              </a:spcAft>
              <a:buFont typeface="Wingdings" pitchFamily="2" charset="2"/>
              <a:buChar char="§"/>
              <a:defRPr>
                <a:solidFill>
                  <a:schemeClr val="tx1"/>
                </a:solidFill>
                <a:latin typeface="Arial" charset="0"/>
                <a:ea typeface="ＭＳ Ｐゴシック" pitchFamily="34" charset="-128"/>
                <a:cs typeface="Arial" charset="0"/>
              </a:defRPr>
            </a:lvl6pPr>
            <a:lvl7pPr marL="2971800" indent="-228600" defTabSz="457200" eaLnBrk="0" fontAlgn="base" hangingPunct="0">
              <a:spcBef>
                <a:spcPct val="20000"/>
              </a:spcBef>
              <a:spcAft>
                <a:spcPct val="0"/>
              </a:spcAft>
              <a:buFont typeface="Wingdings" pitchFamily="2" charset="2"/>
              <a:buChar char="§"/>
              <a:defRPr>
                <a:solidFill>
                  <a:schemeClr val="tx1"/>
                </a:solidFill>
                <a:latin typeface="Arial" charset="0"/>
                <a:ea typeface="ＭＳ Ｐゴシック" pitchFamily="34" charset="-128"/>
                <a:cs typeface="Arial" charset="0"/>
              </a:defRPr>
            </a:lvl7pPr>
            <a:lvl8pPr marL="3429000" indent="-228600" defTabSz="457200" eaLnBrk="0" fontAlgn="base" hangingPunct="0">
              <a:spcBef>
                <a:spcPct val="20000"/>
              </a:spcBef>
              <a:spcAft>
                <a:spcPct val="0"/>
              </a:spcAft>
              <a:buFont typeface="Wingdings" pitchFamily="2" charset="2"/>
              <a:buChar char="§"/>
              <a:defRPr>
                <a:solidFill>
                  <a:schemeClr val="tx1"/>
                </a:solidFill>
                <a:latin typeface="Arial" charset="0"/>
                <a:ea typeface="ＭＳ Ｐゴシック" pitchFamily="34" charset="-128"/>
                <a:cs typeface="Arial" charset="0"/>
              </a:defRPr>
            </a:lvl8pPr>
            <a:lvl9pPr marL="3886200" indent="-228600" defTabSz="457200" eaLnBrk="0" fontAlgn="base" hangingPunct="0">
              <a:spcBef>
                <a:spcPct val="20000"/>
              </a:spcBef>
              <a:spcAft>
                <a:spcPct val="0"/>
              </a:spcAft>
              <a:buFont typeface="Wingdings" pitchFamily="2" charset="2"/>
              <a:buChar char="§"/>
              <a:defRPr>
                <a:solidFill>
                  <a:schemeClr val="tx1"/>
                </a:solidFill>
                <a:latin typeface="Arial" charset="0"/>
                <a:ea typeface="ＭＳ Ｐゴシック" pitchFamily="34" charset="-128"/>
                <a:cs typeface="Arial" charset="0"/>
              </a:defRPr>
            </a:lvl9pPr>
          </a:lstStyle>
          <a:p>
            <a:pPr eaLnBrk="1" hangingPunct="1">
              <a:spcBef>
                <a:spcPts val="0"/>
              </a:spcBef>
              <a:spcAft>
                <a:spcPts val="1200"/>
              </a:spcAft>
              <a:buClr>
                <a:srgbClr val="604A7B"/>
              </a:buClr>
            </a:pPr>
            <a:r>
              <a:rPr lang="en-GB" altLang="en-US" sz="2300" dirty="0">
                <a:latin typeface="Arial" panose="020B0604020202020204" pitchFamily="34" charset="0"/>
                <a:cs typeface="Arial" panose="020B0604020202020204" pitchFamily="34" charset="0"/>
              </a:rPr>
              <a:t>MEG: noise-pool data cleaning (PCA)</a:t>
            </a:r>
          </a:p>
          <a:p>
            <a:pPr lvl="1" eaLnBrk="1" hangingPunct="1">
              <a:spcBef>
                <a:spcPts val="0"/>
              </a:spcBef>
              <a:spcAft>
                <a:spcPts val="1200"/>
              </a:spcAft>
              <a:buClr>
                <a:srgbClr val="604A7B"/>
              </a:buClr>
            </a:pPr>
            <a:r>
              <a:rPr lang="en-GB" altLang="en-US" sz="2100" dirty="0">
                <a:latin typeface="Arial" panose="020B0604020202020204" pitchFamily="34" charset="0"/>
                <a:cs typeface="Arial" panose="020B0604020202020204" pitchFamily="34" charset="0"/>
              </a:rPr>
              <a:t>100 identified MEG sensors</a:t>
            </a:r>
            <a:r>
              <a:rPr lang="hu-HU" altLang="en-US" sz="2100" dirty="0">
                <a:latin typeface="Arial" panose="020B0604020202020204" pitchFamily="34" charset="0"/>
                <a:cs typeface="Arial" panose="020B0604020202020204" pitchFamily="34" charset="0"/>
              </a:rPr>
              <a:t>:</a:t>
            </a:r>
            <a:r>
              <a:rPr lang="en-GB" altLang="en-US" sz="2100" dirty="0">
                <a:latin typeface="Arial" panose="020B0604020202020204" pitchFamily="34" charset="0"/>
                <a:cs typeface="Arial" panose="020B0604020202020204" pitchFamily="34" charset="0"/>
              </a:rPr>
              <a:t> noise-pool</a:t>
            </a:r>
          </a:p>
          <a:p>
            <a:pPr lvl="1" eaLnBrk="1" hangingPunct="1">
              <a:spcBef>
                <a:spcPts val="0"/>
              </a:spcBef>
              <a:spcAft>
                <a:spcPts val="1200"/>
              </a:spcAft>
              <a:buClr>
                <a:srgbClr val="604A7B"/>
              </a:buClr>
            </a:pPr>
            <a:r>
              <a:rPr lang="en-GB" altLang="en-US" sz="2100" dirty="0">
                <a:latin typeface="Arial" panose="020B0604020202020204" pitchFamily="34" charset="0"/>
                <a:cs typeface="Arial" panose="020B0604020202020204" pitchFamily="34" charset="0"/>
              </a:rPr>
              <a:t>LCMV beamforming </a:t>
            </a:r>
          </a:p>
          <a:p>
            <a:pPr eaLnBrk="1" hangingPunct="1">
              <a:spcBef>
                <a:spcPts val="0"/>
              </a:spcBef>
              <a:spcAft>
                <a:spcPts val="1200"/>
              </a:spcAft>
              <a:buClr>
                <a:srgbClr val="604A7B"/>
              </a:buClr>
            </a:pPr>
            <a:r>
              <a:rPr lang="en-GB" altLang="en-US" sz="2300" dirty="0"/>
              <a:t>fMRI: GLM</a:t>
            </a:r>
          </a:p>
          <a:p>
            <a:pPr lvl="1" eaLnBrk="1" hangingPunct="1">
              <a:spcBef>
                <a:spcPts val="0"/>
              </a:spcBef>
              <a:spcAft>
                <a:spcPts val="1200"/>
              </a:spcAft>
              <a:buClr>
                <a:srgbClr val="604A7B"/>
              </a:buClr>
            </a:pPr>
            <a:r>
              <a:rPr lang="en-GB" altLang="en-US" sz="2100" dirty="0"/>
              <a:t>regressor of interests: active and control periods</a:t>
            </a:r>
          </a:p>
          <a:p>
            <a:pPr lvl="1" eaLnBrk="1" hangingPunct="1">
              <a:spcBef>
                <a:spcPts val="0"/>
              </a:spcBef>
              <a:spcAft>
                <a:spcPts val="1200"/>
              </a:spcAft>
              <a:buClr>
                <a:srgbClr val="604A7B"/>
              </a:buClr>
            </a:pPr>
            <a:r>
              <a:rPr lang="en-GB" altLang="en-US" sz="2100" dirty="0"/>
              <a:t>nuisance regressors: cardiorespiratory data</a:t>
            </a:r>
          </a:p>
          <a:p>
            <a:pPr lvl="1" eaLnBrk="1" hangingPunct="1">
              <a:spcBef>
                <a:spcPts val="0"/>
              </a:spcBef>
              <a:spcAft>
                <a:spcPts val="1200"/>
              </a:spcAft>
              <a:buClr>
                <a:srgbClr val="604A7B"/>
              </a:buClr>
            </a:pPr>
            <a:r>
              <a:rPr lang="en-GB" altLang="en-US" sz="2100" dirty="0">
                <a:latin typeface="Arial" panose="020B0604020202020204" pitchFamily="34" charset="0"/>
                <a:cs typeface="Arial" panose="020B0604020202020204" pitchFamily="34" charset="0"/>
              </a:rPr>
              <a:t>pseudo t-statistical maps</a:t>
            </a:r>
          </a:p>
          <a:p>
            <a:pPr eaLnBrk="1" hangingPunct="1">
              <a:spcBef>
                <a:spcPts val="0"/>
              </a:spcBef>
              <a:spcAft>
                <a:spcPts val="1200"/>
              </a:spcAft>
              <a:buClr>
                <a:srgbClr val="604A7B"/>
              </a:buClr>
            </a:pPr>
            <a:r>
              <a:rPr lang="en-GB" altLang="en-US" sz="2300" dirty="0">
                <a:latin typeface="Arial" panose="020B0604020202020204" pitchFamily="34" charset="0"/>
                <a:cs typeface="Arial" panose="020B0604020202020204" pitchFamily="34" charset="0"/>
              </a:rPr>
              <a:t>contralateral gamma ERS and ipsilateral alpha/beta ERD to the visual stimulus are reflected as PBR and NBR</a:t>
            </a:r>
            <a:endParaRPr lang="hu-HU" altLang="en-US" sz="23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3EAA2263-CB6D-44D0-A303-089C42E7EDC6}"/>
              </a:ext>
            </a:extLst>
          </p:cNvPr>
          <p:cNvSpPr txBox="1"/>
          <p:nvPr/>
        </p:nvSpPr>
        <p:spPr bwMode="auto">
          <a:xfrm>
            <a:off x="6316579" y="5913892"/>
            <a:ext cx="273116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nchor="ctr">
            <a:spAutoFit/>
          </a:bodyPr>
          <a:lstStyle/>
          <a:p>
            <a:pPr eaLnBrk="1" hangingPunct="1"/>
            <a:r>
              <a:rPr lang="hu-HU" sz="1500" dirty="0">
                <a:latin typeface="Arial" panose="020B0604020202020204" pitchFamily="34" charset="0"/>
                <a:cs typeface="Arial" panose="020B0604020202020204" pitchFamily="34" charset="0"/>
              </a:rPr>
              <a:t>Kupers et al., PLoS One 2018</a:t>
            </a:r>
          </a:p>
          <a:p>
            <a:pPr algn="l" eaLnBrk="1" hangingPunct="1">
              <a:spcBef>
                <a:spcPct val="0"/>
              </a:spcBef>
              <a:buFontTx/>
              <a:buNone/>
            </a:pPr>
            <a:endParaRPr lang="en-GB" sz="1500" dirty="0">
              <a:solidFill>
                <a:srgbClr val="604A7B"/>
              </a:solidFill>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bactivac">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8B8F14"/>
      </a:hlink>
      <a:folHlink>
        <a:srgbClr val="D9E0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anchor="ctr"/>
      <a:lstStyle>
        <a:defPPr algn="l" eaLnBrk="1" hangingPunct="1">
          <a:spcBef>
            <a:spcPct val="0"/>
          </a:spcBef>
          <a:buFontTx/>
          <a:buNone/>
          <a:defRPr sz="3600" dirty="0">
            <a:solidFill>
              <a:srgbClr val="604A7B"/>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12206</TotalTime>
  <Words>809</Words>
  <Application>Microsoft Office PowerPoint</Application>
  <PresentationFormat>On-screen Show (4:3)</PresentationFormat>
  <Paragraphs>138</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Wingdings</vt:lpstr>
      <vt:lpstr>Office Theme</vt:lpstr>
      <vt:lpstr>Investigating the contributions of narrowband gamma and broadband gamma to  positive and negative BOLD</vt:lpstr>
      <vt:lpstr>Background</vt:lpstr>
      <vt:lpstr>More specific details of NBG vs BBG</vt:lpstr>
      <vt:lpstr>PowerPoint Presentation</vt:lpstr>
      <vt:lpstr>Experimental Paradigm</vt:lpstr>
      <vt:lpstr>PowerPoint Presentation</vt:lpstr>
      <vt:lpstr> MEG Session Protocol </vt:lpstr>
      <vt:lpstr>PowerPoint Presentation</vt:lpstr>
      <vt:lpstr>PowerPoint Presentation</vt:lpstr>
      <vt:lpstr>Outcomes</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 Publications</dc:creator>
  <cp:lastModifiedBy>Dorottya Hetenyi (MSc Brain Imag + Cog Neuro PT)</cp:lastModifiedBy>
  <cp:revision>445</cp:revision>
  <dcterms:created xsi:type="dcterms:W3CDTF">2016-02-17T13:28:21Z</dcterms:created>
  <dcterms:modified xsi:type="dcterms:W3CDTF">2020-03-12T11:43:19Z</dcterms:modified>
</cp:coreProperties>
</file>