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tlayer.org/en/training-rnn-using-pytorch/" TargetMode="External"/><Relationship Id="rId3" Type="http://schemas.openxmlformats.org/officeDocument/2006/relationships/hyperlink" Target="https://www.dotlayer.org/blog/2020-10-30-reproducibility-in-ml-a-talk/machine-learning/" TargetMode="External"/><Relationship Id="rId4" Type="http://schemas.openxmlformats.org/officeDocument/2006/relationships/hyperlink" Target="https://www.dotlayer.org/blog/2020-07-29-openlayer-one-year/podcast/" TargetMode="External"/><Relationship Id="rId5" Type="http://schemas.openxmlformats.org/officeDocument/2006/relationships/hyperlink" Target="https://www.dotlayer.org/blog/2020-06-09/copenhagen/" TargetMode="External"/><Relationship Id="rId6" Type="http://schemas.openxmlformats.org/officeDocument/2006/relationships/hyperlink" Target="https://www.dotlayer.org/blog/2020-03-19-howto/howto-fr/" TargetMode="External"/><Relationship Id="rId7" Type="http://schemas.openxmlformats.org/officeDocument/2006/relationships/hyperlink" Target="https://www.dotlayer.org/blog/2020-01-04-julia-boosting-trees/julia-boosting-trees/" TargetMode="External"/><Relationship Id="rId8" Type="http://schemas.openxmlformats.org/officeDocument/2006/relationships/hyperlink" Target="https://www.dotlayer.org/en/blog/2020-03-04-what-is-wrong-with-sklearn/neat-machine-learning-pipelines/" TargetMode="External"/><Relationship Id="rId9" Type="http://schemas.openxmlformats.org/officeDocument/2006/relationships/hyperlink" Target="https://www.dotlayer.org/blog/2019-12-19-recap-2019/recap-2019/" TargetMode="External"/><Relationship Id="rId10" Type="http://schemas.openxmlformats.org/officeDocument/2006/relationships/hyperlink" Target="https://www.dotlayer.org/blog/2019-05-21-argparse-package/optparse-package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niversaldatatoo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semblée généra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Assemblée générale</a:t>
            </a:r>
          </a:p>
        </p:txBody>
      </p:sp>
      <p:sp>
        <p:nvSpPr>
          <p:cNvPr id="120" name="Mardi 13 Avril 202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Mardi 13 Avril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États financ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États financiers</a:t>
            </a:r>
          </a:p>
        </p:txBody>
      </p:sp>
      <p:sp>
        <p:nvSpPr>
          <p:cNvPr id="14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aphicFrame>
        <p:nvGraphicFramePr>
          <p:cNvPr id="148" name="État des résultats 2020"/>
          <p:cNvGraphicFramePr/>
          <p:nvPr/>
        </p:nvGraphicFramePr>
        <p:xfrm>
          <a:off x="5489482" y="3693163"/>
          <a:ext cx="13405036" cy="80913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37292"/>
                <a:gridCol w="4567743"/>
              </a:tblGrid>
              <a:tr h="647138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600">
                          <a:latin typeface="Helvetica Neue Light"/>
                          <a:ea typeface="Helvetica Neue Light"/>
                          <a:cs typeface="Helvetica Neue Light"/>
                        </a:rPr>
                        <a:t>État des résultats 2020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Revenus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Montant ($)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 Inscriptions des membres (10)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$200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 Ristourne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$0.33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Sous-total des revenus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$200.33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Dépenses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b="1" sz="3200">
                          <a:sym typeface="Helvetica Neue"/>
                        </a:defRPr>
                      </a:pPr>
                      <a:r>
                        <a:t>  </a:t>
                      </a:r>
                      <a:r>
                        <a:rPr b="0"/>
                        <a:t>Frais gestion de compte banque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$71.40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b="1" sz="3200">
                          <a:sym typeface="Helvetica Neue"/>
                        </a:defRPr>
                      </a:pPr>
                      <a:r>
                        <a:t>  </a:t>
                      </a:r>
                      <a:r>
                        <a:rPr b="0"/>
                        <a:t>Frais REQ + pénalité retard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$150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Sous-total des dépenses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$221.40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</a:tr>
              <a:tr h="82712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-$22.07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États financ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États financiers</a:t>
            </a:r>
          </a:p>
        </p:txBody>
      </p:sp>
      <p:sp>
        <p:nvSpPr>
          <p:cNvPr id="151" name="Double-click to edit"/>
          <p:cNvSpPr txBox="1"/>
          <p:nvPr>
            <p:ph type="body" sz="quarter" idx="1"/>
          </p:nvPr>
        </p:nvSpPr>
        <p:spPr>
          <a:xfrm>
            <a:off x="1689100" y="3149600"/>
            <a:ext cx="9002079" cy="68647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aphicFrame>
        <p:nvGraphicFramePr>
          <p:cNvPr id="152" name="Bilan vu au 30 janvier 2020"/>
          <p:cNvGraphicFramePr/>
          <p:nvPr/>
        </p:nvGraphicFramePr>
        <p:xfrm>
          <a:off x="2839926" y="4515525"/>
          <a:ext cx="8322801" cy="64465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478447"/>
                <a:gridCol w="2831652"/>
              </a:tblGrid>
              <a:tr h="647138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600">
                          <a:latin typeface="Helvetica Neue Light"/>
                          <a:ea typeface="Helvetica Neue Light"/>
                          <a:cs typeface="Helvetica Neue Light"/>
                        </a:rPr>
                        <a:t>Bilan vu au 30 janvier 2020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Actif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Montant ($)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 Encaisse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$2031.09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Passif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b="1" sz="3200">
                          <a:sym typeface="Helvetica Neue"/>
                        </a:defRPr>
                      </a:pPr>
                      <a:r>
                        <a:t>  </a:t>
                      </a:r>
                      <a:r>
                        <a:rPr b="0"/>
                        <a:t>Due aux membres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$1278.37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Équité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$752.72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Bilan vu au 30 janvier 2021"/>
          <p:cNvGraphicFramePr/>
          <p:nvPr/>
        </p:nvGraphicFramePr>
        <p:xfrm>
          <a:off x="14009631" y="4515525"/>
          <a:ext cx="8322801" cy="64465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478447"/>
                <a:gridCol w="2831652"/>
              </a:tblGrid>
              <a:tr h="647138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600">
                          <a:latin typeface="Helvetica Neue Light"/>
                          <a:ea typeface="Helvetica Neue Light"/>
                          <a:cs typeface="Helvetica Neue Light"/>
                        </a:rPr>
                        <a:t>Bilan vu au 30 janvier 2021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Actif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Montant ($)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 Encaisse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$731.55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Passif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b="1" sz="3200">
                          <a:sym typeface="Helvetica Neue"/>
                        </a:defRPr>
                      </a:pPr>
                      <a:r>
                        <a:t>  </a:t>
                      </a:r>
                      <a:r>
                        <a:rPr b="0"/>
                        <a:t>Due aux membres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</a:tr>
              <a:tr h="1159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3200">
                          <a:sym typeface="Helvetica Neue"/>
                        </a:rPr>
                        <a:t>Équité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$731.55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hangement à la char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Changement à la charte</a:t>
            </a:r>
          </a:p>
        </p:txBody>
      </p:sp>
      <p:sp>
        <p:nvSpPr>
          <p:cNvPr id="156" name="Proposition: Nous proposons d’avoir 3 membres dans la conseil d’administration de l’OSBL au lieu de 5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u="sng"/>
            </a:pPr>
            <a:r>
              <a:t>Proposition: Nous proposons d’avoir 3 membres dans la conseil d’administration de l’OSBL au lieu de 5.</a:t>
            </a:r>
          </a:p>
          <a:p>
            <a:pPr/>
            <a:r>
              <a:t>Notre expérience sur 2 ans nous laisse croire que 3 est suffisant. Les 3 postes seraient :</a:t>
            </a:r>
          </a:p>
          <a:p>
            <a:pPr lvl="1"/>
            <a:r>
              <a:t>Président</a:t>
            </a:r>
          </a:p>
          <a:p>
            <a:pPr lvl="1"/>
            <a:r>
              <a:t>Trésorier</a:t>
            </a:r>
          </a:p>
          <a:p>
            <a:pPr lvl="1"/>
            <a:r>
              <a:t>Secrétaire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o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É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Élections</a:t>
            </a:r>
          </a:p>
        </p:txBody>
      </p:sp>
      <p:sp>
        <p:nvSpPr>
          <p:cNvPr id="161" name="Les postes à combler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Les postes à combler : </a:t>
            </a:r>
          </a:p>
          <a:p>
            <a:pPr/>
            <a:r>
              <a:t>Président : David Beauchemin</a:t>
            </a:r>
          </a:p>
          <a:p>
            <a:pPr/>
            <a:r>
              <a:t>Secrétaire: Mathieu Godbout et Guillaume Chevalier</a:t>
            </a:r>
          </a:p>
          <a:p>
            <a:pPr/>
            <a:r>
              <a:t>Trésorier: Marco-muelsam AisMau et Guillaume Chevalier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É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Élections</a:t>
            </a:r>
          </a:p>
        </p:txBody>
      </p:sp>
      <p:sp>
        <p:nvSpPr>
          <p:cNvPr id="164" name="Q&amp;A (quelques minut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 (quelques minutes)</a:t>
            </a:r>
          </a:p>
          <a:p>
            <a:pPr/>
            <a:r>
              <a:t>Dévoilement des résultats</a:t>
            </a:r>
          </a:p>
          <a:p>
            <a:pPr/>
            <a:r>
              <a:t>Merci Annie pour le rôle de directrice des élections!!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hat’s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167" name="Transition du nouveau conseil d’administ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du nouveau conseil d’administration</a:t>
            </a:r>
          </a:p>
          <a:p>
            <a:pPr/>
            <a:r>
              <a:t>Événements (fingers crossed)</a:t>
            </a:r>
          </a:p>
          <a:p>
            <a:pPr/>
            <a:r>
              <a:t>Continuité du blog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rdre du jo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Ordre du jour</a:t>
            </a:r>
          </a:p>
        </p:txBody>
      </p:sp>
      <p:sp>
        <p:nvSpPr>
          <p:cNvPr id="123" name="Objectifs de .Lay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Objectifs de .Layer</a:t>
            </a:r>
          </a:p>
          <a:p>
            <a:pPr/>
            <a:r>
              <a:t>Bilan des activités 2020</a:t>
            </a:r>
          </a:p>
          <a:p>
            <a:pPr/>
            <a:r>
              <a:t>Bilan financier 2020</a:t>
            </a:r>
          </a:p>
          <a:p>
            <a:pPr/>
            <a:r>
              <a:t>Vote changement à la charte</a:t>
            </a:r>
          </a:p>
          <a:p>
            <a:pPr/>
            <a:r>
              <a:t>Élections</a:t>
            </a:r>
          </a:p>
          <a:p>
            <a:pPr/>
            <a:r>
              <a:t>What’s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et, Learn and Sh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Meet, Learn and Share</a:t>
            </a:r>
          </a:p>
        </p:txBody>
      </p:sp>
      <p:sp>
        <p:nvSpPr>
          <p:cNvPr id="126" name="La slide la classique (voir dernière présentation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slide la classique (voir dernière présentation)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ri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Orientations</a:t>
            </a:r>
          </a:p>
        </p:txBody>
      </p:sp>
      <p:sp>
        <p:nvSpPr>
          <p:cNvPr id="129" name="La slide la classique (voir dernière présentation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slide la classique (voir dernière présentation)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 blog .Layer en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blog .Layer en 2020</a:t>
            </a:r>
          </a:p>
        </p:txBody>
      </p:sp>
      <p:sp>
        <p:nvSpPr>
          <p:cNvPr id="132" name="Objectifs début d’année 2020: 6 arti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Objectifs début d’année 2020: 6 articles </a:t>
            </a:r>
          </a:p>
          <a:p>
            <a:pPr lvl="1"/>
            <a:r>
              <a:t>Nombres d’articles publiés en 2020: 9 articles :D</a:t>
            </a:r>
          </a:p>
          <a:p>
            <a:pPr lvl="1"/>
            <a:r>
              <a:t>Plusieurs améliorations au site</a:t>
            </a:r>
          </a:p>
          <a:p>
            <a:pPr lvl="1"/>
            <a:r>
              <a:t>Merci au comité pour les révisions: Sam Perroch, Annie, Christopher, Guillaume et David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ujets des arti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Sujets des articles</a:t>
            </a:r>
          </a:p>
        </p:txBody>
      </p:sp>
      <p:sp>
        <p:nvSpPr>
          <p:cNvPr id="135" name="Training a Recurrent Neural Network (RNN) using PyTorch (David et Mouran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Training a Recurrent Neural Network (RNN) using PyTorch</a:t>
            </a:r>
            <a:r>
              <a:t> (David et Mourane)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3" invalidUrl="" action="" tgtFrame="" tooltip="" history="1" highlightClick="0" endSnd="0"/>
              </a:rPr>
              <a:t>Reproductibilité en apprentissage automatique</a:t>
            </a:r>
            <a:r>
              <a:t> (David)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4" invalidUrl="" action="" tgtFrame="" tooltip="" history="1" highlightClick="0" endSnd="0"/>
              </a:rPr>
              <a:t>OpenLayer, 1 an plus tard</a:t>
            </a:r>
            <a:r>
              <a:t> (David) 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5" invalidUrl="" action="" tgtFrame="" tooltip="" history="1" highlightClick="0" endSnd="0"/>
              </a:rPr>
              <a:t>Kobenhavn</a:t>
            </a:r>
            <a:r>
              <a:t> (Nicolas)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6" invalidUrl="" action="" tgtFrame="" tooltip="" history="1" highlightClick="0" endSnd="0"/>
              </a:rPr>
              <a:t>Comment proposer un article</a:t>
            </a:r>
            <a:r>
              <a:t> (Sam Perroch)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7" invalidUrl="" action="" tgtFrame="" tooltip="" history="1" highlightClick="0" endSnd="0"/>
              </a:rPr>
              <a:t>Boosting Trees avec Julia</a:t>
            </a:r>
            <a:r>
              <a:t> (Jérémie DB)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8" invalidUrl="" action="" tgtFrame="" tooltip="" history="1" highlightClick="0" endSnd="0"/>
              </a:rPr>
              <a:t>What’s wrong with scikit-learn</a:t>
            </a:r>
            <a:r>
              <a:t> (Guillaume Chevalier)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9" invalidUrl="" action="" tgtFrame="" tooltip="" history="1" highlightClick="0" endSnd="0"/>
              </a:rPr>
              <a:t>Recap 2019</a:t>
            </a:r>
            <a:r>
              <a:t> (Sam Perroch et David)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"/>
              <a:defRPr sz="4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10" invalidUrl="" action="" tgtFrame="" tooltip="" history="1" highlightClick="0" endSnd="0"/>
              </a:rPr>
              <a:t>Argparse: un outil méconnu</a:t>
            </a:r>
            <a:r>
              <a:t> (Sté)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pen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OpenLayer</a:t>
            </a:r>
          </a:p>
        </p:txBody>
      </p:sp>
      <p:sp>
        <p:nvSpPr>
          <p:cNvPr id="138" name="Objectif en 2020: 40 épis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Objectif en 2020: 40 épisodes</a:t>
            </a:r>
          </a:p>
          <a:p>
            <a:pPr/>
            <a:r>
              <a:t>Nombre d’épisodes en 2020: 13 #covid :(</a:t>
            </a:r>
          </a:p>
          <a:p>
            <a:pPr/>
            <a:r>
              <a:t>Améliorations de l’esthétique du podcast (peaufinage de l’image)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eetup ML Quebe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Meetup ML Quebec</a:t>
            </a:r>
          </a:p>
        </p:txBody>
      </p:sp>
      <p:sp>
        <p:nvSpPr>
          <p:cNvPr id="141" name="1 événement : 12 février 2020 chez Can-Expl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événement : 12 février 2020 chez Can-Explore</a:t>
            </a:r>
          </a:p>
          <a:p>
            <a:pPr/>
            <a:r>
              <a:t>50 personnes (good old times)</a:t>
            </a:r>
          </a:p>
          <a:p>
            <a:pPr/>
            <a:r>
              <a:t>Pas d’événement en ligne d’organisé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tagiaire .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Stagiaire .Layer</a:t>
            </a:r>
          </a:p>
        </p:txBody>
      </p:sp>
      <p:sp>
        <p:nvSpPr>
          <p:cNvPr id="144" name="Stage de programmation de 5 semaines à Credric Je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Stage de programmation de 5 semaines à Credric Jean</a:t>
            </a:r>
          </a:p>
          <a:p>
            <a:pPr/>
            <a:r>
              <a:t>Travaillé sur l’outil d’annotation </a:t>
            </a:r>
            <a:r>
              <a:rPr u="sng">
                <a:hlinkClick r:id="rId2" invalidUrl="" action="" tgtFrame="" tooltip="" history="1" highlightClick="0" endSnd="0"/>
              </a:rPr>
              <a:t>Universal Data Tool</a:t>
            </a:r>
          </a:p>
          <a:p>
            <a:pPr/>
            <a:r>
              <a:t>Plusieurs fonctionnalités ajoutées à l’outil</a:t>
            </a:r>
          </a:p>
          <a:p>
            <a:pPr/>
            <a:r>
              <a:t>Merci à Marc-Alexandre pour le support et l’idée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