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Noto Sans CJK JP Bold"/>
                <a:cs typeface="Noto Sans CJK JP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Noto Sans CJK JP Bold"/>
                <a:cs typeface="Noto Sans CJK JP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Noto Sans CJK JP Bold"/>
                <a:cs typeface="Noto Sans CJK JP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04545"/>
            <a:ext cx="103575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Noto Sans CJK JP Bold"/>
                <a:cs typeface="Noto Sans CJK JP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2310460"/>
            <a:ext cx="10357510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17244" y="6421265"/>
            <a:ext cx="56832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81702" y="6421265"/>
            <a:ext cx="223265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56619" y="6421265"/>
            <a:ext cx="24701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66747"/>
            <a:ext cx="8147684" cy="1809750"/>
          </a:xfrm>
          <a:prstGeom prst="rect"/>
        </p:spPr>
        <p:txBody>
          <a:bodyPr wrap="square" lIns="0" tIns="372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30"/>
              </a:spcBef>
              <a:tabLst>
                <a:tab pos="3289935" algn="l"/>
                <a:tab pos="7250430" algn="l"/>
              </a:tabLst>
            </a:pPr>
            <a:r>
              <a:rPr dirty="0" sz="6000" spc="-365"/>
              <a:t>P</a:t>
            </a:r>
            <a:r>
              <a:rPr dirty="0" sz="6000" spc="-195"/>
              <a:t>Y</a:t>
            </a:r>
            <a:r>
              <a:rPr dirty="0" sz="6000" spc="-235"/>
              <a:t>TH</a:t>
            </a:r>
            <a:r>
              <a:rPr dirty="0" sz="6000" spc="-285"/>
              <a:t>O</a:t>
            </a:r>
            <a:r>
              <a:rPr dirty="0" sz="6000" spc="95"/>
              <a:t>N</a:t>
            </a:r>
            <a:r>
              <a:rPr dirty="0" sz="6000"/>
              <a:t>	</a:t>
            </a:r>
            <a:r>
              <a:rPr dirty="0" sz="6000" spc="-409"/>
              <a:t>TU</a:t>
            </a:r>
            <a:r>
              <a:rPr dirty="0" sz="6000" spc="-850"/>
              <a:t>T</a:t>
            </a:r>
            <a:r>
              <a:rPr dirty="0" sz="6000" spc="-155"/>
              <a:t>ORIN</a:t>
            </a:r>
            <a:r>
              <a:rPr dirty="0" sz="6000" spc="-170"/>
              <a:t>G</a:t>
            </a:r>
            <a:r>
              <a:rPr dirty="0" sz="6000"/>
              <a:t>	</a:t>
            </a:r>
            <a:r>
              <a:rPr dirty="0" sz="6000" spc="-60"/>
              <a:t>#2</a:t>
            </a:r>
            <a:endParaRPr sz="6000"/>
          </a:p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1191260" algn="l"/>
                <a:tab pos="1697355" algn="l"/>
                <a:tab pos="3550920" algn="l"/>
                <a:tab pos="4558030" algn="l"/>
                <a:tab pos="4893945" algn="l"/>
              </a:tabLst>
            </a:pPr>
            <a:r>
              <a:rPr dirty="0" sz="2400" spc="95">
                <a:solidFill>
                  <a:srgbClr val="000000"/>
                </a:solidFill>
                <a:latin typeface="Arial"/>
                <a:cs typeface="Arial"/>
              </a:rPr>
              <a:t>School	</a:t>
            </a:r>
            <a:r>
              <a:rPr dirty="0" sz="2400" spc="320">
                <a:solidFill>
                  <a:srgbClr val="000000"/>
                </a:solidFill>
                <a:latin typeface="Arial"/>
                <a:cs typeface="Arial"/>
              </a:rPr>
              <a:t>of	</a:t>
            </a:r>
            <a:r>
              <a:rPr dirty="0" sz="2400" spc="90">
                <a:solidFill>
                  <a:srgbClr val="000000"/>
                </a:solidFill>
                <a:latin typeface="Arial"/>
                <a:cs typeface="Arial"/>
              </a:rPr>
              <a:t>Computing,	</a:t>
            </a:r>
            <a:r>
              <a:rPr dirty="0" sz="2400" spc="-70">
                <a:solidFill>
                  <a:srgbClr val="000000"/>
                </a:solidFill>
                <a:latin typeface="Arial"/>
                <a:cs typeface="Arial"/>
              </a:rPr>
              <a:t>KAIST	</a:t>
            </a:r>
            <a:r>
              <a:rPr dirty="0" sz="2400" spc="-415" b="1" i="1">
                <a:solidFill>
                  <a:srgbClr val="000000"/>
                </a:solidFill>
                <a:latin typeface="Arial"/>
                <a:cs typeface="Arial"/>
              </a:rPr>
              <a:t>&amp;	</a:t>
            </a:r>
            <a:r>
              <a:rPr dirty="0" sz="2400" spc="190">
                <a:solidFill>
                  <a:srgbClr val="000000"/>
                </a:solidFill>
              </a:rPr>
              <a:t>대덕고등학교</a:t>
            </a:r>
            <a:r>
              <a:rPr dirty="0" sz="2400" spc="275">
                <a:solidFill>
                  <a:srgbClr val="000000"/>
                </a:solidFill>
              </a:rPr>
              <a:t> </a:t>
            </a:r>
            <a:r>
              <a:rPr dirty="0" sz="2400" spc="190">
                <a:solidFill>
                  <a:srgbClr val="000000"/>
                </a:solidFill>
              </a:rPr>
              <a:t>빛나리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52920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</a:tabLst>
            </a:pPr>
            <a:r>
              <a:rPr dirty="0" spc="335">
                <a:latin typeface="Arial"/>
                <a:cs typeface="Arial"/>
              </a:rPr>
              <a:t>Conditional	</a:t>
            </a:r>
            <a:r>
              <a:rPr dirty="0" spc="145">
                <a:latin typeface="Arial"/>
                <a:cs typeface="Arial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8700"/>
            <a:ext cx="62490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7535" algn="l"/>
                <a:tab pos="988060" algn="l"/>
                <a:tab pos="2250440" algn="l"/>
                <a:tab pos="3869054" algn="l"/>
                <a:tab pos="5131435" algn="l"/>
                <a:tab pos="6039485" algn="l"/>
              </a:tabLst>
            </a:pPr>
            <a:r>
              <a:rPr dirty="0" sz="2800" spc="735">
                <a:latin typeface="Arial"/>
                <a:cs typeface="Arial"/>
              </a:rPr>
              <a:t>i</a:t>
            </a:r>
            <a:r>
              <a:rPr dirty="0" sz="2800" spc="935">
                <a:latin typeface="Arial"/>
                <a:cs typeface="Arial"/>
              </a:rPr>
              <a:t>f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95">
                <a:latin typeface="Arial"/>
                <a:cs typeface="Arial"/>
              </a:rPr>
              <a:t>+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조건문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다음에는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반드시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콜론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765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2819857"/>
            <a:ext cx="55968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74445" algn="l"/>
                <a:tab pos="2893060" algn="l"/>
                <a:tab pos="4155440" algn="l"/>
              </a:tabLst>
            </a:pPr>
            <a:r>
              <a:rPr dirty="0" sz="2800" spc="225">
                <a:latin typeface="Noto Sans CJK JP Bold"/>
                <a:cs typeface="Noto Sans CJK JP Bold"/>
              </a:rPr>
              <a:t>수행</a:t>
            </a:r>
            <a:r>
              <a:rPr dirty="0" sz="2800" spc="229">
                <a:latin typeface="Noto Sans CJK JP Bold"/>
                <a:cs typeface="Noto Sans CJK JP Bold"/>
              </a:rPr>
              <a:t>할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문장들</a:t>
            </a:r>
            <a:r>
              <a:rPr dirty="0" sz="2800" spc="229">
                <a:latin typeface="Noto Sans CJK JP Bold"/>
                <a:cs typeface="Noto Sans CJK JP Bold"/>
              </a:rPr>
              <a:t>은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반드시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solidFill>
                  <a:srgbClr val="FF0000"/>
                </a:solidFill>
                <a:latin typeface="Noto Sans CJK JP Bold"/>
                <a:cs typeface="Noto Sans CJK JP Bold"/>
              </a:rPr>
              <a:t>들여쓰기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269368"/>
            <a:ext cx="6144260" cy="10502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183005" algn="l"/>
              </a:tabLst>
            </a:pPr>
            <a:r>
              <a:rPr dirty="0" sz="2800" spc="350">
                <a:latin typeface="Arial"/>
                <a:cs typeface="Arial"/>
              </a:rPr>
              <a:t>else:	</a:t>
            </a:r>
            <a:r>
              <a:rPr dirty="0" sz="2800" spc="225">
                <a:latin typeface="Noto Sans CJK JP Bold"/>
                <a:cs typeface="Noto Sans CJK JP Bold"/>
              </a:rPr>
              <a:t>뒤에는</a:t>
            </a:r>
            <a:endParaRPr sz="2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631314" algn="l"/>
                <a:tab pos="3247390" algn="l"/>
                <a:tab pos="4155440" algn="l"/>
                <a:tab pos="5417820" algn="l"/>
              </a:tabLst>
            </a:pPr>
            <a:r>
              <a:rPr dirty="0" sz="2800" spc="225">
                <a:latin typeface="Noto Sans CJK JP Bold"/>
                <a:cs typeface="Noto Sans CJK JP Bold"/>
              </a:rPr>
              <a:t>조건문</a:t>
            </a:r>
            <a:r>
              <a:rPr dirty="0" sz="2800" spc="229">
                <a:latin typeface="Noto Sans CJK JP Bold"/>
                <a:cs typeface="Noto Sans CJK JP Bold"/>
              </a:rPr>
              <a:t>을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만족하지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않</a:t>
            </a:r>
            <a:r>
              <a:rPr dirty="0" sz="2800" spc="229">
                <a:latin typeface="Noto Sans CJK JP Bold"/>
                <a:cs typeface="Noto Sans CJK JP Bold"/>
              </a:rPr>
              <a:t>을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경우의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코드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2275" y="2526754"/>
            <a:ext cx="2133600" cy="122618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840"/>
              </a:spcBef>
              <a:tabLst>
                <a:tab pos="435609" algn="l"/>
              </a:tabLst>
            </a:pPr>
            <a:r>
              <a:rPr dirty="0" sz="2000" spc="595">
                <a:latin typeface="Arial"/>
                <a:cs typeface="Arial"/>
              </a:rPr>
              <a:t>if	</a:t>
            </a:r>
            <a:r>
              <a:rPr dirty="0" sz="2000" spc="245">
                <a:latin typeface="Noto Sans CJK JP Bold"/>
                <a:cs typeface="Noto Sans CJK JP Bold"/>
              </a:rPr>
              <a:t>조건문</a:t>
            </a:r>
            <a:r>
              <a:rPr dirty="0" sz="2000" spc="24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2770" algn="l"/>
                <a:tab pos="1475105" algn="l"/>
              </a:tabLst>
            </a:pP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145">
                <a:latin typeface="Noto Sans CJK JP Bold"/>
                <a:cs typeface="Noto Sans CJK JP Bold"/>
              </a:rPr>
              <a:t>수행</a:t>
            </a:r>
            <a:r>
              <a:rPr dirty="0" sz="2000" spc="150">
                <a:latin typeface="Noto Sans CJK JP Bold"/>
                <a:cs typeface="Noto Sans CJK JP Bold"/>
              </a:rPr>
              <a:t>할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45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2770" algn="l"/>
                <a:tab pos="1475105" algn="l"/>
              </a:tabLst>
            </a:pP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수행할</a:t>
            </a:r>
            <a:r>
              <a:rPr dirty="0" sz="2000" spc="15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4433" y="4126662"/>
            <a:ext cx="2131695" cy="123380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2000" spc="254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70"/>
              </a:spcBef>
              <a:tabLst>
                <a:tab pos="1472565" algn="l"/>
              </a:tabLst>
            </a:pPr>
            <a:r>
              <a:rPr dirty="0" sz="2000" spc="150">
                <a:latin typeface="Noto Sans CJK JP Bold"/>
                <a:cs typeface="Noto Sans CJK JP Bold"/>
              </a:rPr>
              <a:t>수행할</a:t>
            </a:r>
            <a:r>
              <a:rPr dirty="0" sz="2000" spc="15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70"/>
              </a:spcBef>
              <a:tabLst>
                <a:tab pos="1472565" algn="l"/>
              </a:tabLst>
            </a:pPr>
            <a:r>
              <a:rPr dirty="0" sz="2000" spc="145">
                <a:latin typeface="Noto Sans CJK JP Bold"/>
                <a:cs typeface="Noto Sans CJK JP Bold"/>
              </a:rPr>
              <a:t>수행</a:t>
            </a:r>
            <a:r>
              <a:rPr dirty="0" sz="2000" spc="150">
                <a:latin typeface="Noto Sans CJK JP Bold"/>
                <a:cs typeface="Noto Sans CJK JP Bold"/>
              </a:rPr>
              <a:t>할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45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52920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</a:tabLst>
            </a:pPr>
            <a:r>
              <a:rPr dirty="0" spc="335">
                <a:latin typeface="Arial"/>
                <a:cs typeface="Arial"/>
              </a:rPr>
              <a:t>Conditional	</a:t>
            </a:r>
            <a:r>
              <a:rPr dirty="0" spc="145">
                <a:latin typeface="Arial"/>
                <a:cs typeface="Arial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8700"/>
            <a:ext cx="59867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880" algn="l"/>
                <a:tab pos="1826260" algn="l"/>
                <a:tab pos="3445510" algn="l"/>
                <a:tab pos="4707255" algn="l"/>
              </a:tabLst>
            </a:pPr>
            <a:r>
              <a:rPr dirty="0" sz="2800" spc="229">
                <a:latin typeface="Noto Sans CJK JP Bold"/>
                <a:cs typeface="Noto Sans CJK JP Bold"/>
              </a:rPr>
              <a:t>셋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이상의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분기문을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만들고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싶다면</a:t>
            </a:r>
            <a:r>
              <a:rPr dirty="0" sz="2800" spc="765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044433" y="2526754"/>
            <a:ext cx="2692400" cy="283337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433070" algn="l"/>
              </a:tabLst>
            </a:pPr>
            <a:r>
              <a:rPr dirty="0" sz="2000" spc="595">
                <a:latin typeface="Arial"/>
                <a:cs typeface="Arial"/>
              </a:rPr>
              <a:t>if	</a:t>
            </a:r>
            <a:r>
              <a:rPr dirty="0" sz="2000" spc="195">
                <a:latin typeface="Noto Sans CJK JP Bold"/>
                <a:cs typeface="Noto Sans CJK JP Bold"/>
              </a:rPr>
              <a:t>조건문</a:t>
            </a:r>
            <a:r>
              <a:rPr dirty="0" sz="2000" spc="195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45"/>
              </a:spcBef>
              <a:tabLst>
                <a:tab pos="1472565" algn="l"/>
              </a:tabLst>
            </a:pPr>
            <a:r>
              <a:rPr dirty="0" sz="2000" spc="150">
                <a:latin typeface="Noto Sans CJK JP Bold"/>
                <a:cs typeface="Noto Sans CJK JP Bold"/>
              </a:rPr>
              <a:t>수행할	</a:t>
            </a:r>
            <a:r>
              <a:rPr dirty="0" sz="2000" spc="90">
                <a:latin typeface="Noto Sans CJK JP Bold"/>
                <a:cs typeface="Noto Sans CJK JP Bold"/>
              </a:rPr>
              <a:t>문장</a:t>
            </a:r>
            <a:r>
              <a:rPr dirty="0" sz="2000" spc="9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000" spc="254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95"/>
              </a:spcBef>
              <a:tabLst>
                <a:tab pos="991235" algn="l"/>
              </a:tabLst>
            </a:pPr>
            <a:r>
              <a:rPr dirty="0" sz="2000" spc="595">
                <a:latin typeface="Arial"/>
                <a:cs typeface="Arial"/>
              </a:rPr>
              <a:t>if	</a:t>
            </a:r>
            <a:r>
              <a:rPr dirty="0" sz="2000" spc="195">
                <a:latin typeface="Noto Sans CJK JP Bold"/>
                <a:cs typeface="Noto Sans CJK JP Bold"/>
              </a:rPr>
              <a:t>조건문</a:t>
            </a:r>
            <a:r>
              <a:rPr dirty="0" sz="2000" spc="195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 marL="573405" marR="5080" indent="557530">
              <a:lnSpc>
                <a:spcPct val="131100"/>
              </a:lnSpc>
              <a:tabLst>
                <a:tab pos="2033905" algn="l"/>
              </a:tabLst>
            </a:pPr>
            <a:r>
              <a:rPr dirty="0" sz="2000" spc="150">
                <a:latin typeface="Noto Sans CJK JP Bold"/>
                <a:cs typeface="Noto Sans CJK JP Bold"/>
              </a:rPr>
              <a:t>수행할</a:t>
            </a:r>
            <a:r>
              <a:rPr dirty="0" sz="2000" spc="15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문장</a:t>
            </a:r>
            <a:r>
              <a:rPr dirty="0" sz="2000" spc="-15">
                <a:latin typeface="Arial"/>
                <a:cs typeface="Arial"/>
              </a:rPr>
              <a:t>2  </a:t>
            </a:r>
            <a:r>
              <a:rPr dirty="0" sz="2000" spc="254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1131570">
              <a:lnSpc>
                <a:spcPct val="100000"/>
              </a:lnSpc>
              <a:spcBef>
                <a:spcPts val="790"/>
              </a:spcBef>
              <a:tabLst>
                <a:tab pos="2033905" algn="l"/>
              </a:tabLst>
            </a:pPr>
            <a:r>
              <a:rPr dirty="0" sz="2000" spc="145">
                <a:latin typeface="Noto Sans CJK JP Bold"/>
                <a:cs typeface="Noto Sans CJK JP Bold"/>
              </a:rPr>
              <a:t>수행</a:t>
            </a:r>
            <a:r>
              <a:rPr dirty="0" sz="2000" spc="150">
                <a:latin typeface="Noto Sans CJK JP Bold"/>
                <a:cs typeface="Noto Sans CJK JP Bold"/>
              </a:rPr>
              <a:t>할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45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9" name="object 9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52920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</a:tabLst>
            </a:pPr>
            <a:r>
              <a:rPr dirty="0" spc="335">
                <a:latin typeface="Arial"/>
                <a:cs typeface="Arial"/>
              </a:rPr>
              <a:t>Conditional	</a:t>
            </a:r>
            <a:r>
              <a:rPr dirty="0" spc="145">
                <a:latin typeface="Arial"/>
                <a:cs typeface="Arial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8700"/>
            <a:ext cx="59867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880" algn="l"/>
                <a:tab pos="1826260" algn="l"/>
                <a:tab pos="3445510" algn="l"/>
                <a:tab pos="4707255" algn="l"/>
              </a:tabLst>
            </a:pPr>
            <a:r>
              <a:rPr dirty="0" sz="2800" spc="229">
                <a:latin typeface="Noto Sans CJK JP Bold"/>
                <a:cs typeface="Noto Sans CJK JP Bold"/>
              </a:rPr>
              <a:t>셋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이상의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분기문을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만들고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싶다면</a:t>
            </a:r>
            <a:r>
              <a:rPr dirty="0" sz="2800" spc="765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2819857"/>
            <a:ext cx="66059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44930" algn="l"/>
                <a:tab pos="2963545" algn="l"/>
                <a:tab pos="4225925" algn="l"/>
                <a:tab pos="5131435" algn="l"/>
                <a:tab pos="5683250" algn="l"/>
              </a:tabLst>
            </a:pPr>
            <a:r>
              <a:rPr dirty="0" sz="2800" spc="640">
                <a:latin typeface="Arial"/>
                <a:cs typeface="Arial"/>
              </a:rPr>
              <a:t>elif</a:t>
            </a:r>
            <a:r>
              <a:rPr dirty="0" sz="2800" spc="229">
                <a:latin typeface="Noto Sans CJK JP Bold"/>
                <a:cs typeface="Noto Sans CJK JP Bold"/>
              </a:rPr>
              <a:t>를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이용하</a:t>
            </a:r>
            <a:r>
              <a:rPr dirty="0" sz="2800" spc="229">
                <a:latin typeface="Noto Sans CJK JP Bold"/>
                <a:cs typeface="Noto Sans CJK JP Bold"/>
              </a:rPr>
              <a:t>여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코드를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줄일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수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있다</a:t>
            </a:r>
            <a:r>
              <a:rPr dirty="0" sz="2800" spc="76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44433" y="2526754"/>
            <a:ext cx="2131695" cy="243078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433070" algn="l"/>
              </a:tabLst>
            </a:pPr>
            <a:r>
              <a:rPr dirty="0" sz="2000" spc="595">
                <a:latin typeface="Arial"/>
                <a:cs typeface="Arial"/>
              </a:rPr>
              <a:t>if	</a:t>
            </a:r>
            <a:r>
              <a:rPr dirty="0" sz="2000" spc="195">
                <a:latin typeface="Noto Sans CJK JP Bold"/>
                <a:cs typeface="Noto Sans CJK JP Bold"/>
              </a:rPr>
              <a:t>조건문</a:t>
            </a:r>
            <a:r>
              <a:rPr dirty="0" sz="2000" spc="195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45"/>
              </a:spcBef>
              <a:tabLst>
                <a:tab pos="1472565" algn="l"/>
              </a:tabLst>
            </a:pPr>
            <a:r>
              <a:rPr dirty="0" sz="2000" spc="145">
                <a:latin typeface="Noto Sans CJK JP Bold"/>
                <a:cs typeface="Noto Sans CJK JP Bold"/>
              </a:rPr>
              <a:t>수행</a:t>
            </a:r>
            <a:r>
              <a:rPr dirty="0" sz="2000" spc="150">
                <a:latin typeface="Noto Sans CJK JP Bold"/>
                <a:cs typeface="Noto Sans CJK JP Bold"/>
              </a:rPr>
              <a:t>할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45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710565" algn="l"/>
              </a:tabLst>
            </a:pPr>
            <a:r>
              <a:rPr dirty="0" sz="2000" spc="455">
                <a:latin typeface="Arial"/>
                <a:cs typeface="Arial"/>
              </a:rPr>
              <a:t>elif	</a:t>
            </a:r>
            <a:r>
              <a:rPr dirty="0" sz="2000" spc="195">
                <a:latin typeface="Noto Sans CJK JP Bold"/>
                <a:cs typeface="Noto Sans CJK JP Bold"/>
              </a:rPr>
              <a:t>조건문</a:t>
            </a:r>
            <a:r>
              <a:rPr dirty="0" sz="2000" spc="195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70"/>
              </a:spcBef>
              <a:tabLst>
                <a:tab pos="1472565" algn="l"/>
              </a:tabLst>
            </a:pPr>
            <a:r>
              <a:rPr dirty="0" sz="2000" spc="145">
                <a:latin typeface="Noto Sans CJK JP Bold"/>
                <a:cs typeface="Noto Sans CJK JP Bold"/>
              </a:rPr>
              <a:t>수행</a:t>
            </a:r>
            <a:r>
              <a:rPr dirty="0" sz="2000" spc="150">
                <a:latin typeface="Noto Sans CJK JP Bold"/>
                <a:cs typeface="Noto Sans CJK JP Bold"/>
              </a:rPr>
              <a:t>할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45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000" spc="254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70"/>
              </a:spcBef>
              <a:tabLst>
                <a:tab pos="1472565" algn="l"/>
              </a:tabLst>
            </a:pPr>
            <a:r>
              <a:rPr dirty="0" sz="2000" spc="150">
                <a:latin typeface="Noto Sans CJK JP Bold"/>
                <a:cs typeface="Noto Sans CJK JP Bold"/>
              </a:rPr>
              <a:t>수행할</a:t>
            </a:r>
            <a:r>
              <a:rPr dirty="0" sz="2000" spc="15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0" name="object 10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04545"/>
            <a:ext cx="939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5"/>
              <a:t>예제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8700"/>
            <a:ext cx="9180195" cy="148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3005" algn="l"/>
                <a:tab pos="2445385" algn="l"/>
                <a:tab pos="4064000" algn="l"/>
              </a:tabLst>
            </a:pPr>
            <a:r>
              <a:rPr dirty="0" sz="2800" spc="320">
                <a:solidFill>
                  <a:srgbClr val="FF0000"/>
                </a:solidFill>
                <a:latin typeface="Arial"/>
                <a:cs typeface="Arial"/>
              </a:rPr>
              <a:t>input	</a:t>
            </a:r>
            <a:r>
              <a:rPr dirty="0" sz="2800" spc="229">
                <a:latin typeface="Noto Sans CJK JP Bold"/>
                <a:cs typeface="Noto Sans CJK JP Bold"/>
              </a:rPr>
              <a:t>함수를	이용하여	성적을 입력</a:t>
            </a:r>
            <a:r>
              <a:rPr dirty="0" sz="2800" spc="425">
                <a:latin typeface="Noto Sans CJK JP Bold"/>
                <a:cs typeface="Noto Sans CJK JP Bold"/>
              </a:rPr>
              <a:t> </a:t>
            </a:r>
            <a:r>
              <a:rPr dirty="0" sz="2800" spc="100">
                <a:latin typeface="Noto Sans CJK JP Bold"/>
                <a:cs typeface="Noto Sans CJK JP Bold"/>
              </a:rPr>
              <a:t>받아서,</a:t>
            </a:r>
            <a:endParaRPr sz="2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dirty="0" sz="2800" spc="229">
                <a:latin typeface="Noto Sans CJK JP Bold"/>
                <a:cs typeface="Noto Sans CJK JP Bold"/>
              </a:rPr>
              <a:t>성적에 따른 </a:t>
            </a:r>
            <a:r>
              <a:rPr dirty="0" sz="2800" spc="-220">
                <a:latin typeface="Noto Sans CJK JP Bold"/>
                <a:cs typeface="Noto Sans CJK JP Bold"/>
              </a:rPr>
              <a:t>“ABCDF”를 </a:t>
            </a:r>
            <a:r>
              <a:rPr dirty="0" sz="2800" spc="229">
                <a:latin typeface="Noto Sans CJK JP Bold"/>
                <a:cs typeface="Noto Sans CJK JP Bold"/>
              </a:rPr>
              <a:t>출력하는 프로그램을</a:t>
            </a:r>
            <a:r>
              <a:rPr dirty="0" sz="2800" spc="310">
                <a:latin typeface="Noto Sans CJK JP Bold"/>
                <a:cs typeface="Noto Sans CJK JP Bold"/>
              </a:rPr>
              <a:t> </a:t>
            </a:r>
            <a:r>
              <a:rPr dirty="0" sz="2800" spc="140">
                <a:latin typeface="Noto Sans CJK JP Bold"/>
                <a:cs typeface="Noto Sans CJK JP Bold"/>
              </a:rPr>
              <a:t>작성하시오.</a:t>
            </a:r>
            <a:endParaRPr sz="2800">
              <a:latin typeface="Noto Sans CJK JP Bold"/>
              <a:cs typeface="Noto Sans CJK JP Bold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8194" y="3937836"/>
          <a:ext cx="1739900" cy="145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/>
                <a:gridCol w="421005"/>
                <a:gridCol w="278765"/>
                <a:gridCol w="519429"/>
              </a:tblGrid>
              <a:tr h="327659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  <a:tabLst>
                          <a:tab pos="311785" algn="l"/>
                        </a:tabLst>
                      </a:pPr>
                      <a:r>
                        <a:rPr dirty="0" sz="2000" spc="-240">
                          <a:latin typeface="Arial"/>
                          <a:cs typeface="Arial"/>
                        </a:rPr>
                        <a:t>A	</a:t>
                      </a:r>
                      <a:r>
                        <a:rPr dirty="0" sz="2000" spc="535"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~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80"/>
                        </a:lnSpc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02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311785" algn="l"/>
                        </a:tabLst>
                      </a:pPr>
                      <a:r>
                        <a:rPr dirty="0" sz="2000" spc="-240">
                          <a:latin typeface="Arial"/>
                          <a:cs typeface="Arial"/>
                        </a:rPr>
                        <a:t>B	</a:t>
                      </a:r>
                      <a:r>
                        <a:rPr dirty="0" sz="2000" spc="535"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~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4008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311785" algn="l"/>
                        </a:tabLst>
                      </a:pPr>
                      <a:r>
                        <a:rPr dirty="0" sz="2000" spc="-350">
                          <a:latin typeface="Arial"/>
                          <a:cs typeface="Arial"/>
                        </a:rPr>
                        <a:t>C	</a:t>
                      </a:r>
                      <a:r>
                        <a:rPr dirty="0" sz="2000" spc="535"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70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~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79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3263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311785" algn="l"/>
                        </a:tabLst>
                      </a:pPr>
                      <a:r>
                        <a:rPr dirty="0" sz="2000" spc="-350">
                          <a:latin typeface="Arial"/>
                          <a:cs typeface="Arial"/>
                        </a:rPr>
                        <a:t>D	</a:t>
                      </a:r>
                      <a:r>
                        <a:rPr dirty="0" sz="2000" spc="540"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60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~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69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985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7244" y="5466994"/>
            <a:ext cx="142176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2735" algn="l"/>
                <a:tab pos="572770" algn="l"/>
                <a:tab pos="852169" algn="l"/>
                <a:tab pos="1132205" algn="l"/>
              </a:tabLst>
            </a:pPr>
            <a:r>
              <a:rPr dirty="0" sz="2000" spc="-130">
                <a:latin typeface="Arial"/>
                <a:cs typeface="Arial"/>
              </a:rPr>
              <a:t>F</a:t>
            </a:r>
            <a:r>
              <a:rPr dirty="0" sz="2000" spc="-130">
                <a:latin typeface="Arial"/>
                <a:cs typeface="Arial"/>
              </a:rPr>
              <a:t>	</a:t>
            </a:r>
            <a:r>
              <a:rPr dirty="0" sz="2000" spc="535">
                <a:latin typeface="Arial"/>
                <a:cs typeface="Arial"/>
              </a:rPr>
              <a:t>:</a:t>
            </a:r>
            <a:r>
              <a:rPr dirty="0" sz="2000" spc="535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0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~</a:t>
            </a:r>
            <a:r>
              <a:rPr dirty="0" sz="2000" spc="-75">
                <a:latin typeface="Arial"/>
                <a:cs typeface="Arial"/>
              </a:rPr>
              <a:t>	</a:t>
            </a:r>
            <a:r>
              <a:rPr dirty="0" sz="2000" spc="-40">
                <a:latin typeface="Arial"/>
                <a:cs typeface="Arial"/>
              </a:rPr>
              <a:t>5</a:t>
            </a:r>
            <a:r>
              <a:rPr dirty="0" sz="2000" spc="-2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0340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</a:tabLst>
            </a:pPr>
            <a:r>
              <a:rPr dirty="0" spc="-40">
                <a:latin typeface="Arial"/>
                <a:cs typeface="Arial"/>
              </a:rPr>
              <a:t>Loo</a:t>
            </a:r>
            <a:r>
              <a:rPr dirty="0" spc="-25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365">
                <a:latin typeface="Arial"/>
                <a:cs typeface="Arial"/>
              </a:rPr>
              <a:t>C</a:t>
            </a:r>
            <a:r>
              <a:rPr dirty="0" spc="-295">
                <a:latin typeface="Arial"/>
                <a:cs typeface="Arial"/>
              </a:rPr>
              <a:t>o</a:t>
            </a:r>
            <a:r>
              <a:rPr dirty="0" spc="620">
                <a:latin typeface="Arial"/>
                <a:cs typeface="Arial"/>
              </a:rPr>
              <a:t>nt</a:t>
            </a:r>
            <a:r>
              <a:rPr dirty="0" spc="480">
                <a:latin typeface="Arial"/>
                <a:cs typeface="Arial"/>
              </a:rPr>
              <a:t>r</a:t>
            </a:r>
            <a:r>
              <a:rPr dirty="0" spc="575">
                <a:latin typeface="Arial"/>
                <a:cs typeface="Arial"/>
              </a:rPr>
              <a:t>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247656"/>
            <a:ext cx="6548755" cy="10261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같은 코드를 여러 번 반복시키고 싶을</a:t>
            </a:r>
            <a:r>
              <a:rPr dirty="0" sz="2800" spc="755">
                <a:latin typeface="Noto Sans CJK JP Bold"/>
                <a:cs typeface="Noto Sans CJK JP Bold"/>
              </a:rPr>
              <a:t> </a:t>
            </a:r>
            <a:r>
              <a:rPr dirty="0" sz="2800" spc="-35">
                <a:latin typeface="Noto Sans CJK JP Bold"/>
                <a:cs typeface="Noto Sans CJK JP Bold"/>
              </a:rPr>
              <a:t>때,</a:t>
            </a:r>
            <a:endParaRPr sz="2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88060" algn="l"/>
                <a:tab pos="2515235" algn="l"/>
              </a:tabLst>
            </a:pPr>
            <a:r>
              <a:rPr dirty="0" sz="2800" spc="525">
                <a:latin typeface="Arial"/>
                <a:cs typeface="Arial"/>
              </a:rPr>
              <a:t>for,	</a:t>
            </a:r>
            <a:r>
              <a:rPr dirty="0" sz="2800" spc="250">
                <a:latin typeface="Arial"/>
                <a:cs typeface="Arial"/>
              </a:rPr>
              <a:t>while</a:t>
            </a:r>
            <a:r>
              <a:rPr dirty="0" sz="2800" spc="250">
                <a:latin typeface="Noto Sans CJK JP Bold"/>
                <a:cs typeface="Noto Sans CJK JP Bold"/>
              </a:rPr>
              <a:t>을	</a:t>
            </a:r>
            <a:r>
              <a:rPr dirty="0" sz="2800" spc="335">
                <a:latin typeface="Noto Sans CJK JP Bold"/>
                <a:cs typeface="Noto Sans CJK JP Bold"/>
              </a:rPr>
              <a:t>이용한다</a:t>
            </a:r>
            <a:r>
              <a:rPr dirty="0" sz="2800" spc="33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4353509"/>
            <a:ext cx="346138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8825" algn="l"/>
                <a:tab pos="2378075" algn="l"/>
              </a:tabLst>
            </a:pPr>
            <a:r>
              <a:rPr dirty="0" sz="2800" spc="-25">
                <a:latin typeface="Arial"/>
                <a:cs typeface="Arial"/>
              </a:rPr>
              <a:t>n</a:t>
            </a:r>
            <a:r>
              <a:rPr dirty="0" sz="2800" spc="229">
                <a:latin typeface="Noto Sans CJK JP Bold"/>
                <a:cs typeface="Noto Sans CJK JP Bold"/>
              </a:rPr>
              <a:t>번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반복하고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싶다면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5378602"/>
            <a:ext cx="47663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93115" algn="l"/>
                <a:tab pos="2411730" algn="l"/>
                <a:tab pos="2997200" algn="l"/>
              </a:tabLst>
            </a:pPr>
            <a:r>
              <a:rPr dirty="0" sz="2800" spc="475">
                <a:latin typeface="Arial"/>
                <a:cs typeface="Arial"/>
              </a:rPr>
              <a:t>fo</a:t>
            </a:r>
            <a:r>
              <a:rPr dirty="0" sz="2800" spc="385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229">
                <a:solidFill>
                  <a:srgbClr val="FF0000"/>
                </a:solidFill>
                <a:latin typeface="Noto Sans CJK JP Bold"/>
                <a:cs typeface="Noto Sans CJK JP Bold"/>
              </a:rPr>
              <a:t>변수이름</a:t>
            </a:r>
            <a:r>
              <a:rPr dirty="0" sz="2800">
                <a:solidFill>
                  <a:srgbClr val="FF0000"/>
                </a:solidFill>
                <a:latin typeface="Noto Sans CJK JP Bold"/>
                <a:cs typeface="Noto Sans CJK JP Bold"/>
              </a:rPr>
              <a:t>	</a:t>
            </a:r>
            <a:r>
              <a:rPr dirty="0" sz="2800" spc="24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800" spc="645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800" spc="270">
                <a:solidFill>
                  <a:srgbClr val="FF0000"/>
                </a:solidFill>
                <a:latin typeface="Arial"/>
                <a:cs typeface="Arial"/>
              </a:rPr>
              <a:t>range(n):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4433" y="2520662"/>
            <a:ext cx="1985645" cy="163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31700"/>
              </a:lnSpc>
              <a:spcBef>
                <a:spcPts val="105"/>
              </a:spcBef>
            </a:pPr>
            <a:r>
              <a:rPr dirty="0" sz="2000" spc="260">
                <a:latin typeface="Arial"/>
                <a:cs typeface="Arial"/>
              </a:rPr>
              <a:t>print(“h</a:t>
            </a:r>
            <a:r>
              <a:rPr dirty="0" sz="2000" spc="335">
                <a:latin typeface="Arial"/>
                <a:cs typeface="Arial"/>
              </a:rPr>
              <a:t>e</a:t>
            </a:r>
            <a:r>
              <a:rPr dirty="0" sz="2000" spc="409">
                <a:latin typeface="Arial"/>
                <a:cs typeface="Arial"/>
              </a:rPr>
              <a:t>llo”)  </a:t>
            </a:r>
            <a:r>
              <a:rPr dirty="0" sz="2000" spc="260">
                <a:latin typeface="Arial"/>
                <a:cs typeface="Arial"/>
              </a:rPr>
              <a:t>print(“h</a:t>
            </a:r>
            <a:r>
              <a:rPr dirty="0" sz="2000" spc="340">
                <a:latin typeface="Arial"/>
                <a:cs typeface="Arial"/>
              </a:rPr>
              <a:t>e</a:t>
            </a:r>
            <a:r>
              <a:rPr dirty="0" sz="2000" spc="409">
                <a:latin typeface="Arial"/>
                <a:cs typeface="Arial"/>
              </a:rPr>
              <a:t>llo”)  </a:t>
            </a:r>
            <a:r>
              <a:rPr dirty="0" sz="2000" spc="260">
                <a:latin typeface="Arial"/>
                <a:cs typeface="Arial"/>
              </a:rPr>
              <a:t>print(“h</a:t>
            </a:r>
            <a:r>
              <a:rPr dirty="0" sz="2000" spc="335">
                <a:latin typeface="Arial"/>
                <a:cs typeface="Arial"/>
              </a:rPr>
              <a:t>e</a:t>
            </a:r>
            <a:r>
              <a:rPr dirty="0" sz="2000" spc="409">
                <a:latin typeface="Arial"/>
                <a:cs typeface="Arial"/>
              </a:rPr>
              <a:t>llo”)  </a:t>
            </a:r>
            <a:r>
              <a:rPr dirty="0" sz="2000" spc="260">
                <a:latin typeface="Arial"/>
                <a:cs typeface="Arial"/>
              </a:rPr>
              <a:t>print(“h</a:t>
            </a:r>
            <a:r>
              <a:rPr dirty="0" sz="2000" spc="340">
                <a:latin typeface="Arial"/>
                <a:cs typeface="Arial"/>
              </a:rPr>
              <a:t>e</a:t>
            </a:r>
            <a:r>
              <a:rPr dirty="0" sz="2000" spc="430">
                <a:latin typeface="Arial"/>
                <a:cs typeface="Arial"/>
              </a:rPr>
              <a:t>llo”)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4433" y="4928405"/>
            <a:ext cx="2541905" cy="83121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75"/>
              </a:spcBef>
              <a:tabLst>
                <a:tab pos="560705" algn="l"/>
                <a:tab pos="841375" algn="l"/>
                <a:tab pos="1258570" algn="l"/>
              </a:tabLst>
            </a:pPr>
            <a:r>
              <a:rPr dirty="0" sz="2000" spc="345">
                <a:latin typeface="Arial"/>
                <a:cs typeface="Arial"/>
              </a:rPr>
              <a:t>fo</a:t>
            </a:r>
            <a:r>
              <a:rPr dirty="0" sz="2000" spc="27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-2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434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ange</a:t>
            </a:r>
            <a:r>
              <a:rPr dirty="0" sz="2000" spc="409">
                <a:latin typeface="Arial"/>
                <a:cs typeface="Arial"/>
              </a:rPr>
              <a:t>(</a:t>
            </a:r>
            <a:r>
              <a:rPr dirty="0" sz="2000" spc="-15">
                <a:latin typeface="Arial"/>
                <a:cs typeface="Arial"/>
              </a:rPr>
              <a:t>4</a:t>
            </a:r>
            <a:r>
              <a:rPr dirty="0" sz="2000" spc="434">
                <a:latin typeface="Arial"/>
                <a:cs typeface="Arial"/>
              </a:rPr>
              <a:t>)</a:t>
            </a:r>
            <a:r>
              <a:rPr dirty="0" sz="2000" spc="54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algn="r" marR="7620">
              <a:lnSpc>
                <a:spcPct val="100000"/>
              </a:lnSpc>
              <a:spcBef>
                <a:spcPts val="770"/>
              </a:spcBef>
            </a:pPr>
            <a:r>
              <a:rPr dirty="0" sz="2000" spc="-15">
                <a:latin typeface="Arial"/>
                <a:cs typeface="Arial"/>
              </a:rPr>
              <a:t>p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655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 spc="515">
                <a:latin typeface="Arial"/>
                <a:cs typeface="Arial"/>
              </a:rPr>
              <a:t>t</a:t>
            </a:r>
            <a:r>
              <a:rPr dirty="0" sz="2000" spc="430">
                <a:latin typeface="Arial"/>
                <a:cs typeface="Arial"/>
              </a:rPr>
              <a:t>(“</a:t>
            </a:r>
            <a:r>
              <a:rPr dirty="0" sz="2000" spc="-15">
                <a:latin typeface="Arial"/>
                <a:cs typeface="Arial"/>
              </a:rPr>
              <a:t>he</a:t>
            </a:r>
            <a:r>
              <a:rPr dirty="0" sz="2000" spc="655">
                <a:latin typeface="Arial"/>
                <a:cs typeface="Arial"/>
              </a:rPr>
              <a:t>l</a:t>
            </a:r>
            <a:r>
              <a:rPr dirty="0" sz="2000" spc="630">
                <a:latin typeface="Arial"/>
                <a:cs typeface="Arial"/>
              </a:rPr>
              <a:t>l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 spc="430">
                <a:latin typeface="Arial"/>
                <a:cs typeface="Arial"/>
              </a:rPr>
              <a:t>”</a:t>
            </a:r>
            <a:r>
              <a:rPr dirty="0" sz="2000" spc="42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0340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</a:tabLst>
            </a:pPr>
            <a:r>
              <a:rPr dirty="0" spc="-40">
                <a:latin typeface="Arial"/>
                <a:cs typeface="Arial"/>
              </a:rPr>
              <a:t>Loo</a:t>
            </a:r>
            <a:r>
              <a:rPr dirty="0" spc="-25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365">
                <a:latin typeface="Arial"/>
                <a:cs typeface="Arial"/>
              </a:rPr>
              <a:t>C</a:t>
            </a:r>
            <a:r>
              <a:rPr dirty="0" spc="-295">
                <a:latin typeface="Arial"/>
                <a:cs typeface="Arial"/>
              </a:rPr>
              <a:t>o</a:t>
            </a:r>
            <a:r>
              <a:rPr dirty="0" spc="620">
                <a:latin typeface="Arial"/>
                <a:cs typeface="Arial"/>
              </a:rPr>
              <a:t>nt</a:t>
            </a:r>
            <a:r>
              <a:rPr dirty="0" spc="480">
                <a:latin typeface="Arial"/>
                <a:cs typeface="Arial"/>
              </a:rPr>
              <a:t>r</a:t>
            </a:r>
            <a:r>
              <a:rPr dirty="0" spc="575">
                <a:latin typeface="Arial"/>
                <a:cs typeface="Arial"/>
              </a:rPr>
              <a:t>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9604"/>
            <a:ext cx="32512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매 코드 실행</a:t>
            </a:r>
            <a:r>
              <a:rPr dirty="0" sz="2800" spc="480">
                <a:latin typeface="Noto Sans CJK JP Bold"/>
                <a:cs typeface="Noto Sans CJK JP Bold"/>
              </a:rPr>
              <a:t> </a:t>
            </a:r>
            <a:r>
              <a:rPr dirty="0" sz="2800" spc="225">
                <a:latin typeface="Noto Sans CJK JP Bold"/>
                <a:cs typeface="Noto Sans CJK JP Bold"/>
              </a:rPr>
              <a:t>시마다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332479"/>
            <a:ext cx="44551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28265" algn="l"/>
                <a:tab pos="3728720" algn="l"/>
              </a:tabLst>
            </a:pPr>
            <a:r>
              <a:rPr dirty="0" sz="2800" spc="910">
                <a:latin typeface="Arial"/>
                <a:cs typeface="Arial"/>
              </a:rPr>
              <a:t>i</a:t>
            </a:r>
            <a:r>
              <a:rPr dirty="0" sz="2800" spc="229">
                <a:latin typeface="Noto Sans CJK JP Bold"/>
                <a:cs typeface="Noto Sans CJK JP Bold"/>
              </a:rPr>
              <a:t>의</a:t>
            </a:r>
            <a:r>
              <a:rPr dirty="0" sz="2800">
                <a:latin typeface="Noto Sans CJK JP Bold"/>
                <a:cs typeface="Noto Sans CJK JP Bold"/>
              </a:rPr>
              <a:t> </a:t>
            </a:r>
            <a:r>
              <a:rPr dirty="0" sz="2800" spc="-290">
                <a:latin typeface="Noto Sans CJK JP Bold"/>
                <a:cs typeface="Noto Sans CJK JP Bold"/>
              </a:rPr>
              <a:t> </a:t>
            </a:r>
            <a:r>
              <a:rPr dirty="0" sz="2800" spc="229">
                <a:latin typeface="Noto Sans CJK JP Bold"/>
                <a:cs typeface="Noto Sans CJK JP Bold"/>
              </a:rPr>
              <a:t>값이</a:t>
            </a:r>
            <a:r>
              <a:rPr dirty="0" sz="2800">
                <a:latin typeface="Noto Sans CJK JP Bold"/>
                <a:cs typeface="Noto Sans CJK JP Bold"/>
              </a:rPr>
              <a:t> </a:t>
            </a:r>
            <a:r>
              <a:rPr dirty="0" sz="2800" spc="-315">
                <a:latin typeface="Noto Sans CJK JP Bold"/>
                <a:cs typeface="Noto Sans CJK JP Bold"/>
              </a:rPr>
              <a:t> </a:t>
            </a:r>
            <a:r>
              <a:rPr dirty="0" sz="2800" spc="-25">
                <a:latin typeface="Arial"/>
                <a:cs typeface="Arial"/>
              </a:rPr>
              <a:t>0</a:t>
            </a:r>
            <a:r>
              <a:rPr dirty="0" sz="2800" spc="229">
                <a:latin typeface="Noto Sans CJK JP Bold"/>
                <a:cs typeface="Noto Sans CJK JP Bold"/>
              </a:rPr>
              <a:t>부터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-25">
                <a:latin typeface="Arial"/>
                <a:cs typeface="Arial"/>
              </a:rPr>
              <a:t>9</a:t>
            </a:r>
            <a:r>
              <a:rPr dirty="0" sz="2800" spc="229">
                <a:latin typeface="Noto Sans CJK JP Bold"/>
                <a:cs typeface="Noto Sans CJK JP Bold"/>
              </a:rPr>
              <a:t>까지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변화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865954"/>
            <a:ext cx="69627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54405" algn="l"/>
                <a:tab pos="2926715" algn="l"/>
                <a:tab pos="3835400" algn="l"/>
                <a:tab pos="4420870" algn="l"/>
                <a:tab pos="6039485" algn="l"/>
              </a:tabLst>
            </a:pPr>
            <a:r>
              <a:rPr dirty="0" sz="2800" spc="835">
                <a:latin typeface="Arial"/>
                <a:cs typeface="Arial"/>
              </a:rPr>
              <a:t>if</a:t>
            </a:r>
            <a:r>
              <a:rPr dirty="0" sz="2800" spc="229">
                <a:latin typeface="Noto Sans CJK JP Bold"/>
                <a:cs typeface="Noto Sans CJK JP Bold"/>
              </a:rPr>
              <a:t>와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마찬가지</a:t>
            </a:r>
            <a:r>
              <a:rPr dirty="0" sz="2800" spc="229">
                <a:latin typeface="Noto Sans CJK JP Bold"/>
                <a:cs typeface="Noto Sans CJK JP Bold"/>
              </a:rPr>
              <a:t>로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콜론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755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2800" spc="765">
                <a:latin typeface="Arial"/>
                <a:cs typeface="Arial"/>
              </a:rPr>
              <a:t>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225">
                <a:solidFill>
                  <a:srgbClr val="FF0000"/>
                </a:solidFill>
                <a:latin typeface="Noto Sans CJK JP Bold"/>
                <a:cs typeface="Noto Sans CJK JP Bold"/>
              </a:rPr>
              <a:t>들여쓰</a:t>
            </a:r>
            <a:r>
              <a:rPr dirty="0" sz="2800" spc="229">
                <a:solidFill>
                  <a:srgbClr val="FF0000"/>
                </a:solidFill>
                <a:latin typeface="Noto Sans CJK JP Bold"/>
                <a:cs typeface="Noto Sans CJK JP Bold"/>
              </a:rPr>
              <a:t>기</a:t>
            </a:r>
            <a:r>
              <a:rPr dirty="0" sz="2800">
                <a:solidFill>
                  <a:srgbClr val="FF0000"/>
                </a:solidFill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중</a:t>
            </a:r>
            <a:r>
              <a:rPr dirty="0" sz="2800" spc="229">
                <a:latin typeface="Noto Sans CJK JP Bold"/>
                <a:cs typeface="Noto Sans CJK JP Bold"/>
              </a:rPr>
              <a:t>요</a:t>
            </a:r>
            <a:r>
              <a:rPr dirty="0" sz="2800" spc="765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4433" y="2520662"/>
            <a:ext cx="2679700" cy="82994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73405" algn="l"/>
                <a:tab pos="854075" algn="l"/>
                <a:tab pos="1270635" algn="l"/>
              </a:tabLst>
            </a:pPr>
            <a:r>
              <a:rPr dirty="0" sz="2000" spc="320">
                <a:latin typeface="Arial"/>
                <a:cs typeface="Arial"/>
              </a:rPr>
              <a:t>for	</a:t>
            </a:r>
            <a:r>
              <a:rPr dirty="0" sz="2000" spc="650">
                <a:latin typeface="Arial"/>
                <a:cs typeface="Arial"/>
              </a:rPr>
              <a:t>i	</a:t>
            </a:r>
            <a:r>
              <a:rPr dirty="0" sz="2000" spc="315">
                <a:latin typeface="Arial"/>
                <a:cs typeface="Arial"/>
              </a:rPr>
              <a:t>in	</a:t>
            </a:r>
            <a:r>
              <a:rPr dirty="0" sz="2000" spc="170">
                <a:latin typeface="Arial"/>
                <a:cs typeface="Arial"/>
              </a:rPr>
              <a:t>range(10):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70"/>
              </a:spcBef>
            </a:pPr>
            <a:r>
              <a:rPr dirty="0" sz="2000" spc="390">
                <a:latin typeface="Arial"/>
                <a:cs typeface="Arial"/>
              </a:rPr>
              <a:t>print(i)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4433" y="4225797"/>
            <a:ext cx="26797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3405" algn="l"/>
                <a:tab pos="854075" algn="l"/>
                <a:tab pos="1270635" algn="l"/>
              </a:tabLst>
            </a:pPr>
            <a:r>
              <a:rPr dirty="0" sz="2000" spc="320">
                <a:latin typeface="Arial"/>
                <a:cs typeface="Arial"/>
              </a:rPr>
              <a:t>for	</a:t>
            </a:r>
            <a:r>
              <a:rPr dirty="0" sz="2000" spc="650">
                <a:latin typeface="Arial"/>
                <a:cs typeface="Arial"/>
              </a:rPr>
              <a:t>i	</a:t>
            </a:r>
            <a:r>
              <a:rPr dirty="0" sz="2000" spc="315">
                <a:latin typeface="Arial"/>
                <a:cs typeface="Arial"/>
              </a:rPr>
              <a:t>in	</a:t>
            </a:r>
            <a:r>
              <a:rPr dirty="0" sz="2000" spc="170">
                <a:latin typeface="Arial"/>
                <a:cs typeface="Arial"/>
              </a:rPr>
              <a:t>range(10):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5519" y="4527135"/>
            <a:ext cx="2672080" cy="82994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  <a:tabLst>
                <a:tab pos="559435" algn="l"/>
                <a:tab pos="836294" algn="l"/>
                <a:tab pos="1256030" algn="l"/>
              </a:tabLst>
            </a:pPr>
            <a:r>
              <a:rPr dirty="0" sz="2000" spc="320">
                <a:latin typeface="Arial"/>
                <a:cs typeface="Arial"/>
              </a:rPr>
              <a:t>for	</a:t>
            </a:r>
            <a:r>
              <a:rPr dirty="0" sz="2000" spc="650">
                <a:latin typeface="Arial"/>
                <a:cs typeface="Arial"/>
              </a:rPr>
              <a:t>j	</a:t>
            </a:r>
            <a:r>
              <a:rPr dirty="0" sz="2000" spc="315">
                <a:latin typeface="Arial"/>
                <a:cs typeface="Arial"/>
              </a:rPr>
              <a:t>in	</a:t>
            </a:r>
            <a:r>
              <a:rPr dirty="0" sz="2000" spc="165">
                <a:latin typeface="Arial"/>
                <a:cs typeface="Arial"/>
              </a:rPr>
              <a:t>range(10):</a:t>
            </a:r>
            <a:endParaRPr sz="2000">
              <a:latin typeface="Arial"/>
              <a:cs typeface="Arial"/>
            </a:endParaRPr>
          </a:p>
          <a:p>
            <a:pPr algn="ctr" marL="11430">
              <a:lnSpc>
                <a:spcPct val="100000"/>
              </a:lnSpc>
              <a:spcBef>
                <a:spcPts val="770"/>
              </a:spcBef>
              <a:tabLst>
                <a:tab pos="1267460" algn="l"/>
              </a:tabLst>
            </a:pPr>
            <a:r>
              <a:rPr dirty="0" sz="2000" spc="400">
                <a:latin typeface="Arial"/>
                <a:cs typeface="Arial"/>
              </a:rPr>
              <a:t>print(i,	</a:t>
            </a:r>
            <a:r>
              <a:rPr dirty="0" sz="2000" spc="545">
                <a:latin typeface="Arial"/>
                <a:cs typeface="Arial"/>
              </a:rPr>
              <a:t>j)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3" name="object 13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0340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</a:tabLst>
            </a:pPr>
            <a:r>
              <a:rPr dirty="0" spc="-40">
                <a:latin typeface="Arial"/>
                <a:cs typeface="Arial"/>
              </a:rPr>
              <a:t>Loo</a:t>
            </a:r>
            <a:r>
              <a:rPr dirty="0" spc="-25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365">
                <a:latin typeface="Arial"/>
                <a:cs typeface="Arial"/>
              </a:rPr>
              <a:t>C</a:t>
            </a:r>
            <a:r>
              <a:rPr dirty="0" spc="-295">
                <a:latin typeface="Arial"/>
                <a:cs typeface="Arial"/>
              </a:rPr>
              <a:t>o</a:t>
            </a:r>
            <a:r>
              <a:rPr dirty="0" spc="620">
                <a:latin typeface="Arial"/>
                <a:cs typeface="Arial"/>
              </a:rPr>
              <a:t>nt</a:t>
            </a:r>
            <a:r>
              <a:rPr dirty="0" spc="480">
                <a:latin typeface="Arial"/>
                <a:cs typeface="Arial"/>
              </a:rPr>
              <a:t>r</a:t>
            </a:r>
            <a:r>
              <a:rPr dirty="0" spc="575">
                <a:latin typeface="Arial"/>
                <a:cs typeface="Arial"/>
              </a:rPr>
              <a:t>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47910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39875" algn="l"/>
                <a:tab pos="3159125" algn="l"/>
                <a:tab pos="4064000" algn="l"/>
              </a:tabLst>
            </a:pPr>
            <a:r>
              <a:rPr dirty="0" sz="2800" spc="254">
                <a:latin typeface="Arial"/>
                <a:cs typeface="Arial"/>
              </a:rPr>
              <a:t>while</a:t>
            </a:r>
            <a:r>
              <a:rPr dirty="0" sz="2800" spc="229">
                <a:latin typeface="Noto Sans CJK JP Bold"/>
                <a:cs typeface="Noto Sans CJK JP Bold"/>
              </a:rPr>
              <a:t>은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조건문</a:t>
            </a:r>
            <a:r>
              <a:rPr dirty="0" sz="2800" spc="229">
                <a:latin typeface="Noto Sans CJK JP Bold"/>
                <a:cs typeface="Noto Sans CJK JP Bold"/>
              </a:rPr>
              <a:t>과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함</a:t>
            </a:r>
            <a:r>
              <a:rPr dirty="0" sz="2800" spc="229">
                <a:latin typeface="Noto Sans CJK JP Bold"/>
                <a:cs typeface="Noto Sans CJK JP Bold"/>
              </a:rPr>
              <a:t>께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사용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248100"/>
            <a:ext cx="6696075" cy="10502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506220" algn="l"/>
                <a:tab pos="2054860" algn="l"/>
              </a:tabLst>
            </a:pPr>
            <a:r>
              <a:rPr dirty="0" sz="2800" spc="355">
                <a:latin typeface="Arial"/>
                <a:cs typeface="Arial"/>
              </a:rPr>
              <a:t>for</a:t>
            </a:r>
            <a:r>
              <a:rPr dirty="0" sz="2800" spc="355">
                <a:latin typeface="Noto Sans CJK JP Bold"/>
                <a:cs typeface="Noto Sans CJK JP Bold"/>
              </a:rPr>
              <a:t>보다	</a:t>
            </a:r>
            <a:r>
              <a:rPr dirty="0" sz="2800" spc="229">
                <a:latin typeface="Noto Sans CJK JP Bold"/>
                <a:cs typeface="Noto Sans CJK JP Bold"/>
              </a:rPr>
              <a:t>덜	</a:t>
            </a:r>
            <a:r>
              <a:rPr dirty="0" sz="2800" spc="320">
                <a:latin typeface="Noto Sans CJK JP Bold"/>
                <a:cs typeface="Noto Sans CJK JP Bold"/>
              </a:rPr>
              <a:t>사용하지만</a:t>
            </a:r>
            <a:r>
              <a:rPr dirty="0" sz="2800" spc="32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274445" algn="l"/>
                <a:tab pos="3247390" algn="l"/>
                <a:tab pos="4512310" algn="l"/>
                <a:tab pos="5060950" algn="l"/>
                <a:tab pos="5969635" algn="l"/>
              </a:tabLst>
            </a:pPr>
            <a:r>
              <a:rPr dirty="0" sz="2800" spc="229">
                <a:latin typeface="Noto Sans CJK JP Bold"/>
                <a:cs typeface="Noto Sans CJK JP Bold"/>
              </a:rPr>
              <a:t>복잡한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프로그램을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작성할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때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자주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사용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865954"/>
            <a:ext cx="602043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85010" algn="l"/>
                <a:tab pos="2893060" algn="l"/>
                <a:tab pos="3479165" algn="l"/>
                <a:tab pos="5097780" algn="l"/>
              </a:tabLst>
            </a:pPr>
            <a:r>
              <a:rPr dirty="0" sz="2800" spc="225">
                <a:latin typeface="Noto Sans CJK JP Bold"/>
                <a:cs typeface="Noto Sans CJK JP Bold"/>
              </a:rPr>
              <a:t>마찬가지</a:t>
            </a:r>
            <a:r>
              <a:rPr dirty="0" sz="2800" spc="229">
                <a:latin typeface="Noto Sans CJK JP Bold"/>
                <a:cs typeface="Noto Sans CJK JP Bold"/>
              </a:rPr>
              <a:t>로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5">
                <a:latin typeface="Noto Sans CJK JP Bold"/>
                <a:cs typeface="Noto Sans CJK JP Bold"/>
              </a:rPr>
              <a:t>콜</a:t>
            </a:r>
            <a:r>
              <a:rPr dirty="0" sz="2800" spc="229">
                <a:latin typeface="Noto Sans CJK JP Bold"/>
                <a:cs typeface="Noto Sans CJK JP Bold"/>
              </a:rPr>
              <a:t>론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755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2800" spc="765">
                <a:latin typeface="Arial"/>
                <a:cs typeface="Arial"/>
              </a:rPr>
              <a:t>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225">
                <a:solidFill>
                  <a:srgbClr val="FF0000"/>
                </a:solidFill>
                <a:latin typeface="Noto Sans CJK JP Bold"/>
                <a:cs typeface="Noto Sans CJK JP Bold"/>
              </a:rPr>
              <a:t>들여쓰</a:t>
            </a:r>
            <a:r>
              <a:rPr dirty="0" sz="2800" spc="229">
                <a:solidFill>
                  <a:srgbClr val="FF0000"/>
                </a:solidFill>
                <a:latin typeface="Noto Sans CJK JP Bold"/>
                <a:cs typeface="Noto Sans CJK JP Bold"/>
              </a:rPr>
              <a:t>기</a:t>
            </a:r>
            <a:r>
              <a:rPr dirty="0" sz="2800">
                <a:solidFill>
                  <a:srgbClr val="FF0000"/>
                </a:solidFill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중</a:t>
            </a:r>
            <a:r>
              <a:rPr dirty="0" sz="2800" spc="225">
                <a:latin typeface="Noto Sans CJK JP Bold"/>
                <a:cs typeface="Noto Sans CJK JP Bold"/>
              </a:rPr>
              <a:t>요</a:t>
            </a:r>
            <a:r>
              <a:rPr dirty="0" sz="2800" spc="765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4433" y="2526754"/>
            <a:ext cx="2131060" cy="122618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661670" algn="l"/>
              </a:tabLst>
            </a:pPr>
            <a:r>
              <a:rPr dirty="0" sz="2000" spc="150">
                <a:latin typeface="Noto Sans CJK JP Bold"/>
                <a:cs typeface="Noto Sans CJK JP Bold"/>
              </a:rPr>
              <a:t>변수	초기화</a:t>
            </a:r>
            <a:endParaRPr sz="20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850900" algn="l"/>
              </a:tabLst>
            </a:pPr>
            <a:r>
              <a:rPr dirty="0" sz="2000" spc="185">
                <a:latin typeface="Arial"/>
                <a:cs typeface="Arial"/>
              </a:rPr>
              <a:t>while	</a:t>
            </a:r>
            <a:r>
              <a:rPr dirty="0" sz="2000" spc="245">
                <a:latin typeface="Noto Sans CJK JP Bold"/>
                <a:cs typeface="Noto Sans CJK JP Bold"/>
              </a:rPr>
              <a:t>조건문</a:t>
            </a:r>
            <a:r>
              <a:rPr dirty="0" sz="2000" spc="24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70"/>
              </a:spcBef>
              <a:tabLst>
                <a:tab pos="1472565" algn="l"/>
              </a:tabLst>
            </a:pPr>
            <a:r>
              <a:rPr dirty="0" sz="2000" spc="150">
                <a:latin typeface="Noto Sans CJK JP Bold"/>
                <a:cs typeface="Noto Sans CJK JP Bold"/>
              </a:rPr>
              <a:t>반복할</a:t>
            </a:r>
            <a:r>
              <a:rPr dirty="0" sz="2000" spc="15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4433" y="4129709"/>
            <a:ext cx="1845310" cy="163004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292735" algn="l"/>
                <a:tab pos="573405" algn="l"/>
              </a:tabLst>
            </a:pPr>
            <a:r>
              <a:rPr dirty="0" sz="2000" spc="650">
                <a:latin typeface="Arial"/>
                <a:cs typeface="Arial"/>
              </a:rPr>
              <a:t>i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-2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854075" algn="l"/>
                <a:tab pos="1134110" algn="l"/>
                <a:tab pos="1410970" algn="l"/>
              </a:tabLst>
            </a:pPr>
            <a:r>
              <a:rPr dirty="0" sz="2000" spc="175">
                <a:latin typeface="Arial"/>
                <a:cs typeface="Arial"/>
              </a:rPr>
              <a:t>whil</a:t>
            </a:r>
            <a:r>
              <a:rPr dirty="0" sz="2000" spc="2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&lt;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10</a:t>
            </a:r>
            <a:r>
              <a:rPr dirty="0" sz="2000" spc="53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65"/>
              </a:spcBef>
            </a:pPr>
            <a:r>
              <a:rPr dirty="0" sz="2000" spc="390">
                <a:latin typeface="Arial"/>
                <a:cs typeface="Arial"/>
              </a:rPr>
              <a:t>print(i)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70"/>
              </a:spcBef>
              <a:tabLst>
                <a:tab pos="854075" algn="l"/>
                <a:tab pos="1134110" algn="l"/>
                <a:tab pos="1411605" algn="l"/>
                <a:tab pos="1692910" algn="l"/>
              </a:tabLst>
            </a:pP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 spc="65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 spc="-75">
                <a:latin typeface="Arial"/>
                <a:cs typeface="Arial"/>
              </a:rPr>
              <a:t>	</a:t>
            </a:r>
            <a:r>
              <a:rPr dirty="0" sz="2000" spc="650">
                <a:latin typeface="Arial"/>
                <a:cs typeface="Arial"/>
              </a:rPr>
              <a:t>i</a:t>
            </a:r>
            <a:r>
              <a:rPr dirty="0" sz="2000" spc="65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+</a:t>
            </a:r>
            <a:r>
              <a:rPr dirty="0" sz="2000" spc="-75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04545"/>
            <a:ext cx="939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5"/>
              <a:t>예제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9604"/>
            <a:ext cx="4191635" cy="35217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5">
                <a:latin typeface="Noto Sans CJK JP Bold"/>
                <a:cs typeface="Noto Sans CJK JP Bold"/>
              </a:rPr>
              <a:t>0 </a:t>
            </a:r>
            <a:r>
              <a:rPr dirty="0" sz="2800" spc="320">
                <a:latin typeface="Noto Sans CJK JP Bold"/>
                <a:cs typeface="Noto Sans CJK JP Bold"/>
              </a:rPr>
              <a:t>~ </a:t>
            </a:r>
            <a:r>
              <a:rPr dirty="0" sz="2800" spc="-114">
                <a:latin typeface="Noto Sans CJK JP Bold"/>
                <a:cs typeface="Noto Sans CJK JP Bold"/>
              </a:rPr>
              <a:t>1000 </a:t>
            </a:r>
            <a:r>
              <a:rPr dirty="0" sz="2800" spc="229">
                <a:latin typeface="Noto Sans CJK JP Bold"/>
                <a:cs typeface="Noto Sans CJK JP Bold"/>
              </a:rPr>
              <a:t>이하의 수</a:t>
            </a:r>
            <a:r>
              <a:rPr dirty="0" sz="2800" spc="254">
                <a:latin typeface="Noto Sans CJK JP Bold"/>
                <a:cs typeface="Noto Sans CJK JP Bold"/>
              </a:rPr>
              <a:t> </a:t>
            </a:r>
            <a:r>
              <a:rPr dirty="0" sz="2800" spc="-35">
                <a:latin typeface="Noto Sans CJK JP Bold"/>
                <a:cs typeface="Noto Sans CJK JP Bold"/>
              </a:rPr>
              <a:t>중,</a:t>
            </a:r>
            <a:endParaRPr sz="2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dirty="0" sz="2800" spc="55">
                <a:latin typeface="Noto Sans CJK JP Bold"/>
                <a:cs typeface="Noto Sans CJK JP Bold"/>
              </a:rPr>
              <a:t>7로 </a:t>
            </a:r>
            <a:r>
              <a:rPr dirty="0" sz="2800" spc="229">
                <a:latin typeface="Noto Sans CJK JP Bold"/>
                <a:cs typeface="Noto Sans CJK JP Bold"/>
              </a:rPr>
              <a:t>나누면 나머지가</a:t>
            </a:r>
            <a:r>
              <a:rPr dirty="0" sz="2800" spc="-20">
                <a:latin typeface="Noto Sans CJK JP Bold"/>
                <a:cs typeface="Noto Sans CJK JP Bold"/>
              </a:rPr>
              <a:t> </a:t>
            </a:r>
            <a:r>
              <a:rPr dirty="0" sz="2800" spc="-105">
                <a:latin typeface="Noto Sans CJK JP Bold"/>
                <a:cs typeface="Noto Sans CJK JP Bold"/>
              </a:rPr>
              <a:t>3</a:t>
            </a:r>
            <a:endParaRPr sz="2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spc="-5">
                <a:latin typeface="Noto Sans CJK JP Bold"/>
                <a:cs typeface="Noto Sans CJK JP Bold"/>
              </a:rPr>
              <a:t>11로 </a:t>
            </a:r>
            <a:r>
              <a:rPr dirty="0" sz="2800" spc="229">
                <a:latin typeface="Noto Sans CJK JP Bold"/>
                <a:cs typeface="Noto Sans CJK JP Bold"/>
              </a:rPr>
              <a:t>나누면 나머지가</a:t>
            </a:r>
            <a:r>
              <a:rPr dirty="0" sz="2800" spc="110">
                <a:latin typeface="Noto Sans CJK JP Bold"/>
                <a:cs typeface="Noto Sans CJK JP Bold"/>
              </a:rPr>
              <a:t> </a:t>
            </a:r>
            <a:r>
              <a:rPr dirty="0" sz="2800" spc="-105">
                <a:latin typeface="Noto Sans CJK JP Bold"/>
                <a:cs typeface="Noto Sans CJK JP Bold"/>
              </a:rPr>
              <a:t>5</a:t>
            </a:r>
            <a:endParaRPr sz="2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55">
                <a:latin typeface="Noto Sans CJK JP Bold"/>
                <a:cs typeface="Noto Sans CJK JP Bold"/>
              </a:rPr>
              <a:t>13으로 </a:t>
            </a:r>
            <a:r>
              <a:rPr dirty="0" sz="2800" spc="229">
                <a:latin typeface="Noto Sans CJK JP Bold"/>
                <a:cs typeface="Noto Sans CJK JP Bold"/>
              </a:rPr>
              <a:t>나누면 나머지가</a:t>
            </a:r>
            <a:r>
              <a:rPr dirty="0" sz="2800" spc="-65">
                <a:latin typeface="Noto Sans CJK JP Bold"/>
                <a:cs typeface="Noto Sans CJK JP Bold"/>
              </a:rPr>
              <a:t> </a:t>
            </a:r>
            <a:r>
              <a:rPr dirty="0" sz="2800" spc="-105">
                <a:latin typeface="Noto Sans CJK JP Bold"/>
                <a:cs typeface="Noto Sans CJK JP Bold"/>
              </a:rPr>
              <a:t>9</a:t>
            </a:r>
            <a:endParaRPr sz="2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dirty="0" sz="2800" spc="229">
                <a:latin typeface="Noto Sans CJK JP Bold"/>
                <a:cs typeface="Noto Sans CJK JP Bold"/>
              </a:rPr>
              <a:t>가 되는 수를</a:t>
            </a:r>
            <a:r>
              <a:rPr dirty="0" sz="2800" spc="525">
                <a:latin typeface="Noto Sans CJK JP Bold"/>
                <a:cs typeface="Noto Sans CJK JP Bold"/>
              </a:rPr>
              <a:t> </a:t>
            </a:r>
            <a:r>
              <a:rPr dirty="0" sz="2800" spc="114">
                <a:latin typeface="Noto Sans CJK JP Bold"/>
                <a:cs typeface="Noto Sans CJK JP Bold"/>
              </a:rPr>
              <a:t>찾아라!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04545"/>
            <a:ext cx="939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5"/>
              <a:t>예제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10096500" cy="1475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83005" algn="l"/>
                <a:tab pos="2445385" algn="l"/>
                <a:tab pos="4064000" algn="l"/>
                <a:tab pos="4972685" algn="l"/>
                <a:tab pos="5878195" algn="l"/>
              </a:tabLst>
            </a:pPr>
            <a:r>
              <a:rPr dirty="0" sz="2800" spc="320">
                <a:solidFill>
                  <a:srgbClr val="FF0000"/>
                </a:solidFill>
                <a:latin typeface="Arial"/>
                <a:cs typeface="Arial"/>
              </a:rPr>
              <a:t>input	</a:t>
            </a:r>
            <a:r>
              <a:rPr dirty="0" sz="2800" spc="229">
                <a:latin typeface="Noto Sans CJK JP Bold"/>
                <a:cs typeface="Noto Sans CJK JP Bold"/>
              </a:rPr>
              <a:t>함수를	이용하여	입력	받은	</a:t>
            </a:r>
            <a:r>
              <a:rPr dirty="0" sz="2800" spc="365">
                <a:latin typeface="Noto Sans CJK JP Bold"/>
                <a:cs typeface="Noto Sans CJK JP Bold"/>
              </a:rPr>
              <a:t>숫자가</a:t>
            </a:r>
            <a:r>
              <a:rPr dirty="0" sz="2800" spc="365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631314" algn="l"/>
                <a:tab pos="3247390" algn="l"/>
                <a:tab pos="4512310" algn="l"/>
                <a:tab pos="6128385" algn="l"/>
                <a:tab pos="8103870" algn="l"/>
              </a:tabLst>
            </a:pPr>
            <a:r>
              <a:rPr dirty="0" sz="2800" spc="229">
                <a:latin typeface="Noto Sans CJK JP Bold"/>
                <a:cs typeface="Noto Sans CJK JP Bold"/>
              </a:rPr>
              <a:t>소수인지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판별하여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결과를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출력하는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프로그램을</a:t>
            </a:r>
            <a:r>
              <a:rPr dirty="0" sz="2800" spc="229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작성하시오</a:t>
            </a:r>
            <a:r>
              <a:rPr dirty="0" sz="2800" spc="76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4785537"/>
            <a:ext cx="8774430" cy="83058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850900" algn="l"/>
                <a:tab pos="1499870" algn="l"/>
                <a:tab pos="2033905" algn="l"/>
                <a:tab pos="3189605" algn="l"/>
              </a:tabLst>
            </a:pPr>
            <a:r>
              <a:rPr dirty="0" sz="2000" spc="275">
                <a:latin typeface="Arial"/>
                <a:cs typeface="Arial"/>
              </a:rPr>
              <a:t>Hint:	</a:t>
            </a:r>
            <a:r>
              <a:rPr dirty="0" sz="2000" spc="150">
                <a:latin typeface="Noto Sans CJK JP Bold"/>
                <a:cs typeface="Noto Sans CJK JP Bold"/>
              </a:rPr>
              <a:t>숫자	</a:t>
            </a:r>
            <a:r>
              <a:rPr dirty="0" sz="2000" spc="70">
                <a:latin typeface="Arial"/>
                <a:cs typeface="Arial"/>
              </a:rPr>
              <a:t>n</a:t>
            </a:r>
            <a:r>
              <a:rPr dirty="0" sz="2000" spc="70">
                <a:latin typeface="Noto Sans CJK JP Bold"/>
                <a:cs typeface="Noto Sans CJK JP Bold"/>
              </a:rPr>
              <a:t>이	</a:t>
            </a:r>
            <a:r>
              <a:rPr dirty="0" sz="2000" spc="150">
                <a:latin typeface="Noto Sans CJK JP Bold"/>
                <a:cs typeface="Noto Sans CJK JP Bold"/>
              </a:rPr>
              <a:t>소수인지	</a:t>
            </a:r>
            <a:r>
              <a:rPr dirty="0" sz="2000" spc="215">
                <a:latin typeface="Noto Sans CJK JP Bold"/>
                <a:cs typeface="Noto Sans CJK JP Bold"/>
              </a:rPr>
              <a:t>확인하려면</a:t>
            </a:r>
            <a:r>
              <a:rPr dirty="0" sz="2000" spc="215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770"/>
              </a:spcBef>
              <a:tabLst>
                <a:tab pos="1384300" algn="l"/>
                <a:tab pos="2171065" algn="l"/>
                <a:tab pos="2820035" algn="l"/>
                <a:tab pos="3862704" algn="l"/>
                <a:tab pos="4762500" algn="l"/>
                <a:tab pos="5664835" algn="l"/>
                <a:tab pos="6057900" algn="l"/>
                <a:tab pos="6960870" algn="l"/>
                <a:tab pos="8115934" algn="l"/>
              </a:tabLst>
            </a:pP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 spc="150">
                <a:latin typeface="Noto Sans CJK JP Bold"/>
                <a:cs typeface="Noto Sans CJK JP Bold"/>
              </a:rPr>
              <a:t>을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-15">
                <a:latin typeface="Arial"/>
                <a:cs typeface="Arial"/>
              </a:rPr>
              <a:t>2</a:t>
            </a:r>
            <a:r>
              <a:rPr dirty="0" sz="2000" spc="150">
                <a:latin typeface="Noto Sans CJK JP Bold"/>
                <a:cs typeface="Noto Sans CJK JP Bold"/>
              </a:rPr>
              <a:t>부터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루트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 spc="150">
                <a:latin typeface="Noto Sans CJK JP Bold"/>
                <a:cs typeface="Noto Sans CJK JP Bold"/>
              </a:rPr>
              <a:t>까지의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숫자로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나눴을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때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나누어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떨어지면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안됨</a:t>
            </a:r>
            <a:r>
              <a:rPr dirty="0" sz="2000" spc="535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12757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>
                <a:latin typeface="Arial"/>
                <a:cs typeface="Arial"/>
              </a:rPr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7244" y="1984629"/>
            <a:ext cx="4641215" cy="2755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1433195" algn="l"/>
                <a:tab pos="2341880" algn="l"/>
              </a:tabLst>
            </a:pPr>
            <a:r>
              <a:rPr dirty="0" sz="2800" spc="5">
                <a:latin typeface="Noto Sans CJK JP Bold"/>
                <a:cs typeface="Noto Sans CJK JP Bold"/>
              </a:rPr>
              <a:t>①	</a:t>
            </a:r>
            <a:r>
              <a:rPr dirty="0" sz="2800" spc="229">
                <a:latin typeface="Noto Sans CJK JP Bold"/>
                <a:cs typeface="Noto Sans CJK JP Bold"/>
              </a:rPr>
              <a:t>저번	시간	</a:t>
            </a:r>
            <a:r>
              <a:rPr dirty="0" sz="2800" spc="-310">
                <a:latin typeface="Arial"/>
                <a:cs typeface="Arial"/>
              </a:rPr>
              <a:t>REVIEW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  <a:tabLst>
                <a:tab pos="527685" algn="l"/>
                <a:tab pos="2868930" algn="l"/>
              </a:tabLst>
            </a:pPr>
            <a:r>
              <a:rPr dirty="0" sz="2800" spc="10">
                <a:latin typeface="Noto Sans CJK JP Bold"/>
                <a:cs typeface="Noto Sans CJK JP Bold"/>
              </a:rPr>
              <a:t>②	</a:t>
            </a:r>
            <a:r>
              <a:rPr dirty="0" sz="2800" spc="260">
                <a:latin typeface="Arial"/>
                <a:cs typeface="Arial"/>
              </a:rPr>
              <a:t>Conditional	</a:t>
            </a:r>
            <a:r>
              <a:rPr dirty="0" sz="2800" spc="114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  <a:tab pos="1503045" algn="l"/>
              </a:tabLst>
            </a:pPr>
            <a:r>
              <a:rPr dirty="0" sz="2800" spc="10">
                <a:latin typeface="Noto Sans CJK JP Bold"/>
                <a:cs typeface="Noto Sans CJK JP Bold"/>
              </a:rPr>
              <a:t>③	</a:t>
            </a:r>
            <a:r>
              <a:rPr dirty="0" sz="2800" spc="-20">
                <a:latin typeface="Arial"/>
                <a:cs typeface="Arial"/>
              </a:rPr>
              <a:t>Loop	</a:t>
            </a:r>
            <a:r>
              <a:rPr dirty="0" sz="2800" spc="245">
                <a:latin typeface="Arial"/>
                <a:cs typeface="Arial"/>
              </a:rPr>
              <a:t>Control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  <a:tab pos="1433195" algn="l"/>
              </a:tabLst>
            </a:pPr>
            <a:r>
              <a:rPr dirty="0" sz="2800" spc="10">
                <a:latin typeface="Noto Sans CJK JP Bold"/>
                <a:cs typeface="Noto Sans CJK JP Bold"/>
              </a:rPr>
              <a:t>④	</a:t>
            </a:r>
            <a:r>
              <a:rPr dirty="0" sz="2800" spc="229">
                <a:latin typeface="Noto Sans CJK JP Bold"/>
                <a:cs typeface="Noto Sans CJK JP Bold"/>
              </a:rPr>
              <a:t>예제	</a:t>
            </a:r>
            <a:r>
              <a:rPr dirty="0" sz="2800" spc="225">
                <a:latin typeface="Noto Sans CJK JP Bold"/>
                <a:cs typeface="Noto Sans CJK JP Bold"/>
              </a:rPr>
              <a:t>프로그래밍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28802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dirty="0" spc="-440">
                <a:latin typeface="Arial"/>
                <a:cs typeface="Arial"/>
              </a:rPr>
              <a:t>P</a:t>
            </a:r>
            <a:r>
              <a:rPr dirty="0" spc="165">
                <a:latin typeface="Arial"/>
                <a:cs typeface="Arial"/>
              </a:rPr>
              <a:t>y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40">
                <a:latin typeface="Arial"/>
                <a:cs typeface="Arial"/>
              </a:rPr>
              <a:t>h</a:t>
            </a:r>
            <a:r>
              <a:rPr dirty="0" spc="-25">
                <a:latin typeface="Arial"/>
                <a:cs typeface="Arial"/>
              </a:rPr>
              <a:t>on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495">
                <a:latin typeface="Arial"/>
                <a:cs typeface="Arial"/>
              </a:rPr>
              <a:t>RE</a:t>
            </a:r>
            <a:r>
              <a:rPr dirty="0" spc="-490">
                <a:latin typeface="Arial"/>
                <a:cs typeface="Arial"/>
              </a:rPr>
              <a:t>V</a:t>
            </a:r>
            <a:r>
              <a:rPr dirty="0" spc="160">
                <a:latin typeface="Arial"/>
                <a:cs typeface="Arial"/>
              </a:rPr>
              <a:t>I</a:t>
            </a:r>
            <a:r>
              <a:rPr dirty="0" spc="409">
                <a:latin typeface="Arial"/>
                <a:cs typeface="Arial"/>
              </a:rPr>
              <a:t>E</a:t>
            </a:r>
            <a:r>
              <a:rPr dirty="0" spc="-1420">
                <a:latin typeface="Arial"/>
                <a:cs typeface="Arial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9604"/>
            <a:ext cx="5821680" cy="3012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0">
                <a:latin typeface="Noto Sans CJK JP Bold"/>
                <a:cs typeface="Noto Sans CJK JP Bold"/>
              </a:rPr>
              <a:t>덧셈, 뺄셈, </a:t>
            </a:r>
            <a:r>
              <a:rPr dirty="0" sz="2800" spc="55">
                <a:latin typeface="Noto Sans CJK JP Bold"/>
                <a:cs typeface="Noto Sans CJK JP Bold"/>
              </a:rPr>
              <a:t>곱셈,</a:t>
            </a:r>
            <a:r>
              <a:rPr dirty="0" sz="2800" spc="195">
                <a:latin typeface="Noto Sans CJK JP Bold"/>
                <a:cs typeface="Noto Sans CJK JP Bold"/>
              </a:rPr>
              <a:t> </a:t>
            </a:r>
            <a:r>
              <a:rPr dirty="0" sz="2800" spc="229">
                <a:latin typeface="Noto Sans CJK JP Bold"/>
                <a:cs typeface="Noto Sans CJK JP Bold"/>
              </a:rPr>
              <a:t>나눗셈</a:t>
            </a:r>
            <a:endParaRPr sz="2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dirty="0" sz="2800" spc="229">
                <a:latin typeface="Noto Sans CJK JP Bold"/>
                <a:cs typeface="Noto Sans CJK JP Bold"/>
              </a:rPr>
              <a:t>곱셈과 나눗셈은 각각 </a:t>
            </a:r>
            <a:r>
              <a:rPr dirty="0" sz="2800" spc="-225">
                <a:latin typeface="Noto Sans CJK JP Bold"/>
                <a:cs typeface="Noto Sans CJK JP Bold"/>
              </a:rPr>
              <a:t>* </a:t>
            </a:r>
            <a:r>
              <a:rPr dirty="0" sz="2800" spc="229">
                <a:latin typeface="Noto Sans CJK JP Bold"/>
                <a:cs typeface="Noto Sans CJK JP Bold"/>
              </a:rPr>
              <a:t>와 </a:t>
            </a:r>
            <a:r>
              <a:rPr dirty="0" sz="2800" spc="25">
                <a:latin typeface="Noto Sans CJK JP Bold"/>
                <a:cs typeface="Noto Sans CJK JP Bold"/>
              </a:rPr>
              <a:t>/ </a:t>
            </a:r>
            <a:r>
              <a:rPr dirty="0" sz="2800" spc="229">
                <a:latin typeface="Noto Sans CJK JP Bold"/>
                <a:cs typeface="Noto Sans CJK JP Bold"/>
              </a:rPr>
              <a:t>로</a:t>
            </a:r>
            <a:r>
              <a:rPr dirty="0" sz="2800" spc="75">
                <a:latin typeface="Noto Sans CJK JP Bold"/>
                <a:cs typeface="Noto Sans CJK JP Bold"/>
              </a:rPr>
              <a:t> </a:t>
            </a:r>
            <a:r>
              <a:rPr dirty="0" sz="2800" spc="229">
                <a:latin typeface="Noto Sans CJK JP Bold"/>
                <a:cs typeface="Noto Sans CJK JP Bold"/>
              </a:rPr>
              <a:t>약속</a:t>
            </a:r>
            <a:endParaRPr sz="2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tabLst>
                <a:tab pos="777240" algn="l"/>
              </a:tabLst>
            </a:pPr>
            <a:r>
              <a:rPr dirty="0" sz="2800" spc="85">
                <a:latin typeface="Noto Sans CJK JP Bold"/>
                <a:cs typeface="Noto Sans CJK JP Bold"/>
              </a:rPr>
              <a:t>//는	</a:t>
            </a:r>
            <a:r>
              <a:rPr dirty="0" sz="2800" spc="229">
                <a:latin typeface="Noto Sans CJK JP Bold"/>
                <a:cs typeface="Noto Sans CJK JP Bold"/>
              </a:rPr>
              <a:t>나누기의</a:t>
            </a:r>
            <a:r>
              <a:rPr dirty="0" sz="2800" spc="290">
                <a:latin typeface="Noto Sans CJK JP Bold"/>
                <a:cs typeface="Noto Sans CJK JP Bold"/>
              </a:rPr>
              <a:t> </a:t>
            </a:r>
            <a:r>
              <a:rPr dirty="0" sz="2800" spc="229">
                <a:solidFill>
                  <a:srgbClr val="FF0000"/>
                </a:solidFill>
                <a:latin typeface="Noto Sans CJK JP Bold"/>
                <a:cs typeface="Noto Sans CJK JP Bold"/>
              </a:rPr>
              <a:t>몫</a:t>
            </a:r>
            <a:endParaRPr sz="2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5">
                <a:latin typeface="Noto Sans CJK JP Bold"/>
                <a:cs typeface="Noto Sans CJK JP Bold"/>
              </a:rPr>
              <a:t>%는 </a:t>
            </a:r>
            <a:r>
              <a:rPr dirty="0" sz="2800" spc="229">
                <a:latin typeface="Noto Sans CJK JP Bold"/>
                <a:cs typeface="Noto Sans CJK JP Bold"/>
              </a:rPr>
              <a:t>나누기의</a:t>
            </a:r>
            <a:r>
              <a:rPr dirty="0" sz="2800" spc="105">
                <a:latin typeface="Noto Sans CJK JP Bold"/>
                <a:cs typeface="Noto Sans CJK JP Bold"/>
              </a:rPr>
              <a:t> </a:t>
            </a:r>
            <a:r>
              <a:rPr dirty="0" sz="2800" spc="225">
                <a:solidFill>
                  <a:srgbClr val="FF0000"/>
                </a:solidFill>
                <a:latin typeface="Noto Sans CJK JP Bold"/>
                <a:cs typeface="Noto Sans CJK JP Bold"/>
              </a:rPr>
              <a:t>나머지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47659" y="1808985"/>
            <a:ext cx="3423668" cy="4386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25383" y="2293849"/>
          <a:ext cx="1461770" cy="306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605"/>
                <a:gridCol w="280035"/>
                <a:gridCol w="280670"/>
                <a:gridCol w="379094"/>
              </a:tblGrid>
              <a:tr h="253288">
                <a:tc>
                  <a:txBody>
                    <a:bodyPr/>
                    <a:lstStyle/>
                    <a:p>
                      <a:pPr algn="ctr" marR="30480">
                        <a:lnSpc>
                          <a:spcPts val="1880"/>
                        </a:lnSpc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8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677085"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185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185"/>
                </a:tc>
              </a:tr>
              <a:tr h="601993"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</a:tr>
              <a:tr h="327851"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876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R="3048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1500"/>
                        </a:spcBef>
                        <a:tabLst>
                          <a:tab pos="487680" algn="l"/>
                        </a:tabLst>
                      </a:pPr>
                      <a:r>
                        <a:rPr dirty="0" sz="2000" spc="54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//	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7851"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 gridSpan="2"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350520" algn="l"/>
                        </a:tabLst>
                      </a:pPr>
                      <a:r>
                        <a:rPr dirty="0" sz="2000" spc="-68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	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9" name="object 9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28802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dirty="0" spc="-440">
                <a:latin typeface="Arial"/>
                <a:cs typeface="Arial"/>
              </a:rPr>
              <a:t>P</a:t>
            </a:r>
            <a:r>
              <a:rPr dirty="0" spc="165">
                <a:latin typeface="Arial"/>
                <a:cs typeface="Arial"/>
              </a:rPr>
              <a:t>y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40">
                <a:latin typeface="Arial"/>
                <a:cs typeface="Arial"/>
              </a:rPr>
              <a:t>h</a:t>
            </a:r>
            <a:r>
              <a:rPr dirty="0" spc="-25">
                <a:latin typeface="Arial"/>
                <a:cs typeface="Arial"/>
              </a:rPr>
              <a:t>on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495">
                <a:latin typeface="Arial"/>
                <a:cs typeface="Arial"/>
              </a:rPr>
              <a:t>RE</a:t>
            </a:r>
            <a:r>
              <a:rPr dirty="0" spc="-490">
                <a:latin typeface="Arial"/>
                <a:cs typeface="Arial"/>
              </a:rPr>
              <a:t>V</a:t>
            </a:r>
            <a:r>
              <a:rPr dirty="0" spc="160">
                <a:latin typeface="Arial"/>
                <a:cs typeface="Arial"/>
              </a:rPr>
              <a:t>I</a:t>
            </a:r>
            <a:r>
              <a:rPr dirty="0" spc="409">
                <a:latin typeface="Arial"/>
                <a:cs typeface="Arial"/>
              </a:rPr>
              <a:t>E</a:t>
            </a:r>
            <a:r>
              <a:rPr dirty="0" spc="-1420">
                <a:latin typeface="Arial"/>
                <a:cs typeface="Arial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234260"/>
            <a:ext cx="5942330" cy="37350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변수는 값을 저장하는</a:t>
            </a:r>
            <a:r>
              <a:rPr dirty="0" sz="2800" spc="490">
                <a:latin typeface="Noto Sans CJK JP Bold"/>
                <a:cs typeface="Noto Sans CJK JP Bold"/>
              </a:rPr>
              <a:t> </a:t>
            </a:r>
            <a:r>
              <a:rPr dirty="0" sz="2800" spc="225">
                <a:latin typeface="Noto Sans CJK JP Bold"/>
                <a:cs typeface="Noto Sans CJK JP Bold"/>
              </a:rPr>
              <a:t>공간</a:t>
            </a:r>
            <a:endParaRPr sz="2800">
              <a:latin typeface="Noto Sans CJK JP Bold"/>
              <a:cs typeface="Noto Sans CJK JP Bold"/>
            </a:endParaRPr>
          </a:p>
          <a:p>
            <a:pPr marL="12700" marR="314960">
              <a:lnSpc>
                <a:spcPct val="219300"/>
              </a:lnSpc>
              <a:spcBef>
                <a:spcPts val="25"/>
              </a:spcBef>
            </a:pPr>
            <a:r>
              <a:rPr dirty="0" sz="2800" spc="315">
                <a:latin typeface="Noto Sans CJK JP Bold"/>
                <a:cs typeface="Noto Sans CJK JP Bold"/>
              </a:rPr>
              <a:t>= </a:t>
            </a:r>
            <a:r>
              <a:rPr dirty="0" sz="2800" spc="229">
                <a:latin typeface="Noto Sans CJK JP Bold"/>
                <a:cs typeface="Noto Sans CJK JP Bold"/>
              </a:rPr>
              <a:t>기호를 통해서 변수에 값을 </a:t>
            </a:r>
            <a:r>
              <a:rPr dirty="0" sz="2800" spc="75">
                <a:latin typeface="Noto Sans CJK JP Bold"/>
                <a:cs typeface="Noto Sans CJK JP Bold"/>
              </a:rPr>
              <a:t>저장!  </a:t>
            </a:r>
            <a:r>
              <a:rPr dirty="0" sz="2800" spc="229">
                <a:solidFill>
                  <a:srgbClr val="FF0000"/>
                </a:solidFill>
                <a:latin typeface="Noto Sans CJK JP Bold"/>
                <a:cs typeface="Noto Sans CJK JP Bold"/>
              </a:rPr>
              <a:t>변수 이름 </a:t>
            </a:r>
            <a:r>
              <a:rPr dirty="0" sz="2800" spc="320">
                <a:solidFill>
                  <a:srgbClr val="FF0000"/>
                </a:solidFill>
                <a:latin typeface="Noto Sans CJK JP Bold"/>
                <a:cs typeface="Noto Sans CJK JP Bold"/>
              </a:rPr>
              <a:t>= </a:t>
            </a:r>
            <a:r>
              <a:rPr dirty="0" sz="2800" spc="229">
                <a:solidFill>
                  <a:srgbClr val="FF0000"/>
                </a:solidFill>
                <a:latin typeface="Noto Sans CJK JP Bold"/>
                <a:cs typeface="Noto Sans CJK JP Bold"/>
              </a:rPr>
              <a:t>변수에 저장할</a:t>
            </a:r>
            <a:r>
              <a:rPr dirty="0" sz="2800" spc="605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dirty="0" sz="2800" spc="229">
                <a:solidFill>
                  <a:srgbClr val="FF0000"/>
                </a:solidFill>
                <a:latin typeface="Noto Sans CJK JP Bold"/>
                <a:cs typeface="Noto Sans CJK JP Bold"/>
              </a:rPr>
              <a:t>값</a:t>
            </a:r>
            <a:endParaRPr sz="2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00">
              <a:latin typeface="Noto Sans CJK JP Bold"/>
              <a:cs typeface="Noto Sans CJK JP Bold"/>
            </a:endParaRPr>
          </a:p>
          <a:p>
            <a:pPr marL="12700" marR="5080">
              <a:lnSpc>
                <a:spcPct val="110100"/>
              </a:lnSpc>
            </a:pPr>
            <a:r>
              <a:rPr dirty="0" sz="2800" spc="229">
                <a:latin typeface="Noto Sans CJK JP Bold"/>
                <a:cs typeface="Noto Sans CJK JP Bold"/>
              </a:rPr>
              <a:t>후에 같은 이름의 변수가 </a:t>
            </a:r>
            <a:r>
              <a:rPr dirty="0" sz="2800" spc="125">
                <a:latin typeface="Noto Sans CJK JP Bold"/>
                <a:cs typeface="Noto Sans CJK JP Bold"/>
              </a:rPr>
              <a:t>사용되면,  </a:t>
            </a:r>
            <a:r>
              <a:rPr dirty="0" sz="2800" spc="229">
                <a:latin typeface="Noto Sans CJK JP Bold"/>
                <a:cs typeface="Noto Sans CJK JP Bold"/>
              </a:rPr>
              <a:t>대입된 값으로 명령을 수행하게</a:t>
            </a:r>
            <a:r>
              <a:rPr dirty="0" sz="2800" spc="505">
                <a:latin typeface="Noto Sans CJK JP Bold"/>
                <a:cs typeface="Noto Sans CJK JP Bold"/>
              </a:rPr>
              <a:t> </a:t>
            </a:r>
            <a:r>
              <a:rPr dirty="0" sz="2800" spc="55">
                <a:latin typeface="Noto Sans CJK JP Bold"/>
                <a:cs typeface="Noto Sans CJK JP Bold"/>
              </a:rPr>
              <a:t>된다.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947659" y="1743455"/>
            <a:ext cx="3423920" cy="4452620"/>
            <a:chOff x="7947659" y="1743455"/>
            <a:chExt cx="3423920" cy="4452620"/>
          </a:xfrm>
        </p:grpSpPr>
        <p:sp>
          <p:nvSpPr>
            <p:cNvPr id="7" name="object 7"/>
            <p:cNvSpPr/>
            <p:nvPr/>
          </p:nvSpPr>
          <p:spPr>
            <a:xfrm>
              <a:off x="7947659" y="1808985"/>
              <a:ext cx="3423668" cy="43868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73568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73568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25383" y="1823201"/>
          <a:ext cx="1882775" cy="393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/>
                <a:gridCol w="246379"/>
                <a:gridCol w="280035"/>
                <a:gridCol w="278765"/>
                <a:gridCol w="278129"/>
                <a:gridCol w="241300"/>
              </a:tblGrid>
              <a:tr h="798764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00" spc="140">
                          <a:latin typeface="Noto Sans CJK JP Bold"/>
                          <a:cs typeface="Noto Sans CJK JP Bold"/>
                        </a:rPr>
                        <a:t>예시</a:t>
                      </a:r>
                      <a:endParaRPr sz="1800">
                        <a:latin typeface="Noto Sans CJK JP Bold"/>
                        <a:cs typeface="Noto Sans CJK JP Bold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r" marR="24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6068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just" marL="36195" marR="62865">
                        <a:lnSpc>
                          <a:spcPct val="1315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a 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b 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6021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024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8279"/>
                </a:tc>
              </a:tr>
              <a:tr h="327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28802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dirty="0" spc="-440">
                <a:latin typeface="Arial"/>
                <a:cs typeface="Arial"/>
              </a:rPr>
              <a:t>P</a:t>
            </a:r>
            <a:r>
              <a:rPr dirty="0" spc="165">
                <a:latin typeface="Arial"/>
                <a:cs typeface="Arial"/>
              </a:rPr>
              <a:t>y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40">
                <a:latin typeface="Arial"/>
                <a:cs typeface="Arial"/>
              </a:rPr>
              <a:t>h</a:t>
            </a:r>
            <a:r>
              <a:rPr dirty="0" spc="-25">
                <a:latin typeface="Arial"/>
                <a:cs typeface="Arial"/>
              </a:rPr>
              <a:t>on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495">
                <a:latin typeface="Arial"/>
                <a:cs typeface="Arial"/>
              </a:rPr>
              <a:t>RE</a:t>
            </a:r>
            <a:r>
              <a:rPr dirty="0" spc="-490">
                <a:latin typeface="Arial"/>
                <a:cs typeface="Arial"/>
              </a:rPr>
              <a:t>V</a:t>
            </a:r>
            <a:r>
              <a:rPr dirty="0" spc="160">
                <a:latin typeface="Arial"/>
                <a:cs typeface="Arial"/>
              </a:rPr>
              <a:t>I</a:t>
            </a:r>
            <a:r>
              <a:rPr dirty="0" spc="409">
                <a:latin typeface="Arial"/>
                <a:cs typeface="Arial"/>
              </a:rPr>
              <a:t>E</a:t>
            </a:r>
            <a:r>
              <a:rPr dirty="0" spc="-1420">
                <a:latin typeface="Arial"/>
                <a:cs typeface="Arial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9604"/>
            <a:ext cx="56349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변수는 숫자가 아닌 것도 대입</a:t>
            </a:r>
            <a:r>
              <a:rPr dirty="0" sz="2800" spc="665">
                <a:latin typeface="Noto Sans CJK JP Bold"/>
                <a:cs typeface="Noto Sans CJK JP Bold"/>
              </a:rPr>
              <a:t> </a:t>
            </a:r>
            <a:r>
              <a:rPr dirty="0" sz="2800" spc="225">
                <a:latin typeface="Noto Sans CJK JP Bold"/>
                <a:cs typeface="Noto Sans CJK JP Bold"/>
              </a:rPr>
              <a:t>가능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344672"/>
            <a:ext cx="34036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00">
                <a:latin typeface="Noto Sans CJK JP Bold"/>
                <a:cs typeface="Noto Sans CJK JP Bold"/>
              </a:rPr>
              <a:t>문자열, </a:t>
            </a:r>
            <a:r>
              <a:rPr dirty="0" sz="2800" spc="55">
                <a:latin typeface="Noto Sans CJK JP Bold"/>
                <a:cs typeface="Noto Sans CJK JP Bold"/>
              </a:rPr>
              <a:t>집합, </a:t>
            </a:r>
            <a:r>
              <a:rPr dirty="0" sz="2800" spc="229">
                <a:latin typeface="Noto Sans CJK JP Bold"/>
                <a:cs typeface="Noto Sans CJK JP Bold"/>
              </a:rPr>
              <a:t>함수</a:t>
            </a:r>
            <a:r>
              <a:rPr dirty="0" sz="2800" spc="45">
                <a:latin typeface="Noto Sans CJK JP Bold"/>
                <a:cs typeface="Noto Sans CJK JP Bold"/>
              </a:rPr>
              <a:t> </a:t>
            </a:r>
            <a:r>
              <a:rPr dirty="0" sz="2800" spc="229">
                <a:latin typeface="Noto Sans CJK JP Bold"/>
                <a:cs typeface="Noto Sans CJK JP Bold"/>
              </a:rPr>
              <a:t>등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365701"/>
            <a:ext cx="634555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문자열에 대해서도 </a:t>
            </a:r>
            <a:r>
              <a:rPr dirty="0" sz="2800" spc="229">
                <a:solidFill>
                  <a:srgbClr val="FF0000"/>
                </a:solidFill>
                <a:latin typeface="Noto Sans CJK JP Bold"/>
                <a:cs typeface="Noto Sans CJK JP Bold"/>
              </a:rPr>
              <a:t>일부 </a:t>
            </a:r>
            <a:r>
              <a:rPr dirty="0" sz="2800" spc="229">
                <a:latin typeface="Noto Sans CJK JP Bold"/>
                <a:cs typeface="Noto Sans CJK JP Bold"/>
              </a:rPr>
              <a:t>연산 적용</a:t>
            </a:r>
            <a:r>
              <a:rPr dirty="0" sz="2800" spc="645">
                <a:latin typeface="Noto Sans CJK JP Bold"/>
                <a:cs typeface="Noto Sans CJK JP Bold"/>
              </a:rPr>
              <a:t> </a:t>
            </a:r>
            <a:r>
              <a:rPr dirty="0" sz="2800" spc="225">
                <a:latin typeface="Noto Sans CJK JP Bold"/>
                <a:cs typeface="Noto Sans CJK JP Bold"/>
              </a:rPr>
              <a:t>가능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5378602"/>
            <a:ext cx="69678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문자열을 출력하기 위해서는 </a:t>
            </a:r>
            <a:r>
              <a:rPr dirty="0" sz="2800" spc="445">
                <a:solidFill>
                  <a:srgbClr val="FF0000"/>
                </a:solidFill>
                <a:latin typeface="Arial"/>
                <a:cs typeface="Arial"/>
              </a:rPr>
              <a:t>print </a:t>
            </a:r>
            <a:r>
              <a:rPr dirty="0" sz="2800" spc="229">
                <a:latin typeface="Noto Sans CJK JP Bold"/>
                <a:cs typeface="Noto Sans CJK JP Bold"/>
              </a:rPr>
              <a:t>문</a:t>
            </a:r>
            <a:r>
              <a:rPr dirty="0" sz="2800" spc="320">
                <a:latin typeface="Noto Sans CJK JP Bold"/>
                <a:cs typeface="Noto Sans CJK JP Bold"/>
              </a:rPr>
              <a:t> </a:t>
            </a:r>
            <a:r>
              <a:rPr dirty="0" sz="2800" spc="229">
                <a:latin typeface="Noto Sans CJK JP Bold"/>
                <a:cs typeface="Noto Sans CJK JP Bold"/>
              </a:rPr>
              <a:t>사용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47659" y="1808985"/>
            <a:ext cx="3423668" cy="4386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44433" y="3322539"/>
            <a:ext cx="2125980" cy="82994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73405" algn="l"/>
              </a:tabLst>
            </a:pPr>
            <a:r>
              <a:rPr dirty="0" sz="2000" spc="-70">
                <a:latin typeface="Arial"/>
                <a:cs typeface="Arial"/>
              </a:rPr>
              <a:t>&gt;&gt;&gt;	</a:t>
            </a:r>
            <a:r>
              <a:rPr dirty="0" sz="2000" spc="265">
                <a:solidFill>
                  <a:srgbClr val="FF0000"/>
                </a:solidFill>
                <a:latin typeface="Arial"/>
                <a:cs typeface="Arial"/>
              </a:rPr>
              <a:t>print</a:t>
            </a:r>
            <a:r>
              <a:rPr dirty="0" sz="2000" spc="265">
                <a:latin typeface="Arial"/>
                <a:cs typeface="Arial"/>
              </a:rPr>
              <a:t>(var1)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3405" algn="l"/>
              </a:tabLst>
            </a:pPr>
            <a:r>
              <a:rPr dirty="0" sz="2000" spc="-70">
                <a:latin typeface="Arial"/>
                <a:cs typeface="Arial"/>
              </a:rPr>
              <a:t>&gt;&gt;</a:t>
            </a:r>
            <a:r>
              <a:rPr dirty="0" sz="2000" spc="-75">
                <a:latin typeface="Arial"/>
                <a:cs typeface="Arial"/>
              </a:rPr>
              <a:t>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45">
                <a:solidFill>
                  <a:srgbClr val="FF0000"/>
                </a:solidFill>
                <a:latin typeface="Arial"/>
                <a:cs typeface="Arial"/>
              </a:rPr>
              <a:t>prin</a:t>
            </a:r>
            <a:r>
              <a:rPr dirty="0" sz="2000" spc="20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229">
                <a:latin typeface="Arial"/>
                <a:cs typeface="Arial"/>
              </a:rPr>
              <a:t>(var2)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4433" y="4527135"/>
            <a:ext cx="2959735" cy="82994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73405" algn="l"/>
                <a:tab pos="1134110" algn="l"/>
                <a:tab pos="1410970" algn="l"/>
                <a:tab pos="2108200" algn="l"/>
                <a:tab pos="2387600" algn="l"/>
              </a:tabLst>
            </a:pPr>
            <a:r>
              <a:rPr dirty="0" sz="2000" spc="-70">
                <a:latin typeface="Arial"/>
                <a:cs typeface="Arial"/>
              </a:rPr>
              <a:t>&gt;&gt;</a:t>
            </a:r>
            <a:r>
              <a:rPr dirty="0" sz="2000" spc="-75">
                <a:latin typeface="Arial"/>
                <a:cs typeface="Arial"/>
              </a:rPr>
              <a:t>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95">
                <a:latin typeface="Arial"/>
                <a:cs typeface="Arial"/>
              </a:rPr>
              <a:t>va</a:t>
            </a:r>
            <a:r>
              <a:rPr dirty="0" sz="2000" spc="12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00">
                <a:latin typeface="Arial"/>
                <a:cs typeface="Arial"/>
              </a:rPr>
              <a:t>v</a:t>
            </a:r>
            <a:r>
              <a:rPr dirty="0" sz="2000" spc="-15">
                <a:latin typeface="Arial"/>
                <a:cs typeface="Arial"/>
              </a:rPr>
              <a:t>a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-20">
                <a:latin typeface="Arial"/>
                <a:cs typeface="Arial"/>
              </a:rPr>
              <a:t>1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+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00">
                <a:latin typeface="Arial"/>
                <a:cs typeface="Arial"/>
              </a:rPr>
              <a:t>v</a:t>
            </a:r>
            <a:r>
              <a:rPr dirty="0" sz="2000" spc="-15">
                <a:latin typeface="Arial"/>
                <a:cs typeface="Arial"/>
              </a:rPr>
              <a:t>a</a:t>
            </a:r>
            <a:r>
              <a:rPr dirty="0" sz="2000" spc="430">
                <a:latin typeface="Arial"/>
                <a:cs typeface="Arial"/>
              </a:rPr>
              <a:t>r</a:t>
            </a:r>
            <a:r>
              <a:rPr dirty="0" sz="2000" spc="-2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3405" algn="l"/>
              </a:tabLst>
            </a:pPr>
            <a:r>
              <a:rPr dirty="0" sz="2000" spc="-70">
                <a:latin typeface="Arial"/>
                <a:cs typeface="Arial"/>
              </a:rPr>
              <a:t>&gt;&gt;&gt;	</a:t>
            </a:r>
            <a:r>
              <a:rPr dirty="0" sz="2000" spc="295">
                <a:solidFill>
                  <a:srgbClr val="FF0000"/>
                </a:solidFill>
                <a:latin typeface="Arial"/>
                <a:cs typeface="Arial"/>
              </a:rPr>
              <a:t>print</a:t>
            </a:r>
            <a:r>
              <a:rPr dirty="0" sz="2000" spc="295">
                <a:latin typeface="Arial"/>
                <a:cs typeface="Arial"/>
              </a:rPr>
              <a:t>(var)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3" name="object 13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044433" y="1730572"/>
            <a:ext cx="2543810" cy="121793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885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3405" algn="l"/>
                <a:tab pos="1271270" algn="l"/>
                <a:tab pos="1551940" algn="l"/>
              </a:tabLst>
            </a:pPr>
            <a:r>
              <a:rPr dirty="0" sz="2000" spc="-70">
                <a:latin typeface="Arial"/>
                <a:cs typeface="Arial"/>
              </a:rPr>
              <a:t>&gt;&gt;</a:t>
            </a:r>
            <a:r>
              <a:rPr dirty="0" sz="2000" spc="-75">
                <a:latin typeface="Arial"/>
                <a:cs typeface="Arial"/>
              </a:rPr>
              <a:t>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20">
                <a:latin typeface="Arial"/>
                <a:cs typeface="Arial"/>
              </a:rPr>
              <a:t>var</a:t>
            </a:r>
            <a:r>
              <a:rPr dirty="0" sz="2000" spc="140">
                <a:latin typeface="Arial"/>
                <a:cs typeface="Arial"/>
              </a:rPr>
              <a:t>1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215">
                <a:latin typeface="Arial"/>
                <a:cs typeface="Arial"/>
              </a:rPr>
              <a:t>“He</a:t>
            </a:r>
            <a:r>
              <a:rPr dirty="0" sz="2000" spc="65">
                <a:latin typeface="Arial"/>
                <a:cs typeface="Arial"/>
              </a:rPr>
              <a:t>l</a:t>
            </a:r>
            <a:r>
              <a:rPr dirty="0" sz="2000" spc="360">
                <a:latin typeface="Arial"/>
                <a:cs typeface="Arial"/>
              </a:rPr>
              <a:t>lo”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3405" algn="l"/>
                <a:tab pos="1271270" algn="l"/>
                <a:tab pos="1551940" algn="l"/>
              </a:tabLst>
            </a:pPr>
            <a:r>
              <a:rPr dirty="0" sz="2000" spc="-70">
                <a:latin typeface="Arial"/>
                <a:cs typeface="Arial"/>
              </a:rPr>
              <a:t>&gt;&gt;</a:t>
            </a:r>
            <a:r>
              <a:rPr dirty="0" sz="2000" spc="-75">
                <a:latin typeface="Arial"/>
                <a:cs typeface="Arial"/>
              </a:rPr>
              <a:t>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20">
                <a:latin typeface="Arial"/>
                <a:cs typeface="Arial"/>
              </a:rPr>
              <a:t>var</a:t>
            </a:r>
            <a:r>
              <a:rPr dirty="0" sz="2000" spc="140">
                <a:latin typeface="Arial"/>
                <a:cs typeface="Arial"/>
              </a:rPr>
              <a:t>2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45">
                <a:latin typeface="Arial"/>
                <a:cs typeface="Arial"/>
              </a:rPr>
              <a:t>“KA</a:t>
            </a:r>
            <a:r>
              <a:rPr dirty="0" sz="2000" spc="50">
                <a:latin typeface="Arial"/>
                <a:cs typeface="Arial"/>
              </a:rPr>
              <a:t>I</a:t>
            </a:r>
            <a:r>
              <a:rPr dirty="0" sz="2000" spc="25">
                <a:latin typeface="Arial"/>
                <a:cs typeface="Arial"/>
              </a:rPr>
              <a:t>ST”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328802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dirty="0" spc="-440">
                <a:latin typeface="Arial"/>
                <a:cs typeface="Arial"/>
              </a:rPr>
              <a:t>P</a:t>
            </a:r>
            <a:r>
              <a:rPr dirty="0" spc="165">
                <a:latin typeface="Arial"/>
                <a:cs typeface="Arial"/>
              </a:rPr>
              <a:t>y</a:t>
            </a:r>
            <a:r>
              <a:rPr dirty="0" spc="965">
                <a:latin typeface="Arial"/>
                <a:cs typeface="Arial"/>
              </a:rPr>
              <a:t>t</a:t>
            </a:r>
            <a:r>
              <a:rPr dirty="0" spc="-40">
                <a:latin typeface="Arial"/>
                <a:cs typeface="Arial"/>
              </a:rPr>
              <a:t>h</a:t>
            </a:r>
            <a:r>
              <a:rPr dirty="0" spc="-25">
                <a:latin typeface="Arial"/>
                <a:cs typeface="Arial"/>
              </a:rPr>
              <a:t>on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-495">
                <a:latin typeface="Arial"/>
                <a:cs typeface="Arial"/>
              </a:rPr>
              <a:t>RE</a:t>
            </a:r>
            <a:r>
              <a:rPr dirty="0" spc="-490">
                <a:latin typeface="Arial"/>
                <a:cs typeface="Arial"/>
              </a:rPr>
              <a:t>V</a:t>
            </a:r>
            <a:r>
              <a:rPr dirty="0" spc="160">
                <a:latin typeface="Arial"/>
                <a:cs typeface="Arial"/>
              </a:rPr>
              <a:t>I</a:t>
            </a:r>
            <a:r>
              <a:rPr dirty="0" spc="409">
                <a:latin typeface="Arial"/>
                <a:cs typeface="Arial"/>
              </a:rPr>
              <a:t>E</a:t>
            </a:r>
            <a:r>
              <a:rPr dirty="0" spc="-1420">
                <a:latin typeface="Arial"/>
                <a:cs typeface="Arial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9604"/>
            <a:ext cx="574167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사용자로부터 입력을 받기</a:t>
            </a:r>
            <a:r>
              <a:rPr dirty="0" sz="2800" spc="434">
                <a:latin typeface="Noto Sans CJK JP Bold"/>
                <a:cs typeface="Noto Sans CJK JP Bold"/>
              </a:rPr>
              <a:t> </a:t>
            </a:r>
            <a:r>
              <a:rPr dirty="0" sz="2800" spc="225">
                <a:latin typeface="Noto Sans CJK JP Bold"/>
                <a:cs typeface="Noto Sans CJK JP Bold"/>
              </a:rPr>
              <a:t>위해서는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332479"/>
            <a:ext cx="23215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320">
                <a:solidFill>
                  <a:srgbClr val="FF0000"/>
                </a:solidFill>
                <a:latin typeface="Arial"/>
                <a:cs typeface="Arial"/>
              </a:rPr>
              <a:t>input </a:t>
            </a:r>
            <a:r>
              <a:rPr dirty="0" sz="2800" spc="229">
                <a:latin typeface="Noto Sans CJK JP Bold"/>
                <a:cs typeface="Noto Sans CJK JP Bold"/>
              </a:rPr>
              <a:t>문</a:t>
            </a:r>
            <a:r>
              <a:rPr dirty="0" sz="2800" spc="140">
                <a:latin typeface="Noto Sans CJK JP Bold"/>
                <a:cs typeface="Noto Sans CJK JP Bold"/>
              </a:rPr>
              <a:t> </a:t>
            </a:r>
            <a:r>
              <a:rPr dirty="0" sz="2800" spc="229">
                <a:latin typeface="Noto Sans CJK JP Bold"/>
                <a:cs typeface="Noto Sans CJK JP Bold"/>
              </a:rPr>
              <a:t>사용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257176"/>
            <a:ext cx="6817359" cy="1075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100"/>
              </a:spcBef>
            </a:pPr>
            <a:r>
              <a:rPr dirty="0" sz="2800" spc="320">
                <a:latin typeface="Arial"/>
                <a:cs typeface="Arial"/>
              </a:rPr>
              <a:t>input </a:t>
            </a:r>
            <a:r>
              <a:rPr dirty="0" sz="2800" spc="229">
                <a:latin typeface="Noto Sans CJK JP Bold"/>
                <a:cs typeface="Noto Sans CJK JP Bold"/>
              </a:rPr>
              <a:t>문은 괄호 안에 있는 값을 </a:t>
            </a:r>
            <a:r>
              <a:rPr dirty="0" sz="2800" spc="125">
                <a:latin typeface="Noto Sans CJK JP Bold"/>
                <a:cs typeface="Noto Sans CJK JP Bold"/>
              </a:rPr>
              <a:t>출력하고,  </a:t>
            </a:r>
            <a:r>
              <a:rPr dirty="0" sz="2800" spc="229">
                <a:latin typeface="Noto Sans CJK JP Bold"/>
                <a:cs typeface="Noto Sans CJK JP Bold"/>
              </a:rPr>
              <a:t>사용자가 입력한 값을</a:t>
            </a:r>
            <a:r>
              <a:rPr dirty="0" sz="2800" spc="490">
                <a:latin typeface="Noto Sans CJK JP Bold"/>
                <a:cs typeface="Noto Sans CJK JP Bold"/>
              </a:rPr>
              <a:t> </a:t>
            </a:r>
            <a:r>
              <a:rPr dirty="0" sz="2800" spc="120">
                <a:latin typeface="Noto Sans CJK JP Bold"/>
                <a:cs typeface="Noto Sans CJK JP Bold"/>
              </a:rPr>
              <a:t>반환한다.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44433" y="3723835"/>
            <a:ext cx="2822575" cy="123063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573405" algn="l"/>
                <a:tab pos="854075" algn="l"/>
                <a:tab pos="1134110" algn="l"/>
              </a:tabLst>
            </a:pPr>
            <a:r>
              <a:rPr dirty="0" sz="2000" spc="-70">
                <a:latin typeface="Arial"/>
                <a:cs typeface="Arial"/>
              </a:rPr>
              <a:t>&gt;&gt;</a:t>
            </a:r>
            <a:r>
              <a:rPr dirty="0" sz="2000" spc="-75">
                <a:latin typeface="Arial"/>
                <a:cs typeface="Arial"/>
              </a:rPr>
              <a:t>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3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npu</a:t>
            </a:r>
            <a:r>
              <a:rPr dirty="0" sz="2000" spc="55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434">
                <a:latin typeface="Arial"/>
                <a:cs typeface="Arial"/>
              </a:rPr>
              <a:t>(</a:t>
            </a:r>
            <a:r>
              <a:rPr dirty="0" sz="2000" spc="409">
                <a:latin typeface="Arial"/>
                <a:cs typeface="Arial"/>
              </a:rPr>
              <a:t>“</a:t>
            </a:r>
            <a:r>
              <a:rPr dirty="0" sz="2000" spc="-345">
                <a:latin typeface="Arial"/>
                <a:cs typeface="Arial"/>
              </a:rPr>
              <a:t>C</a:t>
            </a:r>
            <a:r>
              <a:rPr dirty="0" sz="2000" spc="-235">
                <a:latin typeface="Arial"/>
                <a:cs typeface="Arial"/>
              </a:rPr>
              <a:t>BA</a:t>
            </a:r>
            <a:r>
              <a:rPr dirty="0" sz="2000" spc="434">
                <a:latin typeface="Arial"/>
                <a:cs typeface="Arial"/>
              </a:rPr>
              <a:t>”</a:t>
            </a:r>
            <a:r>
              <a:rPr dirty="0" sz="2000" spc="43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-275">
                <a:latin typeface="Arial"/>
                <a:cs typeface="Arial"/>
              </a:rPr>
              <a:t>CBA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433070" algn="l"/>
              </a:tabLst>
            </a:pPr>
            <a:r>
              <a:rPr dirty="0" sz="2000" spc="-45">
                <a:latin typeface="Arial"/>
                <a:cs typeface="Arial"/>
              </a:rPr>
              <a:t>&gt;?	</a:t>
            </a:r>
            <a:r>
              <a:rPr dirty="0" sz="2000" spc="300">
                <a:latin typeface="Arial"/>
                <a:cs typeface="Arial"/>
              </a:rPr>
              <a:t>“hello”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4433" y="5335130"/>
            <a:ext cx="1705610" cy="82423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573405" algn="l"/>
              </a:tabLst>
            </a:pPr>
            <a:r>
              <a:rPr dirty="0" sz="2000" spc="-70">
                <a:latin typeface="Arial"/>
                <a:cs typeface="Arial"/>
              </a:rPr>
              <a:t>&gt;&gt;</a:t>
            </a:r>
            <a:r>
              <a:rPr dirty="0" sz="2000" spc="-75">
                <a:latin typeface="Arial"/>
                <a:cs typeface="Arial"/>
              </a:rPr>
              <a:t>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40">
                <a:latin typeface="Arial"/>
                <a:cs typeface="Arial"/>
              </a:rPr>
              <a:t>prin</a:t>
            </a:r>
            <a:r>
              <a:rPr dirty="0" sz="2000" spc="204">
                <a:latin typeface="Arial"/>
                <a:cs typeface="Arial"/>
              </a:rPr>
              <a:t>t</a:t>
            </a:r>
            <a:r>
              <a:rPr dirty="0" sz="2000" spc="285">
                <a:latin typeface="Arial"/>
                <a:cs typeface="Arial"/>
              </a:rPr>
              <a:t>(a)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3405" algn="l"/>
              </a:tabLst>
            </a:pPr>
            <a:r>
              <a:rPr dirty="0" sz="2000" spc="-70">
                <a:latin typeface="Arial"/>
                <a:cs typeface="Arial"/>
              </a:rPr>
              <a:t>&gt;&gt;</a:t>
            </a:r>
            <a:r>
              <a:rPr dirty="0" sz="2000" spc="-75">
                <a:latin typeface="Arial"/>
                <a:cs typeface="Arial"/>
              </a:rPr>
              <a:t>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45">
                <a:latin typeface="Arial"/>
                <a:cs typeface="Arial"/>
              </a:rPr>
              <a:t>prin</a:t>
            </a:r>
            <a:r>
              <a:rPr dirty="0" sz="2000" spc="204">
                <a:latin typeface="Arial"/>
                <a:cs typeface="Arial"/>
              </a:rPr>
              <a:t>t</a:t>
            </a:r>
            <a:r>
              <a:rPr dirty="0" sz="2000" spc="285">
                <a:latin typeface="Arial"/>
                <a:cs typeface="Arial"/>
              </a:rPr>
              <a:t>(b)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044433" y="1730572"/>
            <a:ext cx="2822575" cy="161988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885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3405" algn="l"/>
                <a:tab pos="854075" algn="l"/>
                <a:tab pos="1134110" algn="l"/>
              </a:tabLst>
            </a:pPr>
            <a:r>
              <a:rPr dirty="0" sz="2000" spc="-70">
                <a:latin typeface="Arial"/>
                <a:cs typeface="Arial"/>
              </a:rPr>
              <a:t>&gt;&gt;</a:t>
            </a:r>
            <a:r>
              <a:rPr dirty="0" sz="2000" spc="-75">
                <a:latin typeface="Arial"/>
                <a:cs typeface="Arial"/>
              </a:rPr>
              <a:t>&gt;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75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63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npu</a:t>
            </a:r>
            <a:r>
              <a:rPr dirty="0" sz="2000" spc="55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434">
                <a:latin typeface="Arial"/>
                <a:cs typeface="Arial"/>
              </a:rPr>
              <a:t>(</a:t>
            </a:r>
            <a:r>
              <a:rPr dirty="0" sz="2000" spc="409">
                <a:latin typeface="Arial"/>
                <a:cs typeface="Arial"/>
              </a:rPr>
              <a:t>“</a:t>
            </a:r>
            <a:r>
              <a:rPr dirty="0" sz="2000" spc="-235">
                <a:latin typeface="Arial"/>
                <a:cs typeface="Arial"/>
              </a:rPr>
              <a:t>AB</a:t>
            </a:r>
            <a:r>
              <a:rPr dirty="0" sz="2000" spc="-345">
                <a:latin typeface="Arial"/>
                <a:cs typeface="Arial"/>
              </a:rPr>
              <a:t>C</a:t>
            </a:r>
            <a:r>
              <a:rPr dirty="0" sz="2000" spc="434">
                <a:latin typeface="Arial"/>
                <a:cs typeface="Arial"/>
              </a:rPr>
              <a:t>”</a:t>
            </a:r>
            <a:r>
              <a:rPr dirty="0" sz="2000" spc="43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-275">
                <a:latin typeface="Arial"/>
                <a:cs typeface="Arial"/>
              </a:rPr>
              <a:t>ABC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33070" algn="l"/>
              </a:tabLst>
            </a:pPr>
            <a:r>
              <a:rPr dirty="0" sz="2000" spc="-45">
                <a:latin typeface="Arial"/>
                <a:cs typeface="Arial"/>
              </a:rPr>
              <a:t>&gt;?	</a:t>
            </a:r>
            <a:r>
              <a:rPr dirty="0" sz="2000" spc="-2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04545"/>
            <a:ext cx="939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5"/>
              <a:t>예제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0460"/>
            <a:ext cx="8561070" cy="25095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83005" algn="l"/>
                <a:tab pos="2445385" algn="l"/>
                <a:tab pos="4064000" algn="l"/>
              </a:tabLst>
            </a:pPr>
            <a:r>
              <a:rPr dirty="0" sz="2800" spc="320">
                <a:solidFill>
                  <a:srgbClr val="FF0000"/>
                </a:solidFill>
                <a:latin typeface="Arial"/>
                <a:cs typeface="Arial"/>
              </a:rPr>
              <a:t>input	</a:t>
            </a:r>
            <a:r>
              <a:rPr dirty="0" sz="2800" spc="229">
                <a:latin typeface="Noto Sans CJK JP Bold"/>
                <a:cs typeface="Noto Sans CJK JP Bold"/>
              </a:rPr>
              <a:t>함수를	이용하여	원의 반지름을 입력</a:t>
            </a:r>
            <a:r>
              <a:rPr dirty="0" sz="2800" spc="480">
                <a:latin typeface="Noto Sans CJK JP Bold"/>
                <a:cs typeface="Noto Sans CJK JP Bold"/>
              </a:rPr>
              <a:t> </a:t>
            </a:r>
            <a:r>
              <a:rPr dirty="0" sz="2800" spc="95">
                <a:latin typeface="Noto Sans CJK JP Bold"/>
                <a:cs typeface="Noto Sans CJK JP Bold"/>
              </a:rPr>
              <a:t>받아서,</a:t>
            </a:r>
            <a:endParaRPr sz="2800">
              <a:latin typeface="Noto Sans CJK JP Bold"/>
              <a:cs typeface="Noto Sans CJK JP Bold"/>
            </a:endParaRPr>
          </a:p>
          <a:p>
            <a:pPr marL="12700" marR="5080">
              <a:lnSpc>
                <a:spcPct val="239299"/>
              </a:lnSpc>
              <a:spcBef>
                <a:spcPts val="100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원의 둘레와 넓이를 출력하는 프로그램을 </a:t>
            </a:r>
            <a:r>
              <a:rPr dirty="0" sz="2800" spc="140">
                <a:latin typeface="Noto Sans CJK JP Bold"/>
                <a:cs typeface="Noto Sans CJK JP Bold"/>
              </a:rPr>
              <a:t>작성하시오.  </a:t>
            </a:r>
            <a:r>
              <a:rPr dirty="0" sz="2800" spc="-35">
                <a:latin typeface="Noto Sans CJK JP Bold"/>
                <a:cs typeface="Noto Sans CJK JP Bold"/>
              </a:rPr>
              <a:t>단,</a:t>
            </a:r>
            <a:r>
              <a:rPr dirty="0" sz="2800" spc="325">
                <a:latin typeface="Noto Sans CJK JP Bold"/>
                <a:cs typeface="Noto Sans CJK JP Bold"/>
              </a:rPr>
              <a:t> </a:t>
            </a:r>
            <a:r>
              <a:rPr dirty="0" sz="2800" spc="-1135" b="0">
                <a:latin typeface="Noto Sans CJK JP Thin"/>
                <a:cs typeface="Noto Sans CJK JP Thin"/>
              </a:rPr>
              <a:t>𝜋</a:t>
            </a:r>
            <a:r>
              <a:rPr dirty="0" sz="2800" spc="240" b="0">
                <a:latin typeface="Noto Sans CJK JP Thin"/>
                <a:cs typeface="Noto Sans CJK JP Thin"/>
              </a:rPr>
              <a:t> </a:t>
            </a:r>
            <a:r>
              <a:rPr dirty="0" sz="2800" spc="-705" b="0">
                <a:latin typeface="Noto Sans CJK JP Thin"/>
                <a:cs typeface="Noto Sans CJK JP Thin"/>
              </a:rPr>
              <a:t>≅</a:t>
            </a:r>
            <a:r>
              <a:rPr dirty="0" sz="2800" spc="140" b="0">
                <a:latin typeface="Noto Sans CJK JP Thin"/>
                <a:cs typeface="Noto Sans CJK JP Thin"/>
              </a:rPr>
              <a:t> </a:t>
            </a:r>
            <a:r>
              <a:rPr dirty="0" sz="2800" spc="50" b="0">
                <a:latin typeface="Noto Sans CJK JP Thin"/>
                <a:cs typeface="Noto Sans CJK JP Thin"/>
              </a:rPr>
              <a:t>3.14</a:t>
            </a:r>
            <a:endParaRPr sz="2800">
              <a:latin typeface="Noto Sans CJK JP Thin"/>
              <a:cs typeface="Noto Sans CJK JP Thi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52920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</a:tabLst>
            </a:pPr>
            <a:r>
              <a:rPr dirty="0" spc="335">
                <a:latin typeface="Arial"/>
                <a:cs typeface="Arial"/>
              </a:rPr>
              <a:t>Conditional	</a:t>
            </a:r>
            <a:r>
              <a:rPr dirty="0" spc="145">
                <a:latin typeface="Arial"/>
                <a:cs typeface="Arial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319604"/>
            <a:ext cx="348297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현재 조건을</a:t>
            </a:r>
            <a:r>
              <a:rPr dirty="0" sz="2800" spc="365">
                <a:latin typeface="Noto Sans CJK JP Bold"/>
                <a:cs typeface="Noto Sans CJK JP Bold"/>
              </a:rPr>
              <a:t> </a:t>
            </a:r>
            <a:r>
              <a:rPr dirty="0" sz="2800" spc="225">
                <a:latin typeface="Noto Sans CJK JP Bold"/>
                <a:cs typeface="Noto Sans CJK JP Bold"/>
              </a:rPr>
              <a:t>판단하여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344672"/>
            <a:ext cx="63455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229">
                <a:latin typeface="Noto Sans CJK JP Bold"/>
                <a:cs typeface="Noto Sans CJK JP Bold"/>
              </a:rPr>
              <a:t>특정 조건을 만족할 때만 실행되는</a:t>
            </a:r>
            <a:r>
              <a:rPr dirty="0" sz="2800" spc="650">
                <a:latin typeface="Noto Sans CJK JP Bold"/>
                <a:cs typeface="Noto Sans CJK JP Bold"/>
              </a:rPr>
              <a:t> </a:t>
            </a:r>
            <a:r>
              <a:rPr dirty="0" sz="2800" spc="229">
                <a:latin typeface="Noto Sans CJK JP Bold"/>
                <a:cs typeface="Noto Sans CJK JP Bold"/>
              </a:rPr>
              <a:t>코드</a:t>
            </a:r>
            <a:endParaRPr sz="2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44433" y="3322539"/>
            <a:ext cx="2958465" cy="20345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3405" marR="5080" indent="-561340">
              <a:lnSpc>
                <a:spcPct val="132000"/>
              </a:lnSpc>
              <a:spcBef>
                <a:spcPts val="95"/>
              </a:spcBef>
              <a:tabLst>
                <a:tab pos="433070" algn="l"/>
                <a:tab pos="1270000" algn="l"/>
                <a:tab pos="1410335" algn="l"/>
                <a:tab pos="1689735" algn="l"/>
                <a:tab pos="2526665" algn="l"/>
                <a:tab pos="2806065" algn="l"/>
              </a:tabLst>
            </a:pPr>
            <a:r>
              <a:rPr dirty="0" sz="2000" spc="595">
                <a:solidFill>
                  <a:srgbClr val="FF0000"/>
                </a:solidFill>
                <a:latin typeface="Arial"/>
                <a:cs typeface="Arial"/>
              </a:rPr>
              <a:t>if	</a:t>
            </a:r>
            <a:r>
              <a:rPr dirty="0" sz="2000" spc="120">
                <a:solidFill>
                  <a:srgbClr val="6F2F9F"/>
                </a:solidFill>
                <a:latin typeface="Arial"/>
                <a:cs typeface="Arial"/>
              </a:rPr>
              <a:t>score	</a:t>
            </a:r>
            <a:r>
              <a:rPr dirty="0" sz="2000" spc="-75">
                <a:solidFill>
                  <a:srgbClr val="6F2F9F"/>
                </a:solidFill>
                <a:latin typeface="Arial"/>
                <a:cs typeface="Arial"/>
              </a:rPr>
              <a:t>&gt;=	</a:t>
            </a:r>
            <a:r>
              <a:rPr dirty="0" sz="2000" spc="180">
                <a:solidFill>
                  <a:srgbClr val="6F2F9F"/>
                </a:solidFill>
                <a:latin typeface="Arial"/>
                <a:cs typeface="Arial"/>
              </a:rPr>
              <a:t>60</a:t>
            </a:r>
            <a:r>
              <a:rPr dirty="0" sz="2000" spc="180">
                <a:latin typeface="Arial"/>
                <a:cs typeface="Arial"/>
              </a:rPr>
              <a:t>:  </a:t>
            </a:r>
            <a:r>
              <a:rPr dirty="0" sz="2000" spc="180">
                <a:solidFill>
                  <a:srgbClr val="006FC0"/>
                </a:solidFill>
                <a:latin typeface="Arial"/>
                <a:cs typeface="Arial"/>
              </a:rPr>
              <a:t>print(“PASS”)  </a:t>
            </a:r>
            <a:r>
              <a:rPr dirty="0" sz="2000" spc="-15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dirty="0" sz="2000" spc="43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06FC0"/>
                </a:solidFill>
                <a:latin typeface="Arial"/>
                <a:cs typeface="Arial"/>
              </a:rPr>
              <a:t>ad</a:t>
            </a:r>
            <a:r>
              <a:rPr dirty="0" sz="2000" spc="-2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dirty="0" sz="2000" spc="-75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dirty="0" sz="200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dirty="0" sz="2000" spc="-15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dirty="0" sz="2000" spc="43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dirty="0" sz="2000" spc="-4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dirty="0" sz="2000" spc="-15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dirty="0" sz="2000" spc="-2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z="200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dirty="0" sz="2000" spc="-75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dirty="0" sz="200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dirty="0" sz="2000" spc="-2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000" spc="254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r>
              <a:rPr dirty="0" sz="2000" spc="254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65"/>
              </a:spcBef>
            </a:pPr>
            <a:r>
              <a:rPr dirty="0" sz="2000" spc="265">
                <a:solidFill>
                  <a:srgbClr val="EC7C30"/>
                </a:solidFill>
                <a:latin typeface="Arial"/>
                <a:cs typeface="Arial"/>
              </a:rPr>
              <a:t>print(“FAIL”)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4433" y="5829401"/>
            <a:ext cx="170497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235">
                <a:latin typeface="Arial"/>
                <a:cs typeface="Arial"/>
              </a:rPr>
              <a:t>print(grade)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1" name="object 11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044433" y="1730572"/>
            <a:ext cx="2125980" cy="121793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885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854075" algn="l"/>
                <a:tab pos="1134110" algn="l"/>
              </a:tabLst>
            </a:pPr>
            <a:r>
              <a:rPr dirty="0" sz="2000" spc="75">
                <a:latin typeface="Arial"/>
                <a:cs typeface="Arial"/>
              </a:rPr>
              <a:t>grade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-2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854075" algn="l"/>
                <a:tab pos="1134110" algn="l"/>
              </a:tabLst>
            </a:pPr>
            <a:r>
              <a:rPr dirty="0" sz="2000" spc="120">
                <a:latin typeface="Arial"/>
                <a:cs typeface="Arial"/>
              </a:rPr>
              <a:t>score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285">
                <a:latin typeface="Arial"/>
                <a:cs typeface="Arial"/>
              </a:rPr>
              <a:t>input()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6257"/>
            <a:ext cx="52920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</a:tabLst>
            </a:pPr>
            <a:r>
              <a:rPr dirty="0" spc="335">
                <a:latin typeface="Arial"/>
                <a:cs typeface="Arial"/>
              </a:rPr>
              <a:t>Conditional	</a:t>
            </a:r>
            <a:r>
              <a:rPr dirty="0" spc="145">
                <a:latin typeface="Arial"/>
                <a:cs typeface="Arial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14952"/>
            <a:ext cx="6733540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  <a:tabLst>
                <a:tab pos="597535" algn="l"/>
                <a:tab pos="1631314" algn="l"/>
                <a:tab pos="2216785" algn="l"/>
                <a:tab pos="3122295" algn="l"/>
                <a:tab pos="3247390" algn="l"/>
                <a:tab pos="4030345" algn="l"/>
                <a:tab pos="5222875" algn="l"/>
                <a:tab pos="5292725" algn="l"/>
              </a:tabLst>
            </a:pPr>
            <a:r>
              <a:rPr dirty="0" sz="2800" spc="735">
                <a:latin typeface="Arial"/>
                <a:cs typeface="Arial"/>
              </a:rPr>
              <a:t>i</a:t>
            </a:r>
            <a:r>
              <a:rPr dirty="0" sz="2800" spc="935">
                <a:latin typeface="Arial"/>
                <a:cs typeface="Arial"/>
              </a:rPr>
              <a:t>f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다음에는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어떤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조건</a:t>
            </a:r>
            <a:r>
              <a:rPr dirty="0" sz="2800">
                <a:latin typeface="Noto Sans CJK JP Bold"/>
                <a:cs typeface="Noto Sans CJK JP Bold"/>
              </a:rPr>
              <a:t>	</a:t>
            </a:r>
            <a:r>
              <a:rPr dirty="0" sz="2800" spc="229">
                <a:latin typeface="Noto Sans CJK JP Bold"/>
                <a:cs typeface="Noto Sans CJK JP Bold"/>
              </a:rPr>
              <a:t>하에서</a:t>
            </a:r>
            <a:r>
              <a:rPr dirty="0" sz="2800">
                <a:latin typeface="Noto Sans CJK JP Bold"/>
                <a:cs typeface="Noto Sans CJK JP Bold"/>
              </a:rPr>
              <a:t>		</a:t>
            </a:r>
            <a:r>
              <a:rPr dirty="0" sz="2800" spc="170">
                <a:latin typeface="Noto Sans CJK JP Bold"/>
                <a:cs typeface="Noto Sans CJK JP Bold"/>
              </a:rPr>
              <a:t>실행할지  </a:t>
            </a:r>
            <a:r>
              <a:rPr dirty="0" sz="2800" spc="229">
                <a:latin typeface="Noto Sans CJK JP Bold"/>
                <a:cs typeface="Noto Sans CJK JP Bold"/>
              </a:rPr>
              <a:t>조건문을	이용하여		표현해줘야	</a:t>
            </a:r>
            <a:r>
              <a:rPr dirty="0" sz="2800" spc="409">
                <a:latin typeface="Noto Sans CJK JP Bold"/>
                <a:cs typeface="Noto Sans CJK JP Bold"/>
              </a:rPr>
              <a:t>한다</a:t>
            </a:r>
            <a:r>
              <a:rPr dirty="0" sz="2800" spc="409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6168" y="121920"/>
            <a:ext cx="512064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044433" y="2526754"/>
            <a:ext cx="2131695" cy="162877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433070" algn="l"/>
              </a:tabLst>
            </a:pPr>
            <a:r>
              <a:rPr dirty="0" sz="2000" spc="595">
                <a:latin typeface="Arial"/>
                <a:cs typeface="Arial"/>
              </a:rPr>
              <a:t>if	</a:t>
            </a:r>
            <a:r>
              <a:rPr dirty="0" sz="2000" spc="245">
                <a:latin typeface="Noto Sans CJK JP Bold"/>
                <a:cs typeface="Noto Sans CJK JP Bold"/>
              </a:rPr>
              <a:t>조건문</a:t>
            </a:r>
            <a:r>
              <a:rPr dirty="0" sz="2000" spc="24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45"/>
              </a:spcBef>
              <a:tabLst>
                <a:tab pos="1472565" algn="l"/>
              </a:tabLst>
            </a:pPr>
            <a:r>
              <a:rPr dirty="0" sz="2000" spc="145">
                <a:latin typeface="Noto Sans CJK JP Bold"/>
                <a:cs typeface="Noto Sans CJK JP Bold"/>
              </a:rPr>
              <a:t>수행</a:t>
            </a:r>
            <a:r>
              <a:rPr dirty="0" sz="2000" spc="150">
                <a:latin typeface="Noto Sans CJK JP Bold"/>
                <a:cs typeface="Noto Sans CJK JP Bold"/>
              </a:rPr>
              <a:t>할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45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70"/>
              </a:spcBef>
              <a:tabLst>
                <a:tab pos="1472565" algn="l"/>
              </a:tabLst>
            </a:pPr>
            <a:r>
              <a:rPr dirty="0" sz="2000" spc="150">
                <a:latin typeface="Noto Sans CJK JP Bold"/>
                <a:cs typeface="Noto Sans CJK JP Bold"/>
              </a:rPr>
              <a:t>수행할</a:t>
            </a:r>
            <a:r>
              <a:rPr dirty="0" sz="2000" spc="150">
                <a:latin typeface="Noto Sans CJK JP Bold"/>
                <a:cs typeface="Noto Sans CJK JP Bold"/>
              </a:rPr>
              <a:t>	</a:t>
            </a:r>
            <a:r>
              <a:rPr dirty="0" sz="2000" spc="150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70"/>
              </a:spcBef>
              <a:tabLst>
                <a:tab pos="1472565" algn="l"/>
              </a:tabLst>
            </a:pPr>
            <a:r>
              <a:rPr dirty="0" sz="2000" spc="145">
                <a:latin typeface="Noto Sans CJK JP Bold"/>
                <a:cs typeface="Noto Sans CJK JP Bold"/>
              </a:rPr>
              <a:t>수행</a:t>
            </a:r>
            <a:r>
              <a:rPr dirty="0" sz="2000" spc="150">
                <a:latin typeface="Noto Sans CJK JP Bold"/>
                <a:cs typeface="Noto Sans CJK JP Bold"/>
              </a:rPr>
              <a:t>할</a:t>
            </a:r>
            <a:r>
              <a:rPr dirty="0" sz="2000">
                <a:latin typeface="Noto Sans CJK JP Bold"/>
                <a:cs typeface="Noto Sans CJK JP Bold"/>
              </a:rPr>
              <a:t>	</a:t>
            </a:r>
            <a:r>
              <a:rPr dirty="0" sz="2000" spc="145">
                <a:latin typeface="Noto Sans CJK JP Bold"/>
                <a:cs typeface="Noto Sans CJK JP Bold"/>
              </a:rPr>
              <a:t>문장</a:t>
            </a:r>
            <a:r>
              <a:rPr dirty="0" sz="2000" spc="-2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4433" y="4527135"/>
            <a:ext cx="3098800" cy="1631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3405" marR="142240" indent="-561340">
              <a:lnSpc>
                <a:spcPct val="132000"/>
              </a:lnSpc>
              <a:spcBef>
                <a:spcPts val="95"/>
              </a:spcBef>
              <a:tabLst>
                <a:tab pos="433070" algn="l"/>
                <a:tab pos="713105" algn="l"/>
                <a:tab pos="854075" algn="l"/>
                <a:tab pos="992505" algn="l"/>
                <a:tab pos="1134110" algn="l"/>
                <a:tab pos="1270000" algn="l"/>
                <a:tab pos="1689735" algn="l"/>
                <a:tab pos="1969135" algn="l"/>
                <a:tab pos="2108835" algn="l"/>
                <a:tab pos="2246630" algn="l"/>
              </a:tabLst>
            </a:pPr>
            <a:r>
              <a:rPr dirty="0" sz="2000" spc="595">
                <a:latin typeface="Arial"/>
                <a:cs typeface="Arial"/>
              </a:rPr>
              <a:t>if	</a:t>
            </a:r>
            <a:r>
              <a:rPr dirty="0" sz="2000" spc="95">
                <a:latin typeface="Arial"/>
                <a:cs typeface="Arial"/>
              </a:rPr>
              <a:t>x		</a:t>
            </a:r>
            <a:r>
              <a:rPr dirty="0" sz="2000" spc="-75">
                <a:latin typeface="Arial"/>
                <a:cs typeface="Arial"/>
              </a:rPr>
              <a:t>&gt;		</a:t>
            </a:r>
            <a:r>
              <a:rPr dirty="0" sz="2000" spc="95">
                <a:latin typeface="Arial"/>
                <a:cs typeface="Arial"/>
              </a:rPr>
              <a:t>y		</a:t>
            </a:r>
            <a:r>
              <a:rPr dirty="0" sz="2000" spc="204">
                <a:latin typeface="Arial"/>
                <a:cs typeface="Arial"/>
              </a:rPr>
              <a:t>or	</a:t>
            </a:r>
            <a:r>
              <a:rPr dirty="0" sz="2000" spc="95">
                <a:latin typeface="Arial"/>
                <a:cs typeface="Arial"/>
              </a:rPr>
              <a:t>x	</a:t>
            </a:r>
            <a:r>
              <a:rPr dirty="0" sz="2000" spc="-75">
                <a:latin typeface="Arial"/>
                <a:cs typeface="Arial"/>
              </a:rPr>
              <a:t>&lt;		</a:t>
            </a:r>
            <a:r>
              <a:rPr dirty="0" sz="2000" spc="315">
                <a:latin typeface="Arial"/>
                <a:cs typeface="Arial"/>
              </a:rPr>
              <a:t>y:  </a:t>
            </a:r>
            <a:r>
              <a:rPr dirty="0" sz="2000" spc="295">
                <a:latin typeface="Arial"/>
                <a:cs typeface="Arial"/>
              </a:rPr>
              <a:t>print(“not	</a:t>
            </a:r>
            <a:r>
              <a:rPr dirty="0" sz="2000" spc="60">
                <a:latin typeface="Arial"/>
                <a:cs typeface="Arial"/>
              </a:rPr>
              <a:t>same”)  </a:t>
            </a:r>
            <a:r>
              <a:rPr dirty="0" sz="2000" spc="95">
                <a:latin typeface="Arial"/>
                <a:cs typeface="Arial"/>
              </a:rPr>
              <a:t>x		</a:t>
            </a:r>
            <a:r>
              <a:rPr dirty="0" sz="2000" spc="-75">
                <a:latin typeface="Arial"/>
                <a:cs typeface="Arial"/>
              </a:rPr>
              <a:t>=	</a:t>
            </a:r>
            <a:r>
              <a:rPr dirty="0" sz="2000" spc="95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745"/>
              </a:spcBef>
              <a:tabLst>
                <a:tab pos="2108835" algn="l"/>
              </a:tabLst>
            </a:pPr>
            <a:r>
              <a:rPr dirty="0" sz="2000" spc="204">
                <a:latin typeface="Arial"/>
                <a:cs typeface="Arial"/>
              </a:rPr>
              <a:t>print(“now	</a:t>
            </a:r>
            <a:r>
              <a:rPr dirty="0" sz="2000" spc="125">
                <a:latin typeface="Arial"/>
                <a:cs typeface="Arial"/>
              </a:rPr>
              <a:t>same!”)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0" name="object 10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latin typeface="Noto Sans CJK JP Bold"/>
                <a:cs typeface="Noto Sans CJK JP Bold"/>
              </a:rPr>
              <a:t>예시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6719" y="3172967"/>
            <a:ext cx="3154680" cy="2877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52671" y="3172967"/>
            <a:ext cx="3840479" cy="1648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40"/>
              <a:t>2019</a:t>
            </a:r>
            <a:r>
              <a:rPr dirty="0" spc="45"/>
              <a:t> </a:t>
            </a:r>
            <a:r>
              <a:rPr dirty="0" spc="95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pc="-75"/>
              <a:t>KAIST </a:t>
            </a:r>
            <a:r>
              <a:rPr dirty="0" spc="90"/>
              <a:t>&amp; </a:t>
            </a:r>
            <a:r>
              <a:rPr dirty="0" spc="95"/>
              <a:t>대덕고 빛나리</a:t>
            </a:r>
            <a:r>
              <a:rPr dirty="0" spc="245"/>
              <a:t> </a:t>
            </a:r>
            <a:r>
              <a:rPr dirty="0" spc="-75"/>
              <a:t>tutoring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-5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msg8757@gmail.com</dc:creator>
  <dc:title>PowerPoint 프레젠테이션</dc:title>
  <dcterms:created xsi:type="dcterms:W3CDTF">2021-05-14T02:48:31Z</dcterms:created>
  <dcterms:modified xsi:type="dcterms:W3CDTF">2021-05-14T02:48:31Z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2021-05-14T00:00:00Z</vt:filetime>
  </property>
</Properties>
</file>