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UKIJ CJK"/>
                <a:cs typeface="UKIJ CJK"/>
              </a:defRPr>
            </a:lvl1pPr>
          </a:lstStyle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 spc="5"/>
              <a:t>2019 </a:t>
            </a:r>
            <a:r>
              <a:rPr dirty="0"/>
              <a:t>봄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UKIJ CJK"/>
                <a:cs typeface="UKIJ CJK"/>
              </a:defRPr>
            </a:lvl1pPr>
          </a:lstStyle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 spc="5"/>
              <a:t>KAIST </a:t>
            </a:r>
            <a:r>
              <a:rPr dirty="0" spc="135"/>
              <a:t>&amp; </a:t>
            </a:r>
            <a:r>
              <a:rPr dirty="0"/>
              <a:t>대덕고 빛나리</a:t>
            </a:r>
            <a:r>
              <a:rPr dirty="0" spc="215"/>
              <a:t> </a:t>
            </a:r>
            <a:r>
              <a:rPr dirty="0"/>
              <a:t>tutoring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UKIJ CJK"/>
                <a:cs typeface="UKIJ CJK"/>
              </a:defRPr>
            </a:lvl1pPr>
          </a:lstStyle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00AFEF"/>
                </a:solidFill>
                <a:latin typeface="UKIJ CJK"/>
                <a:cs typeface="UKIJ CJK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UKIJ CJK"/>
                <a:cs typeface="UKIJ CJK"/>
              </a:defRPr>
            </a:lvl1pPr>
          </a:lstStyle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 spc="5"/>
              <a:t>2019 </a:t>
            </a:r>
            <a:r>
              <a:rPr dirty="0"/>
              <a:t>봄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UKIJ CJK"/>
                <a:cs typeface="UKIJ CJK"/>
              </a:defRPr>
            </a:lvl1pPr>
          </a:lstStyle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 spc="5"/>
              <a:t>KAIST </a:t>
            </a:r>
            <a:r>
              <a:rPr dirty="0" spc="135"/>
              <a:t>&amp; </a:t>
            </a:r>
            <a:r>
              <a:rPr dirty="0"/>
              <a:t>대덕고 빛나리</a:t>
            </a:r>
            <a:r>
              <a:rPr dirty="0" spc="215"/>
              <a:t> </a:t>
            </a:r>
            <a:r>
              <a:rPr dirty="0"/>
              <a:t>tutoring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UKIJ CJK"/>
                <a:cs typeface="UKIJ CJK"/>
              </a:defRPr>
            </a:lvl1pPr>
          </a:lstStyle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00AFEF"/>
                </a:solidFill>
                <a:latin typeface="UKIJ CJK"/>
                <a:cs typeface="UKIJ CJK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8044433" y="1830704"/>
            <a:ext cx="3519804" cy="3810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UKIJ CJK"/>
                <a:cs typeface="UKIJ CJK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UKIJ CJK"/>
                <a:cs typeface="UKIJ CJK"/>
              </a:defRPr>
            </a:lvl1pPr>
          </a:lstStyle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 spc="5"/>
              <a:t>2019 </a:t>
            </a:r>
            <a:r>
              <a:rPr dirty="0"/>
              <a:t>봄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UKIJ CJK"/>
                <a:cs typeface="UKIJ CJK"/>
              </a:defRPr>
            </a:lvl1pPr>
          </a:lstStyle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 spc="5"/>
              <a:t>KAIST </a:t>
            </a:r>
            <a:r>
              <a:rPr dirty="0" spc="135"/>
              <a:t>&amp; </a:t>
            </a:r>
            <a:r>
              <a:rPr dirty="0"/>
              <a:t>대덕고 빛나리</a:t>
            </a:r>
            <a:r>
              <a:rPr dirty="0" spc="215"/>
              <a:t> </a:t>
            </a:r>
            <a:r>
              <a:rPr dirty="0"/>
              <a:t>tutoring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UKIJ CJK"/>
                <a:cs typeface="UKIJ CJK"/>
              </a:defRPr>
            </a:lvl1pPr>
          </a:lstStyle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00AFEF"/>
                </a:solidFill>
                <a:latin typeface="UKIJ CJK"/>
                <a:cs typeface="UKIJ CJK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UKIJ CJK"/>
                <a:cs typeface="UKIJ CJK"/>
              </a:defRPr>
            </a:lvl1pPr>
          </a:lstStyle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 spc="5"/>
              <a:t>2019 </a:t>
            </a:r>
            <a:r>
              <a:rPr dirty="0"/>
              <a:t>봄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UKIJ CJK"/>
                <a:cs typeface="UKIJ CJK"/>
              </a:defRPr>
            </a:lvl1pPr>
          </a:lstStyle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 spc="5"/>
              <a:t>KAIST </a:t>
            </a:r>
            <a:r>
              <a:rPr dirty="0" spc="135"/>
              <a:t>&amp; </a:t>
            </a:r>
            <a:r>
              <a:rPr dirty="0"/>
              <a:t>대덕고 빛나리</a:t>
            </a:r>
            <a:r>
              <a:rPr dirty="0" spc="215"/>
              <a:t> </a:t>
            </a:r>
            <a:r>
              <a:rPr dirty="0"/>
              <a:t>tutoring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UKIJ CJK"/>
                <a:cs typeface="UKIJ CJK"/>
              </a:defRPr>
            </a:lvl1pPr>
          </a:lstStyle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UKIJ CJK"/>
                <a:cs typeface="UKIJ CJK"/>
              </a:defRPr>
            </a:lvl1pPr>
          </a:lstStyle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 spc="5"/>
              <a:t>2019 </a:t>
            </a:r>
            <a:r>
              <a:rPr dirty="0"/>
              <a:t>봄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UKIJ CJK"/>
                <a:cs typeface="UKIJ CJK"/>
              </a:defRPr>
            </a:lvl1pPr>
          </a:lstStyle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 spc="5"/>
              <a:t>KAIST </a:t>
            </a:r>
            <a:r>
              <a:rPr dirty="0" spc="135"/>
              <a:t>&amp; </a:t>
            </a:r>
            <a:r>
              <a:rPr dirty="0"/>
              <a:t>대덕고 빛나리</a:t>
            </a:r>
            <a:r>
              <a:rPr dirty="0" spc="215"/>
              <a:t> </a:t>
            </a:r>
            <a:r>
              <a:rPr dirty="0"/>
              <a:t>tutoring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UKIJ CJK"/>
                <a:cs typeface="UKIJ CJK"/>
              </a:defRPr>
            </a:lvl1pPr>
          </a:lstStyle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17244" y="704545"/>
            <a:ext cx="10357510" cy="5746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00AFEF"/>
                </a:solidFill>
                <a:latin typeface="UKIJ CJK"/>
                <a:cs typeface="UKIJ CJK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7244" y="2310460"/>
            <a:ext cx="10357510" cy="19881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917244" y="6421265"/>
            <a:ext cx="568325" cy="228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UKIJ CJK"/>
                <a:cs typeface="UKIJ CJK"/>
              </a:defRPr>
            </a:lvl1pPr>
          </a:lstStyle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 spc="5"/>
              <a:t>2019 </a:t>
            </a:r>
            <a:r>
              <a:rPr dirty="0"/>
              <a:t>봄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981702" y="6421265"/>
            <a:ext cx="2232659" cy="228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UKIJ CJK"/>
                <a:cs typeface="UKIJ CJK"/>
              </a:defRPr>
            </a:lvl1pPr>
          </a:lstStyle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 spc="5"/>
              <a:t>KAIST </a:t>
            </a:r>
            <a:r>
              <a:rPr dirty="0" spc="135"/>
              <a:t>&amp; </a:t>
            </a:r>
            <a:r>
              <a:rPr dirty="0"/>
              <a:t>대덕고 빛나리</a:t>
            </a:r>
            <a:r>
              <a:rPr dirty="0" spc="215"/>
              <a:t> </a:t>
            </a:r>
            <a:r>
              <a:rPr dirty="0"/>
              <a:t>tutoring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1056619" y="6421265"/>
            <a:ext cx="247015" cy="228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UKIJ CJK"/>
                <a:cs typeface="UKIJ CJK"/>
              </a:defRPr>
            </a:lvl1pPr>
          </a:lstStyle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3" Type="http://schemas.openxmlformats.org/officeDocument/2006/relationships/image" Target="../media/image2.jp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jpg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jpg"/><Relationship Id="rId3" Type="http://schemas.openxmlformats.org/officeDocument/2006/relationships/image" Target="../media/image1.png"/><Relationship Id="rId4" Type="http://schemas.openxmlformats.org/officeDocument/2006/relationships/image" Target="../media/image7.pn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image" Target="../media/image1.png"/><Relationship Id="rId4" Type="http://schemas.openxmlformats.org/officeDocument/2006/relationships/image" Target="../media/image8.pn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image" Target="../media/image1.pn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jpg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jpg"/><Relationship Id="rId3" Type="http://schemas.openxmlformats.org/officeDocument/2006/relationships/image" Target="../media/image1.png"/><Relationship Id="rId4" Type="http://schemas.openxmlformats.org/officeDocument/2006/relationships/image" Target="../media/image9.png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image" Target="../media/image1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jp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image" Target="../media/image1.pn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02994" y="2166747"/>
            <a:ext cx="8143875" cy="1809750"/>
          </a:xfrm>
          <a:prstGeom prst="rect"/>
        </p:spPr>
        <p:txBody>
          <a:bodyPr wrap="square" lIns="0" tIns="3721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930"/>
              </a:spcBef>
            </a:pPr>
            <a:r>
              <a:rPr dirty="0" sz="6000" spc="145"/>
              <a:t>PYTHON </a:t>
            </a:r>
            <a:r>
              <a:rPr dirty="0" sz="6000" spc="5"/>
              <a:t>TUTORING</a:t>
            </a:r>
            <a:r>
              <a:rPr dirty="0" sz="6000" spc="865"/>
              <a:t> </a:t>
            </a:r>
            <a:r>
              <a:rPr dirty="0" sz="6000" spc="-120"/>
              <a:t>#3</a:t>
            </a:r>
            <a:endParaRPr sz="6000"/>
          </a:p>
          <a:p>
            <a:pPr marL="12700">
              <a:lnSpc>
                <a:spcPct val="100000"/>
              </a:lnSpc>
              <a:spcBef>
                <a:spcPts val="1135"/>
              </a:spcBef>
              <a:tabLst>
                <a:tab pos="1191260" algn="l"/>
                <a:tab pos="1697355" algn="l"/>
                <a:tab pos="3550920" algn="l"/>
                <a:tab pos="4558030" algn="l"/>
                <a:tab pos="4893945" algn="l"/>
              </a:tabLst>
            </a:pPr>
            <a:r>
              <a:rPr dirty="0" sz="2400" spc="95">
                <a:solidFill>
                  <a:srgbClr val="000000"/>
                </a:solidFill>
                <a:latin typeface="Arial"/>
                <a:cs typeface="Arial"/>
              </a:rPr>
              <a:t>School	</a:t>
            </a:r>
            <a:r>
              <a:rPr dirty="0" sz="2400" spc="320">
                <a:solidFill>
                  <a:srgbClr val="000000"/>
                </a:solidFill>
                <a:latin typeface="Arial"/>
                <a:cs typeface="Arial"/>
              </a:rPr>
              <a:t>of	</a:t>
            </a:r>
            <a:r>
              <a:rPr dirty="0" sz="2400" spc="90">
                <a:solidFill>
                  <a:srgbClr val="000000"/>
                </a:solidFill>
                <a:latin typeface="Arial"/>
                <a:cs typeface="Arial"/>
              </a:rPr>
              <a:t>Computing,	</a:t>
            </a:r>
            <a:r>
              <a:rPr dirty="0" sz="2400" spc="-70">
                <a:solidFill>
                  <a:srgbClr val="000000"/>
                </a:solidFill>
                <a:latin typeface="Arial"/>
                <a:cs typeface="Arial"/>
              </a:rPr>
              <a:t>KAIST	</a:t>
            </a:r>
            <a:r>
              <a:rPr dirty="0" sz="2400" spc="-415" b="1" i="1">
                <a:solidFill>
                  <a:srgbClr val="000000"/>
                </a:solidFill>
                <a:latin typeface="Arial"/>
                <a:cs typeface="Arial"/>
              </a:rPr>
              <a:t>&amp;	</a:t>
            </a:r>
            <a:r>
              <a:rPr dirty="0" sz="2400" spc="-5">
                <a:solidFill>
                  <a:srgbClr val="000000"/>
                </a:solidFill>
              </a:rPr>
              <a:t>대덕고등학교</a:t>
            </a:r>
            <a:r>
              <a:rPr dirty="0" sz="2400" spc="190">
                <a:solidFill>
                  <a:srgbClr val="000000"/>
                </a:solidFill>
              </a:rPr>
              <a:t> </a:t>
            </a:r>
            <a:r>
              <a:rPr dirty="0" sz="2400">
                <a:solidFill>
                  <a:srgbClr val="000000"/>
                </a:solidFill>
              </a:rPr>
              <a:t>빛나리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333824" y="112776"/>
            <a:ext cx="1756487" cy="5059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726168" y="121920"/>
            <a:ext cx="512064" cy="5090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244" y="686257"/>
            <a:ext cx="3538220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64664" algn="l"/>
              </a:tabLst>
            </a:pPr>
            <a:r>
              <a:rPr dirty="0" spc="500">
                <a:latin typeface="Arial"/>
                <a:cs typeface="Arial"/>
              </a:rPr>
              <a:t>string	</a:t>
            </a:r>
            <a:r>
              <a:rPr dirty="0" spc="545">
                <a:latin typeface="Arial"/>
                <a:cs typeface="Arial"/>
              </a:rPr>
              <a:t>slicing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7244" y="1714952"/>
            <a:ext cx="5645150" cy="4114165"/>
          </a:xfrm>
          <a:prstGeom prst="rect">
            <a:avLst/>
          </a:prstGeom>
        </p:spPr>
        <p:txBody>
          <a:bodyPr wrap="square" lIns="0" tIns="9715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65"/>
              </a:spcBef>
              <a:tabLst>
                <a:tab pos="2710180" algn="l"/>
                <a:tab pos="4204335" algn="l"/>
              </a:tabLst>
            </a:pPr>
            <a:r>
              <a:rPr dirty="0" sz="2800" spc="440">
                <a:latin typeface="Arial"/>
                <a:cs typeface="Arial"/>
              </a:rPr>
              <a:t>string[</a:t>
            </a:r>
            <a:r>
              <a:rPr dirty="0" sz="2800" spc="235">
                <a:latin typeface="Arial"/>
                <a:cs typeface="Arial"/>
              </a:rPr>
              <a:t>a:b</a:t>
            </a:r>
            <a:r>
              <a:rPr dirty="0" sz="2800" spc="755">
                <a:latin typeface="Arial"/>
                <a:cs typeface="Arial"/>
              </a:rPr>
              <a:t>]</a:t>
            </a:r>
            <a:r>
              <a:rPr dirty="0" sz="2800" spc="5">
                <a:latin typeface="UKIJ CJK"/>
                <a:cs typeface="UKIJ CJK"/>
              </a:rPr>
              <a:t>는</a:t>
            </a:r>
            <a:r>
              <a:rPr dirty="0" sz="2800">
                <a:latin typeface="UKIJ CJK"/>
                <a:cs typeface="UKIJ CJK"/>
              </a:rPr>
              <a:t>	</a:t>
            </a:r>
            <a:r>
              <a:rPr dirty="0" sz="2800" spc="-50">
                <a:latin typeface="Arial"/>
                <a:cs typeface="Arial"/>
              </a:rPr>
              <a:t>a+</a:t>
            </a:r>
            <a:r>
              <a:rPr dirty="0" sz="2800" spc="-45">
                <a:latin typeface="Arial"/>
                <a:cs typeface="Arial"/>
              </a:rPr>
              <a:t>1</a:t>
            </a:r>
            <a:r>
              <a:rPr dirty="0" sz="2800" spc="5">
                <a:latin typeface="UKIJ CJK"/>
                <a:cs typeface="UKIJ CJK"/>
              </a:rPr>
              <a:t>번째</a:t>
            </a:r>
            <a:r>
              <a:rPr dirty="0" sz="2800">
                <a:latin typeface="UKIJ CJK"/>
                <a:cs typeface="UKIJ CJK"/>
              </a:rPr>
              <a:t>	</a:t>
            </a:r>
            <a:r>
              <a:rPr dirty="0" sz="2800" spc="5">
                <a:latin typeface="UKIJ CJK"/>
                <a:cs typeface="UKIJ CJK"/>
              </a:rPr>
              <a:t>문자부터</a:t>
            </a:r>
            <a:endParaRPr sz="28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  <a:tabLst>
                <a:tab pos="1113155" algn="l"/>
                <a:tab pos="3088640" algn="l"/>
              </a:tabLst>
            </a:pPr>
            <a:r>
              <a:rPr dirty="0" sz="2800" spc="-5">
                <a:latin typeface="Arial"/>
                <a:cs typeface="Arial"/>
              </a:rPr>
              <a:t>b</a:t>
            </a:r>
            <a:r>
              <a:rPr dirty="0" sz="2800" spc="-5">
                <a:latin typeface="UKIJ CJK"/>
                <a:cs typeface="UKIJ CJK"/>
              </a:rPr>
              <a:t>번째	</a:t>
            </a:r>
            <a:r>
              <a:rPr dirty="0" sz="2800" spc="5">
                <a:latin typeface="UKIJ CJK"/>
                <a:cs typeface="UKIJ CJK"/>
              </a:rPr>
              <a:t>문자까지를	</a:t>
            </a:r>
            <a:r>
              <a:rPr dirty="0" sz="2800" spc="160">
                <a:latin typeface="UKIJ CJK"/>
                <a:cs typeface="UKIJ CJK"/>
              </a:rPr>
              <a:t>의미한다</a:t>
            </a:r>
            <a:r>
              <a:rPr dirty="0" sz="2800" spc="160">
                <a:latin typeface="Arial"/>
                <a:cs typeface="Arial"/>
              </a:rPr>
              <a:t>.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4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2159000" algn="l"/>
                <a:tab pos="2548890" algn="l"/>
                <a:tab pos="3527425" algn="l"/>
              </a:tabLst>
            </a:pPr>
            <a:r>
              <a:rPr dirty="0" sz="2800" spc="365">
                <a:latin typeface="Arial"/>
                <a:cs typeface="Arial"/>
              </a:rPr>
              <a:t>str3[2:10]	</a:t>
            </a:r>
            <a:r>
              <a:rPr dirty="0" sz="2800" spc="-95">
                <a:latin typeface="Arial"/>
                <a:cs typeface="Arial"/>
              </a:rPr>
              <a:t>=	</a:t>
            </a:r>
            <a:r>
              <a:rPr dirty="0" sz="2800" spc="165">
                <a:latin typeface="Arial"/>
                <a:cs typeface="Arial"/>
              </a:rPr>
              <a:t>"ove	</a:t>
            </a:r>
            <a:r>
              <a:rPr dirty="0" sz="2800" spc="275">
                <a:latin typeface="Arial"/>
                <a:cs typeface="Arial"/>
              </a:rPr>
              <a:t>Pyt"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450">
              <a:latin typeface="Arial"/>
              <a:cs typeface="Arial"/>
            </a:endParaRPr>
          </a:p>
          <a:p>
            <a:pPr marL="12700" marR="744220">
              <a:lnSpc>
                <a:spcPct val="120100"/>
              </a:lnSpc>
              <a:tabLst>
                <a:tab pos="1573530" algn="l"/>
                <a:tab pos="1768475" algn="l"/>
                <a:tab pos="1963420" algn="l"/>
                <a:tab pos="2159000" algn="l"/>
                <a:tab pos="2548890" algn="l"/>
                <a:tab pos="2743835" algn="l"/>
                <a:tab pos="2941955" algn="l"/>
                <a:tab pos="3527425" algn="l"/>
                <a:tab pos="3723004" algn="l"/>
              </a:tabLst>
            </a:pPr>
            <a:r>
              <a:rPr dirty="0" sz="2800" spc="465">
                <a:latin typeface="Arial"/>
                <a:cs typeface="Arial"/>
              </a:rPr>
              <a:t>str3[:9]		</a:t>
            </a:r>
            <a:r>
              <a:rPr dirty="0" sz="2800" spc="-90">
                <a:latin typeface="Arial"/>
                <a:cs typeface="Arial"/>
              </a:rPr>
              <a:t>=	</a:t>
            </a:r>
            <a:r>
              <a:rPr dirty="0" sz="2800" spc="650">
                <a:latin typeface="Arial"/>
                <a:cs typeface="Arial"/>
              </a:rPr>
              <a:t>"I	</a:t>
            </a:r>
            <a:r>
              <a:rPr dirty="0" sz="2800" spc="254">
                <a:latin typeface="Arial"/>
                <a:cs typeface="Arial"/>
              </a:rPr>
              <a:t>love		</a:t>
            </a:r>
            <a:r>
              <a:rPr dirty="0" sz="2800" spc="114">
                <a:latin typeface="Arial"/>
                <a:cs typeface="Arial"/>
              </a:rPr>
              <a:t>Py"  </a:t>
            </a:r>
            <a:r>
              <a:rPr dirty="0" sz="2800" spc="465">
                <a:latin typeface="Arial"/>
                <a:cs typeface="Arial"/>
              </a:rPr>
              <a:t>str3[4:]		</a:t>
            </a:r>
            <a:r>
              <a:rPr dirty="0" sz="2800" spc="-90">
                <a:latin typeface="Arial"/>
                <a:cs typeface="Arial"/>
              </a:rPr>
              <a:t>=	</a:t>
            </a:r>
            <a:r>
              <a:rPr dirty="0" sz="2800" spc="220">
                <a:latin typeface="Arial"/>
                <a:cs typeface="Arial"/>
              </a:rPr>
              <a:t>"ve	</a:t>
            </a:r>
            <a:r>
              <a:rPr dirty="0" sz="2800" spc="145">
                <a:latin typeface="Arial"/>
                <a:cs typeface="Arial"/>
              </a:rPr>
              <a:t>Python"  </a:t>
            </a:r>
            <a:r>
              <a:rPr dirty="0" sz="2800" spc="550">
                <a:latin typeface="Arial"/>
                <a:cs typeface="Arial"/>
              </a:rPr>
              <a:t>str3[:</a:t>
            </a:r>
            <a:r>
              <a:rPr dirty="0" sz="2800" spc="420">
                <a:latin typeface="Arial"/>
                <a:cs typeface="Arial"/>
              </a:rPr>
              <a:t>]</a:t>
            </a:r>
            <a:r>
              <a:rPr dirty="0" sz="2800">
                <a:latin typeface="Arial"/>
                <a:cs typeface="Arial"/>
              </a:rPr>
              <a:t>	</a:t>
            </a:r>
            <a:r>
              <a:rPr dirty="0" sz="2800" spc="-95">
                <a:latin typeface="Arial"/>
                <a:cs typeface="Arial"/>
              </a:rPr>
              <a:t>=</a:t>
            </a:r>
            <a:r>
              <a:rPr dirty="0" sz="2800">
                <a:latin typeface="Arial"/>
                <a:cs typeface="Arial"/>
              </a:rPr>
              <a:t>	</a:t>
            </a:r>
            <a:r>
              <a:rPr dirty="0" sz="2800" spc="725">
                <a:latin typeface="Arial"/>
                <a:cs typeface="Arial"/>
              </a:rPr>
              <a:t>"</a:t>
            </a:r>
            <a:r>
              <a:rPr dirty="0" sz="2800" spc="575">
                <a:latin typeface="Arial"/>
                <a:cs typeface="Arial"/>
              </a:rPr>
              <a:t>I</a:t>
            </a:r>
            <a:r>
              <a:rPr dirty="0" sz="2800">
                <a:latin typeface="Arial"/>
                <a:cs typeface="Arial"/>
              </a:rPr>
              <a:t>	</a:t>
            </a:r>
            <a:r>
              <a:rPr dirty="0" sz="2800" spc="245">
                <a:latin typeface="Arial"/>
                <a:cs typeface="Arial"/>
              </a:rPr>
              <a:t>l</a:t>
            </a:r>
            <a:r>
              <a:rPr dirty="0" sz="2800" spc="655">
                <a:latin typeface="Arial"/>
                <a:cs typeface="Arial"/>
              </a:rPr>
              <a:t>o</a:t>
            </a:r>
            <a:r>
              <a:rPr dirty="0" sz="2800" spc="50">
                <a:latin typeface="Arial"/>
                <a:cs typeface="Arial"/>
              </a:rPr>
              <a:t>v</a:t>
            </a:r>
            <a:r>
              <a:rPr dirty="0" sz="2800" spc="65">
                <a:latin typeface="Arial"/>
                <a:cs typeface="Arial"/>
              </a:rPr>
              <a:t>e</a:t>
            </a:r>
            <a:r>
              <a:rPr dirty="0" sz="2800">
                <a:latin typeface="Arial"/>
                <a:cs typeface="Arial"/>
              </a:rPr>
              <a:t>	</a:t>
            </a:r>
            <a:r>
              <a:rPr dirty="0" sz="2800" spc="145">
                <a:latin typeface="Arial"/>
                <a:cs typeface="Arial"/>
              </a:rPr>
              <a:t>Python"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726168" y="121920"/>
            <a:ext cx="512064" cy="5090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0333824" y="112776"/>
            <a:ext cx="1756487" cy="5059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6" name="object 6"/>
          <p:cNvGrpSpPr/>
          <p:nvPr/>
        </p:nvGrpSpPr>
        <p:grpSpPr>
          <a:xfrm>
            <a:off x="7947659" y="1743455"/>
            <a:ext cx="3423920" cy="4559300"/>
            <a:chOff x="7947659" y="1743455"/>
            <a:chExt cx="3423920" cy="4559300"/>
          </a:xfrm>
        </p:grpSpPr>
        <p:sp>
          <p:nvSpPr>
            <p:cNvPr id="7" name="object 7"/>
            <p:cNvSpPr/>
            <p:nvPr/>
          </p:nvSpPr>
          <p:spPr>
            <a:xfrm>
              <a:off x="7947659" y="1818131"/>
              <a:ext cx="3423668" cy="448437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7973568" y="1749551"/>
              <a:ext cx="3365500" cy="441959"/>
            </a:xfrm>
            <a:custGeom>
              <a:avLst/>
              <a:gdLst/>
              <a:ahLst/>
              <a:cxnLst/>
              <a:rect l="l" t="t" r="r" b="b"/>
              <a:pathLst>
                <a:path w="3365500" h="441960">
                  <a:moveTo>
                    <a:pt x="3291331" y="0"/>
                  </a:moveTo>
                  <a:lnTo>
                    <a:pt x="73659" y="0"/>
                  </a:lnTo>
                  <a:lnTo>
                    <a:pt x="45005" y="5794"/>
                  </a:lnTo>
                  <a:lnTo>
                    <a:pt x="21589" y="21589"/>
                  </a:lnTo>
                  <a:lnTo>
                    <a:pt x="5794" y="45005"/>
                  </a:lnTo>
                  <a:lnTo>
                    <a:pt x="0" y="73660"/>
                  </a:lnTo>
                  <a:lnTo>
                    <a:pt x="0" y="441960"/>
                  </a:lnTo>
                  <a:lnTo>
                    <a:pt x="3364991" y="441960"/>
                  </a:lnTo>
                  <a:lnTo>
                    <a:pt x="3364991" y="73660"/>
                  </a:lnTo>
                  <a:lnTo>
                    <a:pt x="3359197" y="45005"/>
                  </a:lnTo>
                  <a:lnTo>
                    <a:pt x="3343402" y="21590"/>
                  </a:lnTo>
                  <a:lnTo>
                    <a:pt x="3319986" y="5794"/>
                  </a:lnTo>
                  <a:lnTo>
                    <a:pt x="3291331" y="0"/>
                  </a:lnTo>
                  <a:close/>
                </a:path>
              </a:pathLst>
            </a:custGeom>
            <a:solidFill>
              <a:srgbClr val="C5DFB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7973568" y="1749551"/>
              <a:ext cx="3365500" cy="441959"/>
            </a:xfrm>
            <a:custGeom>
              <a:avLst/>
              <a:gdLst/>
              <a:ahLst/>
              <a:cxnLst/>
              <a:rect l="l" t="t" r="r" b="b"/>
              <a:pathLst>
                <a:path w="3365500" h="441960">
                  <a:moveTo>
                    <a:pt x="73659" y="0"/>
                  </a:moveTo>
                  <a:lnTo>
                    <a:pt x="3291331" y="0"/>
                  </a:lnTo>
                  <a:lnTo>
                    <a:pt x="3319986" y="5794"/>
                  </a:lnTo>
                  <a:lnTo>
                    <a:pt x="3343402" y="21590"/>
                  </a:lnTo>
                  <a:lnTo>
                    <a:pt x="3359197" y="45005"/>
                  </a:lnTo>
                  <a:lnTo>
                    <a:pt x="3364991" y="73660"/>
                  </a:lnTo>
                  <a:lnTo>
                    <a:pt x="3364991" y="441960"/>
                  </a:lnTo>
                  <a:lnTo>
                    <a:pt x="0" y="441960"/>
                  </a:lnTo>
                  <a:lnTo>
                    <a:pt x="0" y="73660"/>
                  </a:lnTo>
                  <a:lnTo>
                    <a:pt x="5794" y="45005"/>
                  </a:lnTo>
                  <a:lnTo>
                    <a:pt x="21589" y="21589"/>
                  </a:lnTo>
                  <a:lnTo>
                    <a:pt x="45005" y="5794"/>
                  </a:lnTo>
                  <a:lnTo>
                    <a:pt x="73659" y="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8044433" y="1830704"/>
            <a:ext cx="3100070" cy="3810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318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UKIJ CJK"/>
                <a:cs typeface="UKIJ CJK"/>
              </a:rPr>
              <a:t>예시</a:t>
            </a:r>
            <a:endParaRPr sz="1800">
              <a:latin typeface="UKIJ CJK"/>
              <a:cs typeface="UKIJ CJK"/>
            </a:endParaRPr>
          </a:p>
          <a:p>
            <a:pPr marL="12700" marR="5080">
              <a:lnSpc>
                <a:spcPct val="222100"/>
              </a:lnSpc>
              <a:spcBef>
                <a:spcPts val="1175"/>
              </a:spcBef>
              <a:tabLst>
                <a:tab pos="713740" algn="l"/>
                <a:tab pos="993775" algn="l"/>
                <a:tab pos="1411605" algn="l"/>
                <a:tab pos="2110105" algn="l"/>
              </a:tabLst>
            </a:pPr>
            <a:r>
              <a:rPr dirty="0" sz="2000" spc="235">
                <a:latin typeface="Arial"/>
                <a:cs typeface="Arial"/>
              </a:rPr>
              <a:t>str</a:t>
            </a:r>
            <a:r>
              <a:rPr dirty="0" sz="2000" spc="350">
                <a:latin typeface="Arial"/>
                <a:cs typeface="Arial"/>
              </a:rPr>
              <a:t>3</a:t>
            </a:r>
            <a:r>
              <a:rPr dirty="0" sz="2000">
                <a:latin typeface="Arial"/>
                <a:cs typeface="Arial"/>
              </a:rPr>
              <a:t>	</a:t>
            </a:r>
            <a:r>
              <a:rPr dirty="0" sz="2000" spc="-75">
                <a:latin typeface="Arial"/>
                <a:cs typeface="Arial"/>
              </a:rPr>
              <a:t>=</a:t>
            </a:r>
            <a:r>
              <a:rPr dirty="0" sz="2000">
                <a:latin typeface="Arial"/>
                <a:cs typeface="Arial"/>
              </a:rPr>
              <a:t>	</a:t>
            </a:r>
            <a:r>
              <a:rPr dirty="0" sz="2000" spc="390">
                <a:latin typeface="Arial"/>
                <a:cs typeface="Arial"/>
              </a:rPr>
              <a:t>"</a:t>
            </a:r>
            <a:r>
              <a:rPr dirty="0" sz="2000" spc="540">
                <a:latin typeface="Arial"/>
                <a:cs typeface="Arial"/>
              </a:rPr>
              <a:t>I</a:t>
            </a:r>
            <a:r>
              <a:rPr dirty="0" sz="2000">
                <a:latin typeface="Arial"/>
                <a:cs typeface="Arial"/>
              </a:rPr>
              <a:t>	</a:t>
            </a:r>
            <a:r>
              <a:rPr dirty="0" sz="2000" spc="655">
                <a:latin typeface="Arial"/>
                <a:cs typeface="Arial"/>
              </a:rPr>
              <a:t>l</a:t>
            </a:r>
            <a:r>
              <a:rPr dirty="0" sz="2000" spc="-15">
                <a:latin typeface="Arial"/>
                <a:cs typeface="Arial"/>
              </a:rPr>
              <a:t>o</a:t>
            </a:r>
            <a:r>
              <a:rPr dirty="0" sz="2000" spc="100">
                <a:latin typeface="Arial"/>
                <a:cs typeface="Arial"/>
              </a:rPr>
              <a:t>v</a:t>
            </a:r>
            <a:r>
              <a:rPr dirty="0" sz="2000" spc="-20">
                <a:latin typeface="Arial"/>
                <a:cs typeface="Arial"/>
              </a:rPr>
              <a:t>e</a:t>
            </a:r>
            <a:r>
              <a:rPr dirty="0" sz="2000">
                <a:latin typeface="Arial"/>
                <a:cs typeface="Arial"/>
              </a:rPr>
              <a:t>	</a:t>
            </a:r>
            <a:r>
              <a:rPr dirty="0" sz="2000" spc="-235">
                <a:latin typeface="Arial"/>
                <a:cs typeface="Arial"/>
              </a:rPr>
              <a:t>P</a:t>
            </a:r>
            <a:r>
              <a:rPr dirty="0" sz="2000" spc="100">
                <a:latin typeface="Arial"/>
                <a:cs typeface="Arial"/>
              </a:rPr>
              <a:t>y</a:t>
            </a:r>
            <a:r>
              <a:rPr dirty="0" sz="2000" spc="545">
                <a:latin typeface="Arial"/>
                <a:cs typeface="Arial"/>
              </a:rPr>
              <a:t>t</a:t>
            </a:r>
            <a:r>
              <a:rPr dirty="0" sz="2000" spc="-15">
                <a:latin typeface="Arial"/>
                <a:cs typeface="Arial"/>
              </a:rPr>
              <a:t>ho</a:t>
            </a:r>
            <a:r>
              <a:rPr dirty="0" sz="2000" spc="-40">
                <a:latin typeface="Arial"/>
                <a:cs typeface="Arial"/>
              </a:rPr>
              <a:t>n</a:t>
            </a:r>
            <a:r>
              <a:rPr dirty="0" sz="2000" spc="330">
                <a:latin typeface="Arial"/>
                <a:cs typeface="Arial"/>
              </a:rPr>
              <a:t>"  </a:t>
            </a:r>
            <a:r>
              <a:rPr dirty="0" sz="2000" spc="300">
                <a:latin typeface="Arial"/>
                <a:cs typeface="Arial"/>
              </a:rPr>
              <a:t>print(str3[2:10])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614"/>
              </a:spcBef>
            </a:pPr>
            <a:r>
              <a:rPr dirty="0" sz="2000" spc="340">
                <a:latin typeface="Arial"/>
                <a:cs typeface="Arial"/>
              </a:rPr>
              <a:t>print(str3[:9])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dirty="0" sz="2000" spc="340">
                <a:latin typeface="Arial"/>
                <a:cs typeface="Arial"/>
              </a:rPr>
              <a:t>print(str3[4:])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614"/>
              </a:spcBef>
            </a:pPr>
            <a:r>
              <a:rPr dirty="0" sz="2000" spc="365">
                <a:latin typeface="Arial"/>
                <a:cs typeface="Arial"/>
              </a:rPr>
              <a:t>print(str3[:])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603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 spc="5"/>
              <a:t>2019 </a:t>
            </a:r>
            <a:r>
              <a:rPr dirty="0"/>
              <a:t>봄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2603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 spc="5"/>
              <a:t>KAIST </a:t>
            </a:r>
            <a:r>
              <a:rPr dirty="0" spc="135"/>
              <a:t>&amp; </a:t>
            </a:r>
            <a:r>
              <a:rPr dirty="0"/>
              <a:t>대덕고 빛나리</a:t>
            </a:r>
            <a:r>
              <a:rPr dirty="0" spc="215"/>
              <a:t> </a:t>
            </a:r>
            <a:r>
              <a:rPr dirty="0"/>
              <a:t>tutoring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6034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244" y="686257"/>
            <a:ext cx="6045200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63015" algn="l"/>
                <a:tab pos="3272790" algn="l"/>
                <a:tab pos="4525645" algn="l"/>
              </a:tabLst>
            </a:pPr>
            <a:r>
              <a:rPr dirty="0" spc="-40">
                <a:latin typeface="Arial"/>
                <a:cs typeface="Arial"/>
              </a:rPr>
              <a:t>Loo</a:t>
            </a:r>
            <a:r>
              <a:rPr dirty="0" spc="-25">
                <a:latin typeface="Arial"/>
                <a:cs typeface="Arial"/>
              </a:rPr>
              <a:t>p</a:t>
            </a:r>
            <a:r>
              <a:rPr dirty="0">
                <a:latin typeface="Arial"/>
                <a:cs typeface="Arial"/>
              </a:rPr>
              <a:t>	</a:t>
            </a:r>
            <a:r>
              <a:rPr dirty="0" spc="-365">
                <a:latin typeface="Arial"/>
                <a:cs typeface="Arial"/>
              </a:rPr>
              <a:t>C</a:t>
            </a:r>
            <a:r>
              <a:rPr dirty="0" spc="-295">
                <a:latin typeface="Arial"/>
                <a:cs typeface="Arial"/>
              </a:rPr>
              <a:t>o</a:t>
            </a:r>
            <a:r>
              <a:rPr dirty="0" spc="620">
                <a:latin typeface="Arial"/>
                <a:cs typeface="Arial"/>
              </a:rPr>
              <a:t>nt</a:t>
            </a:r>
            <a:r>
              <a:rPr dirty="0" spc="480">
                <a:latin typeface="Arial"/>
                <a:cs typeface="Arial"/>
              </a:rPr>
              <a:t>r</a:t>
            </a:r>
            <a:r>
              <a:rPr dirty="0" spc="575">
                <a:latin typeface="Arial"/>
                <a:cs typeface="Arial"/>
              </a:rPr>
              <a:t>ol</a:t>
            </a:r>
            <a:r>
              <a:rPr dirty="0">
                <a:latin typeface="Arial"/>
                <a:cs typeface="Arial"/>
              </a:rPr>
              <a:t>	</a:t>
            </a:r>
            <a:r>
              <a:rPr dirty="0" spc="-635">
                <a:latin typeface="Arial"/>
                <a:cs typeface="Arial"/>
              </a:rPr>
              <a:t>w</a:t>
            </a:r>
            <a:r>
              <a:rPr dirty="0" spc="1165">
                <a:latin typeface="Arial"/>
                <a:cs typeface="Arial"/>
              </a:rPr>
              <a:t>i</a:t>
            </a:r>
            <a:r>
              <a:rPr dirty="0" spc="965">
                <a:latin typeface="Arial"/>
                <a:cs typeface="Arial"/>
              </a:rPr>
              <a:t>t</a:t>
            </a:r>
            <a:r>
              <a:rPr dirty="0" spc="-25">
                <a:latin typeface="Arial"/>
                <a:cs typeface="Arial"/>
              </a:rPr>
              <a:t>h</a:t>
            </a:r>
            <a:r>
              <a:rPr dirty="0">
                <a:latin typeface="Arial"/>
                <a:cs typeface="Arial"/>
              </a:rPr>
              <a:t>	</a:t>
            </a:r>
            <a:r>
              <a:rPr dirty="0" spc="165">
                <a:latin typeface="Arial"/>
                <a:cs typeface="Arial"/>
              </a:rPr>
              <a:t>s</a:t>
            </a:r>
            <a:r>
              <a:rPr dirty="0" spc="1075">
                <a:latin typeface="Arial"/>
                <a:cs typeface="Arial"/>
              </a:rPr>
              <a:t>tr</a:t>
            </a:r>
            <a:r>
              <a:rPr dirty="0" spc="765">
                <a:latin typeface="Arial"/>
                <a:cs typeface="Arial"/>
              </a:rPr>
              <a:t>i</a:t>
            </a:r>
            <a:r>
              <a:rPr dirty="0" spc="-25">
                <a:latin typeface="Arial"/>
                <a:cs typeface="Arial"/>
              </a:rPr>
              <a:t>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7244" y="2310460"/>
            <a:ext cx="6276340" cy="30067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793115" algn="l"/>
                <a:tab pos="2411730" algn="l"/>
                <a:tab pos="2997200" algn="l"/>
              </a:tabLst>
            </a:pPr>
            <a:r>
              <a:rPr dirty="0" sz="2800" spc="445">
                <a:solidFill>
                  <a:srgbClr val="FF0000"/>
                </a:solidFill>
                <a:latin typeface="Arial"/>
                <a:cs typeface="Arial"/>
              </a:rPr>
              <a:t>for	</a:t>
            </a:r>
            <a:r>
              <a:rPr dirty="0" sz="2800" spc="5">
                <a:latin typeface="UKIJ CJK"/>
                <a:cs typeface="UKIJ CJK"/>
              </a:rPr>
              <a:t>변수이름	</a:t>
            </a:r>
            <a:r>
              <a:rPr dirty="0" sz="2800" spc="450">
                <a:solidFill>
                  <a:srgbClr val="FF0000"/>
                </a:solidFill>
                <a:latin typeface="Arial"/>
                <a:cs typeface="Arial"/>
              </a:rPr>
              <a:t>in	</a:t>
            </a:r>
            <a:r>
              <a:rPr dirty="0" sz="2800" spc="200">
                <a:solidFill>
                  <a:srgbClr val="FF0000"/>
                </a:solidFill>
                <a:latin typeface="Arial"/>
                <a:cs typeface="Arial"/>
              </a:rPr>
              <a:t>stringname: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4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2800" spc="5">
                <a:latin typeface="UKIJ CJK"/>
                <a:cs typeface="UKIJ CJK"/>
              </a:rPr>
              <a:t>혹은</a:t>
            </a:r>
            <a:endParaRPr sz="28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150">
              <a:latin typeface="UKIJ CJK"/>
              <a:cs typeface="UKIJ CJK"/>
            </a:endParaRPr>
          </a:p>
          <a:p>
            <a:pPr marL="793115" marR="5080" indent="-781050">
              <a:lnSpc>
                <a:spcPct val="120100"/>
              </a:lnSpc>
              <a:tabLst>
                <a:tab pos="793115" algn="l"/>
                <a:tab pos="1183005" algn="l"/>
                <a:tab pos="1768475" algn="l"/>
              </a:tabLst>
            </a:pPr>
            <a:r>
              <a:rPr dirty="0" sz="2800" spc="445">
                <a:latin typeface="Arial"/>
                <a:cs typeface="Arial"/>
              </a:rPr>
              <a:t>for	</a:t>
            </a:r>
            <a:r>
              <a:rPr dirty="0" sz="2800" spc="919">
                <a:latin typeface="Arial"/>
                <a:cs typeface="Arial"/>
              </a:rPr>
              <a:t>i	</a:t>
            </a:r>
            <a:r>
              <a:rPr dirty="0" sz="2800" spc="450">
                <a:latin typeface="Arial"/>
                <a:cs typeface="Arial"/>
              </a:rPr>
              <a:t>in	</a:t>
            </a:r>
            <a:r>
              <a:rPr dirty="0" sz="2800" spc="260">
                <a:latin typeface="Arial"/>
                <a:cs typeface="Arial"/>
              </a:rPr>
              <a:t>range(len(stringname)):  </a:t>
            </a:r>
            <a:r>
              <a:rPr dirty="0" sz="2800" spc="300">
                <a:latin typeface="Arial"/>
                <a:cs typeface="Arial"/>
              </a:rPr>
              <a:t>stringname[i]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726168" y="121920"/>
            <a:ext cx="512064" cy="5090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0333824" y="112776"/>
            <a:ext cx="1756487" cy="5059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6" name="object 6"/>
          <p:cNvGrpSpPr/>
          <p:nvPr/>
        </p:nvGrpSpPr>
        <p:grpSpPr>
          <a:xfrm>
            <a:off x="7947655" y="1743455"/>
            <a:ext cx="3877945" cy="4559300"/>
            <a:chOff x="7947655" y="1743455"/>
            <a:chExt cx="3877945" cy="4559300"/>
          </a:xfrm>
        </p:grpSpPr>
        <p:sp>
          <p:nvSpPr>
            <p:cNvPr id="7" name="object 7"/>
            <p:cNvSpPr/>
            <p:nvPr/>
          </p:nvSpPr>
          <p:spPr>
            <a:xfrm>
              <a:off x="7947655" y="1818131"/>
              <a:ext cx="3877826" cy="448437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7973567" y="1749551"/>
              <a:ext cx="3816350" cy="441959"/>
            </a:xfrm>
            <a:custGeom>
              <a:avLst/>
              <a:gdLst/>
              <a:ahLst/>
              <a:cxnLst/>
              <a:rect l="l" t="t" r="r" b="b"/>
              <a:pathLst>
                <a:path w="3816350" h="441960">
                  <a:moveTo>
                    <a:pt x="3742435" y="0"/>
                  </a:moveTo>
                  <a:lnTo>
                    <a:pt x="73659" y="0"/>
                  </a:lnTo>
                  <a:lnTo>
                    <a:pt x="45005" y="5794"/>
                  </a:lnTo>
                  <a:lnTo>
                    <a:pt x="21589" y="21589"/>
                  </a:lnTo>
                  <a:lnTo>
                    <a:pt x="5794" y="45005"/>
                  </a:lnTo>
                  <a:lnTo>
                    <a:pt x="0" y="73660"/>
                  </a:lnTo>
                  <a:lnTo>
                    <a:pt x="0" y="441960"/>
                  </a:lnTo>
                  <a:lnTo>
                    <a:pt x="3816096" y="441960"/>
                  </a:lnTo>
                  <a:lnTo>
                    <a:pt x="3816096" y="73660"/>
                  </a:lnTo>
                  <a:lnTo>
                    <a:pt x="3810301" y="45005"/>
                  </a:lnTo>
                  <a:lnTo>
                    <a:pt x="3794505" y="21590"/>
                  </a:lnTo>
                  <a:lnTo>
                    <a:pt x="3771090" y="5794"/>
                  </a:lnTo>
                  <a:lnTo>
                    <a:pt x="3742435" y="0"/>
                  </a:lnTo>
                  <a:close/>
                </a:path>
              </a:pathLst>
            </a:custGeom>
            <a:solidFill>
              <a:srgbClr val="C5DFB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7973567" y="1749551"/>
              <a:ext cx="3816350" cy="441959"/>
            </a:xfrm>
            <a:custGeom>
              <a:avLst/>
              <a:gdLst/>
              <a:ahLst/>
              <a:cxnLst/>
              <a:rect l="l" t="t" r="r" b="b"/>
              <a:pathLst>
                <a:path w="3816350" h="441960">
                  <a:moveTo>
                    <a:pt x="73659" y="0"/>
                  </a:moveTo>
                  <a:lnTo>
                    <a:pt x="3742435" y="0"/>
                  </a:lnTo>
                  <a:lnTo>
                    <a:pt x="3771090" y="5794"/>
                  </a:lnTo>
                  <a:lnTo>
                    <a:pt x="3794505" y="21590"/>
                  </a:lnTo>
                  <a:lnTo>
                    <a:pt x="3810301" y="45005"/>
                  </a:lnTo>
                  <a:lnTo>
                    <a:pt x="3816096" y="73660"/>
                  </a:lnTo>
                  <a:lnTo>
                    <a:pt x="3816096" y="441960"/>
                  </a:lnTo>
                  <a:lnTo>
                    <a:pt x="0" y="441960"/>
                  </a:lnTo>
                  <a:lnTo>
                    <a:pt x="0" y="73660"/>
                  </a:lnTo>
                  <a:lnTo>
                    <a:pt x="5794" y="45005"/>
                  </a:lnTo>
                  <a:lnTo>
                    <a:pt x="21589" y="21589"/>
                  </a:lnTo>
                  <a:lnTo>
                    <a:pt x="45005" y="5794"/>
                  </a:lnTo>
                  <a:lnTo>
                    <a:pt x="73659" y="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8044433" y="1830704"/>
            <a:ext cx="3658235" cy="3810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318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UKIJ CJK"/>
                <a:cs typeface="UKIJ CJK"/>
              </a:rPr>
              <a:t>예시</a:t>
            </a:r>
            <a:endParaRPr sz="1800">
              <a:latin typeface="UKIJ CJK"/>
              <a:cs typeface="UKIJ CJK"/>
            </a:endParaRPr>
          </a:p>
          <a:p>
            <a:pPr marL="12700" marR="563245">
              <a:lnSpc>
                <a:spcPct val="222100"/>
              </a:lnSpc>
              <a:spcBef>
                <a:spcPts val="1175"/>
              </a:spcBef>
              <a:tabLst>
                <a:tab pos="573405" algn="l"/>
                <a:tab pos="713740" algn="l"/>
                <a:tab pos="854075" algn="l"/>
                <a:tab pos="993775" algn="l"/>
                <a:tab pos="1271270" algn="l"/>
                <a:tab pos="1411605" algn="l"/>
                <a:tab pos="2110105" algn="l"/>
              </a:tabLst>
            </a:pPr>
            <a:r>
              <a:rPr dirty="0" sz="2000" spc="235">
                <a:latin typeface="Arial"/>
                <a:cs typeface="Arial"/>
              </a:rPr>
              <a:t>str</a:t>
            </a:r>
            <a:r>
              <a:rPr dirty="0" sz="2000" spc="350">
                <a:latin typeface="Arial"/>
                <a:cs typeface="Arial"/>
              </a:rPr>
              <a:t>3</a:t>
            </a:r>
            <a:r>
              <a:rPr dirty="0" sz="2000">
                <a:latin typeface="Arial"/>
                <a:cs typeface="Arial"/>
              </a:rPr>
              <a:t>		</a:t>
            </a:r>
            <a:r>
              <a:rPr dirty="0" sz="2000" spc="-75">
                <a:latin typeface="Arial"/>
                <a:cs typeface="Arial"/>
              </a:rPr>
              <a:t>=</a:t>
            </a:r>
            <a:r>
              <a:rPr dirty="0" sz="2000">
                <a:latin typeface="Arial"/>
                <a:cs typeface="Arial"/>
              </a:rPr>
              <a:t>		</a:t>
            </a:r>
            <a:r>
              <a:rPr dirty="0" sz="2000" spc="390">
                <a:latin typeface="Arial"/>
                <a:cs typeface="Arial"/>
              </a:rPr>
              <a:t>"</a:t>
            </a:r>
            <a:r>
              <a:rPr dirty="0" sz="2000" spc="540">
                <a:latin typeface="Arial"/>
                <a:cs typeface="Arial"/>
              </a:rPr>
              <a:t>I</a:t>
            </a:r>
            <a:r>
              <a:rPr dirty="0" sz="2000">
                <a:latin typeface="Arial"/>
                <a:cs typeface="Arial"/>
              </a:rPr>
              <a:t>	</a:t>
            </a:r>
            <a:r>
              <a:rPr dirty="0" sz="2000" spc="655">
                <a:latin typeface="Arial"/>
                <a:cs typeface="Arial"/>
              </a:rPr>
              <a:t>l</a:t>
            </a:r>
            <a:r>
              <a:rPr dirty="0" sz="2000" spc="-15">
                <a:latin typeface="Arial"/>
                <a:cs typeface="Arial"/>
              </a:rPr>
              <a:t>o</a:t>
            </a:r>
            <a:r>
              <a:rPr dirty="0" sz="2000" spc="100">
                <a:latin typeface="Arial"/>
                <a:cs typeface="Arial"/>
              </a:rPr>
              <a:t>v</a:t>
            </a:r>
            <a:r>
              <a:rPr dirty="0" sz="2000" spc="-20">
                <a:latin typeface="Arial"/>
                <a:cs typeface="Arial"/>
              </a:rPr>
              <a:t>e</a:t>
            </a:r>
            <a:r>
              <a:rPr dirty="0" sz="2000">
                <a:latin typeface="Arial"/>
                <a:cs typeface="Arial"/>
              </a:rPr>
              <a:t>	</a:t>
            </a:r>
            <a:r>
              <a:rPr dirty="0" sz="2000" spc="-235">
                <a:latin typeface="Arial"/>
                <a:cs typeface="Arial"/>
              </a:rPr>
              <a:t>P</a:t>
            </a:r>
            <a:r>
              <a:rPr dirty="0" sz="2000" spc="100">
                <a:latin typeface="Arial"/>
                <a:cs typeface="Arial"/>
              </a:rPr>
              <a:t>y</a:t>
            </a:r>
            <a:r>
              <a:rPr dirty="0" sz="2000" spc="545">
                <a:latin typeface="Arial"/>
                <a:cs typeface="Arial"/>
              </a:rPr>
              <a:t>t</a:t>
            </a:r>
            <a:r>
              <a:rPr dirty="0" sz="2000" spc="-15">
                <a:latin typeface="Arial"/>
                <a:cs typeface="Arial"/>
              </a:rPr>
              <a:t>ho</a:t>
            </a:r>
            <a:r>
              <a:rPr dirty="0" sz="2000" spc="-40">
                <a:latin typeface="Arial"/>
                <a:cs typeface="Arial"/>
              </a:rPr>
              <a:t>n</a:t>
            </a:r>
            <a:r>
              <a:rPr dirty="0" sz="2000" spc="330">
                <a:latin typeface="Arial"/>
                <a:cs typeface="Arial"/>
              </a:rPr>
              <a:t>"  </a:t>
            </a:r>
            <a:r>
              <a:rPr dirty="0" sz="2000" spc="320">
                <a:latin typeface="Arial"/>
                <a:cs typeface="Arial"/>
              </a:rPr>
              <a:t>for	</a:t>
            </a:r>
            <a:r>
              <a:rPr dirty="0" sz="2000" spc="95">
                <a:latin typeface="Arial"/>
                <a:cs typeface="Arial"/>
              </a:rPr>
              <a:t>s		</a:t>
            </a:r>
            <a:r>
              <a:rPr dirty="0" sz="2000" spc="320">
                <a:latin typeface="Arial"/>
                <a:cs typeface="Arial"/>
              </a:rPr>
              <a:t>in	str3:</a:t>
            </a:r>
            <a:endParaRPr sz="2000">
              <a:latin typeface="Arial"/>
              <a:cs typeface="Arial"/>
            </a:endParaRPr>
          </a:p>
          <a:p>
            <a:pPr marL="573405">
              <a:lnSpc>
                <a:spcPct val="100000"/>
              </a:lnSpc>
              <a:spcBef>
                <a:spcPts val="745"/>
              </a:spcBef>
            </a:pPr>
            <a:r>
              <a:rPr dirty="0" sz="2000" spc="315">
                <a:latin typeface="Arial"/>
                <a:cs typeface="Arial"/>
              </a:rPr>
              <a:t>print(s)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750">
              <a:latin typeface="Arial"/>
              <a:cs typeface="Arial"/>
            </a:endParaRPr>
          </a:p>
          <a:p>
            <a:pPr marL="573405" marR="5080" indent="-561340">
              <a:lnSpc>
                <a:spcPct val="131600"/>
              </a:lnSpc>
              <a:tabLst>
                <a:tab pos="573405" algn="l"/>
                <a:tab pos="854075" algn="l"/>
                <a:tab pos="1270635" algn="l"/>
              </a:tabLst>
            </a:pPr>
            <a:r>
              <a:rPr dirty="0" sz="2000" spc="320">
                <a:latin typeface="Arial"/>
                <a:cs typeface="Arial"/>
              </a:rPr>
              <a:t>for	</a:t>
            </a:r>
            <a:r>
              <a:rPr dirty="0" sz="2000" spc="650">
                <a:latin typeface="Arial"/>
                <a:cs typeface="Arial"/>
              </a:rPr>
              <a:t>i	</a:t>
            </a:r>
            <a:r>
              <a:rPr dirty="0" sz="2000" spc="315">
                <a:latin typeface="Arial"/>
                <a:cs typeface="Arial"/>
              </a:rPr>
              <a:t>in	</a:t>
            </a:r>
            <a:r>
              <a:rPr dirty="0" sz="2000" spc="250">
                <a:latin typeface="Arial"/>
                <a:cs typeface="Arial"/>
              </a:rPr>
              <a:t>range(len(str3)):  </a:t>
            </a:r>
            <a:r>
              <a:rPr dirty="0" sz="2000" spc="390">
                <a:latin typeface="Arial"/>
                <a:cs typeface="Arial"/>
              </a:rPr>
              <a:t>print(i)  </a:t>
            </a:r>
            <a:r>
              <a:rPr dirty="0" sz="2000" spc="375">
                <a:latin typeface="Arial"/>
                <a:cs typeface="Arial"/>
              </a:rPr>
              <a:t>print(str3[i])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603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 spc="5"/>
              <a:t>2019 </a:t>
            </a:r>
            <a:r>
              <a:rPr dirty="0"/>
              <a:t>봄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2603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 spc="5"/>
              <a:t>KAIST </a:t>
            </a:r>
            <a:r>
              <a:rPr dirty="0" spc="135"/>
              <a:t>&amp; </a:t>
            </a:r>
            <a:r>
              <a:rPr dirty="0"/>
              <a:t>대덕고 빛나리</a:t>
            </a:r>
            <a:r>
              <a:rPr dirty="0" spc="215"/>
              <a:t> </a:t>
            </a:r>
            <a:r>
              <a:rPr dirty="0"/>
              <a:t>tutoring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6034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244" y="686257"/>
            <a:ext cx="4037965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64664" algn="l"/>
              </a:tabLst>
            </a:pPr>
            <a:r>
              <a:rPr dirty="0" spc="500">
                <a:latin typeface="Arial"/>
                <a:cs typeface="Arial"/>
              </a:rPr>
              <a:t>string	</a:t>
            </a:r>
            <a:r>
              <a:rPr dirty="0" spc="370">
                <a:latin typeface="Arial"/>
                <a:cs typeface="Arial"/>
              </a:rPr>
              <a:t>functions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7244" y="1714952"/>
            <a:ext cx="6285230" cy="104965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95"/>
              </a:spcBef>
              <a:tabLst>
                <a:tab pos="1274445" algn="l"/>
                <a:tab pos="1377950" algn="l"/>
                <a:tab pos="2286635" algn="l"/>
                <a:tab pos="2536825" algn="l"/>
                <a:tab pos="3799204" algn="l"/>
                <a:tab pos="4351020" algn="l"/>
                <a:tab pos="5201285" algn="l"/>
              </a:tabLst>
            </a:pPr>
            <a:r>
              <a:rPr dirty="0" sz="2800" spc="360">
                <a:latin typeface="Arial"/>
                <a:cs typeface="Arial"/>
              </a:rPr>
              <a:t>strin</a:t>
            </a:r>
            <a:r>
              <a:rPr dirty="0" sz="2800" spc="545">
                <a:latin typeface="Arial"/>
                <a:cs typeface="Arial"/>
              </a:rPr>
              <a:t>g</a:t>
            </a:r>
            <a:r>
              <a:rPr dirty="0" sz="2800">
                <a:latin typeface="Arial"/>
                <a:cs typeface="Arial"/>
              </a:rPr>
              <a:t>		</a:t>
            </a:r>
            <a:r>
              <a:rPr dirty="0" sz="2800" spc="5">
                <a:latin typeface="UKIJ CJK"/>
                <a:cs typeface="UKIJ CJK"/>
              </a:rPr>
              <a:t>뒤에</a:t>
            </a:r>
            <a:r>
              <a:rPr dirty="0" sz="2800">
                <a:latin typeface="UKIJ CJK"/>
                <a:cs typeface="UKIJ CJK"/>
              </a:rPr>
              <a:t>	</a:t>
            </a:r>
            <a:r>
              <a:rPr dirty="0" sz="2800" spc="755">
                <a:solidFill>
                  <a:srgbClr val="FF0000"/>
                </a:solidFill>
                <a:latin typeface="Arial"/>
                <a:cs typeface="Arial"/>
              </a:rPr>
              <a:t>.</a:t>
            </a:r>
            <a:r>
              <a:rPr dirty="0" sz="2800" spc="5">
                <a:solidFill>
                  <a:srgbClr val="FF0000"/>
                </a:solidFill>
                <a:latin typeface="UKIJ CJK"/>
                <a:cs typeface="UKIJ CJK"/>
              </a:rPr>
              <a:t>함수이름</a:t>
            </a:r>
            <a:r>
              <a:rPr dirty="0" sz="2800" spc="600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dirty="0" sz="2800" spc="5">
                <a:solidFill>
                  <a:srgbClr val="FF0000"/>
                </a:solidFill>
                <a:latin typeface="UKIJ CJK"/>
                <a:cs typeface="UKIJ CJK"/>
              </a:rPr>
              <a:t>값</a:t>
            </a:r>
            <a:r>
              <a:rPr dirty="0" sz="2800" spc="600">
                <a:solidFill>
                  <a:srgbClr val="FF0000"/>
                </a:solidFill>
                <a:latin typeface="Arial"/>
                <a:cs typeface="Arial"/>
              </a:rPr>
              <a:t>)</a:t>
            </a:r>
            <a:r>
              <a:rPr dirty="0" sz="2800" spc="5">
                <a:latin typeface="UKIJ CJK"/>
                <a:cs typeface="UKIJ CJK"/>
              </a:rPr>
              <a:t>을</a:t>
            </a:r>
            <a:r>
              <a:rPr dirty="0" sz="2800">
                <a:latin typeface="UKIJ CJK"/>
                <a:cs typeface="UKIJ CJK"/>
              </a:rPr>
              <a:t>	</a:t>
            </a:r>
            <a:r>
              <a:rPr dirty="0" sz="2800" spc="5">
                <a:latin typeface="UKIJ CJK"/>
                <a:cs typeface="UKIJ CJK"/>
              </a:rPr>
              <a:t>붙여서  </a:t>
            </a:r>
            <a:r>
              <a:rPr dirty="0" sz="2800" spc="5">
                <a:latin typeface="UKIJ CJK"/>
                <a:cs typeface="UKIJ CJK"/>
              </a:rPr>
              <a:t>원하는	기능을	호출할	</a:t>
            </a:r>
            <a:r>
              <a:rPr dirty="0" sz="2800" spc="10">
                <a:latin typeface="UKIJ CJK"/>
                <a:cs typeface="UKIJ CJK"/>
              </a:rPr>
              <a:t>수	</a:t>
            </a:r>
            <a:r>
              <a:rPr dirty="0" sz="2800" spc="254">
                <a:latin typeface="UKIJ CJK"/>
                <a:cs typeface="UKIJ CJK"/>
              </a:rPr>
              <a:t>있다</a:t>
            </a:r>
            <a:r>
              <a:rPr dirty="0" sz="2800" spc="254">
                <a:latin typeface="Arial"/>
                <a:cs typeface="Arial"/>
              </a:rPr>
              <a:t>.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7244" y="3248100"/>
            <a:ext cx="6160135" cy="105029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20100"/>
              </a:lnSpc>
              <a:spcBef>
                <a:spcPts val="95"/>
              </a:spcBef>
              <a:tabLst>
                <a:tab pos="1274445" algn="l"/>
                <a:tab pos="1539875" algn="l"/>
                <a:tab pos="2536825" algn="l"/>
                <a:tab pos="3262629" algn="l"/>
                <a:tab pos="4170679" algn="l"/>
                <a:tab pos="5076190" algn="l"/>
              </a:tabLst>
            </a:pPr>
            <a:r>
              <a:rPr dirty="0" sz="2800" spc="160">
                <a:latin typeface="Arial"/>
                <a:cs typeface="Arial"/>
              </a:rPr>
              <a:t>count</a:t>
            </a:r>
            <a:r>
              <a:rPr dirty="0" sz="2800" spc="5">
                <a:latin typeface="UKIJ CJK"/>
                <a:cs typeface="UKIJ CJK"/>
              </a:rPr>
              <a:t>는</a:t>
            </a:r>
            <a:r>
              <a:rPr dirty="0" sz="2800">
                <a:latin typeface="UKIJ CJK"/>
                <a:cs typeface="UKIJ CJK"/>
              </a:rPr>
              <a:t>	</a:t>
            </a:r>
            <a:r>
              <a:rPr dirty="0" sz="2800" spc="390">
                <a:latin typeface="Arial"/>
                <a:cs typeface="Arial"/>
              </a:rPr>
              <a:t>string</a:t>
            </a:r>
            <a:r>
              <a:rPr dirty="0" sz="2800" spc="5">
                <a:latin typeface="UKIJ CJK"/>
                <a:cs typeface="UKIJ CJK"/>
              </a:rPr>
              <a:t>에</a:t>
            </a:r>
            <a:r>
              <a:rPr dirty="0" sz="2800">
                <a:latin typeface="UKIJ CJK"/>
                <a:cs typeface="UKIJ CJK"/>
              </a:rPr>
              <a:t>	</a:t>
            </a:r>
            <a:r>
              <a:rPr dirty="0" sz="2800" spc="5">
                <a:latin typeface="UKIJ CJK"/>
                <a:cs typeface="UKIJ CJK"/>
              </a:rPr>
              <a:t>괄호</a:t>
            </a:r>
            <a:r>
              <a:rPr dirty="0" sz="2800">
                <a:latin typeface="UKIJ CJK"/>
                <a:cs typeface="UKIJ CJK"/>
              </a:rPr>
              <a:t>	</a:t>
            </a:r>
            <a:r>
              <a:rPr dirty="0" sz="2800" spc="5">
                <a:latin typeface="UKIJ CJK"/>
                <a:cs typeface="UKIJ CJK"/>
              </a:rPr>
              <a:t>안의</a:t>
            </a:r>
            <a:r>
              <a:rPr dirty="0" sz="2800">
                <a:latin typeface="UKIJ CJK"/>
                <a:cs typeface="UKIJ CJK"/>
              </a:rPr>
              <a:t>	</a:t>
            </a:r>
            <a:r>
              <a:rPr dirty="0" sz="2800" spc="5">
                <a:latin typeface="UKIJ CJK"/>
                <a:cs typeface="UKIJ CJK"/>
              </a:rPr>
              <a:t>요소가  </a:t>
            </a:r>
            <a:r>
              <a:rPr dirty="0" sz="2800" spc="5">
                <a:latin typeface="UKIJ CJK"/>
                <a:cs typeface="UKIJ CJK"/>
              </a:rPr>
              <a:t>등장한	횟수를	</a:t>
            </a:r>
            <a:r>
              <a:rPr dirty="0" sz="2800" spc="155">
                <a:latin typeface="UKIJ CJK"/>
                <a:cs typeface="UKIJ CJK"/>
              </a:rPr>
              <a:t>반환한다</a:t>
            </a:r>
            <a:r>
              <a:rPr dirty="0" sz="2800" spc="155">
                <a:latin typeface="Arial"/>
                <a:cs typeface="Arial"/>
              </a:rPr>
              <a:t>.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7244" y="4865954"/>
            <a:ext cx="5962015" cy="4540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1344930" algn="l"/>
                <a:tab pos="2250440" algn="l"/>
                <a:tab pos="3159125" algn="l"/>
                <a:tab pos="4420870" algn="l"/>
              </a:tabLst>
            </a:pPr>
            <a:r>
              <a:rPr dirty="0" sz="2800" spc="325">
                <a:latin typeface="Arial"/>
                <a:cs typeface="Arial"/>
              </a:rPr>
              <a:t>find</a:t>
            </a:r>
            <a:r>
              <a:rPr dirty="0" sz="2800" spc="325">
                <a:latin typeface="UKIJ CJK"/>
                <a:cs typeface="UKIJ CJK"/>
              </a:rPr>
              <a:t>는	</a:t>
            </a:r>
            <a:r>
              <a:rPr dirty="0" sz="2800" spc="5">
                <a:latin typeface="UKIJ CJK"/>
                <a:cs typeface="UKIJ CJK"/>
              </a:rPr>
              <a:t>괄호	안의	요소가	</a:t>
            </a:r>
            <a:r>
              <a:rPr dirty="0" sz="2800" spc="335">
                <a:latin typeface="Arial"/>
                <a:cs typeface="Arial"/>
              </a:rPr>
              <a:t>string</a:t>
            </a:r>
            <a:r>
              <a:rPr dirty="0" sz="2800" spc="335">
                <a:latin typeface="UKIJ CJK"/>
                <a:cs typeface="UKIJ CJK"/>
              </a:rPr>
              <a:t>의</a:t>
            </a:r>
            <a:endParaRPr sz="2800">
              <a:latin typeface="UKIJ CJK"/>
              <a:cs typeface="UKIJ CJK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726168" y="121920"/>
            <a:ext cx="512064" cy="5090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0333824" y="112776"/>
            <a:ext cx="1756487" cy="5059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7943088" y="1804416"/>
            <a:ext cx="3432809" cy="449351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8044433" y="2618994"/>
            <a:ext cx="3100705" cy="3295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713740" algn="l"/>
                <a:tab pos="993775" algn="l"/>
                <a:tab pos="1411605" algn="l"/>
                <a:tab pos="2110105" algn="l"/>
              </a:tabLst>
            </a:pPr>
            <a:r>
              <a:rPr dirty="0" sz="2000" spc="235">
                <a:latin typeface="Arial"/>
                <a:cs typeface="Arial"/>
              </a:rPr>
              <a:t>str</a:t>
            </a:r>
            <a:r>
              <a:rPr dirty="0" sz="2000" spc="345">
                <a:latin typeface="Arial"/>
                <a:cs typeface="Arial"/>
              </a:rPr>
              <a:t>3</a:t>
            </a:r>
            <a:r>
              <a:rPr dirty="0" sz="2000">
                <a:latin typeface="Arial"/>
                <a:cs typeface="Arial"/>
              </a:rPr>
              <a:t>	</a:t>
            </a:r>
            <a:r>
              <a:rPr dirty="0" sz="2000" spc="-75">
                <a:latin typeface="Arial"/>
                <a:cs typeface="Arial"/>
              </a:rPr>
              <a:t>=</a:t>
            </a:r>
            <a:r>
              <a:rPr dirty="0" sz="2000">
                <a:latin typeface="Arial"/>
                <a:cs typeface="Arial"/>
              </a:rPr>
              <a:t>	</a:t>
            </a:r>
            <a:r>
              <a:rPr dirty="0" sz="2000" spc="520">
                <a:latin typeface="Arial"/>
                <a:cs typeface="Arial"/>
              </a:rPr>
              <a:t>"</a:t>
            </a:r>
            <a:r>
              <a:rPr dirty="0" sz="2000" spc="405">
                <a:latin typeface="Arial"/>
                <a:cs typeface="Arial"/>
              </a:rPr>
              <a:t>I</a:t>
            </a:r>
            <a:r>
              <a:rPr dirty="0" sz="2000">
                <a:latin typeface="Arial"/>
                <a:cs typeface="Arial"/>
              </a:rPr>
              <a:t>	</a:t>
            </a:r>
            <a:r>
              <a:rPr dirty="0" sz="2000" spc="170">
                <a:latin typeface="Arial"/>
                <a:cs typeface="Arial"/>
              </a:rPr>
              <a:t>lov</a:t>
            </a:r>
            <a:r>
              <a:rPr dirty="0" sz="2000" spc="215">
                <a:latin typeface="Arial"/>
                <a:cs typeface="Arial"/>
              </a:rPr>
              <a:t>e</a:t>
            </a:r>
            <a:r>
              <a:rPr dirty="0" sz="2000">
                <a:latin typeface="Arial"/>
                <a:cs typeface="Arial"/>
              </a:rPr>
              <a:t>	</a:t>
            </a:r>
            <a:r>
              <a:rPr dirty="0" sz="2000" spc="60">
                <a:latin typeface="Arial"/>
                <a:cs typeface="Arial"/>
              </a:rPr>
              <a:t>Pytho</a:t>
            </a:r>
            <a:r>
              <a:rPr dirty="0" sz="2000" spc="40">
                <a:latin typeface="Arial"/>
                <a:cs typeface="Arial"/>
              </a:rPr>
              <a:t>n</a:t>
            </a:r>
            <a:r>
              <a:rPr dirty="0" sz="2000" spc="385">
                <a:latin typeface="Arial"/>
                <a:cs typeface="Arial"/>
              </a:rPr>
              <a:t>"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044433" y="3322539"/>
            <a:ext cx="2683510" cy="829944"/>
          </a:xfrm>
          <a:prstGeom prst="rect">
            <a:avLst/>
          </a:prstGeom>
        </p:spPr>
        <p:txBody>
          <a:bodyPr wrap="square" lIns="0" tIns="10985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65"/>
              </a:spcBef>
              <a:tabLst>
                <a:tab pos="292735" algn="l"/>
                <a:tab pos="573405" algn="l"/>
              </a:tabLst>
            </a:pPr>
            <a:r>
              <a:rPr dirty="0" sz="2000" spc="95">
                <a:latin typeface="Arial"/>
                <a:cs typeface="Arial"/>
              </a:rPr>
              <a:t>c	</a:t>
            </a:r>
            <a:r>
              <a:rPr dirty="0" sz="2000" spc="-75">
                <a:latin typeface="Arial"/>
                <a:cs typeface="Arial"/>
              </a:rPr>
              <a:t>=	</a:t>
            </a:r>
            <a:r>
              <a:rPr dirty="0" sz="2000" spc="250">
                <a:latin typeface="Arial"/>
                <a:cs typeface="Arial"/>
              </a:rPr>
              <a:t>str3.count("o")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dirty="0" sz="2000" spc="320">
                <a:latin typeface="Arial"/>
                <a:cs typeface="Arial"/>
              </a:rPr>
              <a:t>print(c)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044433" y="4527135"/>
            <a:ext cx="2538095" cy="829944"/>
          </a:xfrm>
          <a:prstGeom prst="rect">
            <a:avLst/>
          </a:prstGeom>
        </p:spPr>
        <p:txBody>
          <a:bodyPr wrap="square" lIns="0" tIns="10985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65"/>
              </a:spcBef>
              <a:tabLst>
                <a:tab pos="292735" algn="l"/>
                <a:tab pos="572770" algn="l"/>
              </a:tabLst>
            </a:pPr>
            <a:r>
              <a:rPr dirty="0" sz="2000" spc="650">
                <a:latin typeface="Arial"/>
                <a:cs typeface="Arial"/>
              </a:rPr>
              <a:t>i	</a:t>
            </a:r>
            <a:r>
              <a:rPr dirty="0" sz="2000" spc="-75">
                <a:latin typeface="Arial"/>
                <a:cs typeface="Arial"/>
              </a:rPr>
              <a:t>=	</a:t>
            </a:r>
            <a:r>
              <a:rPr dirty="0" sz="2000" spc="295">
                <a:latin typeface="Arial"/>
                <a:cs typeface="Arial"/>
              </a:rPr>
              <a:t>str3.find("P")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dirty="0" sz="2000" spc="390">
                <a:latin typeface="Arial"/>
                <a:cs typeface="Arial"/>
              </a:rPr>
              <a:t>print(i)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91844" y="5378602"/>
            <a:ext cx="9164320" cy="4533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  <a:tabLst>
                <a:tab pos="589280" algn="l"/>
                <a:tab pos="1851660" algn="l"/>
                <a:tab pos="3470910" algn="l"/>
                <a:tab pos="5443220" algn="l"/>
              </a:tabLst>
            </a:pPr>
            <a:r>
              <a:rPr dirty="0" sz="2800" spc="5">
                <a:latin typeface="UKIJ CJK"/>
                <a:cs typeface="UKIJ CJK"/>
              </a:rPr>
              <a:t>몇	번째에	처음으로	등장하는지	</a:t>
            </a:r>
            <a:r>
              <a:rPr dirty="0" sz="2800" spc="155">
                <a:latin typeface="UKIJ CJK"/>
                <a:cs typeface="UKIJ CJK"/>
              </a:rPr>
              <a:t>반환한다</a:t>
            </a:r>
            <a:r>
              <a:rPr dirty="0" sz="2800" spc="155">
                <a:latin typeface="Arial"/>
                <a:cs typeface="Arial"/>
              </a:rPr>
              <a:t>.</a:t>
            </a:r>
            <a:r>
              <a:rPr dirty="0" sz="2800" spc="-45">
                <a:latin typeface="Arial"/>
                <a:cs typeface="Arial"/>
              </a:rPr>
              <a:t> </a:t>
            </a:r>
            <a:r>
              <a:rPr dirty="0" baseline="11111" sz="3000" spc="562">
                <a:latin typeface="Arial"/>
                <a:cs typeface="Arial"/>
              </a:rPr>
              <a:t>print(str3[i])</a:t>
            </a:r>
            <a:endParaRPr baseline="11111" sz="3000">
              <a:latin typeface="Arial"/>
              <a:cs typeface="Aria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7967471" y="1743455"/>
            <a:ext cx="3377565" cy="454659"/>
            <a:chOff x="7967471" y="1743455"/>
            <a:chExt cx="3377565" cy="454659"/>
          </a:xfrm>
        </p:grpSpPr>
        <p:sp>
          <p:nvSpPr>
            <p:cNvPr id="14" name="object 14"/>
            <p:cNvSpPr/>
            <p:nvPr/>
          </p:nvSpPr>
          <p:spPr>
            <a:xfrm>
              <a:off x="7973567" y="1749551"/>
              <a:ext cx="3365500" cy="441959"/>
            </a:xfrm>
            <a:custGeom>
              <a:avLst/>
              <a:gdLst/>
              <a:ahLst/>
              <a:cxnLst/>
              <a:rect l="l" t="t" r="r" b="b"/>
              <a:pathLst>
                <a:path w="3365500" h="441960">
                  <a:moveTo>
                    <a:pt x="3291331" y="0"/>
                  </a:moveTo>
                  <a:lnTo>
                    <a:pt x="73659" y="0"/>
                  </a:lnTo>
                  <a:lnTo>
                    <a:pt x="45005" y="5794"/>
                  </a:lnTo>
                  <a:lnTo>
                    <a:pt x="21589" y="21589"/>
                  </a:lnTo>
                  <a:lnTo>
                    <a:pt x="5794" y="45005"/>
                  </a:lnTo>
                  <a:lnTo>
                    <a:pt x="0" y="73660"/>
                  </a:lnTo>
                  <a:lnTo>
                    <a:pt x="0" y="441960"/>
                  </a:lnTo>
                  <a:lnTo>
                    <a:pt x="3364991" y="441960"/>
                  </a:lnTo>
                  <a:lnTo>
                    <a:pt x="3364991" y="73660"/>
                  </a:lnTo>
                  <a:lnTo>
                    <a:pt x="3359197" y="45005"/>
                  </a:lnTo>
                  <a:lnTo>
                    <a:pt x="3343402" y="21590"/>
                  </a:lnTo>
                  <a:lnTo>
                    <a:pt x="3319986" y="5794"/>
                  </a:lnTo>
                  <a:lnTo>
                    <a:pt x="3291331" y="0"/>
                  </a:lnTo>
                  <a:close/>
                </a:path>
              </a:pathLst>
            </a:custGeom>
            <a:solidFill>
              <a:srgbClr val="C5DFB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7973567" y="1749551"/>
              <a:ext cx="3365500" cy="441959"/>
            </a:xfrm>
            <a:custGeom>
              <a:avLst/>
              <a:gdLst/>
              <a:ahLst/>
              <a:cxnLst/>
              <a:rect l="l" t="t" r="r" b="b"/>
              <a:pathLst>
                <a:path w="3365500" h="441960">
                  <a:moveTo>
                    <a:pt x="73659" y="0"/>
                  </a:moveTo>
                  <a:lnTo>
                    <a:pt x="3291331" y="0"/>
                  </a:lnTo>
                  <a:lnTo>
                    <a:pt x="3319986" y="5794"/>
                  </a:lnTo>
                  <a:lnTo>
                    <a:pt x="3343402" y="21590"/>
                  </a:lnTo>
                  <a:lnTo>
                    <a:pt x="3359197" y="45005"/>
                  </a:lnTo>
                  <a:lnTo>
                    <a:pt x="3364991" y="73660"/>
                  </a:lnTo>
                  <a:lnTo>
                    <a:pt x="3364991" y="441960"/>
                  </a:lnTo>
                  <a:lnTo>
                    <a:pt x="0" y="441960"/>
                  </a:lnTo>
                  <a:lnTo>
                    <a:pt x="0" y="73660"/>
                  </a:lnTo>
                  <a:lnTo>
                    <a:pt x="5794" y="45005"/>
                  </a:lnTo>
                  <a:lnTo>
                    <a:pt x="21589" y="21589"/>
                  </a:lnTo>
                  <a:lnTo>
                    <a:pt x="45005" y="5794"/>
                  </a:lnTo>
                  <a:lnTo>
                    <a:pt x="73659" y="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8075421" y="1830704"/>
            <a:ext cx="4826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UKIJ CJK"/>
                <a:cs typeface="UKIJ CJK"/>
              </a:rPr>
              <a:t>예시</a:t>
            </a:r>
            <a:endParaRPr sz="1800">
              <a:latin typeface="UKIJ CJK"/>
              <a:cs typeface="UKIJ CJK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603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 spc="5"/>
              <a:t>2019 </a:t>
            </a:r>
            <a:r>
              <a:rPr dirty="0"/>
              <a:t>봄</a:t>
            </a:r>
          </a:p>
        </p:txBody>
      </p:sp>
      <p:sp>
        <p:nvSpPr>
          <p:cNvPr id="18" name="object 18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2603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 spc="5"/>
              <a:t>KAIST </a:t>
            </a:r>
            <a:r>
              <a:rPr dirty="0" spc="135"/>
              <a:t>&amp; </a:t>
            </a:r>
            <a:r>
              <a:rPr dirty="0"/>
              <a:t>대덕고 빛나리</a:t>
            </a:r>
            <a:r>
              <a:rPr dirty="0" spc="215"/>
              <a:t> </a:t>
            </a:r>
            <a:r>
              <a:rPr dirty="0"/>
              <a:t>tutoring</a:t>
            </a:r>
          </a:p>
        </p:txBody>
      </p:sp>
      <p:sp>
        <p:nvSpPr>
          <p:cNvPr id="19" name="object 1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6034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244" y="704545"/>
            <a:ext cx="939800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예제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7244" y="2310460"/>
            <a:ext cx="9187180" cy="198818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1183005" algn="l"/>
                <a:tab pos="2445385" algn="l"/>
                <a:tab pos="4064000" algn="l"/>
              </a:tabLst>
            </a:pPr>
            <a:r>
              <a:rPr dirty="0" sz="2800" spc="320">
                <a:latin typeface="Arial"/>
                <a:cs typeface="Arial"/>
              </a:rPr>
              <a:t>input	</a:t>
            </a:r>
            <a:r>
              <a:rPr dirty="0" sz="2800" spc="5">
                <a:latin typeface="UKIJ CJK"/>
                <a:cs typeface="UKIJ CJK"/>
              </a:rPr>
              <a:t>함수를	이용해서	</a:t>
            </a:r>
            <a:r>
              <a:rPr dirty="0" sz="2800" spc="10">
                <a:latin typeface="UKIJ CJK"/>
                <a:cs typeface="UKIJ CJK"/>
              </a:rPr>
              <a:t>문자열을 </a:t>
            </a:r>
            <a:r>
              <a:rPr dirty="0" sz="2800" spc="5">
                <a:latin typeface="UKIJ CJK"/>
                <a:cs typeface="UKIJ CJK"/>
              </a:rPr>
              <a:t>받은</a:t>
            </a:r>
            <a:r>
              <a:rPr dirty="0" sz="2800" spc="420">
                <a:latin typeface="UKIJ CJK"/>
                <a:cs typeface="UKIJ CJK"/>
              </a:rPr>
              <a:t> </a:t>
            </a:r>
            <a:r>
              <a:rPr dirty="0" sz="2800" spc="-40">
                <a:latin typeface="UKIJ CJK"/>
                <a:cs typeface="UKIJ CJK"/>
              </a:rPr>
              <a:t>뒤,</a:t>
            </a:r>
            <a:endParaRPr sz="28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150">
              <a:latin typeface="UKIJ CJK"/>
              <a:cs typeface="UKIJ CJK"/>
            </a:endParaRPr>
          </a:p>
          <a:p>
            <a:pPr marL="12700" marR="5080">
              <a:lnSpc>
                <a:spcPct val="120100"/>
              </a:lnSpc>
              <a:spcBef>
                <a:spcPts val="5"/>
              </a:spcBef>
              <a:tabLst>
                <a:tab pos="563880" algn="l"/>
                <a:tab pos="2698115" algn="l"/>
                <a:tab pos="3960495" algn="l"/>
                <a:tab pos="4866005" algn="l"/>
                <a:tab pos="6841490" algn="l"/>
                <a:tab pos="7747000" algn="l"/>
              </a:tabLst>
            </a:pPr>
            <a:r>
              <a:rPr dirty="0" sz="2800" spc="5">
                <a:latin typeface="UKIJ CJK"/>
                <a:cs typeface="UKIJ CJK"/>
              </a:rPr>
              <a:t>문자열에</a:t>
            </a:r>
            <a:r>
              <a:rPr dirty="0" sz="2800" spc="225">
                <a:latin typeface="UKIJ CJK"/>
                <a:cs typeface="UKIJ CJK"/>
              </a:rPr>
              <a:t> </a:t>
            </a:r>
            <a:r>
              <a:rPr dirty="0" sz="2800" spc="245">
                <a:latin typeface="Arial"/>
                <a:cs typeface="Arial"/>
              </a:rPr>
              <a:t>"A"</a:t>
            </a:r>
            <a:r>
              <a:rPr dirty="0" sz="2800" spc="5">
                <a:latin typeface="UKIJ CJK"/>
                <a:cs typeface="UKIJ CJK"/>
              </a:rPr>
              <a:t>가</a:t>
            </a:r>
            <a:r>
              <a:rPr dirty="0" sz="2800">
                <a:latin typeface="UKIJ CJK"/>
                <a:cs typeface="UKIJ CJK"/>
              </a:rPr>
              <a:t>	</a:t>
            </a:r>
            <a:r>
              <a:rPr dirty="0" sz="2800" spc="5">
                <a:latin typeface="UKIJ CJK"/>
                <a:cs typeface="UKIJ CJK"/>
              </a:rPr>
              <a:t>얼마나</a:t>
            </a:r>
            <a:r>
              <a:rPr dirty="0" sz="2800">
                <a:latin typeface="UKIJ CJK"/>
                <a:cs typeface="UKIJ CJK"/>
              </a:rPr>
              <a:t>	</a:t>
            </a:r>
            <a:r>
              <a:rPr dirty="0" sz="2800" spc="5">
                <a:latin typeface="UKIJ CJK"/>
                <a:cs typeface="UKIJ CJK"/>
              </a:rPr>
              <a:t>많이</a:t>
            </a:r>
            <a:r>
              <a:rPr dirty="0" sz="2800">
                <a:latin typeface="UKIJ CJK"/>
                <a:cs typeface="UKIJ CJK"/>
              </a:rPr>
              <a:t>	</a:t>
            </a:r>
            <a:r>
              <a:rPr dirty="0" sz="2800" spc="5">
                <a:latin typeface="UKIJ CJK"/>
                <a:cs typeface="UKIJ CJK"/>
              </a:rPr>
              <a:t>등장하는지</a:t>
            </a:r>
            <a:r>
              <a:rPr dirty="0" sz="2800">
                <a:latin typeface="UKIJ CJK"/>
                <a:cs typeface="UKIJ CJK"/>
              </a:rPr>
              <a:t>	</a:t>
            </a:r>
            <a:r>
              <a:rPr dirty="0" sz="2800" spc="5">
                <a:latin typeface="UKIJ CJK"/>
                <a:cs typeface="UKIJ CJK"/>
              </a:rPr>
              <a:t>세는</a:t>
            </a:r>
            <a:r>
              <a:rPr dirty="0" sz="2800">
                <a:latin typeface="UKIJ CJK"/>
                <a:cs typeface="UKIJ CJK"/>
              </a:rPr>
              <a:t>	</a:t>
            </a:r>
            <a:r>
              <a:rPr dirty="0" sz="2800" spc="5">
                <a:latin typeface="UKIJ CJK"/>
                <a:cs typeface="UKIJ CJK"/>
              </a:rPr>
              <a:t>프로그램  </a:t>
            </a:r>
            <a:r>
              <a:rPr dirty="0" sz="2800" spc="5">
                <a:latin typeface="UKIJ CJK"/>
                <a:cs typeface="UKIJ CJK"/>
              </a:rPr>
              <a:t>을	</a:t>
            </a:r>
            <a:r>
              <a:rPr dirty="0" sz="2800" spc="130">
                <a:latin typeface="UKIJ CJK"/>
                <a:cs typeface="UKIJ CJK"/>
              </a:rPr>
              <a:t>작성하여라</a:t>
            </a:r>
            <a:r>
              <a:rPr dirty="0" sz="2800" spc="130">
                <a:latin typeface="Arial"/>
                <a:cs typeface="Arial"/>
              </a:rPr>
              <a:t>.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726168" y="121920"/>
            <a:ext cx="512064" cy="5090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0333824" y="112776"/>
            <a:ext cx="1756487" cy="5059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603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 spc="5"/>
              <a:t>2019 </a:t>
            </a:r>
            <a:r>
              <a:rPr dirty="0"/>
              <a:t>봄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2603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 spc="5"/>
              <a:t>KAIST </a:t>
            </a:r>
            <a:r>
              <a:rPr dirty="0" spc="135"/>
              <a:t>&amp; </a:t>
            </a:r>
            <a:r>
              <a:rPr dirty="0"/>
              <a:t>대덕고 빛나리</a:t>
            </a:r>
            <a:r>
              <a:rPr dirty="0" spc="215"/>
              <a:t> </a:t>
            </a:r>
            <a:r>
              <a:rPr dirty="0"/>
              <a:t>tutoring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6034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244" y="692353"/>
            <a:ext cx="2650490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65555" algn="l"/>
              </a:tabLst>
            </a:pPr>
            <a:r>
              <a:rPr dirty="0" spc="890">
                <a:latin typeface="Arial"/>
                <a:cs typeface="Arial"/>
              </a:rPr>
              <a:t>lis</a:t>
            </a:r>
            <a:r>
              <a:rPr dirty="0" spc="800">
                <a:latin typeface="Arial"/>
                <a:cs typeface="Arial"/>
              </a:rPr>
              <a:t>t</a:t>
            </a:r>
            <a:r>
              <a:rPr dirty="0">
                <a:latin typeface="Arial"/>
                <a:cs typeface="Arial"/>
              </a:rPr>
              <a:t>	</a:t>
            </a:r>
            <a:r>
              <a:rPr dirty="0" spc="-5"/>
              <a:t>자료형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7244" y="1798700"/>
            <a:ext cx="6766559" cy="4533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344930" algn="l"/>
                <a:tab pos="2250440" algn="l"/>
                <a:tab pos="3512185" algn="l"/>
                <a:tab pos="4420870" algn="l"/>
                <a:tab pos="5683250" algn="l"/>
              </a:tabLst>
            </a:pPr>
            <a:r>
              <a:rPr dirty="0" sz="2800" spc="675">
                <a:latin typeface="Arial"/>
                <a:cs typeface="Arial"/>
              </a:rPr>
              <a:t>list</a:t>
            </a:r>
            <a:r>
              <a:rPr dirty="0" sz="2800" spc="5">
                <a:latin typeface="UKIJ CJK"/>
                <a:cs typeface="UKIJ CJK"/>
              </a:rPr>
              <a:t>는</a:t>
            </a:r>
            <a:r>
              <a:rPr dirty="0" sz="2800">
                <a:latin typeface="UKIJ CJK"/>
                <a:cs typeface="UKIJ CJK"/>
              </a:rPr>
              <a:t>	</a:t>
            </a:r>
            <a:r>
              <a:rPr dirty="0" sz="2800" spc="5">
                <a:latin typeface="UKIJ CJK"/>
                <a:cs typeface="UKIJ CJK"/>
              </a:rPr>
              <a:t>하나</a:t>
            </a:r>
            <a:r>
              <a:rPr dirty="0" sz="2800">
                <a:latin typeface="UKIJ CJK"/>
                <a:cs typeface="UKIJ CJK"/>
              </a:rPr>
              <a:t>	</a:t>
            </a:r>
            <a:r>
              <a:rPr dirty="0" sz="2800" spc="5">
                <a:latin typeface="UKIJ CJK"/>
                <a:cs typeface="UKIJ CJK"/>
              </a:rPr>
              <a:t>이상의</a:t>
            </a:r>
            <a:r>
              <a:rPr dirty="0" sz="2800">
                <a:latin typeface="UKIJ CJK"/>
                <a:cs typeface="UKIJ CJK"/>
              </a:rPr>
              <a:t>	</a:t>
            </a:r>
            <a:r>
              <a:rPr dirty="0" sz="2800" spc="5">
                <a:latin typeface="UKIJ CJK"/>
                <a:cs typeface="UKIJ CJK"/>
              </a:rPr>
              <a:t>값을</a:t>
            </a:r>
            <a:r>
              <a:rPr dirty="0" sz="2800">
                <a:latin typeface="UKIJ CJK"/>
                <a:cs typeface="UKIJ CJK"/>
              </a:rPr>
              <a:t>	</a:t>
            </a:r>
            <a:r>
              <a:rPr dirty="0" sz="2800" spc="5">
                <a:latin typeface="UKIJ CJK"/>
                <a:cs typeface="UKIJ CJK"/>
              </a:rPr>
              <a:t>가지는</a:t>
            </a:r>
            <a:r>
              <a:rPr dirty="0" sz="2800">
                <a:latin typeface="UKIJ CJK"/>
                <a:cs typeface="UKIJ CJK"/>
              </a:rPr>
              <a:t>	</a:t>
            </a:r>
            <a:r>
              <a:rPr dirty="0" sz="2800" spc="5">
                <a:latin typeface="UKIJ CJK"/>
                <a:cs typeface="UKIJ CJK"/>
              </a:rPr>
              <a:t>자료형</a:t>
            </a:r>
            <a:endParaRPr sz="2800">
              <a:latin typeface="UKIJ CJK"/>
              <a:cs typeface="UKIJ CJ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7244" y="2819857"/>
            <a:ext cx="4950460" cy="4540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1631314" algn="l"/>
                <a:tab pos="2893060" algn="l"/>
                <a:tab pos="4155440" algn="l"/>
              </a:tabLst>
            </a:pPr>
            <a:r>
              <a:rPr dirty="0" sz="2800" spc="5">
                <a:latin typeface="UKIJ CJK"/>
                <a:cs typeface="UKIJ CJK"/>
              </a:rPr>
              <a:t>대괄호</a:t>
            </a:r>
            <a:r>
              <a:rPr dirty="0" sz="2800" spc="10">
                <a:latin typeface="UKIJ CJK"/>
                <a:cs typeface="UKIJ CJK"/>
              </a:rPr>
              <a:t>로</a:t>
            </a:r>
            <a:r>
              <a:rPr dirty="0" sz="2800">
                <a:latin typeface="UKIJ CJK"/>
                <a:cs typeface="UKIJ CJK"/>
              </a:rPr>
              <a:t>	</a:t>
            </a:r>
            <a:r>
              <a:rPr dirty="0" sz="2800" spc="10">
                <a:latin typeface="UKIJ CJK"/>
                <a:cs typeface="UKIJ CJK"/>
              </a:rPr>
              <a:t>감싸져</a:t>
            </a:r>
            <a:r>
              <a:rPr dirty="0" sz="2800">
                <a:latin typeface="UKIJ CJK"/>
                <a:cs typeface="UKIJ CJK"/>
              </a:rPr>
              <a:t>	</a:t>
            </a:r>
            <a:r>
              <a:rPr dirty="0" sz="2800" spc="10">
                <a:latin typeface="UKIJ CJK"/>
                <a:cs typeface="UKIJ CJK"/>
              </a:rPr>
              <a:t>있으면</a:t>
            </a:r>
            <a:r>
              <a:rPr dirty="0" sz="2800">
                <a:latin typeface="UKIJ CJK"/>
                <a:cs typeface="UKIJ CJK"/>
              </a:rPr>
              <a:t>	</a:t>
            </a:r>
            <a:r>
              <a:rPr dirty="0" sz="2800" spc="675">
                <a:latin typeface="Arial"/>
                <a:cs typeface="Arial"/>
              </a:rPr>
              <a:t>list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7244" y="3764095"/>
            <a:ext cx="6618605" cy="1043305"/>
          </a:xfrm>
          <a:prstGeom prst="rect">
            <a:avLst/>
          </a:prstGeom>
        </p:spPr>
        <p:txBody>
          <a:bodyPr wrap="square" lIns="0" tIns="939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40"/>
              </a:spcBef>
              <a:tabLst>
                <a:tab pos="988060" algn="l"/>
                <a:tab pos="1896110" algn="l"/>
                <a:tab pos="3159125" algn="l"/>
                <a:tab pos="4258945" algn="l"/>
                <a:tab pos="5821680" algn="l"/>
              </a:tabLst>
            </a:pPr>
            <a:r>
              <a:rPr dirty="0" sz="2800" spc="695">
                <a:latin typeface="Arial"/>
                <a:cs typeface="Arial"/>
              </a:rPr>
              <a:t>lis</a:t>
            </a:r>
            <a:r>
              <a:rPr dirty="0" sz="2800" spc="625">
                <a:latin typeface="Arial"/>
                <a:cs typeface="Arial"/>
              </a:rPr>
              <a:t>t</a:t>
            </a:r>
            <a:r>
              <a:rPr dirty="0" sz="2800">
                <a:latin typeface="Arial"/>
                <a:cs typeface="Arial"/>
              </a:rPr>
              <a:t>	</a:t>
            </a:r>
            <a:r>
              <a:rPr dirty="0" sz="2800" spc="5">
                <a:latin typeface="UKIJ CJK"/>
                <a:cs typeface="UKIJ CJK"/>
              </a:rPr>
              <a:t>안의</a:t>
            </a:r>
            <a:r>
              <a:rPr dirty="0" sz="2800">
                <a:latin typeface="UKIJ CJK"/>
                <a:cs typeface="UKIJ CJK"/>
              </a:rPr>
              <a:t>	</a:t>
            </a:r>
            <a:r>
              <a:rPr dirty="0" sz="2800" spc="5">
                <a:latin typeface="UKIJ CJK"/>
                <a:cs typeface="UKIJ CJK"/>
              </a:rPr>
              <a:t>요소는</a:t>
            </a:r>
            <a:r>
              <a:rPr dirty="0" sz="2800">
                <a:latin typeface="UKIJ CJK"/>
                <a:cs typeface="UKIJ CJK"/>
              </a:rPr>
              <a:t>	</a:t>
            </a:r>
            <a:r>
              <a:rPr dirty="0" sz="2800" spc="5">
                <a:latin typeface="UKIJ CJK"/>
                <a:cs typeface="UKIJ CJK"/>
              </a:rPr>
              <a:t>숫자</a:t>
            </a:r>
            <a:r>
              <a:rPr dirty="0" sz="2800" spc="765">
                <a:latin typeface="Arial"/>
                <a:cs typeface="Arial"/>
              </a:rPr>
              <a:t>,</a:t>
            </a:r>
            <a:r>
              <a:rPr dirty="0" sz="2800">
                <a:latin typeface="Arial"/>
                <a:cs typeface="Arial"/>
              </a:rPr>
              <a:t>	</a:t>
            </a:r>
            <a:r>
              <a:rPr dirty="0" sz="2800" spc="580">
                <a:latin typeface="Arial"/>
                <a:cs typeface="Arial"/>
              </a:rPr>
              <a:t>s</a:t>
            </a:r>
            <a:r>
              <a:rPr dirty="0" sz="2800" spc="305">
                <a:latin typeface="Arial"/>
                <a:cs typeface="Arial"/>
              </a:rPr>
              <a:t>t</a:t>
            </a:r>
            <a:r>
              <a:rPr dirty="0" sz="2800" spc="915">
                <a:latin typeface="Arial"/>
                <a:cs typeface="Arial"/>
              </a:rPr>
              <a:t>r</a:t>
            </a:r>
            <a:r>
              <a:rPr dirty="0" sz="2800" spc="590">
                <a:latin typeface="Arial"/>
                <a:cs typeface="Arial"/>
              </a:rPr>
              <a:t>i</a:t>
            </a:r>
            <a:r>
              <a:rPr dirty="0" sz="2800" spc="-15">
                <a:latin typeface="Arial"/>
                <a:cs typeface="Arial"/>
              </a:rPr>
              <a:t>n</a:t>
            </a:r>
            <a:r>
              <a:rPr dirty="0" sz="2800" spc="-35">
                <a:latin typeface="Arial"/>
                <a:cs typeface="Arial"/>
              </a:rPr>
              <a:t>g</a:t>
            </a:r>
            <a:r>
              <a:rPr dirty="0" sz="2800" spc="765">
                <a:latin typeface="Arial"/>
                <a:cs typeface="Arial"/>
              </a:rPr>
              <a:t>,</a:t>
            </a:r>
            <a:r>
              <a:rPr dirty="0" sz="2800">
                <a:latin typeface="Arial"/>
                <a:cs typeface="Arial"/>
              </a:rPr>
              <a:t>	</a:t>
            </a:r>
            <a:r>
              <a:rPr dirty="0" sz="2800" spc="919">
                <a:latin typeface="Arial"/>
                <a:cs typeface="Arial"/>
              </a:rPr>
              <a:t>l</a:t>
            </a:r>
            <a:r>
              <a:rPr dirty="0" sz="2800" spc="910">
                <a:latin typeface="Arial"/>
                <a:cs typeface="Arial"/>
              </a:rPr>
              <a:t>i</a:t>
            </a:r>
            <a:r>
              <a:rPr dirty="0" sz="2800" spc="450">
                <a:latin typeface="Arial"/>
                <a:cs typeface="Arial"/>
              </a:rPr>
              <a:t>st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50"/>
              </a:spcBef>
              <a:tabLst>
                <a:tab pos="918210" algn="l"/>
                <a:tab pos="1826260" algn="l"/>
                <a:tab pos="2731770" algn="l"/>
              </a:tabLst>
            </a:pPr>
            <a:r>
              <a:rPr dirty="0" sz="2800" spc="5">
                <a:latin typeface="UKIJ CJK"/>
                <a:cs typeface="UKIJ CJK"/>
              </a:rPr>
              <a:t>관계	없이	</a:t>
            </a:r>
            <a:r>
              <a:rPr dirty="0" sz="2800" spc="10">
                <a:latin typeface="UKIJ CJK"/>
                <a:cs typeface="UKIJ CJK"/>
              </a:rPr>
              <a:t>전부	가능</a:t>
            </a:r>
            <a:endParaRPr sz="2800">
              <a:latin typeface="UKIJ CJK"/>
              <a:cs typeface="UKIJ CJK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17244" y="5378602"/>
            <a:ext cx="5147310" cy="4533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988060" algn="l"/>
                <a:tab pos="2250440" algn="l"/>
                <a:tab pos="3512185" algn="l"/>
                <a:tab pos="4420870" algn="l"/>
              </a:tabLst>
            </a:pPr>
            <a:r>
              <a:rPr dirty="0" sz="2800" spc="695">
                <a:latin typeface="Arial"/>
                <a:cs typeface="Arial"/>
              </a:rPr>
              <a:t>lis</a:t>
            </a:r>
            <a:r>
              <a:rPr dirty="0" sz="2800" spc="625">
                <a:latin typeface="Arial"/>
                <a:cs typeface="Arial"/>
              </a:rPr>
              <a:t>t</a:t>
            </a:r>
            <a:r>
              <a:rPr dirty="0" sz="2800">
                <a:latin typeface="Arial"/>
                <a:cs typeface="Arial"/>
              </a:rPr>
              <a:t>	</a:t>
            </a:r>
            <a:r>
              <a:rPr dirty="0" sz="2800" spc="5">
                <a:latin typeface="UKIJ CJK"/>
                <a:cs typeface="UKIJ CJK"/>
              </a:rPr>
              <a:t>사이의</a:t>
            </a:r>
            <a:r>
              <a:rPr dirty="0" sz="2800">
                <a:latin typeface="UKIJ CJK"/>
                <a:cs typeface="UKIJ CJK"/>
              </a:rPr>
              <a:t>	</a:t>
            </a:r>
            <a:r>
              <a:rPr dirty="0" sz="2800" spc="5">
                <a:latin typeface="UKIJ CJK"/>
                <a:cs typeface="UKIJ CJK"/>
              </a:rPr>
              <a:t>연산도</a:t>
            </a:r>
            <a:r>
              <a:rPr dirty="0" sz="2800">
                <a:latin typeface="UKIJ CJK"/>
                <a:cs typeface="UKIJ CJK"/>
              </a:rPr>
              <a:t>	</a:t>
            </a:r>
            <a:r>
              <a:rPr dirty="0" sz="2800" spc="5">
                <a:latin typeface="UKIJ CJK"/>
                <a:cs typeface="UKIJ CJK"/>
              </a:rPr>
              <a:t>따로</a:t>
            </a:r>
            <a:r>
              <a:rPr dirty="0" sz="2800">
                <a:latin typeface="UKIJ CJK"/>
                <a:cs typeface="UKIJ CJK"/>
              </a:rPr>
              <a:t>	</a:t>
            </a:r>
            <a:r>
              <a:rPr dirty="0" sz="2800" spc="5">
                <a:latin typeface="UKIJ CJK"/>
                <a:cs typeface="UKIJ CJK"/>
              </a:rPr>
              <a:t>적용</a:t>
            </a:r>
            <a:endParaRPr sz="2800">
              <a:latin typeface="UKIJ CJK"/>
              <a:cs typeface="UKIJ CJK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726168" y="121920"/>
            <a:ext cx="512064" cy="5090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0333824" y="112776"/>
            <a:ext cx="1756487" cy="5059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7947659" y="1818131"/>
            <a:ext cx="3423668" cy="448437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8044433" y="2627452"/>
            <a:ext cx="2964180" cy="3295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73405" algn="l"/>
                <a:tab pos="854075" algn="l"/>
                <a:tab pos="1411605" algn="l"/>
                <a:tab pos="1831975" algn="l"/>
                <a:tab pos="2249805" algn="l"/>
                <a:tab pos="2670810" algn="l"/>
              </a:tabLst>
            </a:pPr>
            <a:r>
              <a:rPr dirty="0" sz="2000" spc="-15">
                <a:latin typeface="Arial"/>
                <a:cs typeface="Arial"/>
              </a:rPr>
              <a:t>od</a:t>
            </a:r>
            <a:r>
              <a:rPr dirty="0" sz="2000" spc="-20">
                <a:latin typeface="Arial"/>
                <a:cs typeface="Arial"/>
              </a:rPr>
              <a:t>d</a:t>
            </a:r>
            <a:r>
              <a:rPr dirty="0" sz="2000">
                <a:latin typeface="Arial"/>
                <a:cs typeface="Arial"/>
              </a:rPr>
              <a:t>	</a:t>
            </a:r>
            <a:r>
              <a:rPr dirty="0" sz="2000" spc="-75">
                <a:latin typeface="Arial"/>
                <a:cs typeface="Arial"/>
              </a:rPr>
              <a:t>=</a:t>
            </a:r>
            <a:r>
              <a:rPr dirty="0" sz="2000">
                <a:latin typeface="Arial"/>
                <a:cs typeface="Arial"/>
              </a:rPr>
              <a:t>	</a:t>
            </a:r>
            <a:r>
              <a:rPr dirty="0" sz="2000" spc="400">
                <a:latin typeface="Arial"/>
                <a:cs typeface="Arial"/>
              </a:rPr>
              <a:t>[1</a:t>
            </a:r>
            <a:r>
              <a:rPr dirty="0" sz="2000" spc="265">
                <a:latin typeface="Arial"/>
                <a:cs typeface="Arial"/>
              </a:rPr>
              <a:t>,</a:t>
            </a:r>
            <a:r>
              <a:rPr dirty="0" sz="2000">
                <a:latin typeface="Arial"/>
                <a:cs typeface="Arial"/>
              </a:rPr>
              <a:t>	</a:t>
            </a:r>
            <a:r>
              <a:rPr dirty="0" sz="2000" spc="355">
                <a:latin typeface="Arial"/>
                <a:cs typeface="Arial"/>
              </a:rPr>
              <a:t>3</a:t>
            </a:r>
            <a:r>
              <a:rPr dirty="0" sz="2000" spc="170">
                <a:latin typeface="Arial"/>
                <a:cs typeface="Arial"/>
              </a:rPr>
              <a:t>,</a:t>
            </a:r>
            <a:r>
              <a:rPr dirty="0" sz="2000">
                <a:latin typeface="Arial"/>
                <a:cs typeface="Arial"/>
              </a:rPr>
              <a:t>	</a:t>
            </a:r>
            <a:r>
              <a:rPr dirty="0" sz="2000" spc="355">
                <a:latin typeface="Arial"/>
                <a:cs typeface="Arial"/>
              </a:rPr>
              <a:t>5</a:t>
            </a:r>
            <a:r>
              <a:rPr dirty="0" sz="2000" spc="170">
                <a:latin typeface="Arial"/>
                <a:cs typeface="Arial"/>
              </a:rPr>
              <a:t>,</a:t>
            </a:r>
            <a:r>
              <a:rPr dirty="0" sz="2000">
                <a:latin typeface="Arial"/>
                <a:cs typeface="Arial"/>
              </a:rPr>
              <a:t>	</a:t>
            </a:r>
            <a:r>
              <a:rPr dirty="0" sz="2000" spc="355">
                <a:latin typeface="Arial"/>
                <a:cs typeface="Arial"/>
              </a:rPr>
              <a:t>7</a:t>
            </a:r>
            <a:r>
              <a:rPr dirty="0" sz="2000" spc="170">
                <a:latin typeface="Arial"/>
                <a:cs typeface="Arial"/>
              </a:rPr>
              <a:t>,</a:t>
            </a:r>
            <a:r>
              <a:rPr dirty="0" sz="2000">
                <a:latin typeface="Arial"/>
                <a:cs typeface="Arial"/>
              </a:rPr>
              <a:t>	</a:t>
            </a:r>
            <a:r>
              <a:rPr dirty="0" sz="2000" spc="265">
                <a:latin typeface="Arial"/>
                <a:cs typeface="Arial"/>
              </a:rPr>
              <a:t>9]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044433" y="3429457"/>
            <a:ext cx="1424305" cy="3295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854075" algn="l"/>
                <a:tab pos="1134110" algn="l"/>
              </a:tabLst>
            </a:pPr>
            <a:r>
              <a:rPr dirty="0" sz="2000" spc="10">
                <a:latin typeface="Arial"/>
                <a:cs typeface="Arial"/>
              </a:rPr>
              <a:t>empt</a:t>
            </a:r>
            <a:r>
              <a:rPr dirty="0" sz="2000" spc="5">
                <a:latin typeface="Arial"/>
                <a:cs typeface="Arial"/>
              </a:rPr>
              <a:t>y</a:t>
            </a:r>
            <a:r>
              <a:rPr dirty="0" sz="2000">
                <a:latin typeface="Arial"/>
                <a:cs typeface="Arial"/>
              </a:rPr>
              <a:t>	</a:t>
            </a:r>
            <a:r>
              <a:rPr dirty="0" sz="2000" spc="-75">
                <a:latin typeface="Arial"/>
                <a:cs typeface="Arial"/>
              </a:rPr>
              <a:t>=</a:t>
            </a:r>
            <a:r>
              <a:rPr dirty="0" sz="2000">
                <a:latin typeface="Arial"/>
                <a:cs typeface="Arial"/>
              </a:rPr>
              <a:t>	</a:t>
            </a:r>
            <a:r>
              <a:rPr dirty="0" sz="2000" spc="520">
                <a:latin typeface="Arial"/>
                <a:cs typeface="Arial"/>
              </a:rPr>
              <a:t>[</a:t>
            </a:r>
            <a:r>
              <a:rPr dirty="0" sz="2000" spc="540">
                <a:latin typeface="Arial"/>
                <a:cs typeface="Arial"/>
              </a:rPr>
              <a:t>]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044433" y="4138367"/>
            <a:ext cx="3100705" cy="824865"/>
          </a:xfrm>
          <a:prstGeom prst="rect">
            <a:avLst/>
          </a:prstGeom>
        </p:spPr>
        <p:txBody>
          <a:bodyPr wrap="square" lIns="0" tIns="1079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50"/>
              </a:spcBef>
              <a:tabLst>
                <a:tab pos="713740" algn="l"/>
                <a:tab pos="993775" algn="l"/>
                <a:tab pos="2249805" algn="l"/>
              </a:tabLst>
            </a:pPr>
            <a:r>
              <a:rPr dirty="0" sz="2000" spc="15">
                <a:latin typeface="Arial"/>
                <a:cs typeface="Arial"/>
              </a:rPr>
              <a:t>wor</a:t>
            </a:r>
            <a:r>
              <a:rPr dirty="0" sz="2000" spc="10">
                <a:latin typeface="Arial"/>
                <a:cs typeface="Arial"/>
              </a:rPr>
              <a:t>d</a:t>
            </a:r>
            <a:r>
              <a:rPr dirty="0" sz="2000">
                <a:latin typeface="Arial"/>
                <a:cs typeface="Arial"/>
              </a:rPr>
              <a:t>	</a:t>
            </a:r>
            <a:r>
              <a:rPr dirty="0" sz="2000" spc="-75">
                <a:latin typeface="Arial"/>
                <a:cs typeface="Arial"/>
              </a:rPr>
              <a:t>=</a:t>
            </a:r>
            <a:r>
              <a:rPr dirty="0" sz="2000">
                <a:latin typeface="Arial"/>
                <a:cs typeface="Arial"/>
              </a:rPr>
              <a:t>	</a:t>
            </a:r>
            <a:r>
              <a:rPr dirty="0" sz="2000" spc="409">
                <a:latin typeface="Arial"/>
                <a:cs typeface="Arial"/>
              </a:rPr>
              <a:t>[</a:t>
            </a:r>
            <a:r>
              <a:rPr dirty="0" sz="2000" spc="500">
                <a:latin typeface="Arial"/>
                <a:cs typeface="Arial"/>
              </a:rPr>
              <a:t>"</a:t>
            </a:r>
            <a:r>
              <a:rPr dirty="0" sz="2000" spc="180">
                <a:latin typeface="Arial"/>
                <a:cs typeface="Arial"/>
              </a:rPr>
              <a:t>even"</a:t>
            </a:r>
            <a:r>
              <a:rPr dirty="0" sz="2000" spc="95">
                <a:latin typeface="Arial"/>
                <a:cs typeface="Arial"/>
              </a:rPr>
              <a:t>,</a:t>
            </a:r>
            <a:r>
              <a:rPr dirty="0" sz="2000">
                <a:latin typeface="Arial"/>
                <a:cs typeface="Arial"/>
              </a:rPr>
              <a:t>	</a:t>
            </a:r>
            <a:r>
              <a:rPr dirty="0" sz="2000" spc="155">
                <a:latin typeface="Arial"/>
                <a:cs typeface="Arial"/>
              </a:rPr>
              <a:t>"odd</a:t>
            </a:r>
            <a:r>
              <a:rPr dirty="0" sz="2000" spc="85">
                <a:latin typeface="Arial"/>
                <a:cs typeface="Arial"/>
              </a:rPr>
              <a:t>"</a:t>
            </a:r>
            <a:r>
              <a:rPr dirty="0" sz="2000" spc="540">
                <a:latin typeface="Arial"/>
                <a:cs typeface="Arial"/>
              </a:rPr>
              <a:t>]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  <a:tabLst>
                <a:tab pos="573405" algn="l"/>
                <a:tab pos="853440" algn="l"/>
                <a:tab pos="1410335" algn="l"/>
                <a:tab pos="1829435" algn="l"/>
              </a:tabLst>
            </a:pPr>
            <a:r>
              <a:rPr dirty="0" sz="2000" spc="280">
                <a:latin typeface="Arial"/>
                <a:cs typeface="Arial"/>
              </a:rPr>
              <a:t>arr	</a:t>
            </a:r>
            <a:r>
              <a:rPr dirty="0" sz="2000" spc="-75">
                <a:latin typeface="Arial"/>
                <a:cs typeface="Arial"/>
              </a:rPr>
              <a:t>=	</a:t>
            </a:r>
            <a:r>
              <a:rPr dirty="0" sz="2000" spc="355">
                <a:latin typeface="Arial"/>
                <a:cs typeface="Arial"/>
              </a:rPr>
              <a:t>[1,	</a:t>
            </a:r>
            <a:r>
              <a:rPr dirty="0" sz="2000" spc="260">
                <a:latin typeface="Arial"/>
                <a:cs typeface="Arial"/>
              </a:rPr>
              <a:t>2,	</a:t>
            </a:r>
            <a:r>
              <a:rPr dirty="0" sz="2000" spc="120">
                <a:latin typeface="Arial"/>
                <a:cs typeface="Arial"/>
              </a:rPr>
              <a:t>"number"]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044433" y="5342886"/>
            <a:ext cx="2403475" cy="825500"/>
          </a:xfrm>
          <a:prstGeom prst="rect">
            <a:avLst/>
          </a:prstGeom>
        </p:spPr>
        <p:txBody>
          <a:bodyPr wrap="square" lIns="0" tIns="1079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50"/>
              </a:spcBef>
              <a:tabLst>
                <a:tab pos="1411605" algn="l"/>
                <a:tab pos="1691639" algn="l"/>
              </a:tabLst>
            </a:pPr>
            <a:r>
              <a:rPr dirty="0" sz="2000" spc="215">
                <a:latin typeface="Arial"/>
                <a:cs typeface="Arial"/>
              </a:rPr>
              <a:t>print(od</a:t>
            </a:r>
            <a:r>
              <a:rPr dirty="0" sz="2000" spc="275">
                <a:latin typeface="Arial"/>
                <a:cs typeface="Arial"/>
              </a:rPr>
              <a:t>d</a:t>
            </a:r>
            <a:r>
              <a:rPr dirty="0" sz="2000">
                <a:latin typeface="Arial"/>
                <a:cs typeface="Arial"/>
              </a:rPr>
              <a:t>	</a:t>
            </a:r>
            <a:r>
              <a:rPr dirty="0" sz="2000" spc="-75">
                <a:latin typeface="Arial"/>
                <a:cs typeface="Arial"/>
              </a:rPr>
              <a:t>+</a:t>
            </a:r>
            <a:r>
              <a:rPr dirty="0" sz="2000">
                <a:latin typeface="Arial"/>
                <a:cs typeface="Arial"/>
              </a:rPr>
              <a:t>	</a:t>
            </a:r>
            <a:r>
              <a:rPr dirty="0" sz="2000" spc="30">
                <a:latin typeface="Arial"/>
                <a:cs typeface="Arial"/>
              </a:rPr>
              <a:t>wo</a:t>
            </a:r>
            <a:r>
              <a:rPr dirty="0" sz="2000" spc="-10">
                <a:latin typeface="Arial"/>
                <a:cs typeface="Arial"/>
              </a:rPr>
              <a:t>r</a:t>
            </a:r>
            <a:r>
              <a:rPr dirty="0" sz="2000" spc="210">
                <a:latin typeface="Arial"/>
                <a:cs typeface="Arial"/>
              </a:rPr>
              <a:t>d)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  <a:tabLst>
                <a:tab pos="1551940" algn="l"/>
                <a:tab pos="1831975" algn="l"/>
              </a:tabLst>
            </a:pPr>
            <a:r>
              <a:rPr dirty="0" sz="2000" spc="204">
                <a:latin typeface="Arial"/>
                <a:cs typeface="Arial"/>
              </a:rPr>
              <a:t>print(word	</a:t>
            </a:r>
            <a:r>
              <a:rPr dirty="0" sz="2000" spc="315">
                <a:latin typeface="Arial"/>
                <a:cs typeface="Arial"/>
              </a:rPr>
              <a:t>*	</a:t>
            </a:r>
            <a:r>
              <a:rPr dirty="0" sz="2000" spc="210">
                <a:latin typeface="Arial"/>
                <a:cs typeface="Arial"/>
              </a:rPr>
              <a:t>2)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7967471" y="1743455"/>
            <a:ext cx="3377565" cy="454659"/>
            <a:chOff x="7967471" y="1743455"/>
            <a:chExt cx="3377565" cy="454659"/>
          </a:xfrm>
        </p:grpSpPr>
        <p:sp>
          <p:nvSpPr>
            <p:cNvPr id="15" name="object 15"/>
            <p:cNvSpPr/>
            <p:nvPr/>
          </p:nvSpPr>
          <p:spPr>
            <a:xfrm>
              <a:off x="7973567" y="1749551"/>
              <a:ext cx="3365500" cy="441959"/>
            </a:xfrm>
            <a:custGeom>
              <a:avLst/>
              <a:gdLst/>
              <a:ahLst/>
              <a:cxnLst/>
              <a:rect l="l" t="t" r="r" b="b"/>
              <a:pathLst>
                <a:path w="3365500" h="441960">
                  <a:moveTo>
                    <a:pt x="3291331" y="0"/>
                  </a:moveTo>
                  <a:lnTo>
                    <a:pt x="73659" y="0"/>
                  </a:lnTo>
                  <a:lnTo>
                    <a:pt x="45005" y="5794"/>
                  </a:lnTo>
                  <a:lnTo>
                    <a:pt x="21589" y="21589"/>
                  </a:lnTo>
                  <a:lnTo>
                    <a:pt x="5794" y="45005"/>
                  </a:lnTo>
                  <a:lnTo>
                    <a:pt x="0" y="73660"/>
                  </a:lnTo>
                  <a:lnTo>
                    <a:pt x="0" y="441960"/>
                  </a:lnTo>
                  <a:lnTo>
                    <a:pt x="3364991" y="441960"/>
                  </a:lnTo>
                  <a:lnTo>
                    <a:pt x="3364991" y="73660"/>
                  </a:lnTo>
                  <a:lnTo>
                    <a:pt x="3359197" y="45005"/>
                  </a:lnTo>
                  <a:lnTo>
                    <a:pt x="3343402" y="21590"/>
                  </a:lnTo>
                  <a:lnTo>
                    <a:pt x="3319986" y="5794"/>
                  </a:lnTo>
                  <a:lnTo>
                    <a:pt x="3291331" y="0"/>
                  </a:lnTo>
                  <a:close/>
                </a:path>
              </a:pathLst>
            </a:custGeom>
            <a:solidFill>
              <a:srgbClr val="C5DFB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7973567" y="1749551"/>
              <a:ext cx="3365500" cy="441959"/>
            </a:xfrm>
            <a:custGeom>
              <a:avLst/>
              <a:gdLst/>
              <a:ahLst/>
              <a:cxnLst/>
              <a:rect l="l" t="t" r="r" b="b"/>
              <a:pathLst>
                <a:path w="3365500" h="441960">
                  <a:moveTo>
                    <a:pt x="73659" y="0"/>
                  </a:moveTo>
                  <a:lnTo>
                    <a:pt x="3291331" y="0"/>
                  </a:lnTo>
                  <a:lnTo>
                    <a:pt x="3319986" y="5794"/>
                  </a:lnTo>
                  <a:lnTo>
                    <a:pt x="3343402" y="21590"/>
                  </a:lnTo>
                  <a:lnTo>
                    <a:pt x="3359197" y="45005"/>
                  </a:lnTo>
                  <a:lnTo>
                    <a:pt x="3364991" y="73660"/>
                  </a:lnTo>
                  <a:lnTo>
                    <a:pt x="3364991" y="441960"/>
                  </a:lnTo>
                  <a:lnTo>
                    <a:pt x="0" y="441960"/>
                  </a:lnTo>
                  <a:lnTo>
                    <a:pt x="0" y="73660"/>
                  </a:lnTo>
                  <a:lnTo>
                    <a:pt x="5794" y="45005"/>
                  </a:lnTo>
                  <a:lnTo>
                    <a:pt x="21589" y="21589"/>
                  </a:lnTo>
                  <a:lnTo>
                    <a:pt x="45005" y="5794"/>
                  </a:lnTo>
                  <a:lnTo>
                    <a:pt x="73659" y="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/>
          <p:cNvSpPr txBox="1"/>
          <p:nvPr/>
        </p:nvSpPr>
        <p:spPr>
          <a:xfrm>
            <a:off x="8075421" y="1830704"/>
            <a:ext cx="4826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UKIJ CJK"/>
                <a:cs typeface="UKIJ CJK"/>
              </a:rPr>
              <a:t>예시</a:t>
            </a:r>
            <a:endParaRPr sz="1800">
              <a:latin typeface="UKIJ CJK"/>
              <a:cs typeface="UKIJ CJK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603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 spc="5"/>
              <a:t>2019 </a:t>
            </a:r>
            <a:r>
              <a:rPr dirty="0"/>
              <a:t>봄</a:t>
            </a:r>
          </a:p>
        </p:txBody>
      </p:sp>
      <p:sp>
        <p:nvSpPr>
          <p:cNvPr id="19" name="object 19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2603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 spc="5"/>
              <a:t>KAIST </a:t>
            </a:r>
            <a:r>
              <a:rPr dirty="0" spc="135"/>
              <a:t>&amp; </a:t>
            </a:r>
            <a:r>
              <a:rPr dirty="0"/>
              <a:t>대덕고 빛나리</a:t>
            </a:r>
            <a:r>
              <a:rPr dirty="0" spc="215"/>
              <a:t> </a:t>
            </a:r>
            <a:r>
              <a:rPr dirty="0"/>
              <a:t>tutoring</a:t>
            </a:r>
          </a:p>
        </p:txBody>
      </p:sp>
      <p:sp>
        <p:nvSpPr>
          <p:cNvPr id="20" name="object 2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6034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244" y="686257"/>
            <a:ext cx="3288029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63015" algn="l"/>
              </a:tabLst>
            </a:pPr>
            <a:r>
              <a:rPr dirty="0" spc="1165">
                <a:latin typeface="Arial"/>
                <a:cs typeface="Arial"/>
              </a:rPr>
              <a:t>li</a:t>
            </a:r>
            <a:r>
              <a:rPr dirty="0" spc="165">
                <a:latin typeface="Arial"/>
                <a:cs typeface="Arial"/>
              </a:rPr>
              <a:t>s</a:t>
            </a:r>
            <a:r>
              <a:rPr dirty="0" spc="980">
                <a:latin typeface="Arial"/>
                <a:cs typeface="Arial"/>
              </a:rPr>
              <a:t>t</a:t>
            </a:r>
            <a:r>
              <a:rPr dirty="0">
                <a:latin typeface="Arial"/>
                <a:cs typeface="Arial"/>
              </a:rPr>
              <a:t>	</a:t>
            </a:r>
            <a:r>
              <a:rPr dirty="0" spc="330">
                <a:latin typeface="Arial"/>
                <a:cs typeface="Arial"/>
              </a:rPr>
              <a:t>i</a:t>
            </a:r>
            <a:r>
              <a:rPr dirty="0" spc="810">
                <a:latin typeface="Arial"/>
                <a:cs typeface="Arial"/>
              </a:rPr>
              <a:t>n</a:t>
            </a:r>
            <a:r>
              <a:rPr dirty="0" spc="45">
                <a:latin typeface="Arial"/>
                <a:cs typeface="Arial"/>
              </a:rPr>
              <a:t>de</a:t>
            </a:r>
            <a:r>
              <a:rPr dirty="0" spc="25">
                <a:latin typeface="Arial"/>
                <a:cs typeface="Arial"/>
              </a:rPr>
              <a:t>x</a:t>
            </a:r>
            <a:r>
              <a:rPr dirty="0" spc="330">
                <a:latin typeface="Arial"/>
                <a:cs typeface="Arial"/>
              </a:rPr>
              <a:t>i</a:t>
            </a:r>
            <a:r>
              <a:rPr dirty="0" spc="840">
                <a:latin typeface="Arial"/>
                <a:cs typeface="Arial"/>
              </a:rPr>
              <a:t>n</a:t>
            </a:r>
            <a:r>
              <a:rPr dirty="0" spc="-25">
                <a:latin typeface="Arial"/>
                <a:cs typeface="Arial"/>
              </a:rPr>
              <a:t>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7244" y="2310460"/>
            <a:ext cx="6322695" cy="4540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1929764" algn="l"/>
                <a:tab pos="3423920" algn="l"/>
                <a:tab pos="4686300" algn="l"/>
              </a:tabLst>
            </a:pPr>
            <a:r>
              <a:rPr dirty="0" sz="2800" spc="600">
                <a:latin typeface="Arial"/>
                <a:cs typeface="Arial"/>
              </a:rPr>
              <a:t>list[n]</a:t>
            </a:r>
            <a:r>
              <a:rPr dirty="0" sz="2800" spc="10">
                <a:latin typeface="UKIJ CJK"/>
                <a:cs typeface="UKIJ CJK"/>
              </a:rPr>
              <a:t>은</a:t>
            </a:r>
            <a:r>
              <a:rPr dirty="0" sz="2800">
                <a:latin typeface="UKIJ CJK"/>
                <a:cs typeface="UKIJ CJK"/>
              </a:rPr>
              <a:t>	</a:t>
            </a:r>
            <a:r>
              <a:rPr dirty="0" sz="2800" spc="-50">
                <a:latin typeface="Arial"/>
                <a:cs typeface="Arial"/>
              </a:rPr>
              <a:t>n+</a:t>
            </a:r>
            <a:r>
              <a:rPr dirty="0" sz="2800" spc="-55">
                <a:latin typeface="Arial"/>
                <a:cs typeface="Arial"/>
              </a:rPr>
              <a:t>1</a:t>
            </a:r>
            <a:r>
              <a:rPr dirty="0" sz="2800" spc="5">
                <a:latin typeface="UKIJ CJK"/>
                <a:cs typeface="UKIJ CJK"/>
              </a:rPr>
              <a:t>번</a:t>
            </a:r>
            <a:r>
              <a:rPr dirty="0" sz="2800" spc="10">
                <a:latin typeface="UKIJ CJK"/>
                <a:cs typeface="UKIJ CJK"/>
              </a:rPr>
              <a:t>째</a:t>
            </a:r>
            <a:r>
              <a:rPr dirty="0" sz="2800">
                <a:latin typeface="UKIJ CJK"/>
                <a:cs typeface="UKIJ CJK"/>
              </a:rPr>
              <a:t>	</a:t>
            </a:r>
            <a:r>
              <a:rPr dirty="0" sz="2800" spc="5">
                <a:latin typeface="UKIJ CJK"/>
                <a:cs typeface="UKIJ CJK"/>
              </a:rPr>
              <a:t>요소</a:t>
            </a:r>
            <a:r>
              <a:rPr dirty="0" sz="2800" spc="10">
                <a:latin typeface="UKIJ CJK"/>
                <a:cs typeface="UKIJ CJK"/>
              </a:rPr>
              <a:t>를</a:t>
            </a:r>
            <a:r>
              <a:rPr dirty="0" sz="2800">
                <a:latin typeface="UKIJ CJK"/>
                <a:cs typeface="UKIJ CJK"/>
              </a:rPr>
              <a:t>	</a:t>
            </a:r>
            <a:r>
              <a:rPr dirty="0" sz="2800" spc="5">
                <a:latin typeface="UKIJ CJK"/>
                <a:cs typeface="UKIJ CJK"/>
              </a:rPr>
              <a:t>의미한다</a:t>
            </a:r>
            <a:r>
              <a:rPr dirty="0" sz="2800" spc="765">
                <a:latin typeface="Arial"/>
                <a:cs typeface="Arial"/>
              </a:rPr>
              <a:t>.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7244" y="3761046"/>
            <a:ext cx="3151505" cy="1555750"/>
          </a:xfrm>
          <a:prstGeom prst="rect">
            <a:avLst/>
          </a:prstGeom>
        </p:spPr>
        <p:txBody>
          <a:bodyPr wrap="square" lIns="0" tIns="939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40"/>
              </a:spcBef>
              <a:tabLst>
                <a:tab pos="1573530" algn="l"/>
              </a:tabLst>
            </a:pPr>
            <a:r>
              <a:rPr dirty="0" sz="2800" spc="490">
                <a:latin typeface="Arial"/>
                <a:cs typeface="Arial"/>
              </a:rPr>
              <a:t>arr[0]:	</a:t>
            </a:r>
            <a:r>
              <a:rPr dirty="0" sz="2800" spc="-15">
                <a:latin typeface="Arial"/>
                <a:cs typeface="Arial"/>
              </a:rPr>
              <a:t>1</a:t>
            </a:r>
            <a:endParaRPr sz="2800">
              <a:latin typeface="Arial"/>
              <a:cs typeface="Arial"/>
            </a:endParaRPr>
          </a:p>
          <a:p>
            <a:pPr marL="12700" marR="5080">
              <a:lnSpc>
                <a:spcPts val="4029"/>
              </a:lnSpc>
              <a:spcBef>
                <a:spcPts val="225"/>
              </a:spcBef>
              <a:tabLst>
                <a:tab pos="1573530" algn="l"/>
              </a:tabLst>
            </a:pPr>
            <a:r>
              <a:rPr dirty="0" sz="2800" spc="490">
                <a:latin typeface="Arial"/>
                <a:cs typeface="Arial"/>
              </a:rPr>
              <a:t>arr[1]:	</a:t>
            </a:r>
            <a:r>
              <a:rPr dirty="0" sz="2800" spc="-15">
                <a:latin typeface="Arial"/>
                <a:cs typeface="Arial"/>
              </a:rPr>
              <a:t>2  </a:t>
            </a:r>
            <a:r>
              <a:rPr dirty="0" sz="2800" spc="390">
                <a:latin typeface="Arial"/>
                <a:cs typeface="Arial"/>
              </a:rPr>
              <a:t>arr</a:t>
            </a:r>
            <a:r>
              <a:rPr dirty="0" sz="2800" spc="365">
                <a:latin typeface="Arial"/>
                <a:cs typeface="Arial"/>
              </a:rPr>
              <a:t>[2</a:t>
            </a:r>
            <a:r>
              <a:rPr dirty="0" sz="2800" spc="755">
                <a:latin typeface="Arial"/>
                <a:cs typeface="Arial"/>
              </a:rPr>
              <a:t>]</a:t>
            </a:r>
            <a:r>
              <a:rPr dirty="0" sz="2800" spc="765">
                <a:latin typeface="Arial"/>
                <a:cs typeface="Arial"/>
              </a:rPr>
              <a:t>:</a:t>
            </a:r>
            <a:r>
              <a:rPr dirty="0" sz="2800">
                <a:latin typeface="Arial"/>
                <a:cs typeface="Arial"/>
              </a:rPr>
              <a:t>	</a:t>
            </a:r>
            <a:r>
              <a:rPr dirty="0" sz="2800" spc="35">
                <a:latin typeface="Arial"/>
                <a:cs typeface="Arial"/>
              </a:rPr>
              <a:t>"numbe</a:t>
            </a:r>
            <a:r>
              <a:rPr dirty="0" sz="2800" spc="35">
                <a:latin typeface="Arial"/>
                <a:cs typeface="Arial"/>
              </a:rPr>
              <a:t>r</a:t>
            </a:r>
            <a:r>
              <a:rPr dirty="0" sz="2800" spc="550">
                <a:latin typeface="Arial"/>
                <a:cs typeface="Arial"/>
              </a:rPr>
              <a:t>"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726168" y="121920"/>
            <a:ext cx="512064" cy="5090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0333824" y="112776"/>
            <a:ext cx="1756487" cy="5059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947659" y="1808987"/>
            <a:ext cx="3423668" cy="448437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8044433" y="2618994"/>
            <a:ext cx="3095625" cy="3295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573405" algn="l"/>
                <a:tab pos="853440" algn="l"/>
                <a:tab pos="1410335" algn="l"/>
                <a:tab pos="1829435" algn="l"/>
              </a:tabLst>
            </a:pPr>
            <a:r>
              <a:rPr dirty="0" sz="2000" spc="310">
                <a:latin typeface="Arial"/>
                <a:cs typeface="Arial"/>
              </a:rPr>
              <a:t>ar</a:t>
            </a:r>
            <a:r>
              <a:rPr dirty="0" sz="2000" spc="225">
                <a:latin typeface="Arial"/>
                <a:cs typeface="Arial"/>
              </a:rPr>
              <a:t>r</a:t>
            </a:r>
            <a:r>
              <a:rPr dirty="0" sz="2000">
                <a:latin typeface="Arial"/>
                <a:cs typeface="Arial"/>
              </a:rPr>
              <a:t>	</a:t>
            </a:r>
            <a:r>
              <a:rPr dirty="0" sz="2000" spc="-75">
                <a:latin typeface="Arial"/>
                <a:cs typeface="Arial"/>
              </a:rPr>
              <a:t>=</a:t>
            </a:r>
            <a:r>
              <a:rPr dirty="0" sz="2000">
                <a:latin typeface="Arial"/>
                <a:cs typeface="Arial"/>
              </a:rPr>
              <a:t>	</a:t>
            </a:r>
            <a:r>
              <a:rPr dirty="0" sz="2000" spc="540">
                <a:latin typeface="Arial"/>
                <a:cs typeface="Arial"/>
              </a:rPr>
              <a:t>[</a:t>
            </a:r>
            <a:r>
              <a:rPr dirty="0" sz="2000" spc="-15">
                <a:latin typeface="Arial"/>
                <a:cs typeface="Arial"/>
              </a:rPr>
              <a:t>1</a:t>
            </a:r>
            <a:r>
              <a:rPr dirty="0" sz="2000" spc="535">
                <a:latin typeface="Arial"/>
                <a:cs typeface="Arial"/>
              </a:rPr>
              <a:t>,</a:t>
            </a:r>
            <a:r>
              <a:rPr dirty="0" sz="2000">
                <a:latin typeface="Arial"/>
                <a:cs typeface="Arial"/>
              </a:rPr>
              <a:t>	</a:t>
            </a:r>
            <a:r>
              <a:rPr dirty="0" sz="2000" spc="-15">
                <a:latin typeface="Arial"/>
                <a:cs typeface="Arial"/>
              </a:rPr>
              <a:t>2</a:t>
            </a:r>
            <a:r>
              <a:rPr dirty="0" sz="2000" spc="535">
                <a:latin typeface="Arial"/>
                <a:cs typeface="Arial"/>
              </a:rPr>
              <a:t>,</a:t>
            </a:r>
            <a:r>
              <a:rPr dirty="0" sz="2000">
                <a:latin typeface="Arial"/>
                <a:cs typeface="Arial"/>
              </a:rPr>
              <a:t>	</a:t>
            </a:r>
            <a:r>
              <a:rPr dirty="0" sz="2000" spc="390">
                <a:latin typeface="Arial"/>
                <a:cs typeface="Arial"/>
              </a:rPr>
              <a:t>"</a:t>
            </a:r>
            <a:r>
              <a:rPr dirty="0" sz="2000" spc="-40">
                <a:latin typeface="Arial"/>
                <a:cs typeface="Arial"/>
              </a:rPr>
              <a:t>n</a:t>
            </a:r>
            <a:r>
              <a:rPr dirty="0" sz="2000" spc="-15">
                <a:latin typeface="Arial"/>
                <a:cs typeface="Arial"/>
              </a:rPr>
              <a:t>u</a:t>
            </a:r>
            <a:r>
              <a:rPr dirty="0" sz="2000" spc="-570">
                <a:latin typeface="Arial"/>
                <a:cs typeface="Arial"/>
              </a:rPr>
              <a:t>m</a:t>
            </a:r>
            <a:r>
              <a:rPr dirty="0" sz="2000" spc="-15">
                <a:latin typeface="Arial"/>
                <a:cs typeface="Arial"/>
              </a:rPr>
              <a:t>be</a:t>
            </a:r>
            <a:r>
              <a:rPr dirty="0" sz="2000" spc="430">
                <a:latin typeface="Arial"/>
                <a:cs typeface="Arial"/>
              </a:rPr>
              <a:t>r</a:t>
            </a:r>
            <a:r>
              <a:rPr dirty="0" sz="2000" spc="365">
                <a:latin typeface="Arial"/>
                <a:cs typeface="Arial"/>
              </a:rPr>
              <a:t>"</a:t>
            </a:r>
            <a:r>
              <a:rPr dirty="0" sz="2000" spc="535">
                <a:latin typeface="Arial"/>
                <a:cs typeface="Arial"/>
              </a:rPr>
              <a:t>]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044433" y="3322539"/>
            <a:ext cx="1845945" cy="1232535"/>
          </a:xfrm>
          <a:prstGeom prst="rect">
            <a:avLst/>
          </a:prstGeom>
        </p:spPr>
        <p:txBody>
          <a:bodyPr wrap="square" lIns="0" tIns="10985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dirty="0" sz="2000" spc="335">
                <a:latin typeface="Arial"/>
                <a:cs typeface="Arial"/>
              </a:rPr>
              <a:t>print(arr[0])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dirty="0" sz="2000" spc="335">
                <a:latin typeface="Arial"/>
                <a:cs typeface="Arial"/>
              </a:rPr>
              <a:t>print(arr[1])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dirty="0" sz="2000" spc="335">
                <a:latin typeface="Arial"/>
                <a:cs typeface="Arial"/>
              </a:rPr>
              <a:t>print(arr[2])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7967471" y="1743455"/>
            <a:ext cx="3377565" cy="454659"/>
            <a:chOff x="7967471" y="1743455"/>
            <a:chExt cx="3377565" cy="454659"/>
          </a:xfrm>
        </p:grpSpPr>
        <p:sp>
          <p:nvSpPr>
            <p:cNvPr id="11" name="object 11"/>
            <p:cNvSpPr/>
            <p:nvPr/>
          </p:nvSpPr>
          <p:spPr>
            <a:xfrm>
              <a:off x="7973567" y="1749551"/>
              <a:ext cx="3365500" cy="441959"/>
            </a:xfrm>
            <a:custGeom>
              <a:avLst/>
              <a:gdLst/>
              <a:ahLst/>
              <a:cxnLst/>
              <a:rect l="l" t="t" r="r" b="b"/>
              <a:pathLst>
                <a:path w="3365500" h="441960">
                  <a:moveTo>
                    <a:pt x="3291331" y="0"/>
                  </a:moveTo>
                  <a:lnTo>
                    <a:pt x="73659" y="0"/>
                  </a:lnTo>
                  <a:lnTo>
                    <a:pt x="45005" y="5794"/>
                  </a:lnTo>
                  <a:lnTo>
                    <a:pt x="21589" y="21589"/>
                  </a:lnTo>
                  <a:lnTo>
                    <a:pt x="5794" y="45005"/>
                  </a:lnTo>
                  <a:lnTo>
                    <a:pt x="0" y="73660"/>
                  </a:lnTo>
                  <a:lnTo>
                    <a:pt x="0" y="441960"/>
                  </a:lnTo>
                  <a:lnTo>
                    <a:pt x="3364991" y="441960"/>
                  </a:lnTo>
                  <a:lnTo>
                    <a:pt x="3364991" y="73660"/>
                  </a:lnTo>
                  <a:lnTo>
                    <a:pt x="3359197" y="45005"/>
                  </a:lnTo>
                  <a:lnTo>
                    <a:pt x="3343402" y="21590"/>
                  </a:lnTo>
                  <a:lnTo>
                    <a:pt x="3319986" y="5794"/>
                  </a:lnTo>
                  <a:lnTo>
                    <a:pt x="3291331" y="0"/>
                  </a:lnTo>
                  <a:close/>
                </a:path>
              </a:pathLst>
            </a:custGeom>
            <a:solidFill>
              <a:srgbClr val="C5DFB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7973567" y="1749551"/>
              <a:ext cx="3365500" cy="441959"/>
            </a:xfrm>
            <a:custGeom>
              <a:avLst/>
              <a:gdLst/>
              <a:ahLst/>
              <a:cxnLst/>
              <a:rect l="l" t="t" r="r" b="b"/>
              <a:pathLst>
                <a:path w="3365500" h="441960">
                  <a:moveTo>
                    <a:pt x="73659" y="0"/>
                  </a:moveTo>
                  <a:lnTo>
                    <a:pt x="3291331" y="0"/>
                  </a:lnTo>
                  <a:lnTo>
                    <a:pt x="3319986" y="5794"/>
                  </a:lnTo>
                  <a:lnTo>
                    <a:pt x="3343402" y="21590"/>
                  </a:lnTo>
                  <a:lnTo>
                    <a:pt x="3359197" y="45005"/>
                  </a:lnTo>
                  <a:lnTo>
                    <a:pt x="3364991" y="73660"/>
                  </a:lnTo>
                  <a:lnTo>
                    <a:pt x="3364991" y="441960"/>
                  </a:lnTo>
                  <a:lnTo>
                    <a:pt x="0" y="441960"/>
                  </a:lnTo>
                  <a:lnTo>
                    <a:pt x="0" y="73660"/>
                  </a:lnTo>
                  <a:lnTo>
                    <a:pt x="5794" y="45005"/>
                  </a:lnTo>
                  <a:lnTo>
                    <a:pt x="21589" y="21589"/>
                  </a:lnTo>
                  <a:lnTo>
                    <a:pt x="45005" y="5794"/>
                  </a:lnTo>
                  <a:lnTo>
                    <a:pt x="73659" y="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/>
          <p:nvPr/>
        </p:nvSpPr>
        <p:spPr>
          <a:xfrm>
            <a:off x="8075421" y="1830704"/>
            <a:ext cx="4826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UKIJ CJK"/>
                <a:cs typeface="UKIJ CJK"/>
              </a:rPr>
              <a:t>예시</a:t>
            </a:r>
            <a:endParaRPr sz="1800">
              <a:latin typeface="UKIJ CJK"/>
              <a:cs typeface="UKIJ CJK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603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 spc="5"/>
              <a:t>2019 </a:t>
            </a:r>
            <a:r>
              <a:rPr dirty="0"/>
              <a:t>봄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2603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 spc="5"/>
              <a:t>KAIST </a:t>
            </a:r>
            <a:r>
              <a:rPr dirty="0" spc="135"/>
              <a:t>&amp; </a:t>
            </a:r>
            <a:r>
              <a:rPr dirty="0"/>
              <a:t>대덕고 빛나리</a:t>
            </a:r>
            <a:r>
              <a:rPr dirty="0" spc="215"/>
              <a:t> </a:t>
            </a:r>
            <a:r>
              <a:rPr dirty="0"/>
              <a:t>tutoring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6034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244" y="686257"/>
            <a:ext cx="3034030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63015" algn="l"/>
              </a:tabLst>
            </a:pPr>
            <a:r>
              <a:rPr dirty="0" spc="1165">
                <a:latin typeface="Arial"/>
                <a:cs typeface="Arial"/>
              </a:rPr>
              <a:t>li</a:t>
            </a:r>
            <a:r>
              <a:rPr dirty="0" spc="165">
                <a:latin typeface="Arial"/>
                <a:cs typeface="Arial"/>
              </a:rPr>
              <a:t>s</a:t>
            </a:r>
            <a:r>
              <a:rPr dirty="0" spc="980">
                <a:latin typeface="Arial"/>
                <a:cs typeface="Arial"/>
              </a:rPr>
              <a:t>t</a:t>
            </a:r>
            <a:r>
              <a:rPr dirty="0">
                <a:latin typeface="Arial"/>
                <a:cs typeface="Arial"/>
              </a:rPr>
              <a:t>	</a:t>
            </a:r>
            <a:r>
              <a:rPr dirty="0" spc="940">
                <a:latin typeface="Arial"/>
                <a:cs typeface="Arial"/>
              </a:rPr>
              <a:t>s</a:t>
            </a:r>
            <a:r>
              <a:rPr dirty="0" spc="400">
                <a:latin typeface="Arial"/>
                <a:cs typeface="Arial"/>
              </a:rPr>
              <a:t>l</a:t>
            </a:r>
            <a:r>
              <a:rPr dirty="0" spc="969">
                <a:latin typeface="Arial"/>
                <a:cs typeface="Arial"/>
              </a:rPr>
              <a:t>ic</a:t>
            </a:r>
            <a:r>
              <a:rPr dirty="0" spc="580">
                <a:latin typeface="Arial"/>
                <a:cs typeface="Arial"/>
              </a:rPr>
              <a:t>i</a:t>
            </a:r>
            <a:r>
              <a:rPr dirty="0" spc="-25">
                <a:latin typeface="Arial"/>
                <a:cs typeface="Arial"/>
              </a:rPr>
              <a:t>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7244" y="2229367"/>
            <a:ext cx="5253990" cy="1044575"/>
          </a:xfrm>
          <a:prstGeom prst="rect">
            <a:avLst/>
          </a:prstGeom>
        </p:spPr>
        <p:txBody>
          <a:bodyPr wrap="square" lIns="0" tIns="946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45"/>
              </a:spcBef>
              <a:tabLst>
                <a:tab pos="2320290" algn="l"/>
                <a:tab pos="3814445" algn="l"/>
              </a:tabLst>
            </a:pPr>
            <a:r>
              <a:rPr dirty="0" sz="2800" spc="695">
                <a:latin typeface="Arial"/>
                <a:cs typeface="Arial"/>
              </a:rPr>
              <a:t>list[</a:t>
            </a:r>
            <a:r>
              <a:rPr dirty="0" sz="2800" spc="235">
                <a:latin typeface="Arial"/>
                <a:cs typeface="Arial"/>
              </a:rPr>
              <a:t>a:b</a:t>
            </a:r>
            <a:r>
              <a:rPr dirty="0" sz="2800" spc="755">
                <a:latin typeface="Arial"/>
                <a:cs typeface="Arial"/>
              </a:rPr>
              <a:t>]</a:t>
            </a:r>
            <a:r>
              <a:rPr dirty="0" sz="2800" spc="10">
                <a:latin typeface="UKIJ CJK"/>
                <a:cs typeface="UKIJ CJK"/>
              </a:rPr>
              <a:t>은</a:t>
            </a:r>
            <a:r>
              <a:rPr dirty="0" sz="2800">
                <a:latin typeface="UKIJ CJK"/>
                <a:cs typeface="UKIJ CJK"/>
              </a:rPr>
              <a:t>	</a:t>
            </a:r>
            <a:r>
              <a:rPr dirty="0" sz="2800" spc="-25">
                <a:latin typeface="Arial"/>
                <a:cs typeface="Arial"/>
              </a:rPr>
              <a:t>a</a:t>
            </a:r>
            <a:r>
              <a:rPr dirty="0" sz="2800" spc="-65">
                <a:latin typeface="Arial"/>
                <a:cs typeface="Arial"/>
              </a:rPr>
              <a:t>+1</a:t>
            </a:r>
            <a:r>
              <a:rPr dirty="0" sz="2800" spc="10">
                <a:latin typeface="UKIJ CJK"/>
                <a:cs typeface="UKIJ CJK"/>
              </a:rPr>
              <a:t>번째</a:t>
            </a:r>
            <a:r>
              <a:rPr dirty="0" sz="2800">
                <a:latin typeface="UKIJ CJK"/>
                <a:cs typeface="UKIJ CJK"/>
              </a:rPr>
              <a:t>	</a:t>
            </a:r>
            <a:r>
              <a:rPr dirty="0" sz="2800" spc="5">
                <a:latin typeface="UKIJ CJK"/>
                <a:cs typeface="UKIJ CJK"/>
              </a:rPr>
              <a:t>요소부터</a:t>
            </a:r>
            <a:endParaRPr sz="28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655"/>
              </a:spcBef>
              <a:tabLst>
                <a:tab pos="1113155" algn="l"/>
                <a:tab pos="3088640" algn="l"/>
              </a:tabLst>
            </a:pPr>
            <a:r>
              <a:rPr dirty="0" sz="2800" spc="-5">
                <a:latin typeface="Arial"/>
                <a:cs typeface="Arial"/>
              </a:rPr>
              <a:t>b</a:t>
            </a:r>
            <a:r>
              <a:rPr dirty="0" sz="2800" spc="-5">
                <a:latin typeface="UKIJ CJK"/>
                <a:cs typeface="UKIJ CJK"/>
              </a:rPr>
              <a:t>번째	</a:t>
            </a:r>
            <a:r>
              <a:rPr dirty="0" sz="2800" spc="5">
                <a:latin typeface="UKIJ CJK"/>
                <a:cs typeface="UKIJ CJK"/>
              </a:rPr>
              <a:t>요소까지를	</a:t>
            </a:r>
            <a:r>
              <a:rPr dirty="0" sz="2800" spc="160">
                <a:latin typeface="UKIJ CJK"/>
                <a:cs typeface="UKIJ CJK"/>
              </a:rPr>
              <a:t>의미한다</a:t>
            </a:r>
            <a:r>
              <a:rPr dirty="0" sz="2800" spc="160">
                <a:latin typeface="Arial"/>
                <a:cs typeface="Arial"/>
              </a:rPr>
              <a:t>.</a:t>
            </a:r>
            <a:endParaRPr sz="280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898194" y="3946216"/>
          <a:ext cx="4768850" cy="13785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02105"/>
                <a:gridCol w="790575"/>
                <a:gridCol w="2376170"/>
              </a:tblGrid>
              <a:tr h="432702">
                <a:tc>
                  <a:txBody>
                    <a:bodyPr/>
                    <a:lstStyle/>
                    <a:p>
                      <a:pPr marL="31750">
                        <a:lnSpc>
                          <a:spcPts val="2645"/>
                        </a:lnSpc>
                      </a:pPr>
                      <a:r>
                        <a:rPr dirty="0" sz="2800" spc="-10">
                          <a:latin typeface="Arial"/>
                          <a:cs typeface="Arial"/>
                        </a:rPr>
                        <a:t>arr</a:t>
                      </a:r>
                      <a:r>
                        <a:rPr dirty="0" sz="2800" spc="-5">
                          <a:latin typeface="Arial"/>
                          <a:cs typeface="Arial"/>
                        </a:rPr>
                        <a:t>[:2]: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2645"/>
                        </a:lnSpc>
                      </a:pPr>
                      <a:r>
                        <a:rPr dirty="0" sz="2800" spc="-5">
                          <a:latin typeface="Arial"/>
                          <a:cs typeface="Arial"/>
                        </a:rPr>
                        <a:t>[1,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97485">
                        <a:lnSpc>
                          <a:spcPts val="2645"/>
                        </a:lnSpc>
                      </a:pPr>
                      <a:r>
                        <a:rPr dirty="0" sz="2800" spc="365">
                          <a:latin typeface="Arial"/>
                          <a:cs typeface="Arial"/>
                        </a:rPr>
                        <a:t>2]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</a:tr>
              <a:tr h="510769">
                <a:tc>
                  <a:txBody>
                    <a:bodyPr/>
                    <a:lstStyle/>
                    <a:p>
                      <a:pPr marL="31750">
                        <a:lnSpc>
                          <a:spcPts val="3245"/>
                        </a:lnSpc>
                      </a:pPr>
                      <a:r>
                        <a:rPr dirty="0" sz="2800" spc="-10">
                          <a:latin typeface="Arial"/>
                          <a:cs typeface="Arial"/>
                        </a:rPr>
                        <a:t>arr</a:t>
                      </a:r>
                      <a:r>
                        <a:rPr dirty="0" sz="2800" spc="-10">
                          <a:latin typeface="Arial"/>
                          <a:cs typeface="Arial"/>
                        </a:rPr>
                        <a:t>[1:]: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3245"/>
                        </a:lnSpc>
                      </a:pPr>
                      <a:r>
                        <a:rPr dirty="0" sz="2800" spc="-10">
                          <a:latin typeface="Arial"/>
                          <a:cs typeface="Arial"/>
                        </a:rPr>
                        <a:t>[2,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94310">
                        <a:lnSpc>
                          <a:spcPts val="3245"/>
                        </a:lnSpc>
                      </a:pPr>
                      <a:r>
                        <a:rPr dirty="0" sz="2800" spc="175">
                          <a:latin typeface="Arial"/>
                          <a:cs typeface="Arial"/>
                        </a:rPr>
                        <a:t>"number"]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</a:tr>
              <a:tr h="434682">
                <a:tc>
                  <a:txBody>
                    <a:bodyPr/>
                    <a:lstStyle/>
                    <a:p>
                      <a:pPr marL="31750" marR="3175">
                        <a:lnSpc>
                          <a:spcPts val="3260"/>
                        </a:lnSpc>
                      </a:pPr>
                      <a:r>
                        <a:rPr dirty="0" sz="2800" spc="600">
                          <a:latin typeface="Arial"/>
                          <a:cs typeface="Arial"/>
                        </a:rPr>
                        <a:t>arr[:]: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R="3175">
                        <a:lnSpc>
                          <a:spcPts val="3260"/>
                        </a:lnSpc>
                      </a:pPr>
                      <a:r>
                        <a:rPr dirty="0" sz="2800" spc="500">
                          <a:latin typeface="Arial"/>
                          <a:cs typeface="Arial"/>
                        </a:rPr>
                        <a:t>[1,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3260"/>
                        </a:lnSpc>
                        <a:tabLst>
                          <a:tab pos="588010" algn="l"/>
                        </a:tabLst>
                      </a:pPr>
                      <a:r>
                        <a:rPr dirty="0" sz="2800" spc="370">
                          <a:latin typeface="Arial"/>
                          <a:cs typeface="Arial"/>
                        </a:rPr>
                        <a:t>2,	</a:t>
                      </a:r>
                      <a:r>
                        <a:rPr dirty="0" sz="2800" spc="170">
                          <a:latin typeface="Arial"/>
                          <a:cs typeface="Arial"/>
                        </a:rPr>
                        <a:t>"number"]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9726168" y="121920"/>
            <a:ext cx="512064" cy="5090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0333824" y="112776"/>
            <a:ext cx="1756487" cy="5059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7" name="object 7"/>
          <p:cNvGrpSpPr/>
          <p:nvPr/>
        </p:nvGrpSpPr>
        <p:grpSpPr>
          <a:xfrm>
            <a:off x="7947659" y="1743455"/>
            <a:ext cx="3423920" cy="4550410"/>
            <a:chOff x="7947659" y="1743455"/>
            <a:chExt cx="3423920" cy="4550410"/>
          </a:xfrm>
        </p:grpSpPr>
        <p:sp>
          <p:nvSpPr>
            <p:cNvPr id="8" name="object 8"/>
            <p:cNvSpPr/>
            <p:nvPr/>
          </p:nvSpPr>
          <p:spPr>
            <a:xfrm>
              <a:off x="7947659" y="1808987"/>
              <a:ext cx="3423668" cy="448437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7973568" y="1749551"/>
              <a:ext cx="3365500" cy="441959"/>
            </a:xfrm>
            <a:custGeom>
              <a:avLst/>
              <a:gdLst/>
              <a:ahLst/>
              <a:cxnLst/>
              <a:rect l="l" t="t" r="r" b="b"/>
              <a:pathLst>
                <a:path w="3365500" h="441960">
                  <a:moveTo>
                    <a:pt x="3291331" y="0"/>
                  </a:moveTo>
                  <a:lnTo>
                    <a:pt x="73659" y="0"/>
                  </a:lnTo>
                  <a:lnTo>
                    <a:pt x="45005" y="5794"/>
                  </a:lnTo>
                  <a:lnTo>
                    <a:pt x="21589" y="21589"/>
                  </a:lnTo>
                  <a:lnTo>
                    <a:pt x="5794" y="45005"/>
                  </a:lnTo>
                  <a:lnTo>
                    <a:pt x="0" y="73660"/>
                  </a:lnTo>
                  <a:lnTo>
                    <a:pt x="0" y="441960"/>
                  </a:lnTo>
                  <a:lnTo>
                    <a:pt x="3364991" y="441960"/>
                  </a:lnTo>
                  <a:lnTo>
                    <a:pt x="3364991" y="73660"/>
                  </a:lnTo>
                  <a:lnTo>
                    <a:pt x="3359197" y="45005"/>
                  </a:lnTo>
                  <a:lnTo>
                    <a:pt x="3343402" y="21590"/>
                  </a:lnTo>
                  <a:lnTo>
                    <a:pt x="3319986" y="5794"/>
                  </a:lnTo>
                  <a:lnTo>
                    <a:pt x="3291331" y="0"/>
                  </a:lnTo>
                  <a:close/>
                </a:path>
              </a:pathLst>
            </a:custGeom>
            <a:solidFill>
              <a:srgbClr val="C5DFB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7973568" y="1749551"/>
              <a:ext cx="3365500" cy="441959"/>
            </a:xfrm>
            <a:custGeom>
              <a:avLst/>
              <a:gdLst/>
              <a:ahLst/>
              <a:cxnLst/>
              <a:rect l="l" t="t" r="r" b="b"/>
              <a:pathLst>
                <a:path w="3365500" h="441960">
                  <a:moveTo>
                    <a:pt x="73659" y="0"/>
                  </a:moveTo>
                  <a:lnTo>
                    <a:pt x="3291331" y="0"/>
                  </a:lnTo>
                  <a:lnTo>
                    <a:pt x="3319986" y="5794"/>
                  </a:lnTo>
                  <a:lnTo>
                    <a:pt x="3343402" y="21590"/>
                  </a:lnTo>
                  <a:lnTo>
                    <a:pt x="3359197" y="45005"/>
                  </a:lnTo>
                  <a:lnTo>
                    <a:pt x="3364991" y="73660"/>
                  </a:lnTo>
                  <a:lnTo>
                    <a:pt x="3364991" y="441960"/>
                  </a:lnTo>
                  <a:lnTo>
                    <a:pt x="0" y="441960"/>
                  </a:lnTo>
                  <a:lnTo>
                    <a:pt x="0" y="73660"/>
                  </a:lnTo>
                  <a:lnTo>
                    <a:pt x="5794" y="45005"/>
                  </a:lnTo>
                  <a:lnTo>
                    <a:pt x="21589" y="21589"/>
                  </a:lnTo>
                  <a:lnTo>
                    <a:pt x="45005" y="5794"/>
                  </a:lnTo>
                  <a:lnTo>
                    <a:pt x="73659" y="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8044433" y="1830704"/>
            <a:ext cx="3095625" cy="352615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318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UKIJ CJK"/>
                <a:cs typeface="UKIJ CJK"/>
              </a:rPr>
              <a:t>예시</a:t>
            </a:r>
            <a:endParaRPr sz="18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80"/>
              </a:spcBef>
            </a:pPr>
            <a:endParaRPr sz="215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tabLst>
                <a:tab pos="573405" algn="l"/>
                <a:tab pos="853440" algn="l"/>
                <a:tab pos="1410335" algn="l"/>
                <a:tab pos="1829435" algn="l"/>
              </a:tabLst>
            </a:pPr>
            <a:r>
              <a:rPr dirty="0" sz="2000" spc="310">
                <a:latin typeface="Arial"/>
                <a:cs typeface="Arial"/>
              </a:rPr>
              <a:t>ar</a:t>
            </a:r>
            <a:r>
              <a:rPr dirty="0" sz="2000" spc="225">
                <a:latin typeface="Arial"/>
                <a:cs typeface="Arial"/>
              </a:rPr>
              <a:t>r</a:t>
            </a:r>
            <a:r>
              <a:rPr dirty="0" sz="2000">
                <a:latin typeface="Arial"/>
                <a:cs typeface="Arial"/>
              </a:rPr>
              <a:t>	</a:t>
            </a:r>
            <a:r>
              <a:rPr dirty="0" sz="2000" spc="-75">
                <a:latin typeface="Arial"/>
                <a:cs typeface="Arial"/>
              </a:rPr>
              <a:t>=</a:t>
            </a:r>
            <a:r>
              <a:rPr dirty="0" sz="2000">
                <a:latin typeface="Arial"/>
                <a:cs typeface="Arial"/>
              </a:rPr>
              <a:t>	</a:t>
            </a:r>
            <a:r>
              <a:rPr dirty="0" sz="2000" spc="540">
                <a:latin typeface="Arial"/>
                <a:cs typeface="Arial"/>
              </a:rPr>
              <a:t>[</a:t>
            </a:r>
            <a:r>
              <a:rPr dirty="0" sz="2000" spc="-15">
                <a:latin typeface="Arial"/>
                <a:cs typeface="Arial"/>
              </a:rPr>
              <a:t>1</a:t>
            </a:r>
            <a:r>
              <a:rPr dirty="0" sz="2000" spc="535">
                <a:latin typeface="Arial"/>
                <a:cs typeface="Arial"/>
              </a:rPr>
              <a:t>,</a:t>
            </a:r>
            <a:r>
              <a:rPr dirty="0" sz="2000">
                <a:latin typeface="Arial"/>
                <a:cs typeface="Arial"/>
              </a:rPr>
              <a:t>	</a:t>
            </a:r>
            <a:r>
              <a:rPr dirty="0" sz="2000" spc="-15">
                <a:latin typeface="Arial"/>
                <a:cs typeface="Arial"/>
              </a:rPr>
              <a:t>2</a:t>
            </a:r>
            <a:r>
              <a:rPr dirty="0" sz="2000" spc="535">
                <a:latin typeface="Arial"/>
                <a:cs typeface="Arial"/>
              </a:rPr>
              <a:t>,</a:t>
            </a:r>
            <a:r>
              <a:rPr dirty="0" sz="2000">
                <a:latin typeface="Arial"/>
                <a:cs typeface="Arial"/>
              </a:rPr>
              <a:t>	</a:t>
            </a:r>
            <a:r>
              <a:rPr dirty="0" sz="2000" spc="390">
                <a:latin typeface="Arial"/>
                <a:cs typeface="Arial"/>
              </a:rPr>
              <a:t>"</a:t>
            </a:r>
            <a:r>
              <a:rPr dirty="0" sz="2000" spc="-40">
                <a:latin typeface="Arial"/>
                <a:cs typeface="Arial"/>
              </a:rPr>
              <a:t>n</a:t>
            </a:r>
            <a:r>
              <a:rPr dirty="0" sz="2000" spc="-15">
                <a:latin typeface="Arial"/>
                <a:cs typeface="Arial"/>
              </a:rPr>
              <a:t>u</a:t>
            </a:r>
            <a:r>
              <a:rPr dirty="0" sz="2000" spc="-570">
                <a:latin typeface="Arial"/>
                <a:cs typeface="Arial"/>
              </a:rPr>
              <a:t>m</a:t>
            </a:r>
            <a:r>
              <a:rPr dirty="0" sz="2000" spc="-15">
                <a:latin typeface="Arial"/>
                <a:cs typeface="Arial"/>
              </a:rPr>
              <a:t>be</a:t>
            </a:r>
            <a:r>
              <a:rPr dirty="0" sz="2000" spc="430">
                <a:latin typeface="Arial"/>
                <a:cs typeface="Arial"/>
              </a:rPr>
              <a:t>r</a:t>
            </a:r>
            <a:r>
              <a:rPr dirty="0" sz="2000" spc="365">
                <a:latin typeface="Arial"/>
                <a:cs typeface="Arial"/>
              </a:rPr>
              <a:t>"</a:t>
            </a:r>
            <a:r>
              <a:rPr dirty="0" sz="2000" spc="535">
                <a:latin typeface="Arial"/>
                <a:cs typeface="Arial"/>
              </a:rPr>
              <a:t>]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614"/>
              </a:spcBef>
            </a:pPr>
            <a:r>
              <a:rPr dirty="0" sz="2000" spc="350">
                <a:latin typeface="Arial"/>
                <a:cs typeface="Arial"/>
              </a:rPr>
              <a:t>print(arr[:2])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639"/>
              </a:spcBef>
            </a:pPr>
            <a:r>
              <a:rPr dirty="0" sz="2000" spc="350">
                <a:latin typeface="Arial"/>
                <a:cs typeface="Arial"/>
              </a:rPr>
              <a:t>print(arr[1:])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614"/>
              </a:spcBef>
            </a:pPr>
            <a:r>
              <a:rPr dirty="0" sz="2000" spc="380">
                <a:latin typeface="Arial"/>
                <a:cs typeface="Arial"/>
              </a:rPr>
              <a:t>print(arr[:])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603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 spc="5"/>
              <a:t>2019 </a:t>
            </a:r>
            <a:r>
              <a:rPr dirty="0"/>
              <a:t>봄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2603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 spc="5"/>
              <a:t>KAIST </a:t>
            </a:r>
            <a:r>
              <a:rPr dirty="0" spc="135"/>
              <a:t>&amp; </a:t>
            </a:r>
            <a:r>
              <a:rPr dirty="0"/>
              <a:t>대덕고 빛나리</a:t>
            </a:r>
            <a:r>
              <a:rPr dirty="0" spc="215"/>
              <a:t> </a:t>
            </a:r>
            <a:r>
              <a:rPr dirty="0"/>
              <a:t>tutoring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6034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244" y="686257"/>
            <a:ext cx="5543550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63015" algn="l"/>
                <a:tab pos="3272790" algn="l"/>
                <a:tab pos="4525645" algn="l"/>
              </a:tabLst>
            </a:pPr>
            <a:r>
              <a:rPr dirty="0" spc="-40">
                <a:latin typeface="Arial"/>
                <a:cs typeface="Arial"/>
              </a:rPr>
              <a:t>Loo</a:t>
            </a:r>
            <a:r>
              <a:rPr dirty="0" spc="-25">
                <a:latin typeface="Arial"/>
                <a:cs typeface="Arial"/>
              </a:rPr>
              <a:t>p</a:t>
            </a:r>
            <a:r>
              <a:rPr dirty="0">
                <a:latin typeface="Arial"/>
                <a:cs typeface="Arial"/>
              </a:rPr>
              <a:t>	</a:t>
            </a:r>
            <a:r>
              <a:rPr dirty="0" spc="-365">
                <a:latin typeface="Arial"/>
                <a:cs typeface="Arial"/>
              </a:rPr>
              <a:t>C</a:t>
            </a:r>
            <a:r>
              <a:rPr dirty="0" spc="-295">
                <a:latin typeface="Arial"/>
                <a:cs typeface="Arial"/>
              </a:rPr>
              <a:t>o</a:t>
            </a:r>
            <a:r>
              <a:rPr dirty="0" spc="620">
                <a:latin typeface="Arial"/>
                <a:cs typeface="Arial"/>
              </a:rPr>
              <a:t>nt</a:t>
            </a:r>
            <a:r>
              <a:rPr dirty="0" spc="480">
                <a:latin typeface="Arial"/>
                <a:cs typeface="Arial"/>
              </a:rPr>
              <a:t>r</a:t>
            </a:r>
            <a:r>
              <a:rPr dirty="0" spc="575">
                <a:latin typeface="Arial"/>
                <a:cs typeface="Arial"/>
              </a:rPr>
              <a:t>ol</a:t>
            </a:r>
            <a:r>
              <a:rPr dirty="0">
                <a:latin typeface="Arial"/>
                <a:cs typeface="Arial"/>
              </a:rPr>
              <a:t>	</a:t>
            </a:r>
            <a:r>
              <a:rPr dirty="0" spc="-635">
                <a:latin typeface="Arial"/>
                <a:cs typeface="Arial"/>
              </a:rPr>
              <a:t>w</a:t>
            </a:r>
            <a:r>
              <a:rPr dirty="0" spc="1165">
                <a:latin typeface="Arial"/>
                <a:cs typeface="Arial"/>
              </a:rPr>
              <a:t>i</a:t>
            </a:r>
            <a:r>
              <a:rPr dirty="0" spc="965">
                <a:latin typeface="Arial"/>
                <a:cs typeface="Arial"/>
              </a:rPr>
              <a:t>t</a:t>
            </a:r>
            <a:r>
              <a:rPr dirty="0" spc="-25">
                <a:latin typeface="Arial"/>
                <a:cs typeface="Arial"/>
              </a:rPr>
              <a:t>h</a:t>
            </a:r>
            <a:r>
              <a:rPr dirty="0">
                <a:latin typeface="Arial"/>
                <a:cs typeface="Arial"/>
              </a:rPr>
              <a:t>	</a:t>
            </a:r>
            <a:r>
              <a:rPr dirty="0" spc="1165">
                <a:latin typeface="Arial"/>
                <a:cs typeface="Arial"/>
              </a:rPr>
              <a:t>l</a:t>
            </a:r>
            <a:r>
              <a:rPr dirty="0" spc="780">
                <a:latin typeface="Arial"/>
                <a:cs typeface="Arial"/>
              </a:rPr>
              <a:t>ist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7244" y="2310460"/>
            <a:ext cx="5883275" cy="30067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793115" algn="l"/>
                <a:tab pos="2411730" algn="l"/>
                <a:tab pos="2997200" algn="l"/>
              </a:tabLst>
            </a:pPr>
            <a:r>
              <a:rPr dirty="0" sz="2800" spc="445">
                <a:solidFill>
                  <a:srgbClr val="FF0000"/>
                </a:solidFill>
                <a:latin typeface="Arial"/>
                <a:cs typeface="Arial"/>
              </a:rPr>
              <a:t>for	</a:t>
            </a:r>
            <a:r>
              <a:rPr dirty="0" sz="2800" spc="5">
                <a:latin typeface="UKIJ CJK"/>
                <a:cs typeface="UKIJ CJK"/>
              </a:rPr>
              <a:t>변수이름	</a:t>
            </a:r>
            <a:r>
              <a:rPr dirty="0" sz="2800" spc="450">
                <a:solidFill>
                  <a:srgbClr val="FF0000"/>
                </a:solidFill>
                <a:latin typeface="Arial"/>
                <a:cs typeface="Arial"/>
              </a:rPr>
              <a:t>in	</a:t>
            </a:r>
            <a:r>
              <a:rPr dirty="0" sz="2800" spc="285">
                <a:solidFill>
                  <a:srgbClr val="FF0000"/>
                </a:solidFill>
                <a:latin typeface="Arial"/>
                <a:cs typeface="Arial"/>
              </a:rPr>
              <a:t>listname: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4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2800" spc="5">
                <a:latin typeface="UKIJ CJK"/>
                <a:cs typeface="UKIJ CJK"/>
              </a:rPr>
              <a:t>혹은</a:t>
            </a:r>
            <a:endParaRPr sz="28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150">
              <a:latin typeface="UKIJ CJK"/>
              <a:cs typeface="UKIJ CJK"/>
            </a:endParaRPr>
          </a:p>
          <a:p>
            <a:pPr marL="793115" marR="5080" indent="-781050">
              <a:lnSpc>
                <a:spcPct val="120100"/>
              </a:lnSpc>
              <a:tabLst>
                <a:tab pos="793115" algn="l"/>
                <a:tab pos="1183005" algn="l"/>
                <a:tab pos="1768475" algn="l"/>
              </a:tabLst>
            </a:pPr>
            <a:r>
              <a:rPr dirty="0" sz="2800" spc="475">
                <a:latin typeface="Arial"/>
                <a:cs typeface="Arial"/>
              </a:rPr>
              <a:t>fo</a:t>
            </a:r>
            <a:r>
              <a:rPr dirty="0" sz="2800" spc="390">
                <a:latin typeface="Arial"/>
                <a:cs typeface="Arial"/>
              </a:rPr>
              <a:t>r</a:t>
            </a:r>
            <a:r>
              <a:rPr dirty="0" sz="2800">
                <a:latin typeface="Arial"/>
                <a:cs typeface="Arial"/>
              </a:rPr>
              <a:t>	</a:t>
            </a:r>
            <a:r>
              <a:rPr dirty="0" sz="2800" spc="919">
                <a:latin typeface="Arial"/>
                <a:cs typeface="Arial"/>
              </a:rPr>
              <a:t>i</a:t>
            </a:r>
            <a:r>
              <a:rPr dirty="0" sz="2800">
                <a:latin typeface="Arial"/>
                <a:cs typeface="Arial"/>
              </a:rPr>
              <a:t>	</a:t>
            </a:r>
            <a:r>
              <a:rPr dirty="0" sz="2800" spc="250">
                <a:latin typeface="Arial"/>
                <a:cs typeface="Arial"/>
              </a:rPr>
              <a:t>i</a:t>
            </a:r>
            <a:r>
              <a:rPr dirty="0" sz="2800" spc="650">
                <a:latin typeface="Arial"/>
                <a:cs typeface="Arial"/>
              </a:rPr>
              <a:t>n</a:t>
            </a:r>
            <a:r>
              <a:rPr dirty="0" sz="2800">
                <a:latin typeface="Arial"/>
                <a:cs typeface="Arial"/>
              </a:rPr>
              <a:t>	</a:t>
            </a:r>
            <a:r>
              <a:rPr dirty="0" sz="2800" spc="195">
                <a:latin typeface="Arial"/>
                <a:cs typeface="Arial"/>
              </a:rPr>
              <a:t>range</a:t>
            </a:r>
            <a:r>
              <a:rPr dirty="0" sz="2800" spc="135">
                <a:latin typeface="Arial"/>
                <a:cs typeface="Arial"/>
              </a:rPr>
              <a:t>(</a:t>
            </a:r>
            <a:r>
              <a:rPr dirty="0" sz="2800" spc="250">
                <a:latin typeface="Arial"/>
                <a:cs typeface="Arial"/>
              </a:rPr>
              <a:t>le</a:t>
            </a:r>
            <a:r>
              <a:rPr dirty="0" sz="2800" spc="355">
                <a:latin typeface="Arial"/>
                <a:cs typeface="Arial"/>
              </a:rPr>
              <a:t>n</a:t>
            </a:r>
            <a:r>
              <a:rPr dirty="0" sz="2800" spc="600">
                <a:latin typeface="Arial"/>
                <a:cs typeface="Arial"/>
              </a:rPr>
              <a:t>(</a:t>
            </a:r>
            <a:r>
              <a:rPr dirty="0" sz="2800" spc="229">
                <a:latin typeface="Arial"/>
                <a:cs typeface="Arial"/>
              </a:rPr>
              <a:t>listname</a:t>
            </a:r>
            <a:r>
              <a:rPr dirty="0" sz="2800" spc="620">
                <a:latin typeface="Arial"/>
                <a:cs typeface="Arial"/>
              </a:rPr>
              <a:t>)):  </a:t>
            </a:r>
            <a:r>
              <a:rPr dirty="0" sz="2800" spc="390">
                <a:latin typeface="Arial"/>
                <a:cs typeface="Arial"/>
              </a:rPr>
              <a:t>listname[i]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726168" y="121920"/>
            <a:ext cx="512064" cy="5090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0333824" y="112776"/>
            <a:ext cx="1756487" cy="5059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6" name="object 6"/>
          <p:cNvGrpSpPr/>
          <p:nvPr/>
        </p:nvGrpSpPr>
        <p:grpSpPr>
          <a:xfrm>
            <a:off x="7947657" y="1743455"/>
            <a:ext cx="3756025" cy="4559300"/>
            <a:chOff x="7947657" y="1743455"/>
            <a:chExt cx="3756025" cy="4559300"/>
          </a:xfrm>
        </p:grpSpPr>
        <p:sp>
          <p:nvSpPr>
            <p:cNvPr id="7" name="object 7"/>
            <p:cNvSpPr/>
            <p:nvPr/>
          </p:nvSpPr>
          <p:spPr>
            <a:xfrm>
              <a:off x="7947657" y="1818131"/>
              <a:ext cx="3755903" cy="448437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7973568" y="1749551"/>
              <a:ext cx="3694429" cy="441959"/>
            </a:xfrm>
            <a:custGeom>
              <a:avLst/>
              <a:gdLst/>
              <a:ahLst/>
              <a:cxnLst/>
              <a:rect l="l" t="t" r="r" b="b"/>
              <a:pathLst>
                <a:path w="3694429" h="441960">
                  <a:moveTo>
                    <a:pt x="3620515" y="0"/>
                  </a:moveTo>
                  <a:lnTo>
                    <a:pt x="73659" y="0"/>
                  </a:lnTo>
                  <a:lnTo>
                    <a:pt x="45005" y="5794"/>
                  </a:lnTo>
                  <a:lnTo>
                    <a:pt x="21589" y="21589"/>
                  </a:lnTo>
                  <a:lnTo>
                    <a:pt x="5794" y="45005"/>
                  </a:lnTo>
                  <a:lnTo>
                    <a:pt x="0" y="73660"/>
                  </a:lnTo>
                  <a:lnTo>
                    <a:pt x="0" y="441960"/>
                  </a:lnTo>
                  <a:lnTo>
                    <a:pt x="3694176" y="441960"/>
                  </a:lnTo>
                  <a:lnTo>
                    <a:pt x="3694176" y="73660"/>
                  </a:lnTo>
                  <a:lnTo>
                    <a:pt x="3688381" y="45005"/>
                  </a:lnTo>
                  <a:lnTo>
                    <a:pt x="3672585" y="21590"/>
                  </a:lnTo>
                  <a:lnTo>
                    <a:pt x="3649170" y="5794"/>
                  </a:lnTo>
                  <a:lnTo>
                    <a:pt x="3620515" y="0"/>
                  </a:lnTo>
                  <a:close/>
                </a:path>
              </a:pathLst>
            </a:custGeom>
            <a:solidFill>
              <a:srgbClr val="C5DFB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7973568" y="1749551"/>
              <a:ext cx="3694429" cy="441959"/>
            </a:xfrm>
            <a:custGeom>
              <a:avLst/>
              <a:gdLst/>
              <a:ahLst/>
              <a:cxnLst/>
              <a:rect l="l" t="t" r="r" b="b"/>
              <a:pathLst>
                <a:path w="3694429" h="441960">
                  <a:moveTo>
                    <a:pt x="73659" y="0"/>
                  </a:moveTo>
                  <a:lnTo>
                    <a:pt x="3620515" y="0"/>
                  </a:lnTo>
                  <a:lnTo>
                    <a:pt x="3649170" y="5794"/>
                  </a:lnTo>
                  <a:lnTo>
                    <a:pt x="3672585" y="21590"/>
                  </a:lnTo>
                  <a:lnTo>
                    <a:pt x="3688381" y="45005"/>
                  </a:lnTo>
                  <a:lnTo>
                    <a:pt x="3694176" y="73660"/>
                  </a:lnTo>
                  <a:lnTo>
                    <a:pt x="3694176" y="441960"/>
                  </a:lnTo>
                  <a:lnTo>
                    <a:pt x="0" y="441960"/>
                  </a:lnTo>
                  <a:lnTo>
                    <a:pt x="0" y="73660"/>
                  </a:lnTo>
                  <a:lnTo>
                    <a:pt x="5794" y="45005"/>
                  </a:lnTo>
                  <a:lnTo>
                    <a:pt x="21589" y="21589"/>
                  </a:lnTo>
                  <a:lnTo>
                    <a:pt x="45005" y="5794"/>
                  </a:lnTo>
                  <a:lnTo>
                    <a:pt x="73659" y="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>
            <a:spLocks noGrp="1"/>
          </p:cNvSpPr>
          <p:nvPr>
            <p:ph idx="3" sz="half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43180">
              <a:lnSpc>
                <a:spcPct val="100000"/>
              </a:lnSpc>
              <a:spcBef>
                <a:spcPts val="100"/>
              </a:spcBef>
            </a:pPr>
            <a:r>
              <a:rPr dirty="0"/>
              <a:t>예시</a:t>
            </a: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2200"/>
          </a:p>
          <a:p>
            <a:pPr marL="12700">
              <a:lnSpc>
                <a:spcPct val="100000"/>
              </a:lnSpc>
              <a:tabLst>
                <a:tab pos="573405" algn="l"/>
                <a:tab pos="854075" algn="l"/>
                <a:tab pos="1411605" algn="l"/>
                <a:tab pos="1831975" algn="l"/>
                <a:tab pos="2249805" algn="l"/>
                <a:tab pos="2670810" algn="l"/>
              </a:tabLst>
            </a:pPr>
            <a:r>
              <a:rPr dirty="0" sz="2000" spc="-15">
                <a:latin typeface="Arial"/>
                <a:cs typeface="Arial"/>
              </a:rPr>
              <a:t>odd	</a:t>
            </a:r>
            <a:r>
              <a:rPr dirty="0" sz="2000" spc="-75">
                <a:latin typeface="Arial"/>
                <a:cs typeface="Arial"/>
              </a:rPr>
              <a:t>=	</a:t>
            </a:r>
            <a:r>
              <a:rPr dirty="0" sz="2000" spc="355">
                <a:latin typeface="Arial"/>
                <a:cs typeface="Arial"/>
              </a:rPr>
              <a:t>[1,	</a:t>
            </a:r>
            <a:r>
              <a:rPr dirty="0" sz="2000" spc="265">
                <a:latin typeface="Arial"/>
                <a:cs typeface="Arial"/>
              </a:rPr>
              <a:t>3,	5,	7,	9]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573405" algn="l"/>
                <a:tab pos="854075" algn="l"/>
                <a:tab pos="1271270" algn="l"/>
              </a:tabLst>
            </a:pPr>
            <a:r>
              <a:rPr dirty="0" sz="2000" spc="320">
                <a:latin typeface="Arial"/>
                <a:cs typeface="Arial"/>
              </a:rPr>
              <a:t>for	</a:t>
            </a:r>
            <a:r>
              <a:rPr dirty="0" sz="2000" spc="-20">
                <a:latin typeface="Arial"/>
                <a:cs typeface="Arial"/>
              </a:rPr>
              <a:t>o	</a:t>
            </a:r>
            <a:r>
              <a:rPr dirty="0" sz="2000" spc="320">
                <a:latin typeface="Arial"/>
                <a:cs typeface="Arial"/>
              </a:rPr>
              <a:t>in	</a:t>
            </a:r>
            <a:r>
              <a:rPr dirty="0" sz="2000" spc="125">
                <a:latin typeface="Arial"/>
                <a:cs typeface="Arial"/>
              </a:rPr>
              <a:t>odd:</a:t>
            </a:r>
            <a:endParaRPr sz="2000">
              <a:latin typeface="Arial"/>
              <a:cs typeface="Arial"/>
            </a:endParaRPr>
          </a:p>
          <a:p>
            <a:pPr marL="573405">
              <a:lnSpc>
                <a:spcPct val="100000"/>
              </a:lnSpc>
              <a:spcBef>
                <a:spcPts val="745"/>
              </a:spcBef>
            </a:pPr>
            <a:r>
              <a:rPr dirty="0" sz="2000" spc="305">
                <a:latin typeface="Arial"/>
                <a:cs typeface="Arial"/>
              </a:rPr>
              <a:t>print(o)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750">
              <a:latin typeface="Arial"/>
              <a:cs typeface="Arial"/>
            </a:endParaRPr>
          </a:p>
          <a:p>
            <a:pPr marL="573405" marR="5080" indent="-561340">
              <a:lnSpc>
                <a:spcPct val="131600"/>
              </a:lnSpc>
              <a:tabLst>
                <a:tab pos="573405" algn="l"/>
                <a:tab pos="854075" algn="l"/>
                <a:tab pos="1270635" algn="l"/>
              </a:tabLst>
            </a:pPr>
            <a:r>
              <a:rPr dirty="0" sz="2000" spc="345">
                <a:latin typeface="Arial"/>
                <a:cs typeface="Arial"/>
              </a:rPr>
              <a:t>fo</a:t>
            </a:r>
            <a:r>
              <a:rPr dirty="0" sz="2000" spc="270">
                <a:latin typeface="Arial"/>
                <a:cs typeface="Arial"/>
              </a:rPr>
              <a:t>r</a:t>
            </a:r>
            <a:r>
              <a:rPr dirty="0" sz="2000">
                <a:latin typeface="Arial"/>
                <a:cs typeface="Arial"/>
              </a:rPr>
              <a:t>	</a:t>
            </a:r>
            <a:r>
              <a:rPr dirty="0" sz="2000" spc="650">
                <a:latin typeface="Arial"/>
                <a:cs typeface="Arial"/>
              </a:rPr>
              <a:t>i</a:t>
            </a:r>
            <a:r>
              <a:rPr dirty="0" sz="2000">
                <a:latin typeface="Arial"/>
                <a:cs typeface="Arial"/>
              </a:rPr>
              <a:t>	</a:t>
            </a:r>
            <a:r>
              <a:rPr dirty="0" sz="2000" spc="655">
                <a:latin typeface="Arial"/>
                <a:cs typeface="Arial"/>
              </a:rPr>
              <a:t>i</a:t>
            </a:r>
            <a:r>
              <a:rPr dirty="0" sz="2000" spc="-20">
                <a:latin typeface="Arial"/>
                <a:cs typeface="Arial"/>
              </a:rPr>
              <a:t>n</a:t>
            </a:r>
            <a:r>
              <a:rPr dirty="0" sz="2000">
                <a:latin typeface="Arial"/>
                <a:cs typeface="Arial"/>
              </a:rPr>
              <a:t>	</a:t>
            </a:r>
            <a:r>
              <a:rPr dirty="0" sz="2000" spc="430">
                <a:latin typeface="Arial"/>
                <a:cs typeface="Arial"/>
              </a:rPr>
              <a:t>r</a:t>
            </a:r>
            <a:r>
              <a:rPr dirty="0" sz="2000" spc="-15">
                <a:latin typeface="Arial"/>
                <a:cs typeface="Arial"/>
              </a:rPr>
              <a:t>ange</a:t>
            </a:r>
            <a:r>
              <a:rPr dirty="0" sz="2000" spc="425">
                <a:latin typeface="Arial"/>
                <a:cs typeface="Arial"/>
              </a:rPr>
              <a:t>(</a:t>
            </a:r>
            <a:r>
              <a:rPr dirty="0" sz="2000" spc="210">
                <a:latin typeface="Arial"/>
                <a:cs typeface="Arial"/>
              </a:rPr>
              <a:t>len</a:t>
            </a:r>
            <a:r>
              <a:rPr dirty="0" sz="2000" spc="430">
                <a:latin typeface="Arial"/>
                <a:cs typeface="Arial"/>
              </a:rPr>
              <a:t>(</a:t>
            </a:r>
            <a:r>
              <a:rPr dirty="0" sz="2000" spc="-15">
                <a:latin typeface="Arial"/>
                <a:cs typeface="Arial"/>
              </a:rPr>
              <a:t>o</a:t>
            </a:r>
            <a:r>
              <a:rPr dirty="0" sz="2000" spc="-35">
                <a:latin typeface="Arial"/>
                <a:cs typeface="Arial"/>
              </a:rPr>
              <a:t>dd</a:t>
            </a:r>
            <a:r>
              <a:rPr dirty="0" sz="2000" spc="445">
                <a:latin typeface="Arial"/>
                <a:cs typeface="Arial"/>
              </a:rPr>
              <a:t>)):  </a:t>
            </a:r>
            <a:r>
              <a:rPr dirty="0" sz="2000" spc="390">
                <a:latin typeface="Arial"/>
                <a:cs typeface="Arial"/>
              </a:rPr>
              <a:t>print(i)  </a:t>
            </a:r>
            <a:r>
              <a:rPr dirty="0" sz="2000" spc="320">
                <a:latin typeface="Arial"/>
                <a:cs typeface="Arial"/>
              </a:rPr>
              <a:t>print(odd[i])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603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 spc="5"/>
              <a:t>2019 </a:t>
            </a:r>
            <a:r>
              <a:rPr dirty="0"/>
              <a:t>봄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2603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 spc="5"/>
              <a:t>KAIST </a:t>
            </a:r>
            <a:r>
              <a:rPr dirty="0" spc="135"/>
              <a:t>&amp; </a:t>
            </a:r>
            <a:r>
              <a:rPr dirty="0"/>
              <a:t>대덕고 빛나리</a:t>
            </a:r>
            <a:r>
              <a:rPr dirty="0" spc="215"/>
              <a:t> </a:t>
            </a:r>
            <a:r>
              <a:rPr dirty="0"/>
              <a:t>tutoring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6034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244" y="686257"/>
            <a:ext cx="3537585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63015" algn="l"/>
              </a:tabLst>
            </a:pPr>
            <a:r>
              <a:rPr dirty="0" spc="1165">
                <a:latin typeface="Arial"/>
                <a:cs typeface="Arial"/>
              </a:rPr>
              <a:t>li</a:t>
            </a:r>
            <a:r>
              <a:rPr dirty="0" spc="165">
                <a:latin typeface="Arial"/>
                <a:cs typeface="Arial"/>
              </a:rPr>
              <a:t>s</a:t>
            </a:r>
            <a:r>
              <a:rPr dirty="0" spc="980">
                <a:latin typeface="Arial"/>
                <a:cs typeface="Arial"/>
              </a:rPr>
              <a:t>t</a:t>
            </a:r>
            <a:r>
              <a:rPr dirty="0">
                <a:latin typeface="Arial"/>
                <a:cs typeface="Arial"/>
              </a:rPr>
              <a:t>	</a:t>
            </a:r>
            <a:r>
              <a:rPr dirty="0" spc="315">
                <a:latin typeface="Arial"/>
                <a:cs typeface="Arial"/>
              </a:rPr>
              <a:t>f</a:t>
            </a:r>
            <a:r>
              <a:rPr dirty="0" spc="620">
                <a:latin typeface="Arial"/>
                <a:cs typeface="Arial"/>
              </a:rPr>
              <a:t>u</a:t>
            </a:r>
            <a:r>
              <a:rPr dirty="0" spc="450">
                <a:latin typeface="Arial"/>
                <a:cs typeface="Arial"/>
              </a:rPr>
              <a:t>nc</a:t>
            </a:r>
            <a:r>
              <a:rPr dirty="0" spc="220">
                <a:latin typeface="Arial"/>
                <a:cs typeface="Arial"/>
              </a:rPr>
              <a:t>t</a:t>
            </a:r>
            <a:r>
              <a:rPr dirty="0" spc="330">
                <a:latin typeface="Arial"/>
                <a:cs typeface="Arial"/>
              </a:rPr>
              <a:t>i</a:t>
            </a:r>
            <a:r>
              <a:rPr dirty="0" spc="840">
                <a:latin typeface="Arial"/>
                <a:cs typeface="Arial"/>
              </a:rPr>
              <a:t>o</a:t>
            </a:r>
            <a:r>
              <a:rPr dirty="0" spc="-40">
                <a:latin typeface="Arial"/>
                <a:cs typeface="Arial"/>
              </a:rPr>
              <a:t>n</a:t>
            </a:r>
            <a:r>
              <a:rPr dirty="0" spc="180">
                <a:latin typeface="Arial"/>
                <a:cs typeface="Arial"/>
              </a:rPr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7244" y="1714952"/>
            <a:ext cx="6089650" cy="104965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95"/>
              </a:spcBef>
              <a:tabLst>
                <a:tab pos="918210" algn="l"/>
                <a:tab pos="1734820" algn="l"/>
                <a:tab pos="2179955" algn="l"/>
                <a:tab pos="3445510" algn="l"/>
                <a:tab pos="3710304" algn="l"/>
                <a:tab pos="3994150" algn="l"/>
                <a:tab pos="4100829" algn="l"/>
                <a:tab pos="4649470" algn="l"/>
              </a:tabLst>
            </a:pPr>
            <a:r>
              <a:rPr dirty="0" sz="2800" spc="475">
                <a:latin typeface="Arial"/>
                <a:cs typeface="Arial"/>
              </a:rPr>
              <a:t>strin</a:t>
            </a:r>
            <a:r>
              <a:rPr dirty="0" sz="2800" spc="-25">
                <a:latin typeface="Arial"/>
                <a:cs typeface="Arial"/>
              </a:rPr>
              <a:t>g</a:t>
            </a:r>
            <a:r>
              <a:rPr dirty="0" sz="2800" spc="5">
                <a:latin typeface="UKIJ CJK"/>
                <a:cs typeface="UKIJ CJK"/>
              </a:rPr>
              <a:t>과</a:t>
            </a:r>
            <a:r>
              <a:rPr dirty="0" sz="2800">
                <a:latin typeface="UKIJ CJK"/>
                <a:cs typeface="UKIJ CJK"/>
              </a:rPr>
              <a:t>	</a:t>
            </a:r>
            <a:r>
              <a:rPr dirty="0" sz="2800" spc="5">
                <a:latin typeface="UKIJ CJK"/>
                <a:cs typeface="UKIJ CJK"/>
              </a:rPr>
              <a:t>마찬가지로</a:t>
            </a:r>
            <a:r>
              <a:rPr dirty="0" sz="2800">
                <a:latin typeface="UKIJ CJK"/>
                <a:cs typeface="UKIJ CJK"/>
              </a:rPr>
              <a:t>	</a:t>
            </a:r>
            <a:r>
              <a:rPr dirty="0" sz="2800" spc="765">
                <a:solidFill>
                  <a:srgbClr val="FF0000"/>
                </a:solidFill>
                <a:latin typeface="Arial"/>
                <a:cs typeface="Arial"/>
              </a:rPr>
              <a:t>.</a:t>
            </a:r>
            <a:r>
              <a:rPr dirty="0" sz="2800">
                <a:solidFill>
                  <a:srgbClr val="FF0000"/>
                </a:solidFill>
                <a:latin typeface="Arial"/>
                <a:cs typeface="Arial"/>
              </a:rPr>
              <a:t>		</a:t>
            </a:r>
            <a:r>
              <a:rPr dirty="0" sz="2800" spc="5">
                <a:latin typeface="UKIJ CJK"/>
                <a:cs typeface="UKIJ CJK"/>
              </a:rPr>
              <a:t>을</a:t>
            </a:r>
            <a:r>
              <a:rPr dirty="0" sz="2800">
                <a:latin typeface="UKIJ CJK"/>
                <a:cs typeface="UKIJ CJK"/>
              </a:rPr>
              <a:t>	</a:t>
            </a:r>
            <a:r>
              <a:rPr dirty="0" sz="2800" spc="5">
                <a:latin typeface="UKIJ CJK"/>
                <a:cs typeface="UKIJ CJK"/>
              </a:rPr>
              <a:t>이용하여  </a:t>
            </a:r>
            <a:r>
              <a:rPr dirty="0" sz="2800" spc="5">
                <a:latin typeface="UKIJ CJK"/>
                <a:cs typeface="UKIJ CJK"/>
              </a:rPr>
              <a:t>특정	기능을	호출할	</a:t>
            </a:r>
            <a:r>
              <a:rPr dirty="0" sz="2800" spc="10">
                <a:latin typeface="UKIJ CJK"/>
                <a:cs typeface="UKIJ CJK"/>
              </a:rPr>
              <a:t>수	</a:t>
            </a:r>
            <a:r>
              <a:rPr dirty="0" sz="2800" spc="260">
                <a:latin typeface="UKIJ CJK"/>
                <a:cs typeface="UKIJ CJK"/>
              </a:rPr>
              <a:t>있다</a:t>
            </a:r>
            <a:r>
              <a:rPr dirty="0" sz="2800" spc="260">
                <a:latin typeface="Arial"/>
                <a:cs typeface="Arial"/>
              </a:rPr>
              <a:t>.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7244" y="3248100"/>
            <a:ext cx="4725035" cy="105029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20100"/>
              </a:lnSpc>
              <a:spcBef>
                <a:spcPts val="95"/>
              </a:spcBef>
              <a:tabLst>
                <a:tab pos="918210" algn="l"/>
                <a:tab pos="1734820" algn="l"/>
                <a:tab pos="1826260" algn="l"/>
                <a:tab pos="3067050" algn="l"/>
                <a:tab pos="3088640" algn="l"/>
                <a:tab pos="3618865" algn="l"/>
              </a:tabLst>
            </a:pPr>
            <a:r>
              <a:rPr dirty="0" sz="2800" spc="-20">
                <a:latin typeface="Arial"/>
                <a:cs typeface="Arial"/>
              </a:rPr>
              <a:t>append</a:t>
            </a:r>
            <a:r>
              <a:rPr dirty="0" sz="2800" spc="-20">
                <a:latin typeface="UKIJ CJK"/>
                <a:cs typeface="UKIJ CJK"/>
              </a:rPr>
              <a:t>는	</a:t>
            </a:r>
            <a:r>
              <a:rPr dirty="0" sz="2800" spc="540">
                <a:latin typeface="Arial"/>
                <a:cs typeface="Arial"/>
              </a:rPr>
              <a:t>list</a:t>
            </a:r>
            <a:r>
              <a:rPr dirty="0" sz="2800" spc="540">
                <a:latin typeface="UKIJ CJK"/>
                <a:cs typeface="UKIJ CJK"/>
              </a:rPr>
              <a:t>의	</a:t>
            </a:r>
            <a:r>
              <a:rPr dirty="0" sz="2800" spc="5">
                <a:latin typeface="UKIJ CJK"/>
                <a:cs typeface="UKIJ CJK"/>
              </a:rPr>
              <a:t>맨	끝에  </a:t>
            </a:r>
            <a:r>
              <a:rPr dirty="0" sz="2800" spc="5">
                <a:latin typeface="UKIJ CJK"/>
                <a:cs typeface="UKIJ CJK"/>
              </a:rPr>
              <a:t>괄호</a:t>
            </a:r>
            <a:r>
              <a:rPr dirty="0" sz="2800">
                <a:latin typeface="UKIJ CJK"/>
                <a:cs typeface="UKIJ CJK"/>
              </a:rPr>
              <a:t>	</a:t>
            </a:r>
            <a:r>
              <a:rPr dirty="0" sz="2800" spc="5">
                <a:latin typeface="UKIJ CJK"/>
                <a:cs typeface="UKIJ CJK"/>
              </a:rPr>
              <a:t>안의</a:t>
            </a:r>
            <a:r>
              <a:rPr dirty="0" sz="2800">
                <a:latin typeface="UKIJ CJK"/>
                <a:cs typeface="UKIJ CJK"/>
              </a:rPr>
              <a:t>		</a:t>
            </a:r>
            <a:r>
              <a:rPr dirty="0" sz="2800" spc="5">
                <a:latin typeface="UKIJ CJK"/>
                <a:cs typeface="UKIJ CJK"/>
              </a:rPr>
              <a:t>요소를</a:t>
            </a:r>
            <a:r>
              <a:rPr dirty="0" sz="2800">
                <a:latin typeface="UKIJ CJK"/>
                <a:cs typeface="UKIJ CJK"/>
              </a:rPr>
              <a:t>		</a:t>
            </a:r>
            <a:r>
              <a:rPr dirty="0" sz="2800" spc="5">
                <a:latin typeface="UKIJ CJK"/>
                <a:cs typeface="UKIJ CJK"/>
              </a:rPr>
              <a:t>추가한</a:t>
            </a:r>
            <a:r>
              <a:rPr dirty="0" sz="2800">
                <a:latin typeface="UKIJ CJK"/>
                <a:cs typeface="UKIJ CJK"/>
              </a:rPr>
              <a:t>다</a:t>
            </a:r>
            <a:r>
              <a:rPr dirty="0" sz="2800" spc="765">
                <a:latin typeface="Arial"/>
                <a:cs typeface="Arial"/>
              </a:rPr>
              <a:t>.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7244" y="4781538"/>
            <a:ext cx="6513195" cy="10509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0100"/>
              </a:lnSpc>
              <a:spcBef>
                <a:spcPts val="100"/>
              </a:spcBef>
              <a:tabLst>
                <a:tab pos="1274445" algn="l"/>
                <a:tab pos="1734820" algn="l"/>
                <a:tab pos="1826260" algn="l"/>
                <a:tab pos="2643505" algn="l"/>
                <a:tab pos="2731770" algn="l"/>
                <a:tab pos="3549015" algn="l"/>
                <a:tab pos="3994150" algn="l"/>
                <a:tab pos="4811395" algn="l"/>
                <a:tab pos="5786755" algn="l"/>
              </a:tabLst>
            </a:pPr>
            <a:r>
              <a:rPr dirty="0" sz="2800" spc="600">
                <a:latin typeface="Arial"/>
                <a:cs typeface="Arial"/>
              </a:rPr>
              <a:t>r</a:t>
            </a:r>
            <a:r>
              <a:rPr dirty="0" sz="2800" spc="-150">
                <a:latin typeface="Arial"/>
                <a:cs typeface="Arial"/>
              </a:rPr>
              <a:t>emove</a:t>
            </a:r>
            <a:r>
              <a:rPr dirty="0" sz="2800" spc="10">
                <a:latin typeface="UKIJ CJK"/>
                <a:cs typeface="UKIJ CJK"/>
              </a:rPr>
              <a:t>는</a:t>
            </a:r>
            <a:r>
              <a:rPr dirty="0" sz="2800">
                <a:latin typeface="UKIJ CJK"/>
                <a:cs typeface="UKIJ CJK"/>
              </a:rPr>
              <a:t>	</a:t>
            </a:r>
            <a:r>
              <a:rPr dirty="0" sz="2800" spc="10">
                <a:latin typeface="UKIJ CJK"/>
                <a:cs typeface="UKIJ CJK"/>
              </a:rPr>
              <a:t>괄호</a:t>
            </a:r>
            <a:r>
              <a:rPr dirty="0" sz="2800">
                <a:latin typeface="UKIJ CJK"/>
                <a:cs typeface="UKIJ CJK"/>
              </a:rPr>
              <a:t>	</a:t>
            </a:r>
            <a:r>
              <a:rPr dirty="0" sz="2800" spc="5">
                <a:latin typeface="UKIJ CJK"/>
                <a:cs typeface="UKIJ CJK"/>
              </a:rPr>
              <a:t>안</a:t>
            </a:r>
            <a:r>
              <a:rPr dirty="0" sz="2800" spc="10">
                <a:latin typeface="UKIJ CJK"/>
                <a:cs typeface="UKIJ CJK"/>
              </a:rPr>
              <a:t>의</a:t>
            </a:r>
            <a:r>
              <a:rPr dirty="0" sz="2800">
                <a:latin typeface="UKIJ CJK"/>
                <a:cs typeface="UKIJ CJK"/>
              </a:rPr>
              <a:t>	</a:t>
            </a:r>
            <a:r>
              <a:rPr dirty="0" sz="2800" spc="5">
                <a:latin typeface="UKIJ CJK"/>
                <a:cs typeface="UKIJ CJK"/>
              </a:rPr>
              <a:t>요소</a:t>
            </a:r>
            <a:r>
              <a:rPr dirty="0" sz="2800" spc="10">
                <a:latin typeface="UKIJ CJK"/>
                <a:cs typeface="UKIJ CJK"/>
              </a:rPr>
              <a:t>가</a:t>
            </a:r>
            <a:r>
              <a:rPr dirty="0" sz="2800">
                <a:latin typeface="UKIJ CJK"/>
                <a:cs typeface="UKIJ CJK"/>
              </a:rPr>
              <a:t>	</a:t>
            </a:r>
            <a:r>
              <a:rPr dirty="0" sz="2800" spc="700">
                <a:latin typeface="Arial"/>
                <a:cs typeface="Arial"/>
              </a:rPr>
              <a:t>lis</a:t>
            </a:r>
            <a:r>
              <a:rPr dirty="0" sz="2800" spc="625">
                <a:latin typeface="Arial"/>
                <a:cs typeface="Arial"/>
              </a:rPr>
              <a:t>t</a:t>
            </a:r>
            <a:r>
              <a:rPr dirty="0" sz="2800">
                <a:latin typeface="Arial"/>
                <a:cs typeface="Arial"/>
              </a:rPr>
              <a:t>	</a:t>
            </a:r>
            <a:r>
              <a:rPr dirty="0" sz="2800">
                <a:latin typeface="UKIJ CJK"/>
                <a:cs typeface="UKIJ CJK"/>
              </a:rPr>
              <a:t>안에  </a:t>
            </a:r>
            <a:r>
              <a:rPr dirty="0" sz="2800" spc="5">
                <a:latin typeface="UKIJ CJK"/>
                <a:cs typeface="UKIJ CJK"/>
              </a:rPr>
              <a:t>있으면	첫		번째		요소를	</a:t>
            </a:r>
            <a:r>
              <a:rPr dirty="0" sz="2800" spc="195">
                <a:latin typeface="UKIJ CJK"/>
                <a:cs typeface="UKIJ CJK"/>
              </a:rPr>
              <a:t>지운다</a:t>
            </a:r>
            <a:r>
              <a:rPr dirty="0" sz="2800" spc="195">
                <a:latin typeface="Arial"/>
                <a:cs typeface="Arial"/>
              </a:rPr>
              <a:t>.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726168" y="121920"/>
            <a:ext cx="512064" cy="5090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0333824" y="112776"/>
            <a:ext cx="1756487" cy="5059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7947659" y="1808987"/>
            <a:ext cx="3423668" cy="448437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8044433" y="2925009"/>
            <a:ext cx="1844675" cy="824865"/>
          </a:xfrm>
          <a:prstGeom prst="rect">
            <a:avLst/>
          </a:prstGeom>
        </p:spPr>
        <p:txBody>
          <a:bodyPr wrap="square" lIns="0" tIns="1079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50"/>
              </a:spcBef>
            </a:pPr>
            <a:r>
              <a:rPr dirty="0" sz="2000" spc="165">
                <a:latin typeface="Arial"/>
                <a:cs typeface="Arial"/>
              </a:rPr>
              <a:t>arr.append(3)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dirty="0" sz="2000" spc="330">
                <a:latin typeface="Arial"/>
                <a:cs typeface="Arial"/>
              </a:rPr>
              <a:t>print(arr)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044433" y="4129709"/>
            <a:ext cx="1844675" cy="1630045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12700" marR="5080">
              <a:lnSpc>
                <a:spcPct val="131700"/>
              </a:lnSpc>
              <a:spcBef>
                <a:spcPts val="85"/>
              </a:spcBef>
            </a:pPr>
            <a:r>
              <a:rPr dirty="0" sz="2000" spc="145">
                <a:latin typeface="Arial"/>
                <a:cs typeface="Arial"/>
              </a:rPr>
              <a:t>arr.appe</a:t>
            </a:r>
            <a:r>
              <a:rPr dirty="0" sz="2000" spc="145">
                <a:latin typeface="Arial"/>
                <a:cs typeface="Arial"/>
              </a:rPr>
              <a:t>n</a:t>
            </a:r>
            <a:r>
              <a:rPr dirty="0" sz="2000" spc="-10">
                <a:latin typeface="Arial"/>
                <a:cs typeface="Arial"/>
              </a:rPr>
              <a:t>d</a:t>
            </a:r>
            <a:r>
              <a:rPr dirty="0" sz="2000" spc="160">
                <a:latin typeface="Arial"/>
                <a:cs typeface="Arial"/>
              </a:rPr>
              <a:t>(</a:t>
            </a:r>
            <a:r>
              <a:rPr dirty="0" sz="2000" spc="260">
                <a:latin typeface="Arial"/>
                <a:cs typeface="Arial"/>
              </a:rPr>
              <a:t>2</a:t>
            </a:r>
            <a:r>
              <a:rPr dirty="0" sz="2000" spc="380">
                <a:latin typeface="Arial"/>
                <a:cs typeface="Arial"/>
              </a:rPr>
              <a:t>)  </a:t>
            </a:r>
            <a:r>
              <a:rPr dirty="0" sz="2000" spc="330">
                <a:latin typeface="Arial"/>
                <a:cs typeface="Arial"/>
              </a:rPr>
              <a:t>print(arr)  </a:t>
            </a:r>
            <a:r>
              <a:rPr dirty="0" sz="2000" spc="145">
                <a:latin typeface="Arial"/>
                <a:cs typeface="Arial"/>
              </a:rPr>
              <a:t>arr.remo</a:t>
            </a:r>
            <a:r>
              <a:rPr dirty="0" sz="2000" spc="130">
                <a:latin typeface="Arial"/>
                <a:cs typeface="Arial"/>
              </a:rPr>
              <a:t>v</a:t>
            </a:r>
            <a:r>
              <a:rPr dirty="0" sz="2000" spc="-15">
                <a:latin typeface="Arial"/>
                <a:cs typeface="Arial"/>
              </a:rPr>
              <a:t>e</a:t>
            </a:r>
            <a:r>
              <a:rPr dirty="0" sz="2000" spc="210">
                <a:latin typeface="Arial"/>
                <a:cs typeface="Arial"/>
              </a:rPr>
              <a:t>(2</a:t>
            </a:r>
            <a:r>
              <a:rPr dirty="0" sz="2000" spc="380">
                <a:latin typeface="Arial"/>
                <a:cs typeface="Arial"/>
              </a:rPr>
              <a:t>)  </a:t>
            </a:r>
            <a:r>
              <a:rPr dirty="0" sz="2000" spc="330">
                <a:latin typeface="Arial"/>
                <a:cs typeface="Arial"/>
              </a:rPr>
              <a:t>print(arr)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7967471" y="1743455"/>
            <a:ext cx="3377565" cy="454659"/>
            <a:chOff x="7967471" y="1743455"/>
            <a:chExt cx="3377565" cy="454659"/>
          </a:xfrm>
        </p:grpSpPr>
        <p:sp>
          <p:nvSpPr>
            <p:cNvPr id="12" name="object 12"/>
            <p:cNvSpPr/>
            <p:nvPr/>
          </p:nvSpPr>
          <p:spPr>
            <a:xfrm>
              <a:off x="7973567" y="1749551"/>
              <a:ext cx="3365500" cy="441959"/>
            </a:xfrm>
            <a:custGeom>
              <a:avLst/>
              <a:gdLst/>
              <a:ahLst/>
              <a:cxnLst/>
              <a:rect l="l" t="t" r="r" b="b"/>
              <a:pathLst>
                <a:path w="3365500" h="441960">
                  <a:moveTo>
                    <a:pt x="3291331" y="0"/>
                  </a:moveTo>
                  <a:lnTo>
                    <a:pt x="73659" y="0"/>
                  </a:lnTo>
                  <a:lnTo>
                    <a:pt x="45005" y="5794"/>
                  </a:lnTo>
                  <a:lnTo>
                    <a:pt x="21589" y="21589"/>
                  </a:lnTo>
                  <a:lnTo>
                    <a:pt x="5794" y="45005"/>
                  </a:lnTo>
                  <a:lnTo>
                    <a:pt x="0" y="73660"/>
                  </a:lnTo>
                  <a:lnTo>
                    <a:pt x="0" y="441960"/>
                  </a:lnTo>
                  <a:lnTo>
                    <a:pt x="3364991" y="441960"/>
                  </a:lnTo>
                  <a:lnTo>
                    <a:pt x="3364991" y="73660"/>
                  </a:lnTo>
                  <a:lnTo>
                    <a:pt x="3359197" y="45005"/>
                  </a:lnTo>
                  <a:lnTo>
                    <a:pt x="3343402" y="21590"/>
                  </a:lnTo>
                  <a:lnTo>
                    <a:pt x="3319986" y="5794"/>
                  </a:lnTo>
                  <a:lnTo>
                    <a:pt x="3291331" y="0"/>
                  </a:lnTo>
                  <a:close/>
                </a:path>
              </a:pathLst>
            </a:custGeom>
            <a:solidFill>
              <a:srgbClr val="C5DFB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7973567" y="1749551"/>
              <a:ext cx="3365500" cy="441959"/>
            </a:xfrm>
            <a:custGeom>
              <a:avLst/>
              <a:gdLst/>
              <a:ahLst/>
              <a:cxnLst/>
              <a:rect l="l" t="t" r="r" b="b"/>
              <a:pathLst>
                <a:path w="3365500" h="441960">
                  <a:moveTo>
                    <a:pt x="73659" y="0"/>
                  </a:moveTo>
                  <a:lnTo>
                    <a:pt x="3291331" y="0"/>
                  </a:lnTo>
                  <a:lnTo>
                    <a:pt x="3319986" y="5794"/>
                  </a:lnTo>
                  <a:lnTo>
                    <a:pt x="3343402" y="21590"/>
                  </a:lnTo>
                  <a:lnTo>
                    <a:pt x="3359197" y="45005"/>
                  </a:lnTo>
                  <a:lnTo>
                    <a:pt x="3364991" y="73660"/>
                  </a:lnTo>
                  <a:lnTo>
                    <a:pt x="3364991" y="441960"/>
                  </a:lnTo>
                  <a:lnTo>
                    <a:pt x="0" y="441960"/>
                  </a:lnTo>
                  <a:lnTo>
                    <a:pt x="0" y="73660"/>
                  </a:lnTo>
                  <a:lnTo>
                    <a:pt x="5794" y="45005"/>
                  </a:lnTo>
                  <a:lnTo>
                    <a:pt x="21589" y="21589"/>
                  </a:lnTo>
                  <a:lnTo>
                    <a:pt x="45005" y="5794"/>
                  </a:lnTo>
                  <a:lnTo>
                    <a:pt x="73659" y="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8044433" y="1730572"/>
            <a:ext cx="3098800" cy="815340"/>
          </a:xfrm>
          <a:prstGeom prst="rect">
            <a:avLst/>
          </a:prstGeom>
        </p:spPr>
        <p:txBody>
          <a:bodyPr wrap="square" lIns="0" tIns="112395" rIns="0" bIns="0" rtlCol="0" vert="horz">
            <a:spAutoFit/>
          </a:bodyPr>
          <a:lstStyle/>
          <a:p>
            <a:pPr marL="43180">
              <a:lnSpc>
                <a:spcPct val="100000"/>
              </a:lnSpc>
              <a:spcBef>
                <a:spcPts val="885"/>
              </a:spcBef>
            </a:pPr>
            <a:r>
              <a:rPr dirty="0" sz="1800">
                <a:latin typeface="UKIJ CJK"/>
                <a:cs typeface="UKIJ CJK"/>
              </a:rPr>
              <a:t>예시</a:t>
            </a:r>
            <a:endParaRPr sz="18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869"/>
              </a:spcBef>
              <a:tabLst>
                <a:tab pos="573405" algn="l"/>
                <a:tab pos="853440" algn="l"/>
                <a:tab pos="1410970" algn="l"/>
                <a:tab pos="1831339" algn="l"/>
              </a:tabLst>
            </a:pPr>
            <a:r>
              <a:rPr dirty="0" sz="2000" spc="285">
                <a:latin typeface="Arial"/>
                <a:cs typeface="Arial"/>
              </a:rPr>
              <a:t>arr	</a:t>
            </a:r>
            <a:r>
              <a:rPr dirty="0" sz="2000" spc="-75">
                <a:latin typeface="Arial"/>
                <a:cs typeface="Arial"/>
              </a:rPr>
              <a:t>=	</a:t>
            </a:r>
            <a:r>
              <a:rPr dirty="0" sz="2000" spc="355">
                <a:latin typeface="Arial"/>
                <a:cs typeface="Arial"/>
              </a:rPr>
              <a:t>[1,	</a:t>
            </a:r>
            <a:r>
              <a:rPr dirty="0" sz="2000" spc="265">
                <a:latin typeface="Arial"/>
                <a:cs typeface="Arial"/>
              </a:rPr>
              <a:t>2,	</a:t>
            </a:r>
            <a:r>
              <a:rPr dirty="0" sz="2000" spc="120">
                <a:latin typeface="Arial"/>
                <a:cs typeface="Arial"/>
              </a:rPr>
              <a:t>"number"]</a:t>
            </a:r>
            <a:endParaRPr sz="2000">
              <a:latin typeface="Arial"/>
              <a:cs typeface="Arial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603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 spc="5"/>
              <a:t>2019 </a:t>
            </a:r>
            <a:r>
              <a:rPr dirty="0"/>
              <a:t>봄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2603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 spc="5"/>
              <a:t>KAIST </a:t>
            </a:r>
            <a:r>
              <a:rPr dirty="0" spc="135"/>
              <a:t>&amp; </a:t>
            </a:r>
            <a:r>
              <a:rPr dirty="0"/>
              <a:t>대덕고 빛나리</a:t>
            </a:r>
            <a:r>
              <a:rPr dirty="0" spc="215"/>
              <a:t> </a:t>
            </a:r>
            <a:r>
              <a:rPr dirty="0"/>
              <a:t>tutoring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6034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244" y="704545"/>
            <a:ext cx="939800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예제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7244" y="2310460"/>
            <a:ext cx="10554335" cy="122237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1697989" algn="l"/>
                <a:tab pos="2963545" algn="l"/>
                <a:tab pos="4582795" algn="l"/>
                <a:tab pos="5844540" algn="l"/>
                <a:tab pos="7463790" algn="l"/>
                <a:tab pos="8725535" algn="l"/>
                <a:tab pos="9631045" algn="l"/>
              </a:tabLst>
            </a:pPr>
            <a:r>
              <a:rPr dirty="0" sz="2800" spc="365">
                <a:latin typeface="Arial"/>
                <a:cs typeface="Arial"/>
              </a:rPr>
              <a:t>1</a:t>
            </a:r>
            <a:r>
              <a:rPr dirty="0" sz="2800" spc="225">
                <a:latin typeface="Arial"/>
                <a:cs typeface="Arial"/>
              </a:rPr>
              <a:t>)</a:t>
            </a:r>
            <a:r>
              <a:rPr dirty="0" sz="2800" spc="195">
                <a:latin typeface="Arial"/>
                <a:cs typeface="Arial"/>
              </a:rPr>
              <a:t> </a:t>
            </a:r>
            <a:r>
              <a:rPr dirty="0" sz="2800" spc="350">
                <a:latin typeface="Arial"/>
                <a:cs typeface="Arial"/>
              </a:rPr>
              <a:t>inpu</a:t>
            </a:r>
            <a:r>
              <a:rPr dirty="0" sz="2800" spc="210">
                <a:latin typeface="Arial"/>
                <a:cs typeface="Arial"/>
              </a:rPr>
              <a:t>t</a:t>
            </a:r>
            <a:r>
              <a:rPr dirty="0" sz="2800">
                <a:latin typeface="Arial"/>
                <a:cs typeface="Arial"/>
              </a:rPr>
              <a:t>	</a:t>
            </a:r>
            <a:r>
              <a:rPr dirty="0" sz="2800" spc="10">
                <a:latin typeface="UKIJ CJK"/>
                <a:cs typeface="UKIJ CJK"/>
              </a:rPr>
              <a:t>함수를</a:t>
            </a:r>
            <a:r>
              <a:rPr dirty="0" sz="2800">
                <a:latin typeface="UKIJ CJK"/>
                <a:cs typeface="UKIJ CJK"/>
              </a:rPr>
              <a:t>	</a:t>
            </a:r>
            <a:r>
              <a:rPr dirty="0" sz="2800" spc="-20">
                <a:latin typeface="UKIJ CJK"/>
                <a:cs typeface="UKIJ CJK"/>
              </a:rPr>
              <a:t>이</a:t>
            </a:r>
            <a:r>
              <a:rPr dirty="0" sz="2800" spc="10">
                <a:latin typeface="UKIJ CJK"/>
                <a:cs typeface="UKIJ CJK"/>
              </a:rPr>
              <a:t>용하여</a:t>
            </a:r>
            <a:r>
              <a:rPr dirty="0" sz="2800">
                <a:latin typeface="UKIJ CJK"/>
                <a:cs typeface="UKIJ CJK"/>
              </a:rPr>
              <a:t>	</a:t>
            </a:r>
            <a:r>
              <a:rPr dirty="0" sz="2800" spc="-20">
                <a:latin typeface="UKIJ CJK"/>
                <a:cs typeface="UKIJ CJK"/>
              </a:rPr>
              <a:t>횟</a:t>
            </a:r>
            <a:r>
              <a:rPr dirty="0" sz="2800" spc="10">
                <a:latin typeface="UKIJ CJK"/>
                <a:cs typeface="UKIJ CJK"/>
              </a:rPr>
              <a:t>수에</a:t>
            </a:r>
            <a:r>
              <a:rPr dirty="0" sz="2800">
                <a:latin typeface="UKIJ CJK"/>
                <a:cs typeface="UKIJ CJK"/>
              </a:rPr>
              <a:t>	</a:t>
            </a:r>
            <a:r>
              <a:rPr dirty="0" sz="2800" spc="-20">
                <a:latin typeface="UKIJ CJK"/>
                <a:cs typeface="UKIJ CJK"/>
              </a:rPr>
              <a:t>해</a:t>
            </a:r>
            <a:r>
              <a:rPr dirty="0" sz="2800" spc="10">
                <a:latin typeface="UKIJ CJK"/>
                <a:cs typeface="UKIJ CJK"/>
              </a:rPr>
              <a:t>당하는</a:t>
            </a:r>
            <a:r>
              <a:rPr dirty="0" sz="2800">
                <a:latin typeface="UKIJ CJK"/>
                <a:cs typeface="UKIJ CJK"/>
              </a:rPr>
              <a:t>	</a:t>
            </a:r>
            <a:r>
              <a:rPr dirty="0" sz="2800" spc="-20">
                <a:latin typeface="UKIJ CJK"/>
                <a:cs typeface="UKIJ CJK"/>
              </a:rPr>
              <a:t>숫</a:t>
            </a:r>
            <a:r>
              <a:rPr dirty="0" sz="2800" spc="10">
                <a:latin typeface="UKIJ CJK"/>
                <a:cs typeface="UKIJ CJK"/>
              </a:rPr>
              <a:t>자를</a:t>
            </a:r>
            <a:r>
              <a:rPr dirty="0" sz="2800">
                <a:latin typeface="UKIJ CJK"/>
                <a:cs typeface="UKIJ CJK"/>
              </a:rPr>
              <a:t>	</a:t>
            </a:r>
            <a:r>
              <a:rPr dirty="0" sz="2800" spc="-15">
                <a:latin typeface="UKIJ CJK"/>
                <a:cs typeface="UKIJ CJK"/>
              </a:rPr>
              <a:t>입</a:t>
            </a:r>
            <a:r>
              <a:rPr dirty="0" sz="2800" spc="10">
                <a:latin typeface="UKIJ CJK"/>
                <a:cs typeface="UKIJ CJK"/>
              </a:rPr>
              <a:t>력</a:t>
            </a:r>
            <a:r>
              <a:rPr dirty="0" sz="2800">
                <a:latin typeface="UKIJ CJK"/>
                <a:cs typeface="UKIJ CJK"/>
              </a:rPr>
              <a:t>	</a:t>
            </a:r>
            <a:r>
              <a:rPr dirty="0" sz="2800" spc="5">
                <a:latin typeface="UKIJ CJK"/>
                <a:cs typeface="UKIJ CJK"/>
              </a:rPr>
              <a:t>받아</a:t>
            </a:r>
            <a:r>
              <a:rPr dirty="0" sz="2800" spc="765">
                <a:latin typeface="Arial"/>
                <a:cs typeface="Arial"/>
              </a:rPr>
              <a:t>,</a:t>
            </a:r>
            <a:endParaRPr sz="2800">
              <a:latin typeface="Arial"/>
              <a:cs typeface="Arial"/>
            </a:endParaRPr>
          </a:p>
          <a:p>
            <a:pPr marL="527685">
              <a:lnSpc>
                <a:spcPct val="100000"/>
              </a:lnSpc>
              <a:spcBef>
                <a:spcPts val="2690"/>
              </a:spcBef>
              <a:tabLst>
                <a:tab pos="1789430" algn="l"/>
                <a:tab pos="3408679" algn="l"/>
                <a:tab pos="4314190" algn="l"/>
                <a:tab pos="5222875" algn="l"/>
                <a:tab pos="6128385" algn="l"/>
                <a:tab pos="7747000" algn="l"/>
                <a:tab pos="9079865" algn="l"/>
              </a:tabLst>
            </a:pPr>
            <a:r>
              <a:rPr dirty="0" sz="2800" spc="5">
                <a:latin typeface="UKIJ CJK"/>
                <a:cs typeface="UKIJ CJK"/>
              </a:rPr>
              <a:t>주어진	횟수만큼	입력	받은	모든	문자열을	</a:t>
            </a:r>
            <a:r>
              <a:rPr dirty="0" sz="2800" spc="540">
                <a:latin typeface="Arial"/>
                <a:cs typeface="Arial"/>
              </a:rPr>
              <a:t>list</a:t>
            </a:r>
            <a:r>
              <a:rPr dirty="0" sz="2800" spc="540">
                <a:latin typeface="UKIJ CJK"/>
                <a:cs typeface="UKIJ CJK"/>
              </a:rPr>
              <a:t>에	</a:t>
            </a:r>
            <a:r>
              <a:rPr dirty="0" sz="2800" spc="195">
                <a:latin typeface="UKIJ CJK"/>
                <a:cs typeface="UKIJ CJK"/>
              </a:rPr>
              <a:t>넣어라</a:t>
            </a:r>
            <a:r>
              <a:rPr dirty="0" sz="2800" spc="195">
                <a:latin typeface="Arial"/>
                <a:cs typeface="Arial"/>
              </a:rPr>
              <a:t>.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7244" y="4613275"/>
            <a:ext cx="9166860" cy="4533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597535" algn="l"/>
                <a:tab pos="1506220" algn="l"/>
                <a:tab pos="2481580" algn="l"/>
                <a:tab pos="3387725" algn="l"/>
                <a:tab pos="4295775" algn="l"/>
                <a:tab pos="5911850" algn="l"/>
                <a:tab pos="7174230" algn="l"/>
              </a:tabLst>
            </a:pPr>
            <a:r>
              <a:rPr dirty="0" sz="2800" spc="360">
                <a:latin typeface="Arial"/>
                <a:cs typeface="Arial"/>
              </a:rPr>
              <a:t>2</a:t>
            </a:r>
            <a:r>
              <a:rPr dirty="0" sz="2800" spc="220">
                <a:latin typeface="Arial"/>
                <a:cs typeface="Arial"/>
              </a:rPr>
              <a:t>)</a:t>
            </a:r>
            <a:r>
              <a:rPr dirty="0" sz="2800">
                <a:latin typeface="Arial"/>
                <a:cs typeface="Arial"/>
              </a:rPr>
              <a:t>	</a:t>
            </a:r>
            <a:r>
              <a:rPr dirty="0" sz="2800" spc="5">
                <a:latin typeface="UKIJ CJK"/>
                <a:cs typeface="UKIJ CJK"/>
              </a:rPr>
              <a:t>해당</a:t>
            </a:r>
            <a:r>
              <a:rPr dirty="0" sz="2800">
                <a:latin typeface="UKIJ CJK"/>
                <a:cs typeface="UKIJ CJK"/>
              </a:rPr>
              <a:t>	</a:t>
            </a:r>
            <a:r>
              <a:rPr dirty="0" sz="2800" spc="695">
                <a:latin typeface="Arial"/>
                <a:cs typeface="Arial"/>
              </a:rPr>
              <a:t>lis</a:t>
            </a:r>
            <a:r>
              <a:rPr dirty="0" sz="2800" spc="625">
                <a:latin typeface="Arial"/>
                <a:cs typeface="Arial"/>
              </a:rPr>
              <a:t>t</a:t>
            </a:r>
            <a:r>
              <a:rPr dirty="0" sz="2800">
                <a:latin typeface="Arial"/>
                <a:cs typeface="Arial"/>
              </a:rPr>
              <a:t>	</a:t>
            </a:r>
            <a:r>
              <a:rPr dirty="0" sz="2800" spc="5">
                <a:latin typeface="UKIJ CJK"/>
                <a:cs typeface="UKIJ CJK"/>
              </a:rPr>
              <a:t>안에</a:t>
            </a:r>
            <a:r>
              <a:rPr dirty="0" sz="2800">
                <a:latin typeface="UKIJ CJK"/>
                <a:cs typeface="UKIJ CJK"/>
              </a:rPr>
              <a:t>	</a:t>
            </a:r>
            <a:r>
              <a:rPr dirty="0" sz="2800" spc="5">
                <a:latin typeface="UKIJ CJK"/>
                <a:cs typeface="UKIJ CJK"/>
              </a:rPr>
              <a:t>같은</a:t>
            </a:r>
            <a:r>
              <a:rPr dirty="0" sz="2800">
                <a:latin typeface="UKIJ CJK"/>
                <a:cs typeface="UKIJ CJK"/>
              </a:rPr>
              <a:t>	</a:t>
            </a:r>
            <a:r>
              <a:rPr dirty="0" sz="2800" spc="5">
                <a:latin typeface="UKIJ CJK"/>
                <a:cs typeface="UKIJ CJK"/>
              </a:rPr>
              <a:t>문자열이</a:t>
            </a:r>
            <a:r>
              <a:rPr dirty="0" sz="2800">
                <a:latin typeface="UKIJ CJK"/>
                <a:cs typeface="UKIJ CJK"/>
              </a:rPr>
              <a:t>	</a:t>
            </a:r>
            <a:r>
              <a:rPr dirty="0" sz="2800" spc="5">
                <a:latin typeface="UKIJ CJK"/>
                <a:cs typeface="UKIJ CJK"/>
              </a:rPr>
              <a:t>있는지</a:t>
            </a:r>
            <a:r>
              <a:rPr dirty="0" sz="2800">
                <a:latin typeface="UKIJ CJK"/>
                <a:cs typeface="UKIJ CJK"/>
              </a:rPr>
              <a:t>	</a:t>
            </a:r>
            <a:r>
              <a:rPr dirty="0" sz="2800" spc="5">
                <a:latin typeface="UKIJ CJK"/>
                <a:cs typeface="UKIJ CJK"/>
              </a:rPr>
              <a:t>검사하여</a:t>
            </a:r>
            <a:r>
              <a:rPr dirty="0" sz="2800" spc="10">
                <a:latin typeface="UKIJ CJK"/>
                <a:cs typeface="UKIJ CJK"/>
              </a:rPr>
              <a:t>라</a:t>
            </a:r>
            <a:r>
              <a:rPr dirty="0" sz="2800" spc="765">
                <a:latin typeface="Arial"/>
                <a:cs typeface="Arial"/>
              </a:rPr>
              <a:t>.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726168" y="121920"/>
            <a:ext cx="512064" cy="5090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0333824" y="112776"/>
            <a:ext cx="1756487" cy="5059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603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 spc="5"/>
              <a:t>2019 </a:t>
            </a:r>
            <a:r>
              <a:rPr dirty="0"/>
              <a:t>봄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2603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 spc="5"/>
              <a:t>KAIST </a:t>
            </a:r>
            <a:r>
              <a:rPr dirty="0" spc="135"/>
              <a:t>&amp; </a:t>
            </a:r>
            <a:r>
              <a:rPr dirty="0"/>
              <a:t>대덕고 빛나리</a:t>
            </a:r>
            <a:r>
              <a:rPr dirty="0" spc="215"/>
              <a:t> </a:t>
            </a:r>
            <a:r>
              <a:rPr dirty="0"/>
              <a:t>tutoring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6034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333824" y="112776"/>
            <a:ext cx="1756487" cy="5059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7244" y="686257"/>
            <a:ext cx="1275715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75">
                <a:latin typeface="Arial"/>
                <a:cs typeface="Arial"/>
              </a:rPr>
              <a:t>INTRO</a:t>
            </a:r>
          </a:p>
        </p:txBody>
      </p:sp>
      <p:sp>
        <p:nvSpPr>
          <p:cNvPr id="4" name="object 4"/>
          <p:cNvSpPr/>
          <p:nvPr/>
        </p:nvSpPr>
        <p:spPr>
          <a:xfrm>
            <a:off x="9726168" y="121920"/>
            <a:ext cx="512064" cy="5090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917244" y="1984629"/>
            <a:ext cx="3525520" cy="275590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527685" algn="l"/>
                <a:tab pos="1433195" algn="l"/>
                <a:tab pos="2341880" algn="l"/>
              </a:tabLst>
            </a:pPr>
            <a:r>
              <a:rPr dirty="0" sz="2800" spc="5">
                <a:latin typeface="UKIJ CJK"/>
                <a:cs typeface="UKIJ CJK"/>
              </a:rPr>
              <a:t>①</a:t>
            </a:r>
            <a:r>
              <a:rPr dirty="0" sz="2800" spc="5">
                <a:latin typeface="UKIJ CJK"/>
                <a:cs typeface="UKIJ CJK"/>
              </a:rPr>
              <a:t>	</a:t>
            </a:r>
            <a:r>
              <a:rPr dirty="0" sz="2800" spc="5">
                <a:latin typeface="UKIJ CJK"/>
                <a:cs typeface="UKIJ CJK"/>
              </a:rPr>
              <a:t>저번</a:t>
            </a:r>
            <a:r>
              <a:rPr dirty="0" sz="2800" spc="5">
                <a:latin typeface="UKIJ CJK"/>
                <a:cs typeface="UKIJ CJK"/>
              </a:rPr>
              <a:t>	</a:t>
            </a:r>
            <a:r>
              <a:rPr dirty="0" sz="2800" spc="5">
                <a:latin typeface="UKIJ CJK"/>
                <a:cs typeface="UKIJ CJK"/>
              </a:rPr>
              <a:t>시간</a:t>
            </a:r>
            <a:r>
              <a:rPr dirty="0" sz="2800" spc="5">
                <a:latin typeface="UKIJ CJK"/>
                <a:cs typeface="UKIJ CJK"/>
              </a:rPr>
              <a:t>	</a:t>
            </a:r>
            <a:r>
              <a:rPr dirty="0" sz="2800" spc="-310">
                <a:latin typeface="Arial"/>
                <a:cs typeface="Arial"/>
              </a:rPr>
              <a:t>REVIEW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670"/>
              </a:spcBef>
              <a:tabLst>
                <a:tab pos="527685" algn="l"/>
                <a:tab pos="1893570" algn="l"/>
              </a:tabLst>
            </a:pPr>
            <a:r>
              <a:rPr dirty="0" sz="2800" spc="10">
                <a:latin typeface="UKIJ CJK"/>
                <a:cs typeface="UKIJ CJK"/>
              </a:rPr>
              <a:t>②	</a:t>
            </a:r>
            <a:r>
              <a:rPr dirty="0" sz="2800" spc="395">
                <a:latin typeface="Arial"/>
                <a:cs typeface="Arial"/>
              </a:rPr>
              <a:t>string	</a:t>
            </a:r>
            <a:r>
              <a:rPr dirty="0" sz="2800" spc="10">
                <a:latin typeface="UKIJ CJK"/>
                <a:cs typeface="UKIJ CJK"/>
              </a:rPr>
              <a:t>자료형</a:t>
            </a:r>
            <a:endParaRPr sz="28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2690"/>
              </a:spcBef>
              <a:tabLst>
                <a:tab pos="527685" algn="l"/>
                <a:tab pos="1503045" algn="l"/>
              </a:tabLst>
            </a:pPr>
            <a:r>
              <a:rPr dirty="0" sz="2800" spc="10">
                <a:latin typeface="UKIJ CJK"/>
                <a:cs typeface="UKIJ CJK"/>
              </a:rPr>
              <a:t>③	</a:t>
            </a:r>
            <a:r>
              <a:rPr dirty="0" sz="2800" spc="680">
                <a:latin typeface="Arial"/>
                <a:cs typeface="Arial"/>
              </a:rPr>
              <a:t>list	</a:t>
            </a:r>
            <a:r>
              <a:rPr dirty="0" sz="2800" spc="5">
                <a:latin typeface="UKIJ CJK"/>
                <a:cs typeface="UKIJ CJK"/>
              </a:rPr>
              <a:t>자료형</a:t>
            </a:r>
            <a:endParaRPr sz="28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2690"/>
              </a:spcBef>
              <a:tabLst>
                <a:tab pos="527685" algn="l"/>
                <a:tab pos="2499995" algn="l"/>
              </a:tabLst>
            </a:pPr>
            <a:r>
              <a:rPr dirty="0" sz="2800" spc="10">
                <a:latin typeface="UKIJ CJK"/>
                <a:cs typeface="UKIJ CJK"/>
              </a:rPr>
              <a:t>④	프로그래밍	</a:t>
            </a:r>
            <a:r>
              <a:rPr dirty="0" sz="2800" spc="5">
                <a:latin typeface="UKIJ CJK"/>
                <a:cs typeface="UKIJ CJK"/>
              </a:rPr>
              <a:t>예제</a:t>
            </a:r>
            <a:endParaRPr sz="2800">
              <a:latin typeface="UKIJ CJK"/>
              <a:cs typeface="UKIJ CJK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603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 spc="5"/>
              <a:t>2019 </a:t>
            </a:r>
            <a:r>
              <a:rPr dirty="0"/>
              <a:t>봄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2603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 spc="5"/>
              <a:t>KAIST </a:t>
            </a:r>
            <a:r>
              <a:rPr dirty="0" spc="135"/>
              <a:t>&amp; </a:t>
            </a:r>
            <a:r>
              <a:rPr dirty="0"/>
              <a:t>대덕고 빛나리</a:t>
            </a:r>
            <a:r>
              <a:rPr dirty="0" spc="215"/>
              <a:t> </a:t>
            </a:r>
            <a:r>
              <a:rPr dirty="0"/>
              <a:t>tutoring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6034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244" y="686257"/>
            <a:ext cx="7048500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023235" algn="l"/>
                <a:tab pos="5528945" algn="l"/>
              </a:tabLst>
            </a:pPr>
            <a:r>
              <a:rPr dirty="0" spc="-635">
                <a:latin typeface="Arial"/>
                <a:cs typeface="Arial"/>
              </a:rPr>
              <a:t>C</a:t>
            </a:r>
            <a:r>
              <a:rPr dirty="0" spc="-40">
                <a:latin typeface="Arial"/>
                <a:cs typeface="Arial"/>
              </a:rPr>
              <a:t>ond</a:t>
            </a:r>
            <a:r>
              <a:rPr dirty="0" spc="1155">
                <a:latin typeface="Arial"/>
                <a:cs typeface="Arial"/>
              </a:rPr>
              <a:t>it</a:t>
            </a:r>
            <a:r>
              <a:rPr dirty="0" spc="1010">
                <a:latin typeface="Arial"/>
                <a:cs typeface="Arial"/>
              </a:rPr>
              <a:t>i</a:t>
            </a:r>
            <a:r>
              <a:rPr dirty="0" spc="-25">
                <a:latin typeface="Arial"/>
                <a:cs typeface="Arial"/>
              </a:rPr>
              <a:t>on</a:t>
            </a:r>
            <a:r>
              <a:rPr dirty="0" spc="-40">
                <a:latin typeface="Arial"/>
                <a:cs typeface="Arial"/>
              </a:rPr>
              <a:t>a</a:t>
            </a:r>
            <a:r>
              <a:rPr dirty="0" spc="1180">
                <a:latin typeface="Arial"/>
                <a:cs typeface="Arial"/>
              </a:rPr>
              <a:t>l</a:t>
            </a:r>
            <a:r>
              <a:rPr dirty="0">
                <a:latin typeface="Arial"/>
                <a:cs typeface="Arial"/>
              </a:rPr>
              <a:t>	</a:t>
            </a:r>
            <a:r>
              <a:rPr dirty="0" spc="-440">
                <a:latin typeface="Arial"/>
                <a:cs typeface="Arial"/>
              </a:rPr>
              <a:t>S</a:t>
            </a:r>
            <a:r>
              <a:rPr dirty="0" spc="965">
                <a:latin typeface="Arial"/>
                <a:cs typeface="Arial"/>
              </a:rPr>
              <a:t>t</a:t>
            </a:r>
            <a:r>
              <a:rPr dirty="0" spc="-40">
                <a:latin typeface="Arial"/>
                <a:cs typeface="Arial"/>
              </a:rPr>
              <a:t>a</a:t>
            </a:r>
            <a:r>
              <a:rPr dirty="0" spc="965">
                <a:latin typeface="Arial"/>
                <a:cs typeface="Arial"/>
              </a:rPr>
              <a:t>t</a:t>
            </a:r>
            <a:r>
              <a:rPr dirty="0" spc="-380">
                <a:latin typeface="Arial"/>
                <a:cs typeface="Arial"/>
              </a:rPr>
              <a:t>em</a:t>
            </a:r>
            <a:r>
              <a:rPr dirty="0" spc="-320">
                <a:latin typeface="Arial"/>
                <a:cs typeface="Arial"/>
              </a:rPr>
              <a:t>e</a:t>
            </a:r>
            <a:r>
              <a:rPr dirty="0" spc="475">
                <a:latin typeface="Arial"/>
                <a:cs typeface="Arial"/>
              </a:rPr>
              <a:t>nt</a:t>
            </a:r>
            <a:r>
              <a:rPr dirty="0">
                <a:latin typeface="Arial"/>
                <a:cs typeface="Arial"/>
              </a:rPr>
              <a:t>	</a:t>
            </a:r>
            <a:r>
              <a:rPr dirty="0" spc="-545">
                <a:latin typeface="Arial"/>
                <a:cs typeface="Arial"/>
              </a:rPr>
              <a:t>R</a:t>
            </a:r>
            <a:r>
              <a:rPr dirty="0" spc="-484">
                <a:latin typeface="Arial"/>
                <a:cs typeface="Arial"/>
              </a:rPr>
              <a:t>E</a:t>
            </a:r>
            <a:r>
              <a:rPr dirty="0" spc="-440">
                <a:latin typeface="Arial"/>
                <a:cs typeface="Arial"/>
              </a:rPr>
              <a:t>V</a:t>
            </a:r>
            <a:r>
              <a:rPr dirty="0" spc="965">
                <a:latin typeface="Arial"/>
                <a:cs typeface="Arial"/>
              </a:rPr>
              <a:t>I</a:t>
            </a:r>
            <a:r>
              <a:rPr dirty="0" spc="-440">
                <a:latin typeface="Arial"/>
                <a:cs typeface="Arial"/>
              </a:rPr>
              <a:t>E</a:t>
            </a:r>
            <a:r>
              <a:rPr dirty="0" spc="-1420">
                <a:latin typeface="Arial"/>
                <a:cs typeface="Arial"/>
              </a:rPr>
              <a:t>W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7244" y="2319604"/>
            <a:ext cx="3482975" cy="4540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800" spc="5">
                <a:latin typeface="UKIJ CJK"/>
                <a:cs typeface="UKIJ CJK"/>
              </a:rPr>
              <a:t>현재 조건을</a:t>
            </a:r>
            <a:r>
              <a:rPr dirty="0" sz="2800" spc="385">
                <a:latin typeface="UKIJ CJK"/>
                <a:cs typeface="UKIJ CJK"/>
              </a:rPr>
              <a:t> </a:t>
            </a:r>
            <a:r>
              <a:rPr dirty="0" sz="2800" spc="5">
                <a:latin typeface="UKIJ CJK"/>
                <a:cs typeface="UKIJ CJK"/>
              </a:rPr>
              <a:t>판단하여</a:t>
            </a:r>
            <a:endParaRPr sz="2800">
              <a:latin typeface="UKIJ CJK"/>
              <a:cs typeface="UKIJ CJ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7244" y="3344672"/>
            <a:ext cx="6345555" cy="4533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800" spc="5">
                <a:latin typeface="UKIJ CJK"/>
                <a:cs typeface="UKIJ CJK"/>
              </a:rPr>
              <a:t>특정 조건을 만족할 때만 실행되는</a:t>
            </a:r>
            <a:r>
              <a:rPr dirty="0" sz="2800" spc="340">
                <a:latin typeface="UKIJ CJK"/>
                <a:cs typeface="UKIJ CJK"/>
              </a:rPr>
              <a:t> </a:t>
            </a:r>
            <a:r>
              <a:rPr dirty="0" sz="2800" spc="5">
                <a:latin typeface="UKIJ CJK"/>
                <a:cs typeface="UKIJ CJK"/>
              </a:rPr>
              <a:t>코드</a:t>
            </a:r>
            <a:endParaRPr sz="2800">
              <a:latin typeface="UKIJ CJK"/>
              <a:cs typeface="UKIJ CJK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7244" y="4269368"/>
            <a:ext cx="2267585" cy="155956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 marR="5080">
              <a:lnSpc>
                <a:spcPct val="119700"/>
              </a:lnSpc>
              <a:spcBef>
                <a:spcPts val="110"/>
              </a:spcBef>
              <a:tabLst>
                <a:tab pos="597535" algn="l"/>
                <a:tab pos="988060" algn="l"/>
              </a:tabLst>
            </a:pPr>
            <a:r>
              <a:rPr dirty="0" sz="2800" spc="840">
                <a:latin typeface="Arial"/>
                <a:cs typeface="Arial"/>
              </a:rPr>
              <a:t>if	</a:t>
            </a:r>
            <a:r>
              <a:rPr dirty="0" sz="2800" spc="195">
                <a:latin typeface="UKIJ CJK"/>
                <a:cs typeface="UKIJ CJK"/>
              </a:rPr>
              <a:t>조건문</a:t>
            </a:r>
            <a:r>
              <a:rPr dirty="0" sz="2800" spc="195">
                <a:latin typeface="Arial"/>
                <a:cs typeface="Arial"/>
              </a:rPr>
              <a:t>:  </a:t>
            </a:r>
            <a:r>
              <a:rPr dirty="0" sz="2800" spc="665">
                <a:latin typeface="Arial"/>
                <a:cs typeface="Arial"/>
              </a:rPr>
              <a:t>eli</a:t>
            </a:r>
            <a:r>
              <a:rPr dirty="0" sz="2800" spc="565">
                <a:latin typeface="Arial"/>
                <a:cs typeface="Arial"/>
              </a:rPr>
              <a:t>f</a:t>
            </a:r>
            <a:r>
              <a:rPr dirty="0" sz="2800">
                <a:latin typeface="Arial"/>
                <a:cs typeface="Arial"/>
              </a:rPr>
              <a:t>	</a:t>
            </a:r>
            <a:r>
              <a:rPr dirty="0" sz="2800" spc="5">
                <a:latin typeface="UKIJ CJK"/>
                <a:cs typeface="UKIJ CJK"/>
              </a:rPr>
              <a:t>조건문</a:t>
            </a:r>
            <a:r>
              <a:rPr dirty="0" sz="2800" spc="765">
                <a:latin typeface="Arial"/>
                <a:cs typeface="Arial"/>
              </a:rPr>
              <a:t>:  </a:t>
            </a:r>
            <a:r>
              <a:rPr dirty="0" sz="2800" spc="350">
                <a:latin typeface="Arial"/>
                <a:cs typeface="Arial"/>
              </a:rPr>
              <a:t>else: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726168" y="121920"/>
            <a:ext cx="512064" cy="5090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0333824" y="112776"/>
            <a:ext cx="1756487" cy="5059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7947659" y="1808985"/>
            <a:ext cx="3423668" cy="438683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8044433" y="2520662"/>
            <a:ext cx="2399665" cy="3239135"/>
          </a:xfrm>
          <a:prstGeom prst="rect">
            <a:avLst/>
          </a:prstGeom>
        </p:spPr>
        <p:txBody>
          <a:bodyPr wrap="square" lIns="0" tIns="10985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65"/>
              </a:spcBef>
              <a:tabLst>
                <a:tab pos="433070" algn="l"/>
                <a:tab pos="1271270" algn="l"/>
                <a:tab pos="1692275" algn="l"/>
              </a:tabLst>
            </a:pPr>
            <a:r>
              <a:rPr dirty="0" sz="2000" spc="595">
                <a:latin typeface="Arial"/>
                <a:cs typeface="Arial"/>
              </a:rPr>
              <a:t>if	</a:t>
            </a:r>
            <a:r>
              <a:rPr dirty="0" sz="2000" spc="75">
                <a:latin typeface="Arial"/>
                <a:cs typeface="Arial"/>
              </a:rPr>
              <a:t>grade	</a:t>
            </a:r>
            <a:r>
              <a:rPr dirty="0" sz="2000" spc="-75">
                <a:latin typeface="Arial"/>
                <a:cs typeface="Arial"/>
              </a:rPr>
              <a:t>&gt;=	</a:t>
            </a:r>
            <a:r>
              <a:rPr dirty="0" sz="2000" spc="170">
                <a:latin typeface="Arial"/>
                <a:cs typeface="Arial"/>
              </a:rPr>
              <a:t>90:</a:t>
            </a:r>
            <a:endParaRPr sz="2000">
              <a:latin typeface="Arial"/>
              <a:cs typeface="Arial"/>
            </a:endParaRPr>
          </a:p>
          <a:p>
            <a:pPr marL="573405">
              <a:lnSpc>
                <a:spcPct val="100000"/>
              </a:lnSpc>
              <a:spcBef>
                <a:spcPts val="770"/>
              </a:spcBef>
            </a:pPr>
            <a:r>
              <a:rPr dirty="0" sz="2000" spc="300">
                <a:latin typeface="Arial"/>
                <a:cs typeface="Arial"/>
              </a:rPr>
              <a:t>print("A")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  <a:tabLst>
                <a:tab pos="713740" algn="l"/>
                <a:tab pos="1550035" algn="l"/>
                <a:tab pos="1969770" algn="l"/>
              </a:tabLst>
            </a:pPr>
            <a:r>
              <a:rPr dirty="0" sz="2000" spc="480">
                <a:latin typeface="Arial"/>
                <a:cs typeface="Arial"/>
              </a:rPr>
              <a:t>eli</a:t>
            </a:r>
            <a:r>
              <a:rPr dirty="0" sz="2000" spc="395">
                <a:latin typeface="Arial"/>
                <a:cs typeface="Arial"/>
              </a:rPr>
              <a:t>f</a:t>
            </a:r>
            <a:r>
              <a:rPr dirty="0" sz="2000">
                <a:latin typeface="Arial"/>
                <a:cs typeface="Arial"/>
              </a:rPr>
              <a:t>	</a:t>
            </a:r>
            <a:r>
              <a:rPr dirty="0" sz="2000" spc="-15">
                <a:latin typeface="Arial"/>
                <a:cs typeface="Arial"/>
              </a:rPr>
              <a:t>g</a:t>
            </a:r>
            <a:r>
              <a:rPr dirty="0" sz="2000" spc="430">
                <a:latin typeface="Arial"/>
                <a:cs typeface="Arial"/>
              </a:rPr>
              <a:t>r</a:t>
            </a:r>
            <a:r>
              <a:rPr dirty="0" sz="2000" spc="-15">
                <a:latin typeface="Arial"/>
                <a:cs typeface="Arial"/>
              </a:rPr>
              <a:t>a</a:t>
            </a:r>
            <a:r>
              <a:rPr dirty="0" sz="2000" spc="-40">
                <a:latin typeface="Arial"/>
                <a:cs typeface="Arial"/>
              </a:rPr>
              <a:t>d</a:t>
            </a:r>
            <a:r>
              <a:rPr dirty="0" sz="2000" spc="-20">
                <a:latin typeface="Arial"/>
                <a:cs typeface="Arial"/>
              </a:rPr>
              <a:t>e</a:t>
            </a:r>
            <a:r>
              <a:rPr dirty="0" sz="2000">
                <a:latin typeface="Arial"/>
                <a:cs typeface="Arial"/>
              </a:rPr>
              <a:t>	</a:t>
            </a:r>
            <a:r>
              <a:rPr dirty="0" sz="2000" spc="-70">
                <a:latin typeface="Arial"/>
                <a:cs typeface="Arial"/>
              </a:rPr>
              <a:t>&gt;</a:t>
            </a:r>
            <a:r>
              <a:rPr dirty="0" sz="2000" spc="-75">
                <a:latin typeface="Arial"/>
                <a:cs typeface="Arial"/>
              </a:rPr>
              <a:t>=</a:t>
            </a:r>
            <a:r>
              <a:rPr dirty="0" sz="2000">
                <a:latin typeface="Arial"/>
                <a:cs typeface="Arial"/>
              </a:rPr>
              <a:t>	</a:t>
            </a:r>
            <a:r>
              <a:rPr dirty="0" sz="2000" spc="-40">
                <a:latin typeface="Arial"/>
                <a:cs typeface="Arial"/>
              </a:rPr>
              <a:t>8</a:t>
            </a:r>
            <a:r>
              <a:rPr dirty="0" sz="2000" spc="-15">
                <a:latin typeface="Arial"/>
                <a:cs typeface="Arial"/>
              </a:rPr>
              <a:t>0</a:t>
            </a:r>
            <a:r>
              <a:rPr dirty="0" sz="2000" spc="535">
                <a:latin typeface="Arial"/>
                <a:cs typeface="Arial"/>
              </a:rPr>
              <a:t>:</a:t>
            </a:r>
            <a:endParaRPr sz="2000">
              <a:latin typeface="Arial"/>
              <a:cs typeface="Arial"/>
            </a:endParaRPr>
          </a:p>
          <a:p>
            <a:pPr marL="573405">
              <a:lnSpc>
                <a:spcPct val="100000"/>
              </a:lnSpc>
              <a:spcBef>
                <a:spcPts val="765"/>
              </a:spcBef>
            </a:pPr>
            <a:r>
              <a:rPr dirty="0" sz="2000" spc="300">
                <a:latin typeface="Arial"/>
                <a:cs typeface="Arial"/>
              </a:rPr>
              <a:t>print("B")</a:t>
            </a:r>
            <a:endParaRPr sz="2000">
              <a:latin typeface="Arial"/>
              <a:cs typeface="Arial"/>
            </a:endParaRPr>
          </a:p>
          <a:p>
            <a:pPr marL="573405" marR="5080" indent="-561340">
              <a:lnSpc>
                <a:spcPct val="131100"/>
              </a:lnSpc>
              <a:spcBef>
                <a:spcPts val="25"/>
              </a:spcBef>
              <a:tabLst>
                <a:tab pos="713740" algn="l"/>
                <a:tab pos="1550035" algn="l"/>
                <a:tab pos="1969770" algn="l"/>
              </a:tabLst>
            </a:pPr>
            <a:r>
              <a:rPr dirty="0" sz="2000" spc="480">
                <a:latin typeface="Arial"/>
                <a:cs typeface="Arial"/>
              </a:rPr>
              <a:t>eli</a:t>
            </a:r>
            <a:r>
              <a:rPr dirty="0" sz="2000" spc="395">
                <a:latin typeface="Arial"/>
                <a:cs typeface="Arial"/>
              </a:rPr>
              <a:t>f</a:t>
            </a:r>
            <a:r>
              <a:rPr dirty="0" sz="2000">
                <a:latin typeface="Arial"/>
                <a:cs typeface="Arial"/>
              </a:rPr>
              <a:t>		</a:t>
            </a:r>
            <a:r>
              <a:rPr dirty="0" sz="2000" spc="-15">
                <a:latin typeface="Arial"/>
                <a:cs typeface="Arial"/>
              </a:rPr>
              <a:t>g</a:t>
            </a:r>
            <a:r>
              <a:rPr dirty="0" sz="2000" spc="430">
                <a:latin typeface="Arial"/>
                <a:cs typeface="Arial"/>
              </a:rPr>
              <a:t>r</a:t>
            </a:r>
            <a:r>
              <a:rPr dirty="0" sz="2000" spc="-15">
                <a:latin typeface="Arial"/>
                <a:cs typeface="Arial"/>
              </a:rPr>
              <a:t>a</a:t>
            </a:r>
            <a:r>
              <a:rPr dirty="0" sz="2000" spc="-40">
                <a:latin typeface="Arial"/>
                <a:cs typeface="Arial"/>
              </a:rPr>
              <a:t>d</a:t>
            </a:r>
            <a:r>
              <a:rPr dirty="0" sz="2000" spc="-20">
                <a:latin typeface="Arial"/>
                <a:cs typeface="Arial"/>
              </a:rPr>
              <a:t>e</a:t>
            </a:r>
            <a:r>
              <a:rPr dirty="0" sz="2000">
                <a:latin typeface="Arial"/>
                <a:cs typeface="Arial"/>
              </a:rPr>
              <a:t>	</a:t>
            </a:r>
            <a:r>
              <a:rPr dirty="0" sz="2000" spc="-70">
                <a:latin typeface="Arial"/>
                <a:cs typeface="Arial"/>
              </a:rPr>
              <a:t>&gt;</a:t>
            </a:r>
            <a:r>
              <a:rPr dirty="0" sz="2000" spc="-75">
                <a:latin typeface="Arial"/>
                <a:cs typeface="Arial"/>
              </a:rPr>
              <a:t>=</a:t>
            </a:r>
            <a:r>
              <a:rPr dirty="0" sz="2000">
                <a:latin typeface="Arial"/>
                <a:cs typeface="Arial"/>
              </a:rPr>
              <a:t>	</a:t>
            </a:r>
            <a:r>
              <a:rPr dirty="0" sz="2000" spc="-40">
                <a:latin typeface="Arial"/>
                <a:cs typeface="Arial"/>
              </a:rPr>
              <a:t>7</a:t>
            </a:r>
            <a:r>
              <a:rPr dirty="0" sz="2000" spc="-15">
                <a:latin typeface="Arial"/>
                <a:cs typeface="Arial"/>
              </a:rPr>
              <a:t>0</a:t>
            </a:r>
            <a:r>
              <a:rPr dirty="0" sz="2000" spc="535">
                <a:latin typeface="Arial"/>
                <a:cs typeface="Arial"/>
              </a:rPr>
              <a:t>:  </a:t>
            </a:r>
            <a:r>
              <a:rPr dirty="0" sz="2000" spc="290">
                <a:latin typeface="Arial"/>
                <a:cs typeface="Arial"/>
              </a:rPr>
              <a:t>print("C")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dirty="0" sz="2000" spc="254">
                <a:latin typeface="Arial"/>
                <a:cs typeface="Arial"/>
              </a:rPr>
              <a:t>else:</a:t>
            </a:r>
            <a:endParaRPr sz="2000">
              <a:latin typeface="Arial"/>
              <a:cs typeface="Arial"/>
            </a:endParaRPr>
          </a:p>
          <a:p>
            <a:pPr marL="573405">
              <a:lnSpc>
                <a:spcPct val="100000"/>
              </a:lnSpc>
              <a:spcBef>
                <a:spcPts val="770"/>
              </a:spcBef>
            </a:pPr>
            <a:r>
              <a:rPr dirty="0" sz="2000" spc="310">
                <a:latin typeface="Arial"/>
                <a:cs typeface="Arial"/>
              </a:rPr>
              <a:t>print("F")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7967471" y="1743455"/>
            <a:ext cx="3377565" cy="454659"/>
            <a:chOff x="7967471" y="1743455"/>
            <a:chExt cx="3377565" cy="454659"/>
          </a:xfrm>
        </p:grpSpPr>
        <p:sp>
          <p:nvSpPr>
            <p:cNvPr id="11" name="object 11"/>
            <p:cNvSpPr/>
            <p:nvPr/>
          </p:nvSpPr>
          <p:spPr>
            <a:xfrm>
              <a:off x="7973567" y="1749551"/>
              <a:ext cx="3365500" cy="441959"/>
            </a:xfrm>
            <a:custGeom>
              <a:avLst/>
              <a:gdLst/>
              <a:ahLst/>
              <a:cxnLst/>
              <a:rect l="l" t="t" r="r" b="b"/>
              <a:pathLst>
                <a:path w="3365500" h="441960">
                  <a:moveTo>
                    <a:pt x="3291331" y="0"/>
                  </a:moveTo>
                  <a:lnTo>
                    <a:pt x="73659" y="0"/>
                  </a:lnTo>
                  <a:lnTo>
                    <a:pt x="45005" y="5794"/>
                  </a:lnTo>
                  <a:lnTo>
                    <a:pt x="21589" y="21589"/>
                  </a:lnTo>
                  <a:lnTo>
                    <a:pt x="5794" y="45005"/>
                  </a:lnTo>
                  <a:lnTo>
                    <a:pt x="0" y="73660"/>
                  </a:lnTo>
                  <a:lnTo>
                    <a:pt x="0" y="441960"/>
                  </a:lnTo>
                  <a:lnTo>
                    <a:pt x="3364991" y="441960"/>
                  </a:lnTo>
                  <a:lnTo>
                    <a:pt x="3364991" y="73660"/>
                  </a:lnTo>
                  <a:lnTo>
                    <a:pt x="3359197" y="45005"/>
                  </a:lnTo>
                  <a:lnTo>
                    <a:pt x="3343402" y="21590"/>
                  </a:lnTo>
                  <a:lnTo>
                    <a:pt x="3319986" y="5794"/>
                  </a:lnTo>
                  <a:lnTo>
                    <a:pt x="3291331" y="0"/>
                  </a:lnTo>
                  <a:close/>
                </a:path>
              </a:pathLst>
            </a:custGeom>
            <a:solidFill>
              <a:srgbClr val="C5DFB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7973567" y="1749551"/>
              <a:ext cx="3365500" cy="441959"/>
            </a:xfrm>
            <a:custGeom>
              <a:avLst/>
              <a:gdLst/>
              <a:ahLst/>
              <a:cxnLst/>
              <a:rect l="l" t="t" r="r" b="b"/>
              <a:pathLst>
                <a:path w="3365500" h="441960">
                  <a:moveTo>
                    <a:pt x="73659" y="0"/>
                  </a:moveTo>
                  <a:lnTo>
                    <a:pt x="3291331" y="0"/>
                  </a:lnTo>
                  <a:lnTo>
                    <a:pt x="3319986" y="5794"/>
                  </a:lnTo>
                  <a:lnTo>
                    <a:pt x="3343402" y="21590"/>
                  </a:lnTo>
                  <a:lnTo>
                    <a:pt x="3359197" y="45005"/>
                  </a:lnTo>
                  <a:lnTo>
                    <a:pt x="3364991" y="73660"/>
                  </a:lnTo>
                  <a:lnTo>
                    <a:pt x="3364991" y="441960"/>
                  </a:lnTo>
                  <a:lnTo>
                    <a:pt x="0" y="441960"/>
                  </a:lnTo>
                  <a:lnTo>
                    <a:pt x="0" y="73660"/>
                  </a:lnTo>
                  <a:lnTo>
                    <a:pt x="5794" y="45005"/>
                  </a:lnTo>
                  <a:lnTo>
                    <a:pt x="21589" y="21589"/>
                  </a:lnTo>
                  <a:lnTo>
                    <a:pt x="45005" y="5794"/>
                  </a:lnTo>
                  <a:lnTo>
                    <a:pt x="73659" y="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/>
          <p:nvPr/>
        </p:nvSpPr>
        <p:spPr>
          <a:xfrm>
            <a:off x="8075421" y="1830704"/>
            <a:ext cx="4826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UKIJ CJK"/>
                <a:cs typeface="UKIJ CJK"/>
              </a:rPr>
              <a:t>예시</a:t>
            </a:r>
            <a:endParaRPr sz="1800">
              <a:latin typeface="UKIJ CJK"/>
              <a:cs typeface="UKIJ CJK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603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 spc="5"/>
              <a:t>2019 </a:t>
            </a:r>
            <a:r>
              <a:rPr dirty="0"/>
              <a:t>봄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2603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 spc="5"/>
              <a:t>KAIST </a:t>
            </a:r>
            <a:r>
              <a:rPr dirty="0" spc="135"/>
              <a:t>&amp; </a:t>
            </a:r>
            <a:r>
              <a:rPr dirty="0"/>
              <a:t>대덕고 빛나리</a:t>
            </a:r>
            <a:r>
              <a:rPr dirty="0" spc="215"/>
              <a:t> </a:t>
            </a:r>
            <a:r>
              <a:rPr dirty="0"/>
              <a:t>tutoring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6034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244" y="686257"/>
            <a:ext cx="7048500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023235" algn="l"/>
                <a:tab pos="5528945" algn="l"/>
              </a:tabLst>
            </a:pPr>
            <a:r>
              <a:rPr dirty="0" spc="-635">
                <a:latin typeface="Arial"/>
                <a:cs typeface="Arial"/>
              </a:rPr>
              <a:t>C</a:t>
            </a:r>
            <a:r>
              <a:rPr dirty="0" spc="-40">
                <a:latin typeface="Arial"/>
                <a:cs typeface="Arial"/>
              </a:rPr>
              <a:t>ond</a:t>
            </a:r>
            <a:r>
              <a:rPr dirty="0" spc="1155">
                <a:latin typeface="Arial"/>
                <a:cs typeface="Arial"/>
              </a:rPr>
              <a:t>it</a:t>
            </a:r>
            <a:r>
              <a:rPr dirty="0" spc="1010">
                <a:latin typeface="Arial"/>
                <a:cs typeface="Arial"/>
              </a:rPr>
              <a:t>i</a:t>
            </a:r>
            <a:r>
              <a:rPr dirty="0" spc="-25">
                <a:latin typeface="Arial"/>
                <a:cs typeface="Arial"/>
              </a:rPr>
              <a:t>on</a:t>
            </a:r>
            <a:r>
              <a:rPr dirty="0" spc="-40">
                <a:latin typeface="Arial"/>
                <a:cs typeface="Arial"/>
              </a:rPr>
              <a:t>a</a:t>
            </a:r>
            <a:r>
              <a:rPr dirty="0" spc="1180">
                <a:latin typeface="Arial"/>
                <a:cs typeface="Arial"/>
              </a:rPr>
              <a:t>l</a:t>
            </a:r>
            <a:r>
              <a:rPr dirty="0">
                <a:latin typeface="Arial"/>
                <a:cs typeface="Arial"/>
              </a:rPr>
              <a:t>	</a:t>
            </a:r>
            <a:r>
              <a:rPr dirty="0" spc="-440">
                <a:latin typeface="Arial"/>
                <a:cs typeface="Arial"/>
              </a:rPr>
              <a:t>S</a:t>
            </a:r>
            <a:r>
              <a:rPr dirty="0" spc="965">
                <a:latin typeface="Arial"/>
                <a:cs typeface="Arial"/>
              </a:rPr>
              <a:t>t</a:t>
            </a:r>
            <a:r>
              <a:rPr dirty="0" spc="-40">
                <a:latin typeface="Arial"/>
                <a:cs typeface="Arial"/>
              </a:rPr>
              <a:t>a</a:t>
            </a:r>
            <a:r>
              <a:rPr dirty="0" spc="965">
                <a:latin typeface="Arial"/>
                <a:cs typeface="Arial"/>
              </a:rPr>
              <a:t>t</a:t>
            </a:r>
            <a:r>
              <a:rPr dirty="0" spc="-380">
                <a:latin typeface="Arial"/>
                <a:cs typeface="Arial"/>
              </a:rPr>
              <a:t>em</a:t>
            </a:r>
            <a:r>
              <a:rPr dirty="0" spc="-320">
                <a:latin typeface="Arial"/>
                <a:cs typeface="Arial"/>
              </a:rPr>
              <a:t>e</a:t>
            </a:r>
            <a:r>
              <a:rPr dirty="0" spc="475">
                <a:latin typeface="Arial"/>
                <a:cs typeface="Arial"/>
              </a:rPr>
              <a:t>nt</a:t>
            </a:r>
            <a:r>
              <a:rPr dirty="0">
                <a:latin typeface="Arial"/>
                <a:cs typeface="Arial"/>
              </a:rPr>
              <a:t>	</a:t>
            </a:r>
            <a:r>
              <a:rPr dirty="0" spc="-545">
                <a:latin typeface="Arial"/>
                <a:cs typeface="Arial"/>
              </a:rPr>
              <a:t>R</a:t>
            </a:r>
            <a:r>
              <a:rPr dirty="0" spc="-484">
                <a:latin typeface="Arial"/>
                <a:cs typeface="Arial"/>
              </a:rPr>
              <a:t>E</a:t>
            </a:r>
            <a:r>
              <a:rPr dirty="0" spc="-440">
                <a:latin typeface="Arial"/>
                <a:cs typeface="Arial"/>
              </a:rPr>
              <a:t>V</a:t>
            </a:r>
            <a:r>
              <a:rPr dirty="0" spc="965">
                <a:latin typeface="Arial"/>
                <a:cs typeface="Arial"/>
              </a:rPr>
              <a:t>I</a:t>
            </a:r>
            <a:r>
              <a:rPr dirty="0" spc="-440">
                <a:latin typeface="Arial"/>
                <a:cs typeface="Arial"/>
              </a:rPr>
              <a:t>E</a:t>
            </a:r>
            <a:r>
              <a:rPr dirty="0" spc="-1420">
                <a:latin typeface="Arial"/>
                <a:cs typeface="Arial"/>
              </a:rPr>
              <a:t>W</a:t>
            </a:r>
          </a:p>
        </p:txBody>
      </p:sp>
      <p:sp>
        <p:nvSpPr>
          <p:cNvPr id="3" name="object 3"/>
          <p:cNvSpPr/>
          <p:nvPr/>
        </p:nvSpPr>
        <p:spPr>
          <a:xfrm>
            <a:off x="9726168" y="121920"/>
            <a:ext cx="512064" cy="5090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0333824" y="112776"/>
            <a:ext cx="1756487" cy="5059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947659" y="1808985"/>
            <a:ext cx="3423668" cy="438683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8044433" y="4129709"/>
            <a:ext cx="3235960" cy="122745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573405" marR="5080" indent="-561340">
              <a:lnSpc>
                <a:spcPct val="131600"/>
              </a:lnSpc>
              <a:spcBef>
                <a:spcPts val="90"/>
              </a:spcBef>
              <a:tabLst>
                <a:tab pos="433070" algn="l"/>
                <a:tab pos="853440" algn="l"/>
                <a:tab pos="993775" algn="l"/>
                <a:tab pos="1133475" algn="l"/>
                <a:tab pos="1271270" algn="l"/>
                <a:tab pos="1410970" algn="l"/>
                <a:tab pos="1691005" algn="l"/>
                <a:tab pos="2110105" algn="l"/>
              </a:tabLst>
            </a:pPr>
            <a:r>
              <a:rPr dirty="0" sz="2000" spc="595">
                <a:latin typeface="Arial"/>
                <a:cs typeface="Arial"/>
              </a:rPr>
              <a:t>if	</a:t>
            </a:r>
            <a:r>
              <a:rPr dirty="0" sz="2000" spc="170">
                <a:latin typeface="Arial"/>
                <a:cs typeface="Arial"/>
              </a:rPr>
              <a:t>not		</a:t>
            </a:r>
            <a:r>
              <a:rPr dirty="0" sz="2000" spc="95">
                <a:latin typeface="Arial"/>
                <a:cs typeface="Arial"/>
              </a:rPr>
              <a:t>y	</a:t>
            </a:r>
            <a:r>
              <a:rPr dirty="0" sz="2000" spc="-75">
                <a:latin typeface="Arial"/>
                <a:cs typeface="Arial"/>
              </a:rPr>
              <a:t>==	</a:t>
            </a:r>
            <a:r>
              <a:rPr dirty="0" sz="2000" spc="265">
                <a:latin typeface="Arial"/>
                <a:cs typeface="Arial"/>
              </a:rPr>
              <a:t>0:  </a:t>
            </a:r>
            <a:r>
              <a:rPr dirty="0" sz="2000" spc="-15">
                <a:latin typeface="Arial"/>
                <a:cs typeface="Arial"/>
              </a:rPr>
              <a:t>p</a:t>
            </a:r>
            <a:r>
              <a:rPr dirty="0" sz="2000" spc="430">
                <a:latin typeface="Arial"/>
                <a:cs typeface="Arial"/>
              </a:rPr>
              <a:t>r</a:t>
            </a:r>
            <a:r>
              <a:rPr dirty="0" sz="2000" spc="655">
                <a:latin typeface="Arial"/>
                <a:cs typeface="Arial"/>
              </a:rPr>
              <a:t>i</a:t>
            </a:r>
            <a:r>
              <a:rPr dirty="0" sz="2000" spc="-15">
                <a:latin typeface="Arial"/>
                <a:cs typeface="Arial"/>
              </a:rPr>
              <a:t>n</a:t>
            </a:r>
            <a:r>
              <a:rPr dirty="0" sz="2000" spc="515">
                <a:latin typeface="Arial"/>
                <a:cs typeface="Arial"/>
              </a:rPr>
              <a:t>t</a:t>
            </a:r>
            <a:r>
              <a:rPr dirty="0" sz="2000" spc="430">
                <a:latin typeface="Arial"/>
                <a:cs typeface="Arial"/>
              </a:rPr>
              <a:t>(</a:t>
            </a:r>
            <a:r>
              <a:rPr dirty="0" sz="2000" spc="405">
                <a:latin typeface="Arial"/>
                <a:cs typeface="Arial"/>
              </a:rPr>
              <a:t>"</a:t>
            </a:r>
            <a:r>
              <a:rPr dirty="0" sz="2000" spc="-130">
                <a:latin typeface="Arial"/>
                <a:cs typeface="Arial"/>
              </a:rPr>
              <a:t>Ca</a:t>
            </a:r>
            <a:r>
              <a:rPr dirty="0" sz="2000" spc="-120">
                <a:latin typeface="Arial"/>
                <a:cs typeface="Arial"/>
              </a:rPr>
              <a:t>n</a:t>
            </a:r>
            <a:r>
              <a:rPr dirty="0" sz="2000">
                <a:latin typeface="Arial"/>
                <a:cs typeface="Arial"/>
              </a:rPr>
              <a:t>	</a:t>
            </a:r>
            <a:r>
              <a:rPr dirty="0" sz="2000" spc="-15">
                <a:latin typeface="Arial"/>
                <a:cs typeface="Arial"/>
              </a:rPr>
              <a:t>d</a:t>
            </a:r>
            <a:r>
              <a:rPr dirty="0" sz="2000" spc="655">
                <a:latin typeface="Arial"/>
                <a:cs typeface="Arial"/>
              </a:rPr>
              <a:t>i</a:t>
            </a:r>
            <a:r>
              <a:rPr dirty="0" sz="2000" spc="100">
                <a:latin typeface="Arial"/>
                <a:cs typeface="Arial"/>
              </a:rPr>
              <a:t>v</a:t>
            </a:r>
            <a:r>
              <a:rPr dirty="0" sz="2000" spc="655">
                <a:latin typeface="Arial"/>
                <a:cs typeface="Arial"/>
              </a:rPr>
              <a:t>i</a:t>
            </a:r>
            <a:r>
              <a:rPr dirty="0" sz="2000" spc="-15">
                <a:latin typeface="Arial"/>
                <a:cs typeface="Arial"/>
              </a:rPr>
              <a:t>d</a:t>
            </a:r>
            <a:r>
              <a:rPr dirty="0" sz="2000" spc="-40">
                <a:latin typeface="Arial"/>
                <a:cs typeface="Arial"/>
              </a:rPr>
              <a:t>e</a:t>
            </a:r>
            <a:r>
              <a:rPr dirty="0" sz="2000" spc="365">
                <a:latin typeface="Arial"/>
                <a:cs typeface="Arial"/>
              </a:rPr>
              <a:t>"</a:t>
            </a:r>
            <a:r>
              <a:rPr dirty="0" sz="2000" spc="380">
                <a:latin typeface="Arial"/>
                <a:cs typeface="Arial"/>
              </a:rPr>
              <a:t>)  </a:t>
            </a:r>
            <a:r>
              <a:rPr dirty="0" sz="2000" spc="95">
                <a:latin typeface="Arial"/>
                <a:cs typeface="Arial"/>
              </a:rPr>
              <a:t>z	</a:t>
            </a:r>
            <a:r>
              <a:rPr dirty="0" sz="2000" spc="-75">
                <a:latin typeface="Arial"/>
                <a:cs typeface="Arial"/>
              </a:rPr>
              <a:t>=		</a:t>
            </a:r>
            <a:r>
              <a:rPr dirty="0" sz="2000" spc="95">
                <a:latin typeface="Arial"/>
                <a:cs typeface="Arial"/>
              </a:rPr>
              <a:t>x	</a:t>
            </a:r>
            <a:r>
              <a:rPr dirty="0" sz="2000" spc="540">
                <a:latin typeface="Arial"/>
                <a:cs typeface="Arial"/>
              </a:rPr>
              <a:t>/	</a:t>
            </a:r>
            <a:r>
              <a:rPr dirty="0" sz="2000" spc="95">
                <a:latin typeface="Arial"/>
                <a:cs typeface="Arial"/>
              </a:rPr>
              <a:t>y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7967471" y="1743455"/>
            <a:ext cx="3377565" cy="454659"/>
            <a:chOff x="7967471" y="1743455"/>
            <a:chExt cx="3377565" cy="454659"/>
          </a:xfrm>
        </p:grpSpPr>
        <p:sp>
          <p:nvSpPr>
            <p:cNvPr id="8" name="object 8"/>
            <p:cNvSpPr/>
            <p:nvPr/>
          </p:nvSpPr>
          <p:spPr>
            <a:xfrm>
              <a:off x="7973567" y="1749551"/>
              <a:ext cx="3365500" cy="441959"/>
            </a:xfrm>
            <a:custGeom>
              <a:avLst/>
              <a:gdLst/>
              <a:ahLst/>
              <a:cxnLst/>
              <a:rect l="l" t="t" r="r" b="b"/>
              <a:pathLst>
                <a:path w="3365500" h="441960">
                  <a:moveTo>
                    <a:pt x="3291331" y="0"/>
                  </a:moveTo>
                  <a:lnTo>
                    <a:pt x="73659" y="0"/>
                  </a:lnTo>
                  <a:lnTo>
                    <a:pt x="45005" y="5794"/>
                  </a:lnTo>
                  <a:lnTo>
                    <a:pt x="21589" y="21589"/>
                  </a:lnTo>
                  <a:lnTo>
                    <a:pt x="5794" y="45005"/>
                  </a:lnTo>
                  <a:lnTo>
                    <a:pt x="0" y="73660"/>
                  </a:lnTo>
                  <a:lnTo>
                    <a:pt x="0" y="441960"/>
                  </a:lnTo>
                  <a:lnTo>
                    <a:pt x="3364991" y="441960"/>
                  </a:lnTo>
                  <a:lnTo>
                    <a:pt x="3364991" y="73660"/>
                  </a:lnTo>
                  <a:lnTo>
                    <a:pt x="3359197" y="45005"/>
                  </a:lnTo>
                  <a:lnTo>
                    <a:pt x="3343402" y="21590"/>
                  </a:lnTo>
                  <a:lnTo>
                    <a:pt x="3319986" y="5794"/>
                  </a:lnTo>
                  <a:lnTo>
                    <a:pt x="3291331" y="0"/>
                  </a:lnTo>
                  <a:close/>
                </a:path>
              </a:pathLst>
            </a:custGeom>
            <a:solidFill>
              <a:srgbClr val="C5DFB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7973567" y="1749551"/>
              <a:ext cx="3365500" cy="441959"/>
            </a:xfrm>
            <a:custGeom>
              <a:avLst/>
              <a:gdLst/>
              <a:ahLst/>
              <a:cxnLst/>
              <a:rect l="l" t="t" r="r" b="b"/>
              <a:pathLst>
                <a:path w="3365500" h="441960">
                  <a:moveTo>
                    <a:pt x="73659" y="0"/>
                  </a:moveTo>
                  <a:lnTo>
                    <a:pt x="3291331" y="0"/>
                  </a:lnTo>
                  <a:lnTo>
                    <a:pt x="3319986" y="5794"/>
                  </a:lnTo>
                  <a:lnTo>
                    <a:pt x="3343402" y="21590"/>
                  </a:lnTo>
                  <a:lnTo>
                    <a:pt x="3359197" y="45005"/>
                  </a:lnTo>
                  <a:lnTo>
                    <a:pt x="3364991" y="73660"/>
                  </a:lnTo>
                  <a:lnTo>
                    <a:pt x="3364991" y="441960"/>
                  </a:lnTo>
                  <a:lnTo>
                    <a:pt x="0" y="441960"/>
                  </a:lnTo>
                  <a:lnTo>
                    <a:pt x="0" y="73660"/>
                  </a:lnTo>
                  <a:lnTo>
                    <a:pt x="5794" y="45005"/>
                  </a:lnTo>
                  <a:lnTo>
                    <a:pt x="21589" y="21589"/>
                  </a:lnTo>
                  <a:lnTo>
                    <a:pt x="45005" y="5794"/>
                  </a:lnTo>
                  <a:lnTo>
                    <a:pt x="73659" y="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8044433" y="1830704"/>
            <a:ext cx="3098800" cy="15201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318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UKIJ CJK"/>
                <a:cs typeface="UKIJ CJK"/>
              </a:rPr>
              <a:t>예시</a:t>
            </a:r>
            <a:endParaRPr sz="18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80"/>
              </a:spcBef>
            </a:pPr>
            <a:endParaRPr sz="215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tabLst>
                <a:tab pos="433070" algn="l"/>
                <a:tab pos="713740" algn="l"/>
                <a:tab pos="993775" algn="l"/>
                <a:tab pos="1271270" algn="l"/>
                <a:tab pos="1832610" algn="l"/>
                <a:tab pos="2110105" algn="l"/>
                <a:tab pos="2390140" algn="l"/>
              </a:tabLst>
            </a:pPr>
            <a:r>
              <a:rPr dirty="0" sz="2000" spc="595">
                <a:latin typeface="Arial"/>
                <a:cs typeface="Arial"/>
              </a:rPr>
              <a:t>if	</a:t>
            </a:r>
            <a:r>
              <a:rPr dirty="0" sz="2000" spc="95">
                <a:latin typeface="Arial"/>
                <a:cs typeface="Arial"/>
              </a:rPr>
              <a:t>x	</a:t>
            </a:r>
            <a:r>
              <a:rPr dirty="0" sz="2000" spc="-75">
                <a:latin typeface="Arial"/>
                <a:cs typeface="Arial"/>
              </a:rPr>
              <a:t>&lt;	</a:t>
            </a:r>
            <a:r>
              <a:rPr dirty="0" sz="2000" spc="95">
                <a:latin typeface="Arial"/>
                <a:cs typeface="Arial"/>
              </a:rPr>
              <a:t>z	</a:t>
            </a:r>
            <a:r>
              <a:rPr dirty="0" sz="2000" spc="-15">
                <a:latin typeface="Arial"/>
                <a:cs typeface="Arial"/>
              </a:rPr>
              <a:t>and	</a:t>
            </a:r>
            <a:r>
              <a:rPr dirty="0" sz="2000" spc="95">
                <a:latin typeface="Arial"/>
                <a:cs typeface="Arial"/>
              </a:rPr>
              <a:t>y	</a:t>
            </a:r>
            <a:r>
              <a:rPr dirty="0" sz="2000" spc="-75">
                <a:latin typeface="Arial"/>
                <a:cs typeface="Arial"/>
              </a:rPr>
              <a:t>&lt;	</a:t>
            </a:r>
            <a:r>
              <a:rPr dirty="0" sz="2000" spc="320">
                <a:latin typeface="Arial"/>
                <a:cs typeface="Arial"/>
              </a:rPr>
              <a:t>z:</a:t>
            </a:r>
            <a:endParaRPr sz="2000">
              <a:latin typeface="Arial"/>
              <a:cs typeface="Arial"/>
            </a:endParaRPr>
          </a:p>
          <a:p>
            <a:pPr marL="573405">
              <a:lnSpc>
                <a:spcPct val="100000"/>
              </a:lnSpc>
              <a:spcBef>
                <a:spcPts val="770"/>
              </a:spcBef>
              <a:tabLst>
                <a:tab pos="2668905" algn="l"/>
              </a:tabLst>
            </a:pPr>
            <a:r>
              <a:rPr dirty="0" sz="2000" spc="-15">
                <a:latin typeface="Arial"/>
                <a:cs typeface="Arial"/>
              </a:rPr>
              <a:t>p</a:t>
            </a:r>
            <a:r>
              <a:rPr dirty="0" sz="2000" spc="434">
                <a:latin typeface="Arial"/>
                <a:cs typeface="Arial"/>
              </a:rPr>
              <a:t>r</a:t>
            </a:r>
            <a:r>
              <a:rPr dirty="0" sz="2000" spc="655">
                <a:latin typeface="Arial"/>
                <a:cs typeface="Arial"/>
              </a:rPr>
              <a:t>i</a:t>
            </a:r>
            <a:r>
              <a:rPr dirty="0" sz="2000" spc="-15">
                <a:latin typeface="Arial"/>
                <a:cs typeface="Arial"/>
              </a:rPr>
              <a:t>n</a:t>
            </a:r>
            <a:r>
              <a:rPr dirty="0" sz="2000" spc="520">
                <a:latin typeface="Arial"/>
                <a:cs typeface="Arial"/>
              </a:rPr>
              <a:t>t</a:t>
            </a:r>
            <a:r>
              <a:rPr dirty="0" sz="2000" spc="434">
                <a:latin typeface="Arial"/>
                <a:cs typeface="Arial"/>
              </a:rPr>
              <a:t>(</a:t>
            </a:r>
            <a:r>
              <a:rPr dirty="0" sz="2000" spc="390">
                <a:latin typeface="Arial"/>
                <a:cs typeface="Arial"/>
              </a:rPr>
              <a:t>"</a:t>
            </a:r>
            <a:r>
              <a:rPr dirty="0" sz="2000" spc="-235">
                <a:latin typeface="Arial"/>
                <a:cs typeface="Arial"/>
              </a:rPr>
              <a:t>B</a:t>
            </a:r>
            <a:r>
              <a:rPr dirty="0" sz="2000" spc="655">
                <a:latin typeface="Arial"/>
                <a:cs typeface="Arial"/>
              </a:rPr>
              <a:t>i</a:t>
            </a:r>
            <a:r>
              <a:rPr dirty="0" sz="2000" spc="-15">
                <a:latin typeface="Arial"/>
                <a:cs typeface="Arial"/>
              </a:rPr>
              <a:t>g</a:t>
            </a:r>
            <a:r>
              <a:rPr dirty="0" sz="2000" spc="-40">
                <a:latin typeface="Arial"/>
                <a:cs typeface="Arial"/>
              </a:rPr>
              <a:t>g</a:t>
            </a:r>
            <a:r>
              <a:rPr dirty="0" sz="2000" spc="-15">
                <a:latin typeface="Arial"/>
                <a:cs typeface="Arial"/>
              </a:rPr>
              <a:t>e</a:t>
            </a:r>
            <a:r>
              <a:rPr dirty="0" sz="2000" spc="100">
                <a:latin typeface="Arial"/>
                <a:cs typeface="Arial"/>
              </a:rPr>
              <a:t>s</a:t>
            </a:r>
            <a:r>
              <a:rPr dirty="0" sz="2000" spc="540">
                <a:latin typeface="Arial"/>
                <a:cs typeface="Arial"/>
              </a:rPr>
              <a:t>t</a:t>
            </a:r>
            <a:r>
              <a:rPr dirty="0" sz="2000">
                <a:latin typeface="Arial"/>
                <a:cs typeface="Arial"/>
              </a:rPr>
              <a:t>	</a:t>
            </a:r>
            <a:r>
              <a:rPr dirty="0" sz="2000" spc="100">
                <a:latin typeface="Arial"/>
                <a:cs typeface="Arial"/>
              </a:rPr>
              <a:t>z</a:t>
            </a:r>
            <a:r>
              <a:rPr dirty="0" sz="2000" spc="365">
                <a:latin typeface="Arial"/>
                <a:cs typeface="Arial"/>
              </a:rPr>
              <a:t>"</a:t>
            </a:r>
            <a:r>
              <a:rPr dirty="0" sz="2000" spc="430">
                <a:latin typeface="Arial"/>
                <a:cs typeface="Arial"/>
              </a:rPr>
              <a:t>)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26719" y="2584704"/>
            <a:ext cx="3154680" cy="287731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852671" y="2584704"/>
            <a:ext cx="3840479" cy="164896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603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 spc="5"/>
              <a:t>2019 </a:t>
            </a:r>
            <a:r>
              <a:rPr dirty="0"/>
              <a:t>봄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2603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 spc="5"/>
              <a:t>KAIST </a:t>
            </a:r>
            <a:r>
              <a:rPr dirty="0" spc="135"/>
              <a:t>&amp; </a:t>
            </a:r>
            <a:r>
              <a:rPr dirty="0"/>
              <a:t>대덕고 빛나리</a:t>
            </a:r>
            <a:r>
              <a:rPr dirty="0" spc="215"/>
              <a:t> </a:t>
            </a:r>
            <a:r>
              <a:rPr dirty="0"/>
              <a:t>tutoring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6034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244" y="686257"/>
            <a:ext cx="4790440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63015" algn="l"/>
                <a:tab pos="3272790" algn="l"/>
              </a:tabLst>
            </a:pPr>
            <a:r>
              <a:rPr dirty="0" spc="-40">
                <a:latin typeface="Arial"/>
                <a:cs typeface="Arial"/>
              </a:rPr>
              <a:t>Loo</a:t>
            </a:r>
            <a:r>
              <a:rPr dirty="0" spc="-25">
                <a:latin typeface="Arial"/>
                <a:cs typeface="Arial"/>
              </a:rPr>
              <a:t>p</a:t>
            </a:r>
            <a:r>
              <a:rPr dirty="0">
                <a:latin typeface="Arial"/>
                <a:cs typeface="Arial"/>
              </a:rPr>
              <a:t>	</a:t>
            </a:r>
            <a:r>
              <a:rPr dirty="0" spc="-365">
                <a:latin typeface="Arial"/>
                <a:cs typeface="Arial"/>
              </a:rPr>
              <a:t>C</a:t>
            </a:r>
            <a:r>
              <a:rPr dirty="0" spc="-295">
                <a:latin typeface="Arial"/>
                <a:cs typeface="Arial"/>
              </a:rPr>
              <a:t>o</a:t>
            </a:r>
            <a:r>
              <a:rPr dirty="0" spc="620">
                <a:latin typeface="Arial"/>
                <a:cs typeface="Arial"/>
              </a:rPr>
              <a:t>nt</a:t>
            </a:r>
            <a:r>
              <a:rPr dirty="0" spc="480">
                <a:latin typeface="Arial"/>
                <a:cs typeface="Arial"/>
              </a:rPr>
              <a:t>r</a:t>
            </a:r>
            <a:r>
              <a:rPr dirty="0" spc="575">
                <a:latin typeface="Arial"/>
                <a:cs typeface="Arial"/>
              </a:rPr>
              <a:t>ol</a:t>
            </a:r>
            <a:r>
              <a:rPr dirty="0">
                <a:latin typeface="Arial"/>
                <a:cs typeface="Arial"/>
              </a:rPr>
              <a:t>	</a:t>
            </a:r>
            <a:r>
              <a:rPr dirty="0" spc="-635">
                <a:latin typeface="Arial"/>
                <a:cs typeface="Arial"/>
              </a:rPr>
              <a:t>R</a:t>
            </a:r>
            <a:r>
              <a:rPr dirty="0" spc="-440">
                <a:latin typeface="Arial"/>
                <a:cs typeface="Arial"/>
              </a:rPr>
              <a:t>EV</a:t>
            </a:r>
            <a:r>
              <a:rPr dirty="0" spc="-290">
                <a:latin typeface="Arial"/>
                <a:cs typeface="Arial"/>
              </a:rPr>
              <a:t>IEW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7244" y="2247656"/>
            <a:ext cx="6548755" cy="1026160"/>
          </a:xfrm>
          <a:prstGeom prst="rect">
            <a:avLst/>
          </a:prstGeom>
        </p:spPr>
        <p:txBody>
          <a:bodyPr wrap="square" lIns="0" tIns="857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dirty="0" sz="2800" spc="5">
                <a:latin typeface="UKIJ CJK"/>
                <a:cs typeface="UKIJ CJK"/>
              </a:rPr>
              <a:t>같은</a:t>
            </a:r>
            <a:r>
              <a:rPr dirty="0" sz="2800" spc="210">
                <a:latin typeface="UKIJ CJK"/>
                <a:cs typeface="UKIJ CJK"/>
              </a:rPr>
              <a:t> </a:t>
            </a:r>
            <a:r>
              <a:rPr dirty="0" sz="2800" spc="5">
                <a:latin typeface="UKIJ CJK"/>
                <a:cs typeface="UKIJ CJK"/>
              </a:rPr>
              <a:t>코드를</a:t>
            </a:r>
            <a:r>
              <a:rPr dirty="0" sz="2800" spc="240">
                <a:latin typeface="UKIJ CJK"/>
                <a:cs typeface="UKIJ CJK"/>
              </a:rPr>
              <a:t> </a:t>
            </a:r>
            <a:r>
              <a:rPr dirty="0" sz="2800" spc="5">
                <a:latin typeface="UKIJ CJK"/>
                <a:cs typeface="UKIJ CJK"/>
              </a:rPr>
              <a:t>여러</a:t>
            </a:r>
            <a:r>
              <a:rPr dirty="0" sz="2800" spc="204">
                <a:latin typeface="UKIJ CJK"/>
                <a:cs typeface="UKIJ CJK"/>
              </a:rPr>
              <a:t> </a:t>
            </a:r>
            <a:r>
              <a:rPr dirty="0" sz="2800" spc="10">
                <a:latin typeface="UKIJ CJK"/>
                <a:cs typeface="UKIJ CJK"/>
              </a:rPr>
              <a:t>번</a:t>
            </a:r>
            <a:r>
              <a:rPr dirty="0" sz="2800" spc="240">
                <a:latin typeface="UKIJ CJK"/>
                <a:cs typeface="UKIJ CJK"/>
              </a:rPr>
              <a:t> </a:t>
            </a:r>
            <a:r>
              <a:rPr dirty="0" sz="2800" spc="5">
                <a:latin typeface="UKIJ CJK"/>
                <a:cs typeface="UKIJ CJK"/>
              </a:rPr>
              <a:t>반복시키고</a:t>
            </a:r>
            <a:r>
              <a:rPr dirty="0" sz="2800" spc="190">
                <a:latin typeface="UKIJ CJK"/>
                <a:cs typeface="UKIJ CJK"/>
              </a:rPr>
              <a:t> </a:t>
            </a:r>
            <a:r>
              <a:rPr dirty="0" sz="2800" spc="10">
                <a:latin typeface="UKIJ CJK"/>
                <a:cs typeface="UKIJ CJK"/>
              </a:rPr>
              <a:t>싶을</a:t>
            </a:r>
            <a:r>
              <a:rPr dirty="0" sz="2800" spc="229">
                <a:latin typeface="UKIJ CJK"/>
                <a:cs typeface="UKIJ CJK"/>
              </a:rPr>
              <a:t> </a:t>
            </a:r>
            <a:r>
              <a:rPr dirty="0" sz="2800" spc="-40">
                <a:latin typeface="UKIJ CJK"/>
                <a:cs typeface="UKIJ CJK"/>
              </a:rPr>
              <a:t>때,</a:t>
            </a:r>
            <a:endParaRPr sz="28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  <a:tabLst>
                <a:tab pos="988060" algn="l"/>
                <a:tab pos="2515235" algn="l"/>
              </a:tabLst>
            </a:pPr>
            <a:r>
              <a:rPr dirty="0" sz="2800" spc="525">
                <a:latin typeface="Arial"/>
                <a:cs typeface="Arial"/>
              </a:rPr>
              <a:t>for,	</a:t>
            </a:r>
            <a:r>
              <a:rPr dirty="0" sz="2800" spc="215">
                <a:latin typeface="Arial"/>
                <a:cs typeface="Arial"/>
              </a:rPr>
              <a:t>while</a:t>
            </a:r>
            <a:r>
              <a:rPr dirty="0" sz="2800" spc="215">
                <a:latin typeface="UKIJ CJK"/>
                <a:cs typeface="UKIJ CJK"/>
              </a:rPr>
              <a:t>을	</a:t>
            </a:r>
            <a:r>
              <a:rPr dirty="0" sz="2800" spc="155">
                <a:latin typeface="UKIJ CJK"/>
                <a:cs typeface="UKIJ CJK"/>
              </a:rPr>
              <a:t>이용한다</a:t>
            </a:r>
            <a:r>
              <a:rPr dirty="0" sz="2800" spc="155">
                <a:latin typeface="Arial"/>
                <a:cs typeface="Arial"/>
              </a:rPr>
              <a:t>.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7244" y="4353509"/>
            <a:ext cx="3461385" cy="4540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758825" algn="l"/>
                <a:tab pos="2378075" algn="l"/>
              </a:tabLst>
            </a:pPr>
            <a:r>
              <a:rPr dirty="0" sz="2800" spc="-25">
                <a:latin typeface="Arial"/>
                <a:cs typeface="Arial"/>
              </a:rPr>
              <a:t>n</a:t>
            </a:r>
            <a:r>
              <a:rPr dirty="0" sz="2800" spc="10">
                <a:latin typeface="UKIJ CJK"/>
                <a:cs typeface="UKIJ CJK"/>
              </a:rPr>
              <a:t>번</a:t>
            </a:r>
            <a:r>
              <a:rPr dirty="0" sz="2800">
                <a:latin typeface="UKIJ CJK"/>
                <a:cs typeface="UKIJ CJK"/>
              </a:rPr>
              <a:t>	</a:t>
            </a:r>
            <a:r>
              <a:rPr dirty="0" sz="2800" spc="10">
                <a:latin typeface="UKIJ CJK"/>
                <a:cs typeface="UKIJ CJK"/>
              </a:rPr>
              <a:t>반복하고</a:t>
            </a:r>
            <a:r>
              <a:rPr dirty="0" sz="2800">
                <a:latin typeface="UKIJ CJK"/>
                <a:cs typeface="UKIJ CJK"/>
              </a:rPr>
              <a:t>	</a:t>
            </a:r>
            <a:r>
              <a:rPr dirty="0" sz="2800" spc="5">
                <a:latin typeface="UKIJ CJK"/>
                <a:cs typeface="UKIJ CJK"/>
              </a:rPr>
              <a:t>싶다면</a:t>
            </a:r>
            <a:endParaRPr sz="2800">
              <a:latin typeface="UKIJ CJK"/>
              <a:cs typeface="UKIJ CJK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7244" y="5378602"/>
            <a:ext cx="4766310" cy="4533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793115" algn="l"/>
                <a:tab pos="2411730" algn="l"/>
                <a:tab pos="2997200" algn="l"/>
              </a:tabLst>
            </a:pPr>
            <a:r>
              <a:rPr dirty="0" sz="2800" spc="475">
                <a:solidFill>
                  <a:srgbClr val="FF0000"/>
                </a:solidFill>
                <a:latin typeface="Arial"/>
                <a:cs typeface="Arial"/>
              </a:rPr>
              <a:t>fo</a:t>
            </a:r>
            <a:r>
              <a:rPr dirty="0" sz="2800" spc="385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dirty="0" sz="2800">
                <a:solidFill>
                  <a:srgbClr val="FF0000"/>
                </a:solidFill>
                <a:latin typeface="Arial"/>
                <a:cs typeface="Arial"/>
              </a:rPr>
              <a:t>	</a:t>
            </a:r>
            <a:r>
              <a:rPr dirty="0" sz="2800" spc="5">
                <a:latin typeface="UKIJ CJK"/>
                <a:cs typeface="UKIJ CJK"/>
              </a:rPr>
              <a:t>변수이름</a:t>
            </a:r>
            <a:r>
              <a:rPr dirty="0" sz="2800">
                <a:latin typeface="UKIJ CJK"/>
                <a:cs typeface="UKIJ CJK"/>
              </a:rPr>
              <a:t>	</a:t>
            </a:r>
            <a:r>
              <a:rPr dirty="0" sz="2800" spc="245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dirty="0" sz="2800" spc="645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dirty="0" sz="2800">
                <a:solidFill>
                  <a:srgbClr val="FF0000"/>
                </a:solidFill>
                <a:latin typeface="Arial"/>
                <a:cs typeface="Arial"/>
              </a:rPr>
              <a:t>	</a:t>
            </a:r>
            <a:r>
              <a:rPr dirty="0" sz="2800" spc="270">
                <a:solidFill>
                  <a:srgbClr val="FF0000"/>
                </a:solidFill>
                <a:latin typeface="Arial"/>
                <a:cs typeface="Arial"/>
              </a:rPr>
              <a:t>range(n):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726168" y="121920"/>
            <a:ext cx="512064" cy="5090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0333824" y="112776"/>
            <a:ext cx="1756487" cy="5059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7947659" y="1808987"/>
            <a:ext cx="3423668" cy="448437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8044433" y="3322539"/>
            <a:ext cx="3101340" cy="24371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573405" marR="426084" indent="-561340">
              <a:lnSpc>
                <a:spcPct val="131700"/>
              </a:lnSpc>
              <a:spcBef>
                <a:spcPts val="105"/>
              </a:spcBef>
              <a:tabLst>
                <a:tab pos="573405" algn="l"/>
                <a:tab pos="854075" algn="l"/>
                <a:tab pos="1270000" algn="l"/>
                <a:tab pos="1551305" algn="l"/>
                <a:tab pos="1691005" algn="l"/>
                <a:tab pos="1971039" algn="l"/>
                <a:tab pos="2247900" algn="l"/>
              </a:tabLst>
            </a:pPr>
            <a:r>
              <a:rPr dirty="0" sz="2000" spc="345">
                <a:latin typeface="Arial"/>
                <a:cs typeface="Arial"/>
              </a:rPr>
              <a:t>fo</a:t>
            </a:r>
            <a:r>
              <a:rPr dirty="0" sz="2000" spc="270">
                <a:latin typeface="Arial"/>
                <a:cs typeface="Arial"/>
              </a:rPr>
              <a:t>r</a:t>
            </a:r>
            <a:r>
              <a:rPr dirty="0" sz="2000">
                <a:latin typeface="Arial"/>
                <a:cs typeface="Arial"/>
              </a:rPr>
              <a:t>	</a:t>
            </a:r>
            <a:r>
              <a:rPr dirty="0" sz="2000" spc="650">
                <a:latin typeface="Arial"/>
                <a:cs typeface="Arial"/>
              </a:rPr>
              <a:t>i</a:t>
            </a:r>
            <a:r>
              <a:rPr dirty="0" sz="2000">
                <a:latin typeface="Arial"/>
                <a:cs typeface="Arial"/>
              </a:rPr>
              <a:t>	</a:t>
            </a:r>
            <a:r>
              <a:rPr dirty="0" sz="2000" spc="655">
                <a:latin typeface="Arial"/>
                <a:cs typeface="Arial"/>
              </a:rPr>
              <a:t>i</a:t>
            </a:r>
            <a:r>
              <a:rPr dirty="0" sz="2000" spc="-20">
                <a:latin typeface="Arial"/>
                <a:cs typeface="Arial"/>
              </a:rPr>
              <a:t>n</a:t>
            </a:r>
            <a:r>
              <a:rPr dirty="0" sz="2000">
                <a:latin typeface="Arial"/>
                <a:cs typeface="Arial"/>
              </a:rPr>
              <a:t>	</a:t>
            </a:r>
            <a:r>
              <a:rPr dirty="0" sz="2000" spc="430">
                <a:latin typeface="Arial"/>
                <a:cs typeface="Arial"/>
              </a:rPr>
              <a:t>r</a:t>
            </a:r>
            <a:r>
              <a:rPr dirty="0" sz="2000" spc="-15">
                <a:latin typeface="Arial"/>
                <a:cs typeface="Arial"/>
              </a:rPr>
              <a:t>ange</a:t>
            </a:r>
            <a:r>
              <a:rPr dirty="0" sz="2000" spc="405">
                <a:latin typeface="Arial"/>
                <a:cs typeface="Arial"/>
              </a:rPr>
              <a:t>(</a:t>
            </a:r>
            <a:r>
              <a:rPr dirty="0" sz="2000" spc="-15">
                <a:latin typeface="Arial"/>
                <a:cs typeface="Arial"/>
              </a:rPr>
              <a:t>10</a:t>
            </a:r>
            <a:r>
              <a:rPr dirty="0" sz="2000" spc="430">
                <a:latin typeface="Arial"/>
                <a:cs typeface="Arial"/>
              </a:rPr>
              <a:t>)</a:t>
            </a:r>
            <a:r>
              <a:rPr dirty="0" sz="2000" spc="535">
                <a:latin typeface="Arial"/>
                <a:cs typeface="Arial"/>
              </a:rPr>
              <a:t>:  </a:t>
            </a:r>
            <a:r>
              <a:rPr dirty="0" sz="2000" spc="320">
                <a:latin typeface="Arial"/>
                <a:cs typeface="Arial"/>
              </a:rPr>
              <a:t>line	</a:t>
            </a:r>
            <a:r>
              <a:rPr dirty="0" sz="2000" spc="-75">
                <a:latin typeface="Arial"/>
                <a:cs typeface="Arial"/>
              </a:rPr>
              <a:t>=	</a:t>
            </a:r>
            <a:r>
              <a:rPr dirty="0" sz="2000" spc="185">
                <a:latin typeface="Arial"/>
                <a:cs typeface="Arial"/>
              </a:rPr>
              <a:t>"9	</a:t>
            </a:r>
            <a:r>
              <a:rPr dirty="0" sz="2000" spc="315">
                <a:latin typeface="Arial"/>
                <a:cs typeface="Arial"/>
              </a:rPr>
              <a:t>*	</a:t>
            </a:r>
            <a:r>
              <a:rPr dirty="0" sz="2000" spc="385">
                <a:latin typeface="Arial"/>
                <a:cs typeface="Arial"/>
              </a:rPr>
              <a:t>"  </a:t>
            </a:r>
            <a:r>
              <a:rPr dirty="0" sz="2000" spc="320">
                <a:latin typeface="Arial"/>
                <a:cs typeface="Arial"/>
              </a:rPr>
              <a:t>line	</a:t>
            </a:r>
            <a:r>
              <a:rPr dirty="0" sz="2000" spc="-75">
                <a:latin typeface="Arial"/>
                <a:cs typeface="Arial"/>
              </a:rPr>
              <a:t>+=		</a:t>
            </a:r>
            <a:r>
              <a:rPr dirty="0" sz="2000" spc="425">
                <a:latin typeface="Arial"/>
                <a:cs typeface="Arial"/>
              </a:rPr>
              <a:t>str(i)  </a:t>
            </a:r>
            <a:r>
              <a:rPr dirty="0" sz="2000" spc="320">
                <a:latin typeface="Arial"/>
                <a:cs typeface="Arial"/>
              </a:rPr>
              <a:t>line	</a:t>
            </a:r>
            <a:r>
              <a:rPr dirty="0" sz="2000" spc="-75">
                <a:latin typeface="Arial"/>
                <a:cs typeface="Arial"/>
              </a:rPr>
              <a:t>+=		</a:t>
            </a:r>
            <a:r>
              <a:rPr dirty="0" sz="2000" spc="385">
                <a:latin typeface="Arial"/>
                <a:cs typeface="Arial"/>
              </a:rPr>
              <a:t>"	</a:t>
            </a:r>
            <a:r>
              <a:rPr dirty="0" sz="2000" spc="-75">
                <a:latin typeface="Arial"/>
                <a:cs typeface="Arial"/>
              </a:rPr>
              <a:t>=	</a:t>
            </a:r>
            <a:r>
              <a:rPr dirty="0" sz="2000" spc="385">
                <a:latin typeface="Arial"/>
                <a:cs typeface="Arial"/>
              </a:rPr>
              <a:t>"</a:t>
            </a:r>
            <a:endParaRPr sz="2000">
              <a:latin typeface="Arial"/>
              <a:cs typeface="Arial"/>
            </a:endParaRPr>
          </a:p>
          <a:p>
            <a:pPr marL="573405">
              <a:lnSpc>
                <a:spcPct val="100000"/>
              </a:lnSpc>
              <a:spcBef>
                <a:spcPts val="765"/>
              </a:spcBef>
              <a:tabLst>
                <a:tab pos="1271270" algn="l"/>
                <a:tab pos="1692275" algn="l"/>
                <a:tab pos="2530475" algn="l"/>
                <a:tab pos="2811145" algn="l"/>
              </a:tabLst>
            </a:pPr>
            <a:r>
              <a:rPr dirty="0" sz="2000" spc="655">
                <a:latin typeface="Arial"/>
                <a:cs typeface="Arial"/>
              </a:rPr>
              <a:t>li</a:t>
            </a:r>
            <a:r>
              <a:rPr dirty="0" sz="2000" spc="-15">
                <a:latin typeface="Arial"/>
                <a:cs typeface="Arial"/>
              </a:rPr>
              <a:t>n</a:t>
            </a:r>
            <a:r>
              <a:rPr dirty="0" sz="2000" spc="-20">
                <a:latin typeface="Arial"/>
                <a:cs typeface="Arial"/>
              </a:rPr>
              <a:t>e</a:t>
            </a:r>
            <a:r>
              <a:rPr dirty="0" sz="2000">
                <a:latin typeface="Arial"/>
                <a:cs typeface="Arial"/>
              </a:rPr>
              <a:t>	</a:t>
            </a:r>
            <a:r>
              <a:rPr dirty="0" sz="2000" spc="-70">
                <a:latin typeface="Arial"/>
                <a:cs typeface="Arial"/>
              </a:rPr>
              <a:t>+</a:t>
            </a:r>
            <a:r>
              <a:rPr dirty="0" sz="2000" spc="-75">
                <a:latin typeface="Arial"/>
                <a:cs typeface="Arial"/>
              </a:rPr>
              <a:t>=</a:t>
            </a:r>
            <a:r>
              <a:rPr dirty="0" sz="2000">
                <a:latin typeface="Arial"/>
                <a:cs typeface="Arial"/>
              </a:rPr>
              <a:t>	</a:t>
            </a:r>
            <a:r>
              <a:rPr dirty="0" sz="2000" spc="375">
                <a:latin typeface="Arial"/>
                <a:cs typeface="Arial"/>
              </a:rPr>
              <a:t>st</a:t>
            </a:r>
            <a:r>
              <a:rPr dirty="0" sz="2000" spc="300">
                <a:latin typeface="Arial"/>
                <a:cs typeface="Arial"/>
              </a:rPr>
              <a:t>r</a:t>
            </a:r>
            <a:r>
              <a:rPr dirty="0" sz="2000" spc="160">
                <a:latin typeface="Arial"/>
                <a:cs typeface="Arial"/>
              </a:rPr>
              <a:t>(</a:t>
            </a:r>
            <a:r>
              <a:rPr dirty="0" sz="2000" spc="254">
                <a:latin typeface="Arial"/>
                <a:cs typeface="Arial"/>
              </a:rPr>
              <a:t>9</a:t>
            </a:r>
            <a:r>
              <a:rPr dirty="0" sz="2000">
                <a:latin typeface="Arial"/>
                <a:cs typeface="Arial"/>
              </a:rPr>
              <a:t>	</a:t>
            </a:r>
            <a:r>
              <a:rPr dirty="0" sz="2000" spc="315">
                <a:latin typeface="Arial"/>
                <a:cs typeface="Arial"/>
              </a:rPr>
              <a:t>*</a:t>
            </a:r>
            <a:r>
              <a:rPr dirty="0" sz="2000">
                <a:latin typeface="Arial"/>
                <a:cs typeface="Arial"/>
              </a:rPr>
              <a:t>	</a:t>
            </a:r>
            <a:r>
              <a:rPr dirty="0" sz="2000" spc="630">
                <a:latin typeface="Arial"/>
                <a:cs typeface="Arial"/>
              </a:rPr>
              <a:t>i</a:t>
            </a:r>
            <a:r>
              <a:rPr dirty="0" sz="2000" spc="430">
                <a:latin typeface="Arial"/>
                <a:cs typeface="Arial"/>
              </a:rPr>
              <a:t>)</a:t>
            </a:r>
            <a:endParaRPr sz="2000">
              <a:latin typeface="Arial"/>
              <a:cs typeface="Arial"/>
            </a:endParaRPr>
          </a:p>
          <a:p>
            <a:pPr marL="573405">
              <a:lnSpc>
                <a:spcPct val="100000"/>
              </a:lnSpc>
              <a:spcBef>
                <a:spcPts val="770"/>
              </a:spcBef>
            </a:pPr>
            <a:r>
              <a:rPr dirty="0" sz="2000" spc="335">
                <a:latin typeface="Arial"/>
                <a:cs typeface="Arial"/>
              </a:rPr>
              <a:t>print(line)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7967471" y="1743455"/>
            <a:ext cx="3377565" cy="454659"/>
            <a:chOff x="7967471" y="1743455"/>
            <a:chExt cx="3377565" cy="454659"/>
          </a:xfrm>
        </p:grpSpPr>
        <p:sp>
          <p:nvSpPr>
            <p:cNvPr id="11" name="object 11"/>
            <p:cNvSpPr/>
            <p:nvPr/>
          </p:nvSpPr>
          <p:spPr>
            <a:xfrm>
              <a:off x="7973567" y="1749551"/>
              <a:ext cx="3365500" cy="441959"/>
            </a:xfrm>
            <a:custGeom>
              <a:avLst/>
              <a:gdLst/>
              <a:ahLst/>
              <a:cxnLst/>
              <a:rect l="l" t="t" r="r" b="b"/>
              <a:pathLst>
                <a:path w="3365500" h="441960">
                  <a:moveTo>
                    <a:pt x="3291331" y="0"/>
                  </a:moveTo>
                  <a:lnTo>
                    <a:pt x="73659" y="0"/>
                  </a:lnTo>
                  <a:lnTo>
                    <a:pt x="45005" y="5794"/>
                  </a:lnTo>
                  <a:lnTo>
                    <a:pt x="21589" y="21589"/>
                  </a:lnTo>
                  <a:lnTo>
                    <a:pt x="5794" y="45005"/>
                  </a:lnTo>
                  <a:lnTo>
                    <a:pt x="0" y="73660"/>
                  </a:lnTo>
                  <a:lnTo>
                    <a:pt x="0" y="441960"/>
                  </a:lnTo>
                  <a:lnTo>
                    <a:pt x="3364991" y="441960"/>
                  </a:lnTo>
                  <a:lnTo>
                    <a:pt x="3364991" y="73660"/>
                  </a:lnTo>
                  <a:lnTo>
                    <a:pt x="3359197" y="45005"/>
                  </a:lnTo>
                  <a:lnTo>
                    <a:pt x="3343402" y="21590"/>
                  </a:lnTo>
                  <a:lnTo>
                    <a:pt x="3319986" y="5794"/>
                  </a:lnTo>
                  <a:lnTo>
                    <a:pt x="3291331" y="0"/>
                  </a:lnTo>
                  <a:close/>
                </a:path>
              </a:pathLst>
            </a:custGeom>
            <a:solidFill>
              <a:srgbClr val="C5DFB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7973567" y="1749551"/>
              <a:ext cx="3365500" cy="441959"/>
            </a:xfrm>
            <a:custGeom>
              <a:avLst/>
              <a:gdLst/>
              <a:ahLst/>
              <a:cxnLst/>
              <a:rect l="l" t="t" r="r" b="b"/>
              <a:pathLst>
                <a:path w="3365500" h="441960">
                  <a:moveTo>
                    <a:pt x="73659" y="0"/>
                  </a:moveTo>
                  <a:lnTo>
                    <a:pt x="3291331" y="0"/>
                  </a:lnTo>
                  <a:lnTo>
                    <a:pt x="3319986" y="5794"/>
                  </a:lnTo>
                  <a:lnTo>
                    <a:pt x="3343402" y="21590"/>
                  </a:lnTo>
                  <a:lnTo>
                    <a:pt x="3359197" y="45005"/>
                  </a:lnTo>
                  <a:lnTo>
                    <a:pt x="3364991" y="73660"/>
                  </a:lnTo>
                  <a:lnTo>
                    <a:pt x="3364991" y="441960"/>
                  </a:lnTo>
                  <a:lnTo>
                    <a:pt x="0" y="441960"/>
                  </a:lnTo>
                  <a:lnTo>
                    <a:pt x="0" y="73660"/>
                  </a:lnTo>
                  <a:lnTo>
                    <a:pt x="5794" y="45005"/>
                  </a:lnTo>
                  <a:lnTo>
                    <a:pt x="21589" y="21589"/>
                  </a:lnTo>
                  <a:lnTo>
                    <a:pt x="45005" y="5794"/>
                  </a:lnTo>
                  <a:lnTo>
                    <a:pt x="73659" y="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/>
          <p:nvPr/>
        </p:nvSpPr>
        <p:spPr>
          <a:xfrm>
            <a:off x="8044433" y="1730572"/>
            <a:ext cx="2681605" cy="1217930"/>
          </a:xfrm>
          <a:prstGeom prst="rect">
            <a:avLst/>
          </a:prstGeom>
        </p:spPr>
        <p:txBody>
          <a:bodyPr wrap="square" lIns="0" tIns="112395" rIns="0" bIns="0" rtlCol="0" vert="horz">
            <a:spAutoFit/>
          </a:bodyPr>
          <a:lstStyle/>
          <a:p>
            <a:pPr marL="43180">
              <a:lnSpc>
                <a:spcPct val="100000"/>
              </a:lnSpc>
              <a:spcBef>
                <a:spcPts val="885"/>
              </a:spcBef>
            </a:pPr>
            <a:r>
              <a:rPr dirty="0" sz="1800">
                <a:latin typeface="UKIJ CJK"/>
                <a:cs typeface="UKIJ CJK"/>
              </a:rPr>
              <a:t>예시</a:t>
            </a:r>
            <a:endParaRPr sz="18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869"/>
              </a:spcBef>
              <a:tabLst>
                <a:tab pos="573405" algn="l"/>
                <a:tab pos="854075" algn="l"/>
                <a:tab pos="1271270" algn="l"/>
              </a:tabLst>
            </a:pPr>
            <a:r>
              <a:rPr dirty="0" sz="2000" spc="345">
                <a:latin typeface="Arial"/>
                <a:cs typeface="Arial"/>
              </a:rPr>
              <a:t>fo</a:t>
            </a:r>
            <a:r>
              <a:rPr dirty="0" sz="2000" spc="270">
                <a:latin typeface="Arial"/>
                <a:cs typeface="Arial"/>
              </a:rPr>
              <a:t>r</a:t>
            </a:r>
            <a:r>
              <a:rPr dirty="0" sz="2000">
                <a:latin typeface="Arial"/>
                <a:cs typeface="Arial"/>
              </a:rPr>
              <a:t>	</a:t>
            </a:r>
            <a:r>
              <a:rPr dirty="0" sz="2000" spc="650">
                <a:latin typeface="Arial"/>
                <a:cs typeface="Arial"/>
              </a:rPr>
              <a:t>i</a:t>
            </a:r>
            <a:r>
              <a:rPr dirty="0" sz="2000">
                <a:latin typeface="Arial"/>
                <a:cs typeface="Arial"/>
              </a:rPr>
              <a:t>	</a:t>
            </a:r>
            <a:r>
              <a:rPr dirty="0" sz="2000" spc="655">
                <a:latin typeface="Arial"/>
                <a:cs typeface="Arial"/>
              </a:rPr>
              <a:t>i</a:t>
            </a:r>
            <a:r>
              <a:rPr dirty="0" sz="2000" spc="-20">
                <a:latin typeface="Arial"/>
                <a:cs typeface="Arial"/>
              </a:rPr>
              <a:t>n</a:t>
            </a:r>
            <a:r>
              <a:rPr dirty="0" sz="2000">
                <a:latin typeface="Arial"/>
                <a:cs typeface="Arial"/>
              </a:rPr>
              <a:t>	</a:t>
            </a:r>
            <a:r>
              <a:rPr dirty="0" sz="2000" spc="434">
                <a:latin typeface="Arial"/>
                <a:cs typeface="Arial"/>
              </a:rPr>
              <a:t>r</a:t>
            </a:r>
            <a:r>
              <a:rPr dirty="0" sz="2000" spc="-15">
                <a:latin typeface="Arial"/>
                <a:cs typeface="Arial"/>
              </a:rPr>
              <a:t>ange</a:t>
            </a:r>
            <a:r>
              <a:rPr dirty="0" sz="2000" spc="409">
                <a:latin typeface="Arial"/>
                <a:cs typeface="Arial"/>
              </a:rPr>
              <a:t>(</a:t>
            </a:r>
            <a:r>
              <a:rPr dirty="0" sz="2000" spc="-15">
                <a:latin typeface="Arial"/>
                <a:cs typeface="Arial"/>
              </a:rPr>
              <a:t>10</a:t>
            </a:r>
            <a:r>
              <a:rPr dirty="0" sz="2000" spc="434">
                <a:latin typeface="Arial"/>
                <a:cs typeface="Arial"/>
              </a:rPr>
              <a:t>)</a:t>
            </a:r>
            <a:r>
              <a:rPr dirty="0" sz="2000" spc="540">
                <a:latin typeface="Arial"/>
                <a:cs typeface="Arial"/>
              </a:rPr>
              <a:t>:</a:t>
            </a:r>
            <a:endParaRPr sz="2000">
              <a:latin typeface="Arial"/>
              <a:cs typeface="Arial"/>
            </a:endParaRPr>
          </a:p>
          <a:p>
            <a:pPr marL="573405">
              <a:lnSpc>
                <a:spcPct val="100000"/>
              </a:lnSpc>
              <a:spcBef>
                <a:spcPts val="770"/>
              </a:spcBef>
            </a:pPr>
            <a:r>
              <a:rPr dirty="0" sz="2000" spc="320">
                <a:latin typeface="Arial"/>
                <a:cs typeface="Arial"/>
              </a:rPr>
              <a:t>print("hello")</a:t>
            </a:r>
            <a:endParaRPr sz="2000">
              <a:latin typeface="Arial"/>
              <a:cs typeface="Arial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603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 spc="5"/>
              <a:t>2019 </a:t>
            </a:r>
            <a:r>
              <a:rPr dirty="0"/>
              <a:t>봄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2603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 spc="5"/>
              <a:t>KAIST </a:t>
            </a:r>
            <a:r>
              <a:rPr dirty="0" spc="135"/>
              <a:t>&amp; </a:t>
            </a:r>
            <a:r>
              <a:rPr dirty="0"/>
              <a:t>대덕고 빛나리</a:t>
            </a:r>
            <a:r>
              <a:rPr dirty="0" spc="215"/>
              <a:t> </a:t>
            </a:r>
            <a:r>
              <a:rPr dirty="0"/>
              <a:t>tutoring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6034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244" y="686257"/>
            <a:ext cx="4790440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63015" algn="l"/>
                <a:tab pos="3272790" algn="l"/>
              </a:tabLst>
            </a:pPr>
            <a:r>
              <a:rPr dirty="0" spc="-40">
                <a:latin typeface="Arial"/>
                <a:cs typeface="Arial"/>
              </a:rPr>
              <a:t>Loo</a:t>
            </a:r>
            <a:r>
              <a:rPr dirty="0" spc="-25">
                <a:latin typeface="Arial"/>
                <a:cs typeface="Arial"/>
              </a:rPr>
              <a:t>p</a:t>
            </a:r>
            <a:r>
              <a:rPr dirty="0">
                <a:latin typeface="Arial"/>
                <a:cs typeface="Arial"/>
              </a:rPr>
              <a:t>	</a:t>
            </a:r>
            <a:r>
              <a:rPr dirty="0" spc="-365">
                <a:latin typeface="Arial"/>
                <a:cs typeface="Arial"/>
              </a:rPr>
              <a:t>C</a:t>
            </a:r>
            <a:r>
              <a:rPr dirty="0" spc="-295">
                <a:latin typeface="Arial"/>
                <a:cs typeface="Arial"/>
              </a:rPr>
              <a:t>o</a:t>
            </a:r>
            <a:r>
              <a:rPr dirty="0" spc="620">
                <a:latin typeface="Arial"/>
                <a:cs typeface="Arial"/>
              </a:rPr>
              <a:t>nt</a:t>
            </a:r>
            <a:r>
              <a:rPr dirty="0" spc="480">
                <a:latin typeface="Arial"/>
                <a:cs typeface="Arial"/>
              </a:rPr>
              <a:t>r</a:t>
            </a:r>
            <a:r>
              <a:rPr dirty="0" spc="575">
                <a:latin typeface="Arial"/>
                <a:cs typeface="Arial"/>
              </a:rPr>
              <a:t>ol</a:t>
            </a:r>
            <a:r>
              <a:rPr dirty="0">
                <a:latin typeface="Arial"/>
                <a:cs typeface="Arial"/>
              </a:rPr>
              <a:t>	</a:t>
            </a:r>
            <a:r>
              <a:rPr dirty="0" spc="-635">
                <a:latin typeface="Arial"/>
                <a:cs typeface="Arial"/>
              </a:rPr>
              <a:t>R</a:t>
            </a:r>
            <a:r>
              <a:rPr dirty="0" spc="-440">
                <a:latin typeface="Arial"/>
                <a:cs typeface="Arial"/>
              </a:rPr>
              <a:t>EV</a:t>
            </a:r>
            <a:r>
              <a:rPr dirty="0" spc="-290">
                <a:latin typeface="Arial"/>
                <a:cs typeface="Arial"/>
              </a:rPr>
              <a:t>IEW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7244" y="2310460"/>
            <a:ext cx="4791075" cy="4540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1539875" algn="l"/>
                <a:tab pos="3159125" algn="l"/>
                <a:tab pos="4064000" algn="l"/>
              </a:tabLst>
            </a:pPr>
            <a:r>
              <a:rPr dirty="0" sz="2800" spc="254">
                <a:latin typeface="Arial"/>
                <a:cs typeface="Arial"/>
              </a:rPr>
              <a:t>while</a:t>
            </a:r>
            <a:r>
              <a:rPr dirty="0" sz="2800" spc="10">
                <a:latin typeface="UKIJ CJK"/>
                <a:cs typeface="UKIJ CJK"/>
              </a:rPr>
              <a:t>은</a:t>
            </a:r>
            <a:r>
              <a:rPr dirty="0" sz="2800">
                <a:latin typeface="UKIJ CJK"/>
                <a:cs typeface="UKIJ CJK"/>
              </a:rPr>
              <a:t>	</a:t>
            </a:r>
            <a:r>
              <a:rPr dirty="0" sz="2800" spc="5">
                <a:latin typeface="UKIJ CJK"/>
                <a:cs typeface="UKIJ CJK"/>
              </a:rPr>
              <a:t>조건문</a:t>
            </a:r>
            <a:r>
              <a:rPr dirty="0" sz="2800" spc="10">
                <a:latin typeface="UKIJ CJK"/>
                <a:cs typeface="UKIJ CJK"/>
              </a:rPr>
              <a:t>과</a:t>
            </a:r>
            <a:r>
              <a:rPr dirty="0" sz="2800">
                <a:latin typeface="UKIJ CJK"/>
                <a:cs typeface="UKIJ CJK"/>
              </a:rPr>
              <a:t>	</a:t>
            </a:r>
            <a:r>
              <a:rPr dirty="0" sz="2800" spc="5">
                <a:latin typeface="UKIJ CJK"/>
                <a:cs typeface="UKIJ CJK"/>
              </a:rPr>
              <a:t>함</a:t>
            </a:r>
            <a:r>
              <a:rPr dirty="0" sz="2800" spc="10">
                <a:latin typeface="UKIJ CJK"/>
                <a:cs typeface="UKIJ CJK"/>
              </a:rPr>
              <a:t>께</a:t>
            </a:r>
            <a:r>
              <a:rPr dirty="0" sz="2800">
                <a:latin typeface="UKIJ CJK"/>
                <a:cs typeface="UKIJ CJK"/>
              </a:rPr>
              <a:t>	</a:t>
            </a:r>
            <a:r>
              <a:rPr dirty="0" sz="2800" spc="10">
                <a:latin typeface="UKIJ CJK"/>
                <a:cs typeface="UKIJ CJK"/>
              </a:rPr>
              <a:t>사용</a:t>
            </a:r>
            <a:endParaRPr sz="2800">
              <a:latin typeface="UKIJ CJK"/>
              <a:cs typeface="UKIJ CJ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7244" y="3764095"/>
            <a:ext cx="2781935" cy="1043305"/>
          </a:xfrm>
          <a:prstGeom prst="rect">
            <a:avLst/>
          </a:prstGeom>
        </p:spPr>
        <p:txBody>
          <a:bodyPr wrap="square" lIns="0" tIns="939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40"/>
              </a:spcBef>
              <a:tabLst>
                <a:tab pos="1183005" algn="l"/>
              </a:tabLst>
            </a:pPr>
            <a:r>
              <a:rPr dirty="0" sz="2800" spc="254">
                <a:latin typeface="Arial"/>
                <a:cs typeface="Arial"/>
              </a:rPr>
              <a:t>while	</a:t>
            </a:r>
            <a:r>
              <a:rPr dirty="0" sz="2800" spc="195">
                <a:latin typeface="UKIJ CJK"/>
                <a:cs typeface="UKIJ CJK"/>
              </a:rPr>
              <a:t>조건문</a:t>
            </a:r>
            <a:r>
              <a:rPr dirty="0" sz="2800" spc="195">
                <a:latin typeface="Arial"/>
                <a:cs typeface="Arial"/>
              </a:rPr>
              <a:t>:</a:t>
            </a:r>
            <a:endParaRPr sz="2800">
              <a:latin typeface="Arial"/>
              <a:cs typeface="Arial"/>
            </a:endParaRPr>
          </a:p>
          <a:p>
            <a:pPr marL="793115">
              <a:lnSpc>
                <a:spcPct val="100000"/>
              </a:lnSpc>
              <a:spcBef>
                <a:spcPts val="650"/>
              </a:spcBef>
              <a:tabLst>
                <a:tab pos="2054860" algn="l"/>
              </a:tabLst>
            </a:pPr>
            <a:r>
              <a:rPr dirty="0" sz="2800" spc="5">
                <a:latin typeface="UKIJ CJK"/>
                <a:cs typeface="UKIJ CJK"/>
              </a:rPr>
              <a:t>반복</a:t>
            </a:r>
            <a:r>
              <a:rPr dirty="0" sz="2800" spc="10">
                <a:latin typeface="UKIJ CJK"/>
                <a:cs typeface="UKIJ CJK"/>
              </a:rPr>
              <a:t>할</a:t>
            </a:r>
            <a:r>
              <a:rPr dirty="0" sz="2800">
                <a:latin typeface="UKIJ CJK"/>
                <a:cs typeface="UKIJ CJK"/>
              </a:rPr>
              <a:t>	</a:t>
            </a:r>
            <a:r>
              <a:rPr dirty="0" sz="2800" spc="5">
                <a:latin typeface="UKIJ CJK"/>
                <a:cs typeface="UKIJ CJK"/>
              </a:rPr>
              <a:t>문장</a:t>
            </a:r>
            <a:endParaRPr sz="2800">
              <a:latin typeface="UKIJ CJK"/>
              <a:cs typeface="UKIJ CJK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726168" y="121920"/>
            <a:ext cx="512064" cy="5090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0333824" y="112776"/>
            <a:ext cx="1756487" cy="5059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947659" y="1808987"/>
            <a:ext cx="3423668" cy="448437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8044433" y="4129709"/>
            <a:ext cx="1983739" cy="16300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423545">
              <a:lnSpc>
                <a:spcPct val="131100"/>
              </a:lnSpc>
              <a:spcBef>
                <a:spcPts val="100"/>
              </a:spcBef>
              <a:tabLst>
                <a:tab pos="854075" algn="l"/>
                <a:tab pos="1134110" algn="l"/>
              </a:tabLst>
            </a:pPr>
            <a:r>
              <a:rPr dirty="0" sz="2000" spc="120">
                <a:latin typeface="Arial"/>
                <a:cs typeface="Arial"/>
              </a:rPr>
              <a:t>count	</a:t>
            </a:r>
            <a:r>
              <a:rPr dirty="0" sz="2000" spc="-75">
                <a:latin typeface="Arial"/>
                <a:cs typeface="Arial"/>
              </a:rPr>
              <a:t>=	</a:t>
            </a:r>
            <a:r>
              <a:rPr dirty="0" sz="2000" spc="-20">
                <a:latin typeface="Arial"/>
                <a:cs typeface="Arial"/>
              </a:rPr>
              <a:t>0  </a:t>
            </a:r>
            <a:r>
              <a:rPr dirty="0" sz="2000" spc="175">
                <a:latin typeface="Arial"/>
                <a:cs typeface="Arial"/>
              </a:rPr>
              <a:t>whil</a:t>
            </a:r>
            <a:r>
              <a:rPr dirty="0" sz="2000" spc="220">
                <a:latin typeface="Arial"/>
                <a:cs typeface="Arial"/>
              </a:rPr>
              <a:t>e</a:t>
            </a:r>
            <a:r>
              <a:rPr dirty="0" sz="2000">
                <a:latin typeface="Arial"/>
                <a:cs typeface="Arial"/>
              </a:rPr>
              <a:t>	</a:t>
            </a:r>
            <a:r>
              <a:rPr dirty="0" sz="2000" spc="90">
                <a:latin typeface="Arial"/>
                <a:cs typeface="Arial"/>
              </a:rPr>
              <a:t>Tr</a:t>
            </a:r>
            <a:r>
              <a:rPr dirty="0" sz="2000" spc="85">
                <a:latin typeface="Arial"/>
                <a:cs typeface="Arial"/>
              </a:rPr>
              <a:t>u</a:t>
            </a:r>
            <a:r>
              <a:rPr dirty="0" sz="2000" spc="265">
                <a:latin typeface="Arial"/>
                <a:cs typeface="Arial"/>
              </a:rPr>
              <a:t>e:</a:t>
            </a:r>
            <a:endParaRPr sz="2000">
              <a:latin typeface="Arial"/>
              <a:cs typeface="Arial"/>
            </a:endParaRPr>
          </a:p>
          <a:p>
            <a:pPr marL="573405">
              <a:lnSpc>
                <a:spcPct val="100000"/>
              </a:lnSpc>
              <a:spcBef>
                <a:spcPts val="770"/>
              </a:spcBef>
              <a:tabLst>
                <a:tab pos="1410970" algn="l"/>
                <a:tab pos="1831339" algn="l"/>
              </a:tabLst>
            </a:pPr>
            <a:r>
              <a:rPr dirty="0" sz="2000" spc="100">
                <a:latin typeface="Arial"/>
                <a:cs typeface="Arial"/>
              </a:rPr>
              <a:t>c</a:t>
            </a:r>
            <a:r>
              <a:rPr dirty="0" sz="2000" spc="-15">
                <a:latin typeface="Arial"/>
                <a:cs typeface="Arial"/>
              </a:rPr>
              <a:t>oun</a:t>
            </a:r>
            <a:r>
              <a:rPr dirty="0" sz="2000" spc="540">
                <a:latin typeface="Arial"/>
                <a:cs typeface="Arial"/>
              </a:rPr>
              <a:t>t</a:t>
            </a:r>
            <a:r>
              <a:rPr dirty="0" sz="2000">
                <a:latin typeface="Arial"/>
                <a:cs typeface="Arial"/>
              </a:rPr>
              <a:t>	</a:t>
            </a:r>
            <a:r>
              <a:rPr dirty="0" sz="2000" spc="-70">
                <a:latin typeface="Arial"/>
                <a:cs typeface="Arial"/>
              </a:rPr>
              <a:t>+</a:t>
            </a:r>
            <a:r>
              <a:rPr dirty="0" sz="2000" spc="-75">
                <a:latin typeface="Arial"/>
                <a:cs typeface="Arial"/>
              </a:rPr>
              <a:t>=</a:t>
            </a:r>
            <a:r>
              <a:rPr dirty="0" sz="2000">
                <a:latin typeface="Arial"/>
                <a:cs typeface="Arial"/>
              </a:rPr>
              <a:t>	</a:t>
            </a:r>
            <a:r>
              <a:rPr dirty="0" sz="2000" spc="-20"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dirty="0" sz="2000" spc="254">
                <a:latin typeface="Arial"/>
                <a:cs typeface="Arial"/>
              </a:rPr>
              <a:t>print(count)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7967471" y="1743455"/>
            <a:ext cx="3377565" cy="454659"/>
            <a:chOff x="7967471" y="1743455"/>
            <a:chExt cx="3377565" cy="454659"/>
          </a:xfrm>
        </p:grpSpPr>
        <p:sp>
          <p:nvSpPr>
            <p:cNvPr id="10" name="object 10"/>
            <p:cNvSpPr/>
            <p:nvPr/>
          </p:nvSpPr>
          <p:spPr>
            <a:xfrm>
              <a:off x="7973567" y="1749551"/>
              <a:ext cx="3365500" cy="441959"/>
            </a:xfrm>
            <a:custGeom>
              <a:avLst/>
              <a:gdLst/>
              <a:ahLst/>
              <a:cxnLst/>
              <a:rect l="l" t="t" r="r" b="b"/>
              <a:pathLst>
                <a:path w="3365500" h="441960">
                  <a:moveTo>
                    <a:pt x="3291331" y="0"/>
                  </a:moveTo>
                  <a:lnTo>
                    <a:pt x="73659" y="0"/>
                  </a:lnTo>
                  <a:lnTo>
                    <a:pt x="45005" y="5794"/>
                  </a:lnTo>
                  <a:lnTo>
                    <a:pt x="21589" y="21589"/>
                  </a:lnTo>
                  <a:lnTo>
                    <a:pt x="5794" y="45005"/>
                  </a:lnTo>
                  <a:lnTo>
                    <a:pt x="0" y="73660"/>
                  </a:lnTo>
                  <a:lnTo>
                    <a:pt x="0" y="441960"/>
                  </a:lnTo>
                  <a:lnTo>
                    <a:pt x="3364991" y="441960"/>
                  </a:lnTo>
                  <a:lnTo>
                    <a:pt x="3364991" y="73660"/>
                  </a:lnTo>
                  <a:lnTo>
                    <a:pt x="3359197" y="45005"/>
                  </a:lnTo>
                  <a:lnTo>
                    <a:pt x="3343402" y="21590"/>
                  </a:lnTo>
                  <a:lnTo>
                    <a:pt x="3319986" y="5794"/>
                  </a:lnTo>
                  <a:lnTo>
                    <a:pt x="3291331" y="0"/>
                  </a:lnTo>
                  <a:close/>
                </a:path>
              </a:pathLst>
            </a:custGeom>
            <a:solidFill>
              <a:srgbClr val="C5DFB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7973567" y="1749551"/>
              <a:ext cx="3365500" cy="441959"/>
            </a:xfrm>
            <a:custGeom>
              <a:avLst/>
              <a:gdLst/>
              <a:ahLst/>
              <a:cxnLst/>
              <a:rect l="l" t="t" r="r" b="b"/>
              <a:pathLst>
                <a:path w="3365500" h="441960">
                  <a:moveTo>
                    <a:pt x="73659" y="0"/>
                  </a:moveTo>
                  <a:lnTo>
                    <a:pt x="3291331" y="0"/>
                  </a:lnTo>
                  <a:lnTo>
                    <a:pt x="3319986" y="5794"/>
                  </a:lnTo>
                  <a:lnTo>
                    <a:pt x="3343402" y="21590"/>
                  </a:lnTo>
                  <a:lnTo>
                    <a:pt x="3359197" y="45005"/>
                  </a:lnTo>
                  <a:lnTo>
                    <a:pt x="3364991" y="73660"/>
                  </a:lnTo>
                  <a:lnTo>
                    <a:pt x="3364991" y="441960"/>
                  </a:lnTo>
                  <a:lnTo>
                    <a:pt x="0" y="441960"/>
                  </a:lnTo>
                  <a:lnTo>
                    <a:pt x="0" y="73660"/>
                  </a:lnTo>
                  <a:lnTo>
                    <a:pt x="5794" y="45005"/>
                  </a:lnTo>
                  <a:lnTo>
                    <a:pt x="21589" y="21589"/>
                  </a:lnTo>
                  <a:lnTo>
                    <a:pt x="45005" y="5794"/>
                  </a:lnTo>
                  <a:lnTo>
                    <a:pt x="73659" y="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8044433" y="1730572"/>
            <a:ext cx="1844675" cy="2019300"/>
          </a:xfrm>
          <a:prstGeom prst="rect">
            <a:avLst/>
          </a:prstGeom>
        </p:spPr>
        <p:txBody>
          <a:bodyPr wrap="square" lIns="0" tIns="112395" rIns="0" bIns="0" rtlCol="0" vert="horz">
            <a:spAutoFit/>
          </a:bodyPr>
          <a:lstStyle/>
          <a:p>
            <a:pPr marL="43180">
              <a:lnSpc>
                <a:spcPct val="100000"/>
              </a:lnSpc>
              <a:spcBef>
                <a:spcPts val="885"/>
              </a:spcBef>
            </a:pPr>
            <a:r>
              <a:rPr dirty="0" sz="1800">
                <a:latin typeface="UKIJ CJK"/>
                <a:cs typeface="UKIJ CJK"/>
              </a:rPr>
              <a:t>예시</a:t>
            </a:r>
            <a:endParaRPr sz="18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869"/>
              </a:spcBef>
              <a:tabLst>
                <a:tab pos="292735" algn="l"/>
                <a:tab pos="573405" algn="l"/>
              </a:tabLst>
            </a:pPr>
            <a:r>
              <a:rPr dirty="0" sz="2000" spc="650">
                <a:latin typeface="Arial"/>
                <a:cs typeface="Arial"/>
              </a:rPr>
              <a:t>i	</a:t>
            </a:r>
            <a:r>
              <a:rPr dirty="0" sz="2000" spc="-75">
                <a:latin typeface="Arial"/>
                <a:cs typeface="Arial"/>
              </a:rPr>
              <a:t>=	</a:t>
            </a:r>
            <a:r>
              <a:rPr dirty="0" sz="2000" spc="-20">
                <a:latin typeface="Arial"/>
                <a:cs typeface="Arial"/>
              </a:rPr>
              <a:t>0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  <a:tabLst>
                <a:tab pos="854075" algn="l"/>
                <a:tab pos="1134110" algn="l"/>
                <a:tab pos="1410970" algn="l"/>
              </a:tabLst>
            </a:pPr>
            <a:r>
              <a:rPr dirty="0" sz="2000" spc="175">
                <a:latin typeface="Arial"/>
                <a:cs typeface="Arial"/>
              </a:rPr>
              <a:t>whil</a:t>
            </a:r>
            <a:r>
              <a:rPr dirty="0" sz="2000" spc="220">
                <a:latin typeface="Arial"/>
                <a:cs typeface="Arial"/>
              </a:rPr>
              <a:t>e</a:t>
            </a:r>
            <a:r>
              <a:rPr dirty="0" sz="2000">
                <a:latin typeface="Arial"/>
                <a:cs typeface="Arial"/>
              </a:rPr>
              <a:t>	</a:t>
            </a:r>
            <a:r>
              <a:rPr dirty="0" sz="2000" spc="650">
                <a:latin typeface="Arial"/>
                <a:cs typeface="Arial"/>
              </a:rPr>
              <a:t>i</a:t>
            </a:r>
            <a:r>
              <a:rPr dirty="0" sz="2000">
                <a:latin typeface="Arial"/>
                <a:cs typeface="Arial"/>
              </a:rPr>
              <a:t>	</a:t>
            </a:r>
            <a:r>
              <a:rPr dirty="0" sz="2000" spc="-75">
                <a:latin typeface="Arial"/>
                <a:cs typeface="Arial"/>
              </a:rPr>
              <a:t>&lt;</a:t>
            </a:r>
            <a:r>
              <a:rPr dirty="0" sz="2000">
                <a:latin typeface="Arial"/>
                <a:cs typeface="Arial"/>
              </a:rPr>
              <a:t>	</a:t>
            </a:r>
            <a:r>
              <a:rPr dirty="0" sz="2000" spc="-15">
                <a:latin typeface="Arial"/>
                <a:cs typeface="Arial"/>
              </a:rPr>
              <a:t>10</a:t>
            </a:r>
            <a:r>
              <a:rPr dirty="0" sz="2000" spc="535">
                <a:latin typeface="Arial"/>
                <a:cs typeface="Arial"/>
              </a:rPr>
              <a:t>:</a:t>
            </a:r>
            <a:endParaRPr sz="2000">
              <a:latin typeface="Arial"/>
              <a:cs typeface="Arial"/>
            </a:endParaRPr>
          </a:p>
          <a:p>
            <a:pPr marL="573405">
              <a:lnSpc>
                <a:spcPct val="100000"/>
              </a:lnSpc>
              <a:spcBef>
                <a:spcPts val="770"/>
              </a:spcBef>
            </a:pPr>
            <a:r>
              <a:rPr dirty="0" sz="2000" spc="390">
                <a:latin typeface="Arial"/>
                <a:cs typeface="Arial"/>
              </a:rPr>
              <a:t>print(i)</a:t>
            </a:r>
            <a:endParaRPr sz="2000">
              <a:latin typeface="Arial"/>
              <a:cs typeface="Arial"/>
            </a:endParaRPr>
          </a:p>
          <a:p>
            <a:pPr marL="573405">
              <a:lnSpc>
                <a:spcPct val="100000"/>
              </a:lnSpc>
              <a:spcBef>
                <a:spcPts val="745"/>
              </a:spcBef>
              <a:tabLst>
                <a:tab pos="854075" algn="l"/>
                <a:tab pos="1134110" algn="l"/>
                <a:tab pos="1411605" algn="l"/>
                <a:tab pos="1692275" algn="l"/>
              </a:tabLst>
            </a:pPr>
            <a:r>
              <a:rPr dirty="0" sz="2000" spc="650">
                <a:latin typeface="Arial"/>
                <a:cs typeface="Arial"/>
              </a:rPr>
              <a:t>i</a:t>
            </a:r>
            <a:r>
              <a:rPr dirty="0" sz="2000" spc="650">
                <a:latin typeface="Arial"/>
                <a:cs typeface="Arial"/>
              </a:rPr>
              <a:t>	</a:t>
            </a:r>
            <a:r>
              <a:rPr dirty="0" sz="2000" spc="-75">
                <a:latin typeface="Arial"/>
                <a:cs typeface="Arial"/>
              </a:rPr>
              <a:t>=</a:t>
            </a:r>
            <a:r>
              <a:rPr dirty="0" sz="2000" spc="-75">
                <a:latin typeface="Arial"/>
                <a:cs typeface="Arial"/>
              </a:rPr>
              <a:t>	</a:t>
            </a:r>
            <a:r>
              <a:rPr dirty="0" sz="2000" spc="650">
                <a:latin typeface="Arial"/>
                <a:cs typeface="Arial"/>
              </a:rPr>
              <a:t>i</a:t>
            </a:r>
            <a:r>
              <a:rPr dirty="0" sz="2000" spc="650">
                <a:latin typeface="Arial"/>
                <a:cs typeface="Arial"/>
              </a:rPr>
              <a:t>	</a:t>
            </a:r>
            <a:r>
              <a:rPr dirty="0" sz="2000" spc="-75">
                <a:latin typeface="Arial"/>
                <a:cs typeface="Arial"/>
              </a:rPr>
              <a:t>+</a:t>
            </a:r>
            <a:r>
              <a:rPr dirty="0" sz="2000" spc="-75">
                <a:latin typeface="Arial"/>
                <a:cs typeface="Arial"/>
              </a:rPr>
              <a:t>	</a:t>
            </a:r>
            <a:r>
              <a:rPr dirty="0" sz="2000" spc="-20"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603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 spc="5"/>
              <a:t>2019 </a:t>
            </a:r>
            <a:r>
              <a:rPr dirty="0"/>
              <a:t>봄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2603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 spc="5"/>
              <a:t>KAIST </a:t>
            </a:r>
            <a:r>
              <a:rPr dirty="0" spc="135"/>
              <a:t>&amp; </a:t>
            </a:r>
            <a:r>
              <a:rPr dirty="0"/>
              <a:t>대덕고 빛나리</a:t>
            </a:r>
            <a:r>
              <a:rPr dirty="0" spc="215"/>
              <a:t> </a:t>
            </a:r>
            <a:r>
              <a:rPr dirty="0"/>
              <a:t>tutoring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6034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244" y="704545"/>
            <a:ext cx="939800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예제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30655" y="2332685"/>
            <a:ext cx="8121650" cy="4540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1274445" algn="l"/>
                <a:tab pos="2536825" algn="l"/>
                <a:tab pos="4156075" algn="l"/>
                <a:tab pos="6128385" algn="l"/>
              </a:tabLst>
            </a:pPr>
            <a:r>
              <a:rPr dirty="0" sz="2800" spc="5">
                <a:latin typeface="UKIJ CJK"/>
                <a:cs typeface="UKIJ CJK"/>
              </a:rPr>
              <a:t>구구단	전체를	출력하는	프로그램을	</a:t>
            </a:r>
            <a:r>
              <a:rPr dirty="0" sz="2800" spc="130">
                <a:latin typeface="UKIJ CJK"/>
                <a:cs typeface="UKIJ CJK"/>
              </a:rPr>
              <a:t>작성하시오</a:t>
            </a:r>
            <a:r>
              <a:rPr dirty="0" sz="2800" spc="130">
                <a:latin typeface="Arial"/>
                <a:cs typeface="Arial"/>
              </a:rPr>
              <a:t>.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30655" y="3783398"/>
            <a:ext cx="4129404" cy="1558925"/>
          </a:xfrm>
          <a:prstGeom prst="rect">
            <a:avLst/>
          </a:prstGeom>
        </p:spPr>
        <p:txBody>
          <a:bodyPr wrap="square" lIns="0" tIns="939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40"/>
              </a:spcBef>
            </a:pPr>
            <a:r>
              <a:rPr dirty="0" sz="2800" spc="380">
                <a:latin typeface="Arial"/>
                <a:cs typeface="Arial"/>
              </a:rPr>
              <a:t>Hint:</a:t>
            </a:r>
            <a:endParaRPr sz="2800">
              <a:latin typeface="Arial"/>
              <a:cs typeface="Arial"/>
            </a:endParaRPr>
          </a:p>
          <a:p>
            <a:pPr marL="12700" marR="5080">
              <a:lnSpc>
                <a:spcPts val="4060"/>
              </a:lnSpc>
              <a:spcBef>
                <a:spcPts val="200"/>
              </a:spcBef>
              <a:tabLst>
                <a:tab pos="988060" algn="l"/>
                <a:tab pos="1377950" algn="l"/>
                <a:tab pos="2743835" algn="l"/>
                <a:tab pos="3138170" algn="l"/>
                <a:tab pos="3529329" algn="l"/>
                <a:tab pos="3919854" algn="l"/>
              </a:tabLst>
            </a:pPr>
            <a:r>
              <a:rPr dirty="0" sz="2800" spc="380">
                <a:latin typeface="Arial"/>
                <a:cs typeface="Arial"/>
              </a:rPr>
              <a:t>lin</a:t>
            </a:r>
            <a:r>
              <a:rPr dirty="0" sz="2800" spc="650">
                <a:latin typeface="Arial"/>
                <a:cs typeface="Arial"/>
              </a:rPr>
              <a:t>e</a:t>
            </a:r>
            <a:r>
              <a:rPr dirty="0" sz="2800">
                <a:latin typeface="Arial"/>
                <a:cs typeface="Arial"/>
              </a:rPr>
              <a:t>	</a:t>
            </a:r>
            <a:r>
              <a:rPr dirty="0" sz="2800" spc="-90">
                <a:latin typeface="Arial"/>
                <a:cs typeface="Arial"/>
              </a:rPr>
              <a:t>=</a:t>
            </a:r>
            <a:r>
              <a:rPr dirty="0" sz="2800">
                <a:latin typeface="Arial"/>
                <a:cs typeface="Arial"/>
              </a:rPr>
              <a:t>	</a:t>
            </a:r>
            <a:r>
              <a:rPr dirty="0" sz="2800" spc="495">
                <a:latin typeface="Arial"/>
                <a:cs typeface="Arial"/>
              </a:rPr>
              <a:t>str</a:t>
            </a:r>
            <a:r>
              <a:rPr dirty="0" sz="2800" spc="600">
                <a:latin typeface="Arial"/>
                <a:cs typeface="Arial"/>
              </a:rPr>
              <a:t>(</a:t>
            </a:r>
            <a:r>
              <a:rPr dirty="0" sz="2800" spc="910">
                <a:latin typeface="Arial"/>
                <a:cs typeface="Arial"/>
              </a:rPr>
              <a:t>i</a:t>
            </a:r>
            <a:r>
              <a:rPr dirty="0" sz="2800" spc="610">
                <a:latin typeface="Arial"/>
                <a:cs typeface="Arial"/>
              </a:rPr>
              <a:t>)</a:t>
            </a:r>
            <a:r>
              <a:rPr dirty="0" sz="2800">
                <a:latin typeface="Arial"/>
                <a:cs typeface="Arial"/>
              </a:rPr>
              <a:t>	</a:t>
            </a:r>
            <a:r>
              <a:rPr dirty="0" sz="2800" spc="-90">
                <a:latin typeface="Arial"/>
                <a:cs typeface="Arial"/>
              </a:rPr>
              <a:t>+</a:t>
            </a:r>
            <a:r>
              <a:rPr dirty="0" sz="2800">
                <a:latin typeface="Arial"/>
                <a:cs typeface="Arial"/>
              </a:rPr>
              <a:t>	</a:t>
            </a:r>
            <a:r>
              <a:rPr dirty="0" sz="2800" spc="550">
                <a:latin typeface="Arial"/>
                <a:cs typeface="Arial"/>
              </a:rPr>
              <a:t>"</a:t>
            </a:r>
            <a:r>
              <a:rPr dirty="0" sz="2800">
                <a:latin typeface="Arial"/>
                <a:cs typeface="Arial"/>
              </a:rPr>
              <a:t>	</a:t>
            </a:r>
            <a:r>
              <a:rPr dirty="0" sz="2800" spc="455">
                <a:latin typeface="Arial"/>
                <a:cs typeface="Arial"/>
              </a:rPr>
              <a:t>*</a:t>
            </a:r>
            <a:r>
              <a:rPr dirty="0" sz="2800">
                <a:latin typeface="Arial"/>
                <a:cs typeface="Arial"/>
              </a:rPr>
              <a:t>	</a:t>
            </a:r>
            <a:r>
              <a:rPr dirty="0" sz="2800" spc="470">
                <a:latin typeface="Arial"/>
                <a:cs typeface="Arial"/>
              </a:rPr>
              <a:t>"  </a:t>
            </a:r>
            <a:r>
              <a:rPr dirty="0" sz="2800" spc="470">
                <a:latin typeface="Arial"/>
                <a:cs typeface="Arial"/>
              </a:rPr>
              <a:t>print(line)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21629" y="4372813"/>
            <a:ext cx="5690235" cy="4540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402590" algn="l"/>
                <a:tab pos="1771014" algn="l"/>
                <a:tab pos="2162175" algn="l"/>
                <a:tab pos="2552700" algn="l"/>
                <a:tab pos="2943860" algn="l"/>
                <a:tab pos="3332479" algn="l"/>
                <a:tab pos="3722370" algn="l"/>
                <a:tab pos="4896485" algn="l"/>
                <a:tab pos="5286375" algn="l"/>
              </a:tabLst>
            </a:pPr>
            <a:r>
              <a:rPr dirty="0" sz="2800" spc="-90">
                <a:latin typeface="Arial"/>
                <a:cs typeface="Arial"/>
              </a:rPr>
              <a:t>+</a:t>
            </a:r>
            <a:r>
              <a:rPr dirty="0" sz="2800" spc="-90">
                <a:latin typeface="Arial"/>
                <a:cs typeface="Arial"/>
              </a:rPr>
              <a:t>	</a:t>
            </a:r>
            <a:r>
              <a:rPr dirty="0" sz="2800" spc="495">
                <a:latin typeface="Arial"/>
                <a:cs typeface="Arial"/>
              </a:rPr>
              <a:t>str</a:t>
            </a:r>
            <a:r>
              <a:rPr dirty="0" sz="2800" spc="600">
                <a:latin typeface="Arial"/>
                <a:cs typeface="Arial"/>
              </a:rPr>
              <a:t>(</a:t>
            </a:r>
            <a:r>
              <a:rPr dirty="0" sz="2800" spc="930">
                <a:latin typeface="Arial"/>
                <a:cs typeface="Arial"/>
              </a:rPr>
              <a:t>j</a:t>
            </a:r>
            <a:r>
              <a:rPr dirty="0" sz="2800" spc="610">
                <a:latin typeface="Arial"/>
                <a:cs typeface="Arial"/>
              </a:rPr>
              <a:t>)</a:t>
            </a:r>
            <a:r>
              <a:rPr dirty="0" sz="2800">
                <a:latin typeface="Arial"/>
                <a:cs typeface="Arial"/>
              </a:rPr>
              <a:t>	</a:t>
            </a:r>
            <a:r>
              <a:rPr dirty="0" sz="2800" spc="-90">
                <a:latin typeface="Arial"/>
                <a:cs typeface="Arial"/>
              </a:rPr>
              <a:t>+</a:t>
            </a:r>
            <a:r>
              <a:rPr dirty="0" sz="2800">
                <a:latin typeface="Arial"/>
                <a:cs typeface="Arial"/>
              </a:rPr>
              <a:t>	</a:t>
            </a:r>
            <a:r>
              <a:rPr dirty="0" sz="2800" spc="550">
                <a:latin typeface="Arial"/>
                <a:cs typeface="Arial"/>
              </a:rPr>
              <a:t>"</a:t>
            </a:r>
            <a:r>
              <a:rPr dirty="0" sz="2800">
                <a:latin typeface="Arial"/>
                <a:cs typeface="Arial"/>
              </a:rPr>
              <a:t>	</a:t>
            </a:r>
            <a:r>
              <a:rPr dirty="0" sz="2800" spc="-90">
                <a:latin typeface="Arial"/>
                <a:cs typeface="Arial"/>
              </a:rPr>
              <a:t>=</a:t>
            </a:r>
            <a:r>
              <a:rPr dirty="0" sz="2800">
                <a:latin typeface="Arial"/>
                <a:cs typeface="Arial"/>
              </a:rPr>
              <a:t>	</a:t>
            </a:r>
            <a:r>
              <a:rPr dirty="0" sz="2800" spc="550">
                <a:latin typeface="Arial"/>
                <a:cs typeface="Arial"/>
              </a:rPr>
              <a:t>"</a:t>
            </a:r>
            <a:r>
              <a:rPr dirty="0" sz="2800">
                <a:latin typeface="Arial"/>
                <a:cs typeface="Arial"/>
              </a:rPr>
              <a:t>	</a:t>
            </a:r>
            <a:r>
              <a:rPr dirty="0" sz="2800" spc="-90">
                <a:latin typeface="Arial"/>
                <a:cs typeface="Arial"/>
              </a:rPr>
              <a:t>+</a:t>
            </a:r>
            <a:r>
              <a:rPr dirty="0" sz="2800">
                <a:latin typeface="Arial"/>
                <a:cs typeface="Arial"/>
              </a:rPr>
              <a:t>	</a:t>
            </a:r>
            <a:r>
              <a:rPr dirty="0" sz="2800" spc="520">
                <a:latin typeface="Arial"/>
                <a:cs typeface="Arial"/>
              </a:rPr>
              <a:t>st</a:t>
            </a:r>
            <a:r>
              <a:rPr dirty="0" sz="2800" spc="470">
                <a:latin typeface="Arial"/>
                <a:cs typeface="Arial"/>
              </a:rPr>
              <a:t>r</a:t>
            </a:r>
            <a:r>
              <a:rPr dirty="0" sz="2800" spc="600">
                <a:latin typeface="Arial"/>
                <a:cs typeface="Arial"/>
              </a:rPr>
              <a:t>(</a:t>
            </a:r>
            <a:r>
              <a:rPr dirty="0" sz="2800" spc="919">
                <a:latin typeface="Arial"/>
                <a:cs typeface="Arial"/>
              </a:rPr>
              <a:t>i</a:t>
            </a:r>
            <a:r>
              <a:rPr dirty="0" sz="2800">
                <a:latin typeface="Arial"/>
                <a:cs typeface="Arial"/>
              </a:rPr>
              <a:t>	</a:t>
            </a:r>
            <a:r>
              <a:rPr dirty="0" sz="2800" spc="455">
                <a:latin typeface="Arial"/>
                <a:cs typeface="Arial"/>
              </a:rPr>
              <a:t>*</a:t>
            </a:r>
            <a:r>
              <a:rPr dirty="0" sz="2800">
                <a:latin typeface="Arial"/>
                <a:cs typeface="Arial"/>
              </a:rPr>
              <a:t>	</a:t>
            </a:r>
            <a:r>
              <a:rPr dirty="0" sz="2800" spc="755">
                <a:latin typeface="Arial"/>
                <a:cs typeface="Arial"/>
              </a:rPr>
              <a:t>j)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726168" y="121920"/>
            <a:ext cx="512064" cy="5090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0333824" y="112776"/>
            <a:ext cx="1756487" cy="5059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603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 spc="5"/>
              <a:t>2019 </a:t>
            </a:r>
            <a:r>
              <a:rPr dirty="0"/>
              <a:t>봄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2603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 spc="5"/>
              <a:t>KAIST </a:t>
            </a:r>
            <a:r>
              <a:rPr dirty="0" spc="135"/>
              <a:t>&amp; </a:t>
            </a:r>
            <a:r>
              <a:rPr dirty="0"/>
              <a:t>대덕고 빛나리</a:t>
            </a:r>
            <a:r>
              <a:rPr dirty="0" spc="215"/>
              <a:t> </a:t>
            </a:r>
            <a:r>
              <a:rPr dirty="0"/>
              <a:t>tutoring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6034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244" y="692353"/>
            <a:ext cx="3154045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68475" algn="l"/>
              </a:tabLst>
            </a:pPr>
            <a:r>
              <a:rPr dirty="0" spc="459">
                <a:latin typeface="Arial"/>
                <a:cs typeface="Arial"/>
              </a:rPr>
              <a:t>strin</a:t>
            </a:r>
            <a:r>
              <a:rPr dirty="0" spc="700">
                <a:latin typeface="Arial"/>
                <a:cs typeface="Arial"/>
              </a:rPr>
              <a:t>g</a:t>
            </a:r>
            <a:r>
              <a:rPr dirty="0">
                <a:latin typeface="Arial"/>
                <a:cs typeface="Arial"/>
              </a:rPr>
              <a:t>	</a:t>
            </a:r>
            <a:r>
              <a:rPr dirty="0"/>
              <a:t>자료형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7244" y="1798700"/>
            <a:ext cx="6055995" cy="147510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091689" algn="l"/>
                <a:tab pos="3710304" algn="l"/>
                <a:tab pos="4972685" algn="l"/>
              </a:tabLst>
            </a:pPr>
            <a:r>
              <a:rPr dirty="0" sz="2800" spc="390">
                <a:latin typeface="Arial"/>
                <a:cs typeface="Arial"/>
              </a:rPr>
              <a:t>string</a:t>
            </a:r>
            <a:r>
              <a:rPr dirty="0" sz="2800" spc="5">
                <a:latin typeface="UKIJ CJK"/>
                <a:cs typeface="UKIJ CJK"/>
              </a:rPr>
              <a:t>이란</a:t>
            </a:r>
            <a:r>
              <a:rPr dirty="0" sz="2800">
                <a:latin typeface="UKIJ CJK"/>
                <a:cs typeface="UKIJ CJK"/>
              </a:rPr>
              <a:t>	</a:t>
            </a:r>
            <a:r>
              <a:rPr dirty="0" sz="2800" spc="5">
                <a:latin typeface="UKIJ CJK"/>
                <a:cs typeface="UKIJ CJK"/>
              </a:rPr>
              <a:t>문자들로</a:t>
            </a:r>
            <a:r>
              <a:rPr dirty="0" sz="2800">
                <a:latin typeface="UKIJ CJK"/>
                <a:cs typeface="UKIJ CJK"/>
              </a:rPr>
              <a:t>	</a:t>
            </a:r>
            <a:r>
              <a:rPr dirty="0" sz="2800" spc="5">
                <a:latin typeface="UKIJ CJK"/>
                <a:cs typeface="UKIJ CJK"/>
              </a:rPr>
              <a:t>구성된</a:t>
            </a:r>
            <a:r>
              <a:rPr dirty="0" sz="2800">
                <a:latin typeface="UKIJ CJK"/>
                <a:cs typeface="UKIJ CJK"/>
              </a:rPr>
              <a:t>	</a:t>
            </a:r>
            <a:r>
              <a:rPr dirty="0" sz="2800" spc="5">
                <a:latin typeface="UKIJ CJK"/>
                <a:cs typeface="UKIJ CJK"/>
              </a:rPr>
              <a:t>문자열</a:t>
            </a:r>
            <a:endParaRPr sz="28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85"/>
              </a:spcBef>
            </a:pPr>
            <a:endParaRPr sz="25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tabLst>
                <a:tab pos="1631314" algn="l"/>
                <a:tab pos="3247390" algn="l"/>
                <a:tab pos="4512310" algn="l"/>
              </a:tabLst>
            </a:pPr>
            <a:r>
              <a:rPr dirty="0" sz="2800" spc="5">
                <a:latin typeface="UKIJ CJK"/>
                <a:cs typeface="UKIJ CJK"/>
              </a:rPr>
              <a:t>따옴표로	</a:t>
            </a:r>
            <a:r>
              <a:rPr dirty="0" sz="2800" spc="10">
                <a:latin typeface="UKIJ CJK"/>
                <a:cs typeface="UKIJ CJK"/>
              </a:rPr>
              <a:t>둘러싸여	</a:t>
            </a:r>
            <a:r>
              <a:rPr dirty="0" sz="2800" spc="5">
                <a:latin typeface="UKIJ CJK"/>
                <a:cs typeface="UKIJ CJK"/>
              </a:rPr>
              <a:t>있으면	</a:t>
            </a:r>
            <a:r>
              <a:rPr dirty="0" sz="2800" spc="390">
                <a:latin typeface="Arial"/>
                <a:cs typeface="Arial"/>
              </a:rPr>
              <a:t>string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7244" y="3844798"/>
            <a:ext cx="6604634" cy="4533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091689" algn="l"/>
                <a:tab pos="3354070" algn="l"/>
                <a:tab pos="4615815" algn="l"/>
                <a:tab pos="5878195" algn="l"/>
              </a:tabLst>
            </a:pPr>
            <a:r>
              <a:rPr dirty="0" sz="2800" spc="390">
                <a:latin typeface="Arial"/>
                <a:cs typeface="Arial"/>
              </a:rPr>
              <a:t>string</a:t>
            </a:r>
            <a:r>
              <a:rPr dirty="0" sz="2800" spc="5">
                <a:latin typeface="UKIJ CJK"/>
                <a:cs typeface="UKIJ CJK"/>
              </a:rPr>
              <a:t>들의</a:t>
            </a:r>
            <a:r>
              <a:rPr dirty="0" sz="2800">
                <a:latin typeface="UKIJ CJK"/>
                <a:cs typeface="UKIJ CJK"/>
              </a:rPr>
              <a:t>	</a:t>
            </a:r>
            <a:r>
              <a:rPr dirty="0" sz="2800" spc="5">
                <a:latin typeface="UKIJ CJK"/>
                <a:cs typeface="UKIJ CJK"/>
              </a:rPr>
              <a:t>연산은</a:t>
            </a:r>
            <a:r>
              <a:rPr dirty="0" sz="2800">
                <a:latin typeface="UKIJ CJK"/>
                <a:cs typeface="UKIJ CJK"/>
              </a:rPr>
              <a:t>	</a:t>
            </a:r>
            <a:r>
              <a:rPr dirty="0" sz="2800" spc="5">
                <a:latin typeface="UKIJ CJK"/>
                <a:cs typeface="UKIJ CJK"/>
              </a:rPr>
              <a:t>숫자와</a:t>
            </a:r>
            <a:r>
              <a:rPr dirty="0" sz="2800">
                <a:latin typeface="UKIJ CJK"/>
                <a:cs typeface="UKIJ CJK"/>
              </a:rPr>
              <a:t>	</a:t>
            </a:r>
            <a:r>
              <a:rPr dirty="0" sz="2800" spc="5">
                <a:latin typeface="UKIJ CJK"/>
                <a:cs typeface="UKIJ CJK"/>
              </a:rPr>
              <a:t>다르게</a:t>
            </a:r>
            <a:r>
              <a:rPr dirty="0" sz="2800">
                <a:latin typeface="UKIJ CJK"/>
                <a:cs typeface="UKIJ CJK"/>
              </a:rPr>
              <a:t>	</a:t>
            </a:r>
            <a:r>
              <a:rPr dirty="0" sz="2800" spc="5">
                <a:latin typeface="UKIJ CJK"/>
                <a:cs typeface="UKIJ CJK"/>
              </a:rPr>
              <a:t>정의</a:t>
            </a:r>
            <a:endParaRPr sz="2800">
              <a:latin typeface="UKIJ CJK"/>
              <a:cs typeface="UKIJ CJK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7244" y="4781538"/>
            <a:ext cx="5513705" cy="10509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0100"/>
              </a:lnSpc>
              <a:spcBef>
                <a:spcPts val="100"/>
              </a:spcBef>
              <a:tabLst>
                <a:tab pos="1274445" algn="l"/>
                <a:tab pos="2710180" algn="l"/>
                <a:tab pos="2893060" algn="l"/>
                <a:tab pos="3799204" algn="l"/>
                <a:tab pos="3972560" algn="l"/>
              </a:tabLst>
            </a:pPr>
            <a:r>
              <a:rPr dirty="0" sz="2800" spc="285">
                <a:latin typeface="Arial"/>
                <a:cs typeface="Arial"/>
              </a:rPr>
              <a:t>len</a:t>
            </a:r>
            <a:r>
              <a:rPr dirty="0" sz="2800" spc="455">
                <a:latin typeface="Arial"/>
                <a:cs typeface="Arial"/>
              </a:rPr>
              <a:t>(string</a:t>
            </a:r>
            <a:r>
              <a:rPr dirty="0" sz="2800" spc="365">
                <a:latin typeface="Arial"/>
                <a:cs typeface="Arial"/>
              </a:rPr>
              <a:t>)</a:t>
            </a:r>
            <a:r>
              <a:rPr dirty="0" sz="2800" spc="10">
                <a:latin typeface="UKIJ CJK"/>
                <a:cs typeface="UKIJ CJK"/>
              </a:rPr>
              <a:t>은</a:t>
            </a:r>
            <a:r>
              <a:rPr dirty="0" sz="2800">
                <a:latin typeface="UKIJ CJK"/>
                <a:cs typeface="UKIJ CJK"/>
              </a:rPr>
              <a:t>	</a:t>
            </a:r>
            <a:r>
              <a:rPr dirty="0" sz="2800" spc="5">
                <a:latin typeface="UKIJ CJK"/>
                <a:cs typeface="UKIJ CJK"/>
              </a:rPr>
              <a:t>주어</a:t>
            </a:r>
            <a:r>
              <a:rPr dirty="0" sz="2800" spc="10">
                <a:latin typeface="UKIJ CJK"/>
                <a:cs typeface="UKIJ CJK"/>
              </a:rPr>
              <a:t>진</a:t>
            </a:r>
            <a:r>
              <a:rPr dirty="0" sz="2800">
                <a:latin typeface="UKIJ CJK"/>
                <a:cs typeface="UKIJ CJK"/>
              </a:rPr>
              <a:t>		</a:t>
            </a:r>
            <a:r>
              <a:rPr dirty="0" sz="2800" spc="390">
                <a:latin typeface="Arial"/>
                <a:cs typeface="Arial"/>
              </a:rPr>
              <a:t>string</a:t>
            </a:r>
            <a:r>
              <a:rPr dirty="0" sz="2800" spc="5">
                <a:latin typeface="UKIJ CJK"/>
                <a:cs typeface="UKIJ CJK"/>
              </a:rPr>
              <a:t>의  </a:t>
            </a:r>
            <a:r>
              <a:rPr dirty="0" sz="2800" spc="5">
                <a:latin typeface="UKIJ CJK"/>
                <a:cs typeface="UKIJ CJK"/>
              </a:rPr>
              <a:t>길이를	반환하는		기본	기능</a:t>
            </a:r>
            <a:endParaRPr sz="2800">
              <a:latin typeface="UKIJ CJK"/>
              <a:cs typeface="UKIJ CJK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726168" y="121920"/>
            <a:ext cx="512064" cy="5090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0333824" y="112776"/>
            <a:ext cx="1756487" cy="5059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7947659" y="1808987"/>
            <a:ext cx="3423668" cy="448437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8044433" y="4129709"/>
            <a:ext cx="2683510" cy="1630045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12700" marR="5080">
              <a:lnSpc>
                <a:spcPct val="131700"/>
              </a:lnSpc>
              <a:spcBef>
                <a:spcPts val="85"/>
              </a:spcBef>
              <a:tabLst>
                <a:tab pos="1551940" algn="l"/>
                <a:tab pos="1831975" algn="l"/>
                <a:tab pos="1972310" algn="l"/>
              </a:tabLst>
            </a:pPr>
            <a:r>
              <a:rPr dirty="0" sz="2000" spc="305">
                <a:latin typeface="Arial"/>
                <a:cs typeface="Arial"/>
              </a:rPr>
              <a:t>print(str1	</a:t>
            </a:r>
            <a:r>
              <a:rPr dirty="0" sz="2000" spc="-75">
                <a:latin typeface="Arial"/>
                <a:cs typeface="Arial"/>
              </a:rPr>
              <a:t>+	</a:t>
            </a:r>
            <a:r>
              <a:rPr dirty="0" sz="2000" spc="295">
                <a:latin typeface="Arial"/>
                <a:cs typeface="Arial"/>
              </a:rPr>
              <a:t>str2)  </a:t>
            </a:r>
            <a:r>
              <a:rPr dirty="0" sz="2000" spc="305">
                <a:latin typeface="Arial"/>
                <a:cs typeface="Arial"/>
              </a:rPr>
              <a:t>print(str3	</a:t>
            </a:r>
            <a:r>
              <a:rPr dirty="0" sz="2000" spc="315">
                <a:latin typeface="Arial"/>
                <a:cs typeface="Arial"/>
              </a:rPr>
              <a:t>*	</a:t>
            </a:r>
            <a:r>
              <a:rPr dirty="0" sz="2000" spc="210">
                <a:latin typeface="Arial"/>
                <a:cs typeface="Arial"/>
              </a:rPr>
              <a:t>2)  </a:t>
            </a:r>
            <a:r>
              <a:rPr dirty="0" sz="2000" spc="350">
                <a:latin typeface="Arial"/>
                <a:cs typeface="Arial"/>
              </a:rPr>
              <a:t>print(st</a:t>
            </a:r>
            <a:r>
              <a:rPr dirty="0" sz="2000" spc="280">
                <a:latin typeface="Arial"/>
                <a:cs typeface="Arial"/>
              </a:rPr>
              <a:t>r</a:t>
            </a:r>
            <a:r>
              <a:rPr dirty="0" sz="2000" spc="-20">
                <a:latin typeface="Arial"/>
                <a:cs typeface="Arial"/>
              </a:rPr>
              <a:t>1</a:t>
            </a:r>
            <a:r>
              <a:rPr dirty="0" sz="2000">
                <a:latin typeface="Arial"/>
                <a:cs typeface="Arial"/>
              </a:rPr>
              <a:t>	</a:t>
            </a:r>
            <a:r>
              <a:rPr dirty="0" sz="2000" spc="-70">
                <a:latin typeface="Arial"/>
                <a:cs typeface="Arial"/>
              </a:rPr>
              <a:t>=</a:t>
            </a:r>
            <a:r>
              <a:rPr dirty="0" sz="2000" spc="-75">
                <a:latin typeface="Arial"/>
                <a:cs typeface="Arial"/>
              </a:rPr>
              <a:t>=</a:t>
            </a:r>
            <a:r>
              <a:rPr dirty="0" sz="2000">
                <a:latin typeface="Arial"/>
                <a:cs typeface="Arial"/>
              </a:rPr>
              <a:t>		</a:t>
            </a:r>
            <a:r>
              <a:rPr dirty="0" sz="2000" spc="75">
                <a:latin typeface="Arial"/>
                <a:cs typeface="Arial"/>
              </a:rPr>
              <a:t>s</a:t>
            </a:r>
            <a:r>
              <a:rPr dirty="0" sz="2000" spc="320">
                <a:latin typeface="Arial"/>
                <a:cs typeface="Arial"/>
              </a:rPr>
              <a:t>tr2)  </a:t>
            </a:r>
            <a:r>
              <a:rPr dirty="0" sz="2000" spc="310">
                <a:latin typeface="Arial"/>
                <a:cs typeface="Arial"/>
              </a:rPr>
              <a:t>print(len(str3))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7967471" y="1743455"/>
            <a:ext cx="3377565" cy="454659"/>
            <a:chOff x="7967471" y="1743455"/>
            <a:chExt cx="3377565" cy="454659"/>
          </a:xfrm>
        </p:grpSpPr>
        <p:sp>
          <p:nvSpPr>
            <p:cNvPr id="11" name="object 11"/>
            <p:cNvSpPr/>
            <p:nvPr/>
          </p:nvSpPr>
          <p:spPr>
            <a:xfrm>
              <a:off x="7973567" y="1749551"/>
              <a:ext cx="3365500" cy="441959"/>
            </a:xfrm>
            <a:custGeom>
              <a:avLst/>
              <a:gdLst/>
              <a:ahLst/>
              <a:cxnLst/>
              <a:rect l="l" t="t" r="r" b="b"/>
              <a:pathLst>
                <a:path w="3365500" h="441960">
                  <a:moveTo>
                    <a:pt x="3291331" y="0"/>
                  </a:moveTo>
                  <a:lnTo>
                    <a:pt x="73659" y="0"/>
                  </a:lnTo>
                  <a:lnTo>
                    <a:pt x="45005" y="5794"/>
                  </a:lnTo>
                  <a:lnTo>
                    <a:pt x="21589" y="21589"/>
                  </a:lnTo>
                  <a:lnTo>
                    <a:pt x="5794" y="45005"/>
                  </a:lnTo>
                  <a:lnTo>
                    <a:pt x="0" y="73660"/>
                  </a:lnTo>
                  <a:lnTo>
                    <a:pt x="0" y="441960"/>
                  </a:lnTo>
                  <a:lnTo>
                    <a:pt x="3364991" y="441960"/>
                  </a:lnTo>
                  <a:lnTo>
                    <a:pt x="3364991" y="73660"/>
                  </a:lnTo>
                  <a:lnTo>
                    <a:pt x="3359197" y="45005"/>
                  </a:lnTo>
                  <a:lnTo>
                    <a:pt x="3343402" y="21590"/>
                  </a:lnTo>
                  <a:lnTo>
                    <a:pt x="3319986" y="5794"/>
                  </a:lnTo>
                  <a:lnTo>
                    <a:pt x="3291331" y="0"/>
                  </a:lnTo>
                  <a:close/>
                </a:path>
              </a:pathLst>
            </a:custGeom>
            <a:solidFill>
              <a:srgbClr val="C5DFB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7973567" y="1749551"/>
              <a:ext cx="3365500" cy="441959"/>
            </a:xfrm>
            <a:custGeom>
              <a:avLst/>
              <a:gdLst/>
              <a:ahLst/>
              <a:cxnLst/>
              <a:rect l="l" t="t" r="r" b="b"/>
              <a:pathLst>
                <a:path w="3365500" h="441960">
                  <a:moveTo>
                    <a:pt x="73659" y="0"/>
                  </a:moveTo>
                  <a:lnTo>
                    <a:pt x="3291331" y="0"/>
                  </a:lnTo>
                  <a:lnTo>
                    <a:pt x="3319986" y="5794"/>
                  </a:lnTo>
                  <a:lnTo>
                    <a:pt x="3343402" y="21590"/>
                  </a:lnTo>
                  <a:lnTo>
                    <a:pt x="3359197" y="45005"/>
                  </a:lnTo>
                  <a:lnTo>
                    <a:pt x="3364991" y="73660"/>
                  </a:lnTo>
                  <a:lnTo>
                    <a:pt x="3364991" y="441960"/>
                  </a:lnTo>
                  <a:lnTo>
                    <a:pt x="0" y="441960"/>
                  </a:lnTo>
                  <a:lnTo>
                    <a:pt x="0" y="73660"/>
                  </a:lnTo>
                  <a:lnTo>
                    <a:pt x="5794" y="45005"/>
                  </a:lnTo>
                  <a:lnTo>
                    <a:pt x="21589" y="21589"/>
                  </a:lnTo>
                  <a:lnTo>
                    <a:pt x="45005" y="5794"/>
                  </a:lnTo>
                  <a:lnTo>
                    <a:pt x="73659" y="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8025383" y="1823201"/>
          <a:ext cx="3136900" cy="19316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61670"/>
                <a:gridCol w="280035"/>
                <a:gridCol w="2195195"/>
              </a:tblGrid>
              <a:tr h="387351">
                <a:tc>
                  <a:txBody>
                    <a:bodyPr/>
                    <a:lstStyle/>
                    <a:p>
                      <a:pPr algn="ctr" marR="7048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1800">
                          <a:latin typeface="UKIJ CJK"/>
                          <a:cs typeface="UKIJ CJK"/>
                        </a:rPr>
                        <a:t>예시</a:t>
                      </a:r>
                      <a:endParaRPr sz="1800">
                        <a:latin typeface="UKIJ CJK"/>
                        <a:cs typeface="UKIJ CJK"/>
                      </a:endParaRPr>
                    </a:p>
                  </a:txBody>
                  <a:tcPr marL="0" marR="0" marB="0" marT="2032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11412">
                <a:tc>
                  <a:txBody>
                    <a:bodyPr/>
                    <a:lstStyle/>
                    <a:p>
                      <a:pPr algn="ctr" marR="29209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dirty="0" sz="2000" spc="265">
                          <a:latin typeface="Arial"/>
                          <a:cs typeface="Arial"/>
                        </a:rPr>
                        <a:t>str1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17145"/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dirty="0" sz="2000">
                          <a:latin typeface="Arial"/>
                          <a:cs typeface="Arial"/>
                        </a:rPr>
                        <a:t>=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17145"/>
                </a:tc>
                <a:tc>
                  <a:txBody>
                    <a:bodyPr/>
                    <a:lstStyle/>
                    <a:p>
                      <a:pPr marL="71755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dirty="0" sz="2000" spc="-15">
                          <a:latin typeface="Arial"/>
                          <a:cs typeface="Arial"/>
                        </a:rPr>
                        <a:t>"ABC"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17145"/>
                </a:tc>
              </a:tr>
              <a:tr h="402374">
                <a:tc>
                  <a:txBody>
                    <a:bodyPr/>
                    <a:lstStyle/>
                    <a:p>
                      <a:pPr algn="ctr" marR="29209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2000" spc="265">
                          <a:latin typeface="Arial"/>
                          <a:cs typeface="Arial"/>
                        </a:rPr>
                        <a:t>str2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8255"/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2000">
                          <a:latin typeface="Arial"/>
                          <a:cs typeface="Arial"/>
                        </a:rPr>
                        <a:t>=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8255"/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2000" spc="140">
                          <a:latin typeface="Arial"/>
                          <a:cs typeface="Arial"/>
                        </a:rPr>
                        <a:t>"123"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8255"/>
                </a:tc>
              </a:tr>
              <a:tr h="358886">
                <a:tc>
                  <a:txBody>
                    <a:bodyPr/>
                    <a:lstStyle/>
                    <a:p>
                      <a:pPr algn="ctr" marR="29209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2000" spc="265">
                          <a:latin typeface="Arial"/>
                          <a:cs typeface="Arial"/>
                        </a:rPr>
                        <a:t>str3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8255"/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2000">
                          <a:latin typeface="Arial"/>
                          <a:cs typeface="Arial"/>
                        </a:rPr>
                        <a:t>=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8255"/>
                </a:tc>
                <a:tc>
                  <a:txBody>
                    <a:bodyPr/>
                    <a:lstStyle/>
                    <a:p>
                      <a:pPr marL="71755">
                        <a:lnSpc>
                          <a:spcPct val="100000"/>
                        </a:lnSpc>
                        <a:spcBef>
                          <a:spcPts val="65"/>
                        </a:spcBef>
                        <a:tabLst>
                          <a:tab pos="488950" algn="l"/>
                          <a:tab pos="1186180" algn="l"/>
                        </a:tabLst>
                      </a:pPr>
                      <a:r>
                        <a:rPr dirty="0" sz="2000" spc="465">
                          <a:latin typeface="Arial"/>
                          <a:cs typeface="Arial"/>
                        </a:rPr>
                        <a:t>"I	</a:t>
                      </a:r>
                      <a:r>
                        <a:rPr dirty="0" sz="2000" spc="180">
                          <a:latin typeface="Arial"/>
                          <a:cs typeface="Arial"/>
                        </a:rPr>
                        <a:t>love	</a:t>
                      </a:r>
                      <a:r>
                        <a:rPr dirty="0" sz="2000" spc="105">
                          <a:latin typeface="Arial"/>
                          <a:cs typeface="Arial"/>
                        </a:rPr>
                        <a:t>Python"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8255"/>
                </a:tc>
              </a:tr>
              <a:tr h="371476">
                <a:tc>
                  <a:txBody>
                    <a:bodyPr/>
                    <a:lstStyle/>
                    <a:p>
                      <a:pPr algn="ctr" marR="29209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2000" spc="265">
                          <a:latin typeface="Arial"/>
                          <a:cs typeface="Arial"/>
                        </a:rPr>
                        <a:t>str4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52069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2000">
                          <a:latin typeface="Arial"/>
                          <a:cs typeface="Arial"/>
                        </a:rPr>
                        <a:t>=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52069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409"/>
                        </a:spcBef>
                        <a:tabLst>
                          <a:tab pos="602615" algn="l"/>
                        </a:tabLst>
                      </a:pPr>
                      <a:r>
                        <a:rPr dirty="0" sz="2000" spc="190">
                          <a:latin typeface="Arial"/>
                          <a:cs typeface="Arial"/>
                        </a:rPr>
                        <a:t>"</a:t>
                      </a:r>
                      <a:r>
                        <a:rPr dirty="0" sz="2000" spc="190">
                          <a:latin typeface="UKIJ CJK"/>
                          <a:cs typeface="UKIJ CJK"/>
                        </a:rPr>
                        <a:t>내	</a:t>
                      </a:r>
                      <a:r>
                        <a:rPr dirty="0" sz="2000" spc="70">
                          <a:latin typeface="UKIJ CJK"/>
                          <a:cs typeface="UKIJ CJK"/>
                        </a:rPr>
                        <a:t>이름은</a:t>
                      </a:r>
                      <a:r>
                        <a:rPr dirty="0" sz="2000" spc="70">
                          <a:latin typeface="Arial"/>
                          <a:cs typeface="Arial"/>
                        </a:rPr>
                        <a:t>?"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52069"/>
                </a:tc>
              </a:tr>
            </a:tbl>
          </a:graphicData>
        </a:graphic>
      </p:graphicFrame>
      <p:sp>
        <p:nvSpPr>
          <p:cNvPr id="14" name="object 1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603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 spc="5"/>
              <a:t>2019 </a:t>
            </a:r>
            <a:r>
              <a:rPr dirty="0"/>
              <a:t>봄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2603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 spc="5"/>
              <a:t>KAIST </a:t>
            </a:r>
            <a:r>
              <a:rPr dirty="0" spc="135"/>
              <a:t>&amp; </a:t>
            </a:r>
            <a:r>
              <a:rPr dirty="0"/>
              <a:t>대덕고 빛나리</a:t>
            </a:r>
            <a:r>
              <a:rPr dirty="0" spc="215"/>
              <a:t> </a:t>
            </a:r>
            <a:r>
              <a:rPr dirty="0"/>
              <a:t>tutoring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6034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244" y="686257"/>
            <a:ext cx="3787775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64664" algn="l"/>
              </a:tabLst>
            </a:pPr>
            <a:r>
              <a:rPr dirty="0" spc="165">
                <a:latin typeface="Arial"/>
                <a:cs typeface="Arial"/>
              </a:rPr>
              <a:t>s</a:t>
            </a:r>
            <a:r>
              <a:rPr dirty="0" spc="965">
                <a:latin typeface="Arial"/>
                <a:cs typeface="Arial"/>
              </a:rPr>
              <a:t>t</a:t>
            </a:r>
            <a:r>
              <a:rPr dirty="0" spc="765">
                <a:latin typeface="Arial"/>
                <a:cs typeface="Arial"/>
              </a:rPr>
              <a:t>r</a:t>
            </a:r>
            <a:r>
              <a:rPr dirty="0" spc="1165">
                <a:latin typeface="Arial"/>
                <a:cs typeface="Arial"/>
              </a:rPr>
              <a:t>i</a:t>
            </a:r>
            <a:r>
              <a:rPr dirty="0" spc="-25">
                <a:latin typeface="Arial"/>
                <a:cs typeface="Arial"/>
              </a:rPr>
              <a:t>ng</a:t>
            </a:r>
            <a:r>
              <a:rPr dirty="0">
                <a:latin typeface="Arial"/>
                <a:cs typeface="Arial"/>
              </a:rPr>
              <a:t>	</a:t>
            </a:r>
            <a:r>
              <a:rPr dirty="0" spc="330">
                <a:latin typeface="Arial"/>
                <a:cs typeface="Arial"/>
              </a:rPr>
              <a:t>in</a:t>
            </a:r>
            <a:r>
              <a:rPr dirty="0" spc="455">
                <a:latin typeface="Arial"/>
                <a:cs typeface="Arial"/>
              </a:rPr>
              <a:t>d</a:t>
            </a:r>
            <a:r>
              <a:rPr dirty="0" spc="80">
                <a:latin typeface="Arial"/>
                <a:cs typeface="Arial"/>
              </a:rPr>
              <a:t>e</a:t>
            </a:r>
            <a:r>
              <a:rPr dirty="0" spc="90">
                <a:latin typeface="Arial"/>
                <a:cs typeface="Arial"/>
              </a:rPr>
              <a:t>x</a:t>
            </a:r>
            <a:r>
              <a:rPr dirty="0" spc="1165">
                <a:latin typeface="Arial"/>
                <a:cs typeface="Arial"/>
              </a:rPr>
              <a:t>i</a:t>
            </a:r>
            <a:r>
              <a:rPr dirty="0" spc="-40">
                <a:latin typeface="Arial"/>
                <a:cs typeface="Arial"/>
              </a:rPr>
              <a:t>n</a:t>
            </a:r>
            <a:r>
              <a:rPr dirty="0" spc="-25">
                <a:latin typeface="Arial"/>
                <a:cs typeface="Arial"/>
              </a:rPr>
              <a:t>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7244" y="2310460"/>
            <a:ext cx="6712584" cy="4540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2320290" algn="l"/>
                <a:tab pos="3814445" algn="l"/>
                <a:tab pos="5076190" algn="l"/>
              </a:tabLst>
            </a:pPr>
            <a:r>
              <a:rPr dirty="0" sz="2800" spc="425">
                <a:latin typeface="Arial"/>
                <a:cs typeface="Arial"/>
              </a:rPr>
              <a:t>string[n]</a:t>
            </a:r>
            <a:r>
              <a:rPr dirty="0" sz="2800" spc="10">
                <a:latin typeface="UKIJ CJK"/>
                <a:cs typeface="UKIJ CJK"/>
              </a:rPr>
              <a:t>은</a:t>
            </a:r>
            <a:r>
              <a:rPr dirty="0" sz="2800">
                <a:latin typeface="UKIJ CJK"/>
                <a:cs typeface="UKIJ CJK"/>
              </a:rPr>
              <a:t>	</a:t>
            </a:r>
            <a:r>
              <a:rPr dirty="0" sz="2800" spc="-50">
                <a:latin typeface="Arial"/>
                <a:cs typeface="Arial"/>
              </a:rPr>
              <a:t>n+1</a:t>
            </a:r>
            <a:r>
              <a:rPr dirty="0" sz="2800" spc="10">
                <a:latin typeface="UKIJ CJK"/>
                <a:cs typeface="UKIJ CJK"/>
              </a:rPr>
              <a:t>번째</a:t>
            </a:r>
            <a:r>
              <a:rPr dirty="0" sz="2800">
                <a:latin typeface="UKIJ CJK"/>
                <a:cs typeface="UKIJ CJK"/>
              </a:rPr>
              <a:t>	</a:t>
            </a:r>
            <a:r>
              <a:rPr dirty="0" sz="2800" spc="5">
                <a:latin typeface="UKIJ CJK"/>
                <a:cs typeface="UKIJ CJK"/>
              </a:rPr>
              <a:t>문자</a:t>
            </a:r>
            <a:r>
              <a:rPr dirty="0" sz="2800" spc="10">
                <a:latin typeface="UKIJ CJK"/>
                <a:cs typeface="UKIJ CJK"/>
              </a:rPr>
              <a:t>를</a:t>
            </a:r>
            <a:r>
              <a:rPr dirty="0" sz="2800">
                <a:latin typeface="UKIJ CJK"/>
                <a:cs typeface="UKIJ CJK"/>
              </a:rPr>
              <a:t>	</a:t>
            </a:r>
            <a:r>
              <a:rPr dirty="0" sz="2800" spc="10">
                <a:latin typeface="UKIJ CJK"/>
                <a:cs typeface="UKIJ CJK"/>
              </a:rPr>
              <a:t>의미한</a:t>
            </a:r>
            <a:r>
              <a:rPr dirty="0" sz="2800">
                <a:latin typeface="UKIJ CJK"/>
                <a:cs typeface="UKIJ CJK"/>
              </a:rPr>
              <a:t>다</a:t>
            </a:r>
            <a:r>
              <a:rPr dirty="0" sz="2800" spc="765">
                <a:latin typeface="Arial"/>
                <a:cs typeface="Arial"/>
              </a:rPr>
              <a:t>.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7244" y="3245053"/>
            <a:ext cx="2562225" cy="2584450"/>
          </a:xfrm>
          <a:prstGeom prst="rect">
            <a:avLst/>
          </a:prstGeom>
        </p:spPr>
        <p:txBody>
          <a:bodyPr wrap="square" lIns="0" tIns="977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70"/>
              </a:spcBef>
              <a:tabLst>
                <a:tab pos="1768475" algn="l"/>
              </a:tabLst>
            </a:pPr>
            <a:r>
              <a:rPr dirty="0" sz="2800" spc="465">
                <a:latin typeface="Arial"/>
                <a:cs typeface="Arial"/>
              </a:rPr>
              <a:t>str3[0]:	</a:t>
            </a:r>
            <a:r>
              <a:rPr dirty="0" sz="2800" spc="610">
                <a:latin typeface="Arial"/>
                <a:cs typeface="Arial"/>
              </a:rPr>
              <a:t>"I"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  <a:tabLst>
                <a:tab pos="1768475" algn="l"/>
                <a:tab pos="2158365" algn="l"/>
              </a:tabLst>
            </a:pPr>
            <a:r>
              <a:rPr dirty="0" sz="2800" spc="465">
                <a:latin typeface="Arial"/>
                <a:cs typeface="Arial"/>
              </a:rPr>
              <a:t>str3[1]:	</a:t>
            </a:r>
            <a:r>
              <a:rPr dirty="0" sz="2800" spc="545">
                <a:latin typeface="Arial"/>
                <a:cs typeface="Arial"/>
              </a:rPr>
              <a:t>"	"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50"/>
              </a:spcBef>
              <a:tabLst>
                <a:tab pos="1768475" algn="l"/>
              </a:tabLst>
            </a:pPr>
            <a:r>
              <a:rPr dirty="0" sz="2800" spc="465">
                <a:latin typeface="Arial"/>
                <a:cs typeface="Arial"/>
              </a:rPr>
              <a:t>str3[3]:	</a:t>
            </a:r>
            <a:r>
              <a:rPr dirty="0" sz="2800" spc="350">
                <a:latin typeface="Arial"/>
                <a:cs typeface="Arial"/>
              </a:rPr>
              <a:t>"o"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dirty="0" sz="2800" spc="755">
                <a:latin typeface="Arial"/>
                <a:cs typeface="Arial"/>
              </a:rPr>
              <a:t>...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  <a:tabLst>
                <a:tab pos="1963420" algn="l"/>
              </a:tabLst>
            </a:pPr>
            <a:r>
              <a:rPr dirty="0" sz="2800" spc="310">
                <a:latin typeface="Arial"/>
                <a:cs typeface="Arial"/>
              </a:rPr>
              <a:t>str3[12</a:t>
            </a:r>
            <a:r>
              <a:rPr dirty="0" sz="2800" spc="755">
                <a:latin typeface="Arial"/>
                <a:cs typeface="Arial"/>
              </a:rPr>
              <a:t>]</a:t>
            </a:r>
            <a:r>
              <a:rPr dirty="0" sz="2800" spc="765">
                <a:latin typeface="Arial"/>
                <a:cs typeface="Arial"/>
              </a:rPr>
              <a:t>:</a:t>
            </a:r>
            <a:r>
              <a:rPr dirty="0" sz="2800">
                <a:latin typeface="Arial"/>
                <a:cs typeface="Arial"/>
              </a:rPr>
              <a:t>	</a:t>
            </a:r>
            <a:r>
              <a:rPr dirty="0" sz="2800" spc="350">
                <a:latin typeface="Arial"/>
                <a:cs typeface="Arial"/>
              </a:rPr>
              <a:t>"n"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726168" y="121920"/>
            <a:ext cx="512064" cy="5090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0333824" y="112776"/>
            <a:ext cx="1756487" cy="5059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947659" y="1808987"/>
            <a:ext cx="3423668" cy="448437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8044433" y="2618994"/>
            <a:ext cx="3096260" cy="3295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713740" algn="l"/>
                <a:tab pos="993140" algn="l"/>
                <a:tab pos="1410335" algn="l"/>
                <a:tab pos="2106930" algn="l"/>
              </a:tabLst>
            </a:pPr>
            <a:r>
              <a:rPr dirty="0" sz="2000" spc="235">
                <a:latin typeface="Arial"/>
                <a:cs typeface="Arial"/>
              </a:rPr>
              <a:t>str</a:t>
            </a:r>
            <a:r>
              <a:rPr dirty="0" sz="2000" spc="345">
                <a:latin typeface="Arial"/>
                <a:cs typeface="Arial"/>
              </a:rPr>
              <a:t>3</a:t>
            </a:r>
            <a:r>
              <a:rPr dirty="0" sz="2000">
                <a:latin typeface="Arial"/>
                <a:cs typeface="Arial"/>
              </a:rPr>
              <a:t>	</a:t>
            </a:r>
            <a:r>
              <a:rPr dirty="0" sz="2000" spc="-75">
                <a:latin typeface="Arial"/>
                <a:cs typeface="Arial"/>
              </a:rPr>
              <a:t>=</a:t>
            </a:r>
            <a:r>
              <a:rPr dirty="0" sz="2000">
                <a:latin typeface="Arial"/>
                <a:cs typeface="Arial"/>
              </a:rPr>
              <a:t>	</a:t>
            </a:r>
            <a:r>
              <a:rPr dirty="0" sz="2000" spc="390">
                <a:latin typeface="Arial"/>
                <a:cs typeface="Arial"/>
              </a:rPr>
              <a:t>"</a:t>
            </a:r>
            <a:r>
              <a:rPr dirty="0" sz="2000" spc="535">
                <a:latin typeface="Arial"/>
                <a:cs typeface="Arial"/>
              </a:rPr>
              <a:t>I</a:t>
            </a:r>
            <a:r>
              <a:rPr dirty="0" sz="2000">
                <a:latin typeface="Arial"/>
                <a:cs typeface="Arial"/>
              </a:rPr>
              <a:t>	</a:t>
            </a:r>
            <a:r>
              <a:rPr dirty="0" sz="2000" spc="655">
                <a:latin typeface="Arial"/>
                <a:cs typeface="Arial"/>
              </a:rPr>
              <a:t>l</a:t>
            </a:r>
            <a:r>
              <a:rPr dirty="0" sz="2000" spc="-15">
                <a:latin typeface="Arial"/>
                <a:cs typeface="Arial"/>
              </a:rPr>
              <a:t>o</a:t>
            </a:r>
            <a:r>
              <a:rPr dirty="0" sz="2000" spc="100">
                <a:latin typeface="Arial"/>
                <a:cs typeface="Arial"/>
              </a:rPr>
              <a:t>v</a:t>
            </a:r>
            <a:r>
              <a:rPr dirty="0" sz="2000" spc="-20">
                <a:latin typeface="Arial"/>
                <a:cs typeface="Arial"/>
              </a:rPr>
              <a:t>e</a:t>
            </a:r>
            <a:r>
              <a:rPr dirty="0" sz="2000">
                <a:latin typeface="Arial"/>
                <a:cs typeface="Arial"/>
              </a:rPr>
              <a:t>	</a:t>
            </a:r>
            <a:r>
              <a:rPr dirty="0" sz="2000" spc="-235">
                <a:latin typeface="Arial"/>
                <a:cs typeface="Arial"/>
              </a:rPr>
              <a:t>P</a:t>
            </a:r>
            <a:r>
              <a:rPr dirty="0" sz="2000" spc="100">
                <a:latin typeface="Arial"/>
                <a:cs typeface="Arial"/>
              </a:rPr>
              <a:t>y</a:t>
            </a:r>
            <a:r>
              <a:rPr dirty="0" sz="2000" spc="540">
                <a:latin typeface="Arial"/>
                <a:cs typeface="Arial"/>
              </a:rPr>
              <a:t>t</a:t>
            </a:r>
            <a:r>
              <a:rPr dirty="0" sz="2000" spc="-15">
                <a:latin typeface="Arial"/>
                <a:cs typeface="Arial"/>
              </a:rPr>
              <a:t>ho</a:t>
            </a:r>
            <a:r>
              <a:rPr dirty="0" sz="2000" spc="-40">
                <a:latin typeface="Arial"/>
                <a:cs typeface="Arial"/>
              </a:rPr>
              <a:t>n</a:t>
            </a:r>
            <a:r>
              <a:rPr dirty="0" sz="2000" spc="385">
                <a:latin typeface="Arial"/>
                <a:cs typeface="Arial"/>
              </a:rPr>
              <a:t>"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044433" y="3200616"/>
            <a:ext cx="1985645" cy="824230"/>
          </a:xfrm>
          <a:prstGeom prst="rect">
            <a:avLst/>
          </a:prstGeom>
        </p:spPr>
        <p:txBody>
          <a:bodyPr wrap="square" lIns="0" tIns="1066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dirty="0" sz="2000" spc="325">
                <a:latin typeface="Arial"/>
                <a:cs typeface="Arial"/>
              </a:rPr>
              <a:t>print(str3[0])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dirty="0" sz="2000" spc="325">
                <a:latin typeface="Arial"/>
                <a:cs typeface="Arial"/>
              </a:rPr>
              <a:t>print(str3[1])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044433" y="4499813"/>
            <a:ext cx="1985645" cy="3295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000" spc="325">
                <a:latin typeface="Arial"/>
                <a:cs typeface="Arial"/>
              </a:rPr>
              <a:t>print(str3[3])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044433" y="5302377"/>
            <a:ext cx="2125980" cy="3295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000" spc="305">
                <a:latin typeface="Arial"/>
                <a:cs typeface="Arial"/>
              </a:rPr>
              <a:t>print(str3[12])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7967471" y="1743455"/>
            <a:ext cx="3377565" cy="454659"/>
            <a:chOff x="7967471" y="1743455"/>
            <a:chExt cx="3377565" cy="454659"/>
          </a:xfrm>
        </p:grpSpPr>
        <p:sp>
          <p:nvSpPr>
            <p:cNvPr id="13" name="object 13"/>
            <p:cNvSpPr/>
            <p:nvPr/>
          </p:nvSpPr>
          <p:spPr>
            <a:xfrm>
              <a:off x="7973567" y="1749551"/>
              <a:ext cx="3365500" cy="441959"/>
            </a:xfrm>
            <a:custGeom>
              <a:avLst/>
              <a:gdLst/>
              <a:ahLst/>
              <a:cxnLst/>
              <a:rect l="l" t="t" r="r" b="b"/>
              <a:pathLst>
                <a:path w="3365500" h="441960">
                  <a:moveTo>
                    <a:pt x="3291331" y="0"/>
                  </a:moveTo>
                  <a:lnTo>
                    <a:pt x="73659" y="0"/>
                  </a:lnTo>
                  <a:lnTo>
                    <a:pt x="45005" y="5794"/>
                  </a:lnTo>
                  <a:lnTo>
                    <a:pt x="21589" y="21589"/>
                  </a:lnTo>
                  <a:lnTo>
                    <a:pt x="5794" y="45005"/>
                  </a:lnTo>
                  <a:lnTo>
                    <a:pt x="0" y="73660"/>
                  </a:lnTo>
                  <a:lnTo>
                    <a:pt x="0" y="441960"/>
                  </a:lnTo>
                  <a:lnTo>
                    <a:pt x="3364991" y="441960"/>
                  </a:lnTo>
                  <a:lnTo>
                    <a:pt x="3364991" y="73660"/>
                  </a:lnTo>
                  <a:lnTo>
                    <a:pt x="3359197" y="45005"/>
                  </a:lnTo>
                  <a:lnTo>
                    <a:pt x="3343402" y="21590"/>
                  </a:lnTo>
                  <a:lnTo>
                    <a:pt x="3319986" y="5794"/>
                  </a:lnTo>
                  <a:lnTo>
                    <a:pt x="3291331" y="0"/>
                  </a:lnTo>
                  <a:close/>
                </a:path>
              </a:pathLst>
            </a:custGeom>
            <a:solidFill>
              <a:srgbClr val="C5DFB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7973567" y="1749551"/>
              <a:ext cx="3365500" cy="441959"/>
            </a:xfrm>
            <a:custGeom>
              <a:avLst/>
              <a:gdLst/>
              <a:ahLst/>
              <a:cxnLst/>
              <a:rect l="l" t="t" r="r" b="b"/>
              <a:pathLst>
                <a:path w="3365500" h="441960">
                  <a:moveTo>
                    <a:pt x="73659" y="0"/>
                  </a:moveTo>
                  <a:lnTo>
                    <a:pt x="3291331" y="0"/>
                  </a:lnTo>
                  <a:lnTo>
                    <a:pt x="3319986" y="5794"/>
                  </a:lnTo>
                  <a:lnTo>
                    <a:pt x="3343402" y="21590"/>
                  </a:lnTo>
                  <a:lnTo>
                    <a:pt x="3359197" y="45005"/>
                  </a:lnTo>
                  <a:lnTo>
                    <a:pt x="3364991" y="73660"/>
                  </a:lnTo>
                  <a:lnTo>
                    <a:pt x="3364991" y="441960"/>
                  </a:lnTo>
                  <a:lnTo>
                    <a:pt x="0" y="441960"/>
                  </a:lnTo>
                  <a:lnTo>
                    <a:pt x="0" y="73660"/>
                  </a:lnTo>
                  <a:lnTo>
                    <a:pt x="5794" y="45005"/>
                  </a:lnTo>
                  <a:lnTo>
                    <a:pt x="21589" y="21589"/>
                  </a:lnTo>
                  <a:lnTo>
                    <a:pt x="45005" y="5794"/>
                  </a:lnTo>
                  <a:lnTo>
                    <a:pt x="73659" y="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8075421" y="1830704"/>
            <a:ext cx="4826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UKIJ CJK"/>
                <a:cs typeface="UKIJ CJK"/>
              </a:rPr>
              <a:t>예시</a:t>
            </a:r>
            <a:endParaRPr sz="1800">
              <a:latin typeface="UKIJ CJK"/>
              <a:cs typeface="UKIJ CJK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603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 spc="5"/>
              <a:t>2019 </a:t>
            </a:r>
            <a:r>
              <a:rPr dirty="0"/>
              <a:t>봄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2603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 spc="5"/>
              <a:t>KAIST </a:t>
            </a:r>
            <a:r>
              <a:rPr dirty="0" spc="135"/>
              <a:t>&amp; </a:t>
            </a:r>
            <a:r>
              <a:rPr dirty="0"/>
              <a:t>대덕고 빛나리</a:t>
            </a:r>
            <a:r>
              <a:rPr dirty="0" spc="215"/>
              <a:t> </a:t>
            </a:r>
            <a:r>
              <a:rPr dirty="0"/>
              <a:t>tutoring</a:t>
            </a:r>
          </a:p>
        </p:txBody>
      </p:sp>
      <p:sp>
        <p:nvSpPr>
          <p:cNvPr id="18" name="object 1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6034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msg8757@gmail.com</dc:creator>
  <dc:title>PowerPoint 프레젠테이션</dc:title>
  <dcterms:created xsi:type="dcterms:W3CDTF">2021-05-14T02:49:30Z</dcterms:created>
  <dcterms:modified xsi:type="dcterms:W3CDTF">2021-05-14T02:49:30Z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2019-05-31T00:00:00Z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2021-05-14T00:00:00Z</vt:filetime>
  </property>
</Properties>
</file>