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5" r:id="rId4"/>
    <p:sldId id="262" r:id="rId5"/>
    <p:sldId id="265" r:id="rId6"/>
    <p:sldId id="267" r:id="rId7"/>
    <p:sldId id="279" r:id="rId8"/>
    <p:sldId id="269" r:id="rId9"/>
    <p:sldId id="271" r:id="rId10"/>
    <p:sldId id="288" r:id="rId11"/>
    <p:sldId id="28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72" r:id="rId21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5" d="100"/>
          <a:sy n="115" d="100"/>
        </p:scale>
        <p:origin x="130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38759-F5D2-44C1-B84D-F16C1DBCECD9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FA410-B1A8-4DB0-8B47-1BD5817C2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73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90448"/>
            <a:ext cx="1035812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A87D2-2637-4C5A-B1CC-D58341D9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lang="en-US" spc="-5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CBE84D-21E0-4806-89B9-3BF533DD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6939" y="6419741"/>
            <a:ext cx="568325" cy="18466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2021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CCC375-8DBA-4081-A3B3-850ADDF6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US" altLang="ko-KR" smtClean="0"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184666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2021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184666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2021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184666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spcBef>
                <a:spcPts val="204"/>
              </a:spcBef>
            </a:pPr>
            <a:r>
              <a:rPr lang="en-US" altLang="ko-KR" spc="-5" dirty="0"/>
              <a:t>2021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184666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2021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705688"/>
            <a:ext cx="1035812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AFEF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2310511"/>
            <a:ext cx="10358120" cy="2497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 spc="-5" dirty="0"/>
              <a:t>2021</a:t>
            </a:r>
            <a:r>
              <a:rPr lang="ko-KR" altLang="en-US" spc="40" dirty="0"/>
              <a:t> </a:t>
            </a:r>
            <a:r>
              <a:rPr lang="ko-KR" altLang="en-US" dirty="0"/>
              <a:t>봄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81194" y="6419741"/>
            <a:ext cx="222948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UKIJ CJK"/>
                <a:cs typeface="UKIJ CJK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994" y="2159654"/>
            <a:ext cx="8141334" cy="1816100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70"/>
              </a:spcBef>
            </a:pPr>
            <a:r>
              <a:rPr sz="6000" spc="150" dirty="0"/>
              <a:t>PYTHON </a:t>
            </a:r>
            <a:r>
              <a:rPr sz="6000" dirty="0"/>
              <a:t>TUTORING</a:t>
            </a:r>
            <a:r>
              <a:rPr sz="6000" spc="840" dirty="0"/>
              <a:t> </a:t>
            </a:r>
            <a:r>
              <a:rPr sz="6000" spc="-120" dirty="0"/>
              <a:t>#</a:t>
            </a:r>
            <a:r>
              <a:rPr lang="en-US" altLang="ko-KR" sz="6000" spc="-120" dirty="0"/>
              <a:t>2</a:t>
            </a:r>
            <a:endParaRPr sz="6000" dirty="0"/>
          </a:p>
          <a:p>
            <a:pPr marL="12700">
              <a:lnSpc>
                <a:spcPct val="100000"/>
              </a:lnSpc>
              <a:spcBef>
                <a:spcPts val="1145"/>
              </a:spcBef>
              <a:tabLst>
                <a:tab pos="1190625" algn="l"/>
                <a:tab pos="1694814" algn="l"/>
                <a:tab pos="3546475" algn="l"/>
                <a:tab pos="4556125" algn="l"/>
                <a:tab pos="4892675" algn="l"/>
              </a:tabLst>
            </a:pPr>
            <a:r>
              <a:rPr sz="2400" spc="95" dirty="0">
                <a:solidFill>
                  <a:srgbClr val="000000"/>
                </a:solidFill>
                <a:latin typeface="Arial"/>
                <a:cs typeface="Arial"/>
              </a:rPr>
              <a:t>School	</a:t>
            </a:r>
            <a:r>
              <a:rPr sz="2400" spc="315" dirty="0">
                <a:solidFill>
                  <a:srgbClr val="000000"/>
                </a:solidFill>
                <a:latin typeface="Arial"/>
                <a:cs typeface="Arial"/>
              </a:rPr>
              <a:t>of	</a:t>
            </a:r>
            <a:r>
              <a:rPr sz="2400" spc="90" dirty="0">
                <a:solidFill>
                  <a:srgbClr val="000000"/>
                </a:solidFill>
                <a:latin typeface="Arial"/>
                <a:cs typeface="Arial"/>
              </a:rPr>
              <a:t>Computing,	</a:t>
            </a:r>
            <a:r>
              <a:rPr sz="2400" spc="-70" dirty="0">
                <a:solidFill>
                  <a:srgbClr val="000000"/>
                </a:solidFill>
                <a:latin typeface="Arial"/>
                <a:cs typeface="Arial"/>
              </a:rPr>
              <a:t>KAIST	</a:t>
            </a:r>
            <a:r>
              <a:rPr sz="2400" b="1" i="1" spc="-415" dirty="0">
                <a:solidFill>
                  <a:srgbClr val="000000"/>
                </a:solidFill>
                <a:latin typeface="Arial"/>
                <a:cs typeface="Arial"/>
              </a:rPr>
              <a:t>&amp;	</a:t>
            </a:r>
            <a:r>
              <a:rPr sz="2400" dirty="0">
                <a:solidFill>
                  <a:srgbClr val="000000"/>
                </a:solidFill>
              </a:rPr>
              <a:t>대덕고등학교</a:t>
            </a:r>
            <a:r>
              <a:rPr sz="2400" spc="19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빛나리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5F9542-3D77-479C-B792-8426EE26141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lang="en-US" spc="-5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4A9F4-D39A-4C0A-A25A-D16025F36E3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204"/>
              </a:spcBef>
            </a:pPr>
            <a:r>
              <a:rPr lang="en-US" altLang="ko-KR" spc="-5"/>
              <a:t>2021</a:t>
            </a:r>
            <a:r>
              <a:rPr lang="ko-KR" altLang="en-US" spc="40"/>
              <a:t> </a:t>
            </a:r>
            <a:r>
              <a:rPr lang="ko-KR" altLang="en-US"/>
              <a:t>봄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9079C-3337-450B-A510-E52993E0A8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US" altLang="ko-KR" smtClean="0"/>
              <a:t>1</a:t>
            </a:fld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245" dirty="0"/>
              <a:t> </a:t>
            </a:r>
            <a:r>
              <a:rPr lang="ko-KR" altLang="en-US" spc="-5" dirty="0"/>
              <a:t>연산자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075848"/>
            <a:ext cx="6703061" cy="17742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latin typeface="UKIJ CJK"/>
                <a:cs typeface="UKIJ CJK"/>
              </a:rPr>
              <a:t>아까 본 산술연산자 말고도</a:t>
            </a: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latin typeface="UKIJ CJK"/>
                <a:cs typeface="UKIJ CJK"/>
              </a:rPr>
              <a:t>Python</a:t>
            </a:r>
            <a:r>
              <a:rPr lang="ko-KR" altLang="en-US" sz="2800" spc="-5" dirty="0">
                <a:latin typeface="UKIJ CJK"/>
                <a:cs typeface="UKIJ CJK"/>
              </a:rPr>
              <a:t>에는 여러가지 연산자가 있다</a:t>
            </a:r>
            <a:r>
              <a:rPr lang="en-US" altLang="ko-KR" sz="2800" spc="-5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dirty="0">
                <a:latin typeface="UKIJ CJK"/>
                <a:cs typeface="UKIJ CJK"/>
              </a:rPr>
              <a:t>ex) </a:t>
            </a:r>
            <a:r>
              <a:rPr lang="ko-KR" altLang="en-US" sz="2800" dirty="0">
                <a:latin typeface="UKIJ CJK"/>
                <a:cs typeface="UKIJ CJK"/>
              </a:rPr>
              <a:t>비교연산자</a:t>
            </a:r>
            <a:r>
              <a:rPr lang="en-US" altLang="ko-KR" sz="2800" dirty="0">
                <a:latin typeface="UKIJ CJK"/>
                <a:cs typeface="UKIJ CJK"/>
              </a:rPr>
              <a:t>, </a:t>
            </a:r>
            <a:r>
              <a:rPr lang="ko-KR" altLang="en-US" sz="2800" dirty="0">
                <a:latin typeface="UKIJ CJK"/>
                <a:cs typeface="UKIJ CJK"/>
              </a:rPr>
              <a:t>논리연산자</a:t>
            </a:r>
            <a:r>
              <a:rPr lang="en-US" altLang="ko-KR" sz="2800" dirty="0">
                <a:latin typeface="UKIJ CJK"/>
                <a:cs typeface="UKIJ CJK"/>
              </a:rPr>
              <a:t>, </a:t>
            </a:r>
            <a:r>
              <a:rPr lang="ko-KR" altLang="en-US" sz="2800" dirty="0">
                <a:latin typeface="UKIJ CJK"/>
                <a:cs typeface="UKIJ CJK"/>
              </a:rPr>
              <a:t>비트연산자 등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E7E6ADFD-BC6C-43BB-9478-66BF95A45DA9}"/>
              </a:ext>
            </a:extLst>
          </p:cNvPr>
          <p:cNvSpPr/>
          <p:nvPr/>
        </p:nvSpPr>
        <p:spPr>
          <a:xfrm>
            <a:off x="7901686" y="1137530"/>
            <a:ext cx="3154680" cy="2877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12D36B49-42D3-4D39-98F9-D1DED32446BB}"/>
              </a:ext>
            </a:extLst>
          </p:cNvPr>
          <p:cNvSpPr/>
          <p:nvPr/>
        </p:nvSpPr>
        <p:spPr>
          <a:xfrm>
            <a:off x="7684952" y="4521439"/>
            <a:ext cx="3840479" cy="16489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9422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8836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Python</a:t>
            </a:r>
            <a:r>
              <a:rPr spc="245"/>
              <a:t> </a:t>
            </a:r>
            <a:r>
              <a:rPr lang="en-US" spc="245"/>
              <a:t>bit </a:t>
            </a:r>
            <a:r>
              <a:rPr lang="ko-KR" altLang="en-US" spc="245" dirty="0"/>
              <a:t>연산자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075848"/>
            <a:ext cx="6703061" cy="3105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5" dirty="0">
                <a:latin typeface="UKIJ CJK"/>
                <a:cs typeface="UKIJ CJK"/>
              </a:rPr>
              <a:t>2</a:t>
            </a:r>
            <a:r>
              <a:rPr lang="ko-KR" altLang="en-US" sz="2800" spc="-5" dirty="0">
                <a:latin typeface="UKIJ CJK"/>
                <a:cs typeface="UKIJ CJK"/>
              </a:rPr>
              <a:t>진법</a:t>
            </a:r>
            <a:r>
              <a:rPr lang="en-US" altLang="ko-KR" sz="2800" spc="-5" dirty="0">
                <a:latin typeface="UKIJ CJK"/>
                <a:cs typeface="UKIJ CJK"/>
              </a:rPr>
              <a:t>: 0</a:t>
            </a:r>
            <a:r>
              <a:rPr lang="ko-KR" altLang="en-US" sz="2800" spc="-5" dirty="0">
                <a:latin typeface="UKIJ CJK"/>
                <a:cs typeface="UKIJ CJK"/>
              </a:rPr>
              <a:t>과</a:t>
            </a:r>
            <a:r>
              <a:rPr lang="en-US" altLang="ko-KR" sz="2800" spc="-5" dirty="0">
                <a:latin typeface="UKIJ CJK"/>
                <a:cs typeface="UKIJ CJK"/>
              </a:rPr>
              <a:t> 1</a:t>
            </a:r>
            <a:r>
              <a:rPr lang="ko-KR" altLang="en-US" sz="2800" spc="-5" dirty="0">
                <a:latin typeface="UKIJ CJK"/>
                <a:cs typeface="UKIJ CJK"/>
              </a:rPr>
              <a:t>로만 숫자를 표현하는 방법</a:t>
            </a: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5" dirty="0">
                <a:latin typeface="UKIJ CJK"/>
                <a:cs typeface="UKIJ CJK"/>
              </a:rPr>
              <a:t>5 = 2^2 + 2^0 = 101(2)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5" dirty="0">
                <a:latin typeface="UKIJ CJK"/>
                <a:cs typeface="UKIJ CJK"/>
              </a:rPr>
              <a:t>10 = 2^3 + 2^1 = 1010(2)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5" dirty="0">
                <a:latin typeface="UKIJ CJK"/>
                <a:cs typeface="UKIJ CJK"/>
              </a:rPr>
              <a:t>15 = 2^3 + 2^2 + 2^1 + 2^0 = 1111(2)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spc="-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latin typeface="UKIJ CJK"/>
                <a:cs typeface="UKIJ CJK"/>
              </a:rPr>
              <a:t>a = 5, b = 3 </a:t>
            </a:r>
            <a:r>
              <a:rPr lang="ko-KR" altLang="en-US" sz="2800" dirty="0">
                <a:latin typeface="UKIJ CJK"/>
                <a:cs typeface="UKIJ CJK"/>
              </a:rPr>
              <a:t>일 때 연산의 결과는</a:t>
            </a:r>
            <a:r>
              <a:rPr lang="en-US" altLang="ko-KR" sz="2800" dirty="0">
                <a:latin typeface="UKIJ CJK"/>
                <a:cs typeface="UKIJ CJK"/>
              </a:rPr>
              <a:t>?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862E4AD-C4F6-46B4-AB6A-B59E1C8F0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161" y="1692910"/>
            <a:ext cx="3813061" cy="37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7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List </a:t>
            </a:r>
            <a:r>
              <a:rPr lang="ko-KR" altLang="en-US" spc="-5" dirty="0"/>
              <a:t>자료형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10257"/>
            <a:ext cx="8940165" cy="38209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List</a:t>
            </a:r>
            <a:r>
              <a:rPr lang="ko-KR" altLang="en-US" sz="2400" dirty="0">
                <a:latin typeface="UKIJ CJK"/>
                <a:cs typeface="UKIJ CJK"/>
              </a:rPr>
              <a:t>는 하나 이상의 값을 가지는 자료형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2400" dirty="0">
                <a:latin typeface="UKIJ CJK"/>
                <a:cs typeface="UKIJ CJK"/>
              </a:rPr>
              <a:t>대괄호</a:t>
            </a:r>
            <a:r>
              <a:rPr lang="en-US" altLang="ko-KR" sz="2400" dirty="0">
                <a:latin typeface="UKIJ CJK"/>
                <a:cs typeface="UKIJ CJK"/>
              </a:rPr>
              <a:t>[]</a:t>
            </a:r>
            <a:r>
              <a:rPr lang="ko-KR" altLang="en-US" sz="2400" dirty="0">
                <a:latin typeface="UKIJ CJK"/>
                <a:cs typeface="UKIJ CJK"/>
              </a:rPr>
              <a:t>로 감싸져 있으면 </a:t>
            </a:r>
            <a:r>
              <a:rPr lang="en-US" altLang="ko-KR" sz="2400" dirty="0">
                <a:latin typeface="UKIJ CJK"/>
                <a:cs typeface="UKIJ CJK"/>
              </a:rPr>
              <a:t>List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sz="2400" dirty="0">
                <a:latin typeface="UKIJ CJK"/>
                <a:cs typeface="UKIJ CJK"/>
              </a:rPr>
              <a:t>List </a:t>
            </a:r>
            <a:r>
              <a:rPr lang="ko-KR" altLang="en-US" sz="2400" dirty="0">
                <a:latin typeface="UKIJ CJK"/>
                <a:cs typeface="UKIJ CJK"/>
              </a:rPr>
              <a:t>안의 요소는 숫자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  <a:r>
              <a:rPr lang="ko-KR" altLang="en-US" sz="2400" dirty="0">
                <a:latin typeface="UKIJ CJK"/>
                <a:cs typeface="UKIJ CJK"/>
              </a:rPr>
              <a:t>문자열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  <a:r>
              <a:rPr lang="ko-KR" altLang="en-US" sz="2400" dirty="0">
                <a:latin typeface="UKIJ CJK"/>
                <a:cs typeface="UKIJ CJK"/>
              </a:rPr>
              <a:t>리스트 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2400" dirty="0">
                <a:solidFill>
                  <a:srgbClr val="FF0000"/>
                </a:solidFill>
                <a:latin typeface="UKIJ CJK"/>
                <a:cs typeface="UKIJ CJK"/>
              </a:rPr>
              <a:t>상관없이 모두 가능</a:t>
            </a:r>
            <a:endParaRPr lang="en-US" altLang="ko-KR" sz="2400" dirty="0">
              <a:solidFill>
                <a:srgbClr val="FF0000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solidFill>
                <a:srgbClr val="FF0000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sz="2400" dirty="0">
                <a:latin typeface="UKIJ CJK"/>
                <a:cs typeface="UKIJ CJK"/>
              </a:rPr>
              <a:t>List </a:t>
            </a:r>
            <a:r>
              <a:rPr lang="ko-KR" altLang="en-US" sz="2400" dirty="0">
                <a:latin typeface="UKIJ CJK"/>
                <a:cs typeface="UKIJ CJK"/>
              </a:rPr>
              <a:t>사이의 연산도 따로 적용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2400" dirty="0">
                <a:latin typeface="UKIJ CJK"/>
                <a:cs typeface="UKIJ CJK"/>
              </a:rPr>
              <a:t>요소의 삽입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  <a:r>
              <a:rPr lang="ko-KR" altLang="en-US" sz="2400" dirty="0">
                <a:latin typeface="UKIJ CJK"/>
                <a:cs typeface="UKIJ CJK"/>
              </a:rPr>
              <a:t>수정이 자유롭다</a:t>
            </a:r>
            <a:r>
              <a:rPr lang="en-US" altLang="ko-KR" sz="2400" dirty="0">
                <a:latin typeface="UKIJ CJK"/>
                <a:cs typeface="UKIJ CJK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2660383-29CB-4BAB-8E4A-CE0ADBF2BF7B}"/>
              </a:ext>
            </a:extLst>
          </p:cNvPr>
          <p:cNvSpPr/>
          <p:nvPr/>
        </p:nvSpPr>
        <p:spPr>
          <a:xfrm>
            <a:off x="7947659" y="1818131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203B174-3506-43C3-8BA4-20D985C9D7AF}"/>
              </a:ext>
            </a:extLst>
          </p:cNvPr>
          <p:cNvSpPr txBox="1"/>
          <p:nvPr/>
        </p:nvSpPr>
        <p:spPr>
          <a:xfrm>
            <a:off x="8044433" y="2627452"/>
            <a:ext cx="29641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sz="2000" spc="-15" dirty="0">
                <a:latin typeface="Arial"/>
                <a:cs typeface="Arial"/>
              </a:rPr>
              <a:t>od</a:t>
            </a:r>
            <a:r>
              <a:rPr sz="2000" spc="-20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400" dirty="0">
                <a:latin typeface="Arial"/>
                <a:cs typeface="Arial"/>
              </a:rPr>
              <a:t>[1</a:t>
            </a:r>
            <a:r>
              <a:rPr sz="2000" spc="26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55" dirty="0">
                <a:latin typeface="Arial"/>
                <a:cs typeface="Arial"/>
              </a:rPr>
              <a:t>3</a:t>
            </a:r>
            <a:r>
              <a:rPr sz="2000" spc="170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55" dirty="0">
                <a:latin typeface="Arial"/>
                <a:cs typeface="Arial"/>
              </a:rPr>
              <a:t>5</a:t>
            </a:r>
            <a:r>
              <a:rPr sz="2000" spc="170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55" dirty="0">
                <a:latin typeface="Arial"/>
                <a:cs typeface="Arial"/>
              </a:rPr>
              <a:t>7</a:t>
            </a:r>
            <a:r>
              <a:rPr sz="2000" spc="170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265" dirty="0">
                <a:latin typeface="Arial"/>
                <a:cs typeface="Arial"/>
              </a:rPr>
              <a:t>9]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4275FB25-2768-4BB7-A56D-0B414F2B565A}"/>
              </a:ext>
            </a:extLst>
          </p:cNvPr>
          <p:cNvSpPr txBox="1"/>
          <p:nvPr/>
        </p:nvSpPr>
        <p:spPr>
          <a:xfrm>
            <a:off x="8044433" y="3429457"/>
            <a:ext cx="14243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4075" algn="l"/>
                <a:tab pos="1134110" algn="l"/>
              </a:tabLst>
            </a:pPr>
            <a:r>
              <a:rPr sz="2000" spc="10" dirty="0">
                <a:latin typeface="Arial"/>
                <a:cs typeface="Arial"/>
              </a:rPr>
              <a:t>empt</a:t>
            </a:r>
            <a:r>
              <a:rPr sz="2000" spc="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520" dirty="0">
                <a:latin typeface="Arial"/>
                <a:cs typeface="Arial"/>
              </a:rPr>
              <a:t>[</a:t>
            </a:r>
            <a:r>
              <a:rPr sz="2000" spc="540" dirty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844B0DE-9817-415B-8F76-BB43ACAAA860}"/>
              </a:ext>
            </a:extLst>
          </p:cNvPr>
          <p:cNvSpPr txBox="1"/>
          <p:nvPr/>
        </p:nvSpPr>
        <p:spPr>
          <a:xfrm>
            <a:off x="8044433" y="4138367"/>
            <a:ext cx="3100705" cy="82486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sz="2000" spc="15" dirty="0">
                <a:latin typeface="Arial"/>
                <a:cs typeface="Arial"/>
              </a:rPr>
              <a:t>wor</a:t>
            </a:r>
            <a:r>
              <a:rPr sz="2000" spc="10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409" dirty="0">
                <a:latin typeface="Arial"/>
                <a:cs typeface="Arial"/>
              </a:rPr>
              <a:t>[</a:t>
            </a:r>
            <a:r>
              <a:rPr sz="2000" spc="500" dirty="0">
                <a:latin typeface="Arial"/>
                <a:cs typeface="Arial"/>
              </a:rPr>
              <a:t>"</a:t>
            </a:r>
            <a:r>
              <a:rPr sz="2000" spc="180" dirty="0">
                <a:latin typeface="Arial"/>
                <a:cs typeface="Arial"/>
              </a:rPr>
              <a:t>even"</a:t>
            </a:r>
            <a:r>
              <a:rPr sz="2000" spc="9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155" dirty="0">
                <a:latin typeface="Arial"/>
                <a:cs typeface="Arial"/>
              </a:rPr>
              <a:t>"odd</a:t>
            </a:r>
            <a:r>
              <a:rPr sz="2000" spc="85" dirty="0">
                <a:latin typeface="Arial"/>
                <a:cs typeface="Arial"/>
              </a:rPr>
              <a:t>"</a:t>
            </a:r>
            <a:r>
              <a:rPr sz="2000" spc="540" dirty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573405" algn="l"/>
                <a:tab pos="853440" algn="l"/>
                <a:tab pos="1410335" algn="l"/>
                <a:tab pos="1829435" algn="l"/>
              </a:tabLst>
            </a:pPr>
            <a:r>
              <a:rPr sz="2000" spc="280" dirty="0">
                <a:latin typeface="Arial"/>
                <a:cs typeface="Arial"/>
              </a:rPr>
              <a:t>arr	</a:t>
            </a:r>
            <a:r>
              <a:rPr sz="2000" spc="-75" dirty="0">
                <a:latin typeface="Arial"/>
                <a:cs typeface="Arial"/>
              </a:rPr>
              <a:t>=	</a:t>
            </a:r>
            <a:r>
              <a:rPr sz="2000" spc="355" dirty="0">
                <a:latin typeface="Arial"/>
                <a:cs typeface="Arial"/>
              </a:rPr>
              <a:t>[1,	</a:t>
            </a:r>
            <a:r>
              <a:rPr sz="2000" spc="260" dirty="0">
                <a:latin typeface="Arial"/>
                <a:cs typeface="Arial"/>
              </a:rPr>
              <a:t>2,	</a:t>
            </a:r>
            <a:r>
              <a:rPr sz="2000" spc="120" dirty="0">
                <a:latin typeface="Arial"/>
                <a:cs typeface="Arial"/>
              </a:rPr>
              <a:t>"number"]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F7A8F99-7089-41F1-A2A0-BE14271685B2}"/>
              </a:ext>
            </a:extLst>
          </p:cNvPr>
          <p:cNvSpPr txBox="1"/>
          <p:nvPr/>
        </p:nvSpPr>
        <p:spPr>
          <a:xfrm>
            <a:off x="8044433" y="5342886"/>
            <a:ext cx="2403475" cy="8255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1411605" algn="l"/>
                <a:tab pos="1691639" algn="l"/>
              </a:tabLst>
            </a:pPr>
            <a:r>
              <a:rPr sz="2000" spc="215" dirty="0">
                <a:latin typeface="Arial"/>
                <a:cs typeface="Arial"/>
              </a:rPr>
              <a:t>print(od</a:t>
            </a:r>
            <a:r>
              <a:rPr sz="2000" spc="27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+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0" dirty="0">
                <a:latin typeface="Arial"/>
                <a:cs typeface="Arial"/>
              </a:rPr>
              <a:t>wo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210" dirty="0">
                <a:latin typeface="Arial"/>
                <a:cs typeface="Arial"/>
              </a:rPr>
              <a:t>d)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1551940" algn="l"/>
                <a:tab pos="1831975" algn="l"/>
              </a:tabLst>
            </a:pPr>
            <a:r>
              <a:rPr sz="2000" spc="204" dirty="0">
                <a:latin typeface="Arial"/>
                <a:cs typeface="Arial"/>
              </a:rPr>
              <a:t>print(word	</a:t>
            </a:r>
            <a:r>
              <a:rPr sz="2000" spc="315" dirty="0">
                <a:latin typeface="Arial"/>
                <a:cs typeface="Arial"/>
              </a:rPr>
              <a:t>*	</a:t>
            </a:r>
            <a:r>
              <a:rPr sz="2000" spc="210" dirty="0">
                <a:latin typeface="Arial"/>
                <a:cs typeface="Arial"/>
              </a:rPr>
              <a:t>2)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>
            <a:extLst>
              <a:ext uri="{FF2B5EF4-FFF2-40B4-BE49-F238E27FC236}">
                <a16:creationId xmlns:a16="http://schemas.microsoft.com/office/drawing/2014/main" id="{D2904E25-0E77-4674-8B3C-ABC67AD3C33F}"/>
              </a:ext>
            </a:extLst>
          </p:cNvPr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C187088-180D-44EA-AFE1-389F85DE50F0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9D497C09-0A1F-4574-A449-B36EB9557746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>
            <a:extLst>
              <a:ext uri="{FF2B5EF4-FFF2-40B4-BE49-F238E27FC236}">
                <a16:creationId xmlns:a16="http://schemas.microsoft.com/office/drawing/2014/main" id="{119A1067-3F55-4D4A-92D5-F350E7BC191A}"/>
              </a:ext>
            </a:extLst>
          </p:cNvPr>
          <p:cNvSpPr txBox="1"/>
          <p:nvPr/>
        </p:nvSpPr>
        <p:spPr>
          <a:xfrm>
            <a:off x="8075421" y="183070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507902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List indexing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228967"/>
            <a:ext cx="8940165" cy="19101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List[n]</a:t>
            </a:r>
            <a:r>
              <a:rPr lang="ko-KR" altLang="en-US" sz="2400" dirty="0">
                <a:latin typeface="UKIJ CJK"/>
                <a:cs typeface="UKIJ CJK"/>
              </a:rPr>
              <a:t>은 </a:t>
            </a:r>
            <a:r>
              <a:rPr lang="en-US" altLang="ko-KR" sz="2400" dirty="0">
                <a:latin typeface="UKIJ CJK"/>
                <a:cs typeface="UKIJ CJK"/>
              </a:rPr>
              <a:t>n+1</a:t>
            </a:r>
            <a:r>
              <a:rPr lang="ko-KR" altLang="en-US" sz="2400" dirty="0">
                <a:latin typeface="UKIJ CJK"/>
                <a:cs typeface="UKIJ CJK"/>
              </a:rPr>
              <a:t>번째 요소를 의미한다</a:t>
            </a:r>
            <a:r>
              <a:rPr lang="en-US" altLang="ko-KR" sz="2400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-&gt;</a:t>
            </a:r>
            <a:r>
              <a:rPr lang="ko-KR" altLang="en-US" sz="2400" dirty="0">
                <a:latin typeface="UKIJ CJK"/>
                <a:cs typeface="UKIJ CJK"/>
              </a:rPr>
              <a:t> 첫 요소는 </a:t>
            </a:r>
            <a:r>
              <a:rPr lang="en-US" altLang="ko-KR" sz="2400" dirty="0">
                <a:latin typeface="UKIJ CJK"/>
                <a:cs typeface="UKIJ CJK"/>
              </a:rPr>
              <a:t>List[</a:t>
            </a:r>
            <a:r>
              <a:rPr lang="en-US" altLang="ko-KR" sz="2400" dirty="0">
                <a:solidFill>
                  <a:srgbClr val="FF0000"/>
                </a:solidFill>
                <a:latin typeface="UKIJ CJK"/>
                <a:cs typeface="UKIJ CJK"/>
              </a:rPr>
              <a:t>0</a:t>
            </a:r>
            <a:r>
              <a:rPr lang="en-US" altLang="ko-KR" sz="2400" dirty="0">
                <a:latin typeface="UKIJ CJK"/>
                <a:cs typeface="UKIJ CJK"/>
              </a:rPr>
              <a:t>]</a:t>
            </a:r>
            <a:r>
              <a:rPr lang="ko-KR" altLang="en-US" sz="2400" dirty="0">
                <a:latin typeface="UKIJ CJK"/>
                <a:cs typeface="UKIJ CJK"/>
              </a:rPr>
              <a:t>에 있음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sz="2400" dirty="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D81D3425-DF2F-470F-8A80-3812B9836F40}"/>
              </a:ext>
            </a:extLst>
          </p:cNvPr>
          <p:cNvSpPr/>
          <p:nvPr/>
        </p:nvSpPr>
        <p:spPr>
          <a:xfrm>
            <a:off x="7947659" y="1808987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2C2B08CE-E1BC-4B24-9538-08E7EC565999}"/>
              </a:ext>
            </a:extLst>
          </p:cNvPr>
          <p:cNvSpPr txBox="1"/>
          <p:nvPr/>
        </p:nvSpPr>
        <p:spPr>
          <a:xfrm>
            <a:off x="8044433" y="2618994"/>
            <a:ext cx="30956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73405" algn="l"/>
                <a:tab pos="853440" algn="l"/>
                <a:tab pos="1410335" algn="l"/>
                <a:tab pos="1829435" algn="l"/>
              </a:tabLst>
            </a:pPr>
            <a:r>
              <a:rPr sz="2000" spc="310" dirty="0">
                <a:latin typeface="Arial"/>
                <a:cs typeface="Arial"/>
              </a:rPr>
              <a:t>ar</a:t>
            </a:r>
            <a:r>
              <a:rPr sz="2000" spc="22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540" dirty="0">
                <a:latin typeface="Arial"/>
                <a:cs typeface="Arial"/>
              </a:rPr>
              <a:t>[</a:t>
            </a:r>
            <a:r>
              <a:rPr sz="2000" spc="-15" dirty="0">
                <a:latin typeface="Arial"/>
                <a:cs typeface="Arial"/>
              </a:rPr>
              <a:t>1</a:t>
            </a:r>
            <a:r>
              <a:rPr sz="2000" spc="53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2</a:t>
            </a:r>
            <a:r>
              <a:rPr sz="2000" spc="53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90" dirty="0">
                <a:latin typeface="Arial"/>
                <a:cs typeface="Arial"/>
              </a:rPr>
              <a:t>"</a:t>
            </a:r>
            <a:r>
              <a:rPr sz="2000" spc="-4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-570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be</a:t>
            </a:r>
            <a:r>
              <a:rPr sz="2000" spc="430" dirty="0">
                <a:latin typeface="Arial"/>
                <a:cs typeface="Arial"/>
              </a:rPr>
              <a:t>r</a:t>
            </a:r>
            <a:r>
              <a:rPr sz="2000" spc="365" dirty="0">
                <a:latin typeface="Arial"/>
                <a:cs typeface="Arial"/>
              </a:rPr>
              <a:t>"</a:t>
            </a:r>
            <a:r>
              <a:rPr sz="2000" spc="535" dirty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E9F7235D-D8BE-4DE0-B64D-1EB1A98F6203}"/>
              </a:ext>
            </a:extLst>
          </p:cNvPr>
          <p:cNvSpPr txBox="1"/>
          <p:nvPr/>
        </p:nvSpPr>
        <p:spPr>
          <a:xfrm>
            <a:off x="8044433" y="3322539"/>
            <a:ext cx="1845945" cy="12325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000" spc="335" dirty="0">
                <a:latin typeface="Arial"/>
                <a:cs typeface="Arial"/>
              </a:rPr>
              <a:t>print(arr[0])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spc="335" dirty="0">
                <a:latin typeface="Arial"/>
                <a:cs typeface="Arial"/>
              </a:rPr>
              <a:t>print(arr[1])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spc="335" dirty="0">
                <a:latin typeface="Arial"/>
                <a:cs typeface="Arial"/>
              </a:rPr>
              <a:t>print(arr[2])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21" name="object 10">
            <a:extLst>
              <a:ext uri="{FF2B5EF4-FFF2-40B4-BE49-F238E27FC236}">
                <a16:creationId xmlns:a16="http://schemas.microsoft.com/office/drawing/2014/main" id="{00F613BF-07DD-4780-B39D-123E00E27FC8}"/>
              </a:ext>
            </a:extLst>
          </p:cNvPr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22" name="object 11">
              <a:extLst>
                <a:ext uri="{FF2B5EF4-FFF2-40B4-BE49-F238E27FC236}">
                  <a16:creationId xmlns:a16="http://schemas.microsoft.com/office/drawing/2014/main" id="{6D6DAA0F-5C17-42C0-8A45-F65A684065CD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2">
              <a:extLst>
                <a:ext uri="{FF2B5EF4-FFF2-40B4-BE49-F238E27FC236}">
                  <a16:creationId xmlns:a16="http://schemas.microsoft.com/office/drawing/2014/main" id="{88C784E2-D2FC-474B-9C34-8F79FEB2D720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13">
            <a:extLst>
              <a:ext uri="{FF2B5EF4-FFF2-40B4-BE49-F238E27FC236}">
                <a16:creationId xmlns:a16="http://schemas.microsoft.com/office/drawing/2014/main" id="{5389A03E-B097-48C0-B0D4-0EFC6D65A7E9}"/>
              </a:ext>
            </a:extLst>
          </p:cNvPr>
          <p:cNvSpPr txBox="1"/>
          <p:nvPr/>
        </p:nvSpPr>
        <p:spPr>
          <a:xfrm>
            <a:off x="8075421" y="183070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16F75E32-E025-46AF-9138-F6C091F26CF6}"/>
              </a:ext>
            </a:extLst>
          </p:cNvPr>
          <p:cNvSpPr txBox="1"/>
          <p:nvPr/>
        </p:nvSpPr>
        <p:spPr>
          <a:xfrm>
            <a:off x="917244" y="3761046"/>
            <a:ext cx="3151505" cy="155651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1573530" algn="l"/>
              </a:tabLst>
            </a:pPr>
            <a:r>
              <a:rPr sz="2800" spc="490" dirty="0">
                <a:latin typeface="Arial"/>
                <a:cs typeface="Arial"/>
              </a:rPr>
              <a:t>arr[0]:	</a:t>
            </a:r>
            <a:r>
              <a:rPr sz="2800" spc="-15" dirty="0">
                <a:latin typeface="Arial"/>
                <a:cs typeface="Arial"/>
              </a:rPr>
              <a:t>1</a:t>
            </a:r>
            <a:endParaRPr sz="2800" dirty="0">
              <a:latin typeface="Arial"/>
              <a:cs typeface="Arial"/>
            </a:endParaRPr>
          </a:p>
          <a:p>
            <a:pPr marL="12700" marR="5080">
              <a:lnSpc>
                <a:spcPts val="4029"/>
              </a:lnSpc>
              <a:spcBef>
                <a:spcPts val="225"/>
              </a:spcBef>
              <a:tabLst>
                <a:tab pos="1573530" algn="l"/>
              </a:tabLst>
            </a:pPr>
            <a:r>
              <a:rPr sz="2800" spc="490" dirty="0" err="1">
                <a:latin typeface="Arial"/>
                <a:cs typeface="Arial"/>
              </a:rPr>
              <a:t>arr</a:t>
            </a:r>
            <a:r>
              <a:rPr sz="2800" spc="490" dirty="0">
                <a:latin typeface="Arial"/>
                <a:cs typeface="Arial"/>
              </a:rPr>
              <a:t>[1]:	</a:t>
            </a:r>
            <a:r>
              <a:rPr sz="2800" spc="-15" dirty="0">
                <a:latin typeface="Arial"/>
                <a:cs typeface="Arial"/>
              </a:rPr>
              <a:t>2  </a:t>
            </a:r>
            <a:endParaRPr lang="en-US" altLang="ko-KR" sz="2800" spc="-15" dirty="0">
              <a:latin typeface="Arial"/>
              <a:cs typeface="Arial"/>
            </a:endParaRPr>
          </a:p>
          <a:p>
            <a:pPr marL="12700" marR="5080">
              <a:lnSpc>
                <a:spcPts val="4029"/>
              </a:lnSpc>
              <a:spcBef>
                <a:spcPts val="225"/>
              </a:spcBef>
              <a:tabLst>
                <a:tab pos="1573530" algn="l"/>
              </a:tabLst>
            </a:pPr>
            <a:r>
              <a:rPr sz="2800" spc="390" dirty="0" err="1">
                <a:latin typeface="Arial"/>
                <a:cs typeface="Arial"/>
              </a:rPr>
              <a:t>arr</a:t>
            </a:r>
            <a:r>
              <a:rPr sz="2800" spc="365" dirty="0">
                <a:latin typeface="Arial"/>
                <a:cs typeface="Arial"/>
              </a:rPr>
              <a:t>[2</a:t>
            </a:r>
            <a:r>
              <a:rPr sz="2800" spc="755" dirty="0">
                <a:latin typeface="Arial"/>
                <a:cs typeface="Arial"/>
              </a:rPr>
              <a:t>]</a:t>
            </a:r>
            <a:r>
              <a:rPr sz="2800" spc="765" dirty="0">
                <a:latin typeface="Arial"/>
                <a:cs typeface="Arial"/>
              </a:rPr>
              <a:t>:</a:t>
            </a:r>
            <a:r>
              <a:rPr lang="en-US" altLang="ko-KR" sz="2800" spc="765" dirty="0">
                <a:latin typeface="Arial"/>
                <a:cs typeface="Arial"/>
              </a:rPr>
              <a:t>	</a:t>
            </a:r>
            <a:r>
              <a:rPr sz="2800" spc="35" dirty="0">
                <a:latin typeface="Arial"/>
                <a:cs typeface="Arial"/>
              </a:rPr>
              <a:t>"number</a:t>
            </a:r>
            <a:r>
              <a:rPr sz="2800" spc="550" dirty="0">
                <a:latin typeface="Arial"/>
                <a:cs typeface="Arial"/>
              </a:rPr>
              <a:t>"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6584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List slicing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228967"/>
            <a:ext cx="8940165" cy="22922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2400" dirty="0">
                <a:cs typeface="UKIJ CJK"/>
              </a:rPr>
              <a:t>List[</a:t>
            </a:r>
            <a:r>
              <a:rPr lang="en-US" altLang="ko-KR" sz="2400" dirty="0" err="1">
                <a:cs typeface="UKIJ CJK"/>
              </a:rPr>
              <a:t>a:b</a:t>
            </a:r>
            <a:r>
              <a:rPr lang="en-US" altLang="ko-KR" sz="2400" dirty="0">
                <a:cs typeface="UKIJ CJK"/>
              </a:rPr>
              <a:t>]</a:t>
            </a:r>
            <a:r>
              <a:rPr lang="ko-KR" altLang="en-US" sz="2400" dirty="0">
                <a:cs typeface="UKIJ CJK"/>
              </a:rPr>
              <a:t>는 </a:t>
            </a:r>
            <a:r>
              <a:rPr lang="en-US" altLang="ko-KR" sz="2400" dirty="0">
                <a:cs typeface="UKIJ CJK"/>
              </a:rPr>
              <a:t>a+1</a:t>
            </a:r>
            <a:r>
              <a:rPr lang="ko-KR" altLang="en-US" sz="2400" dirty="0">
                <a:cs typeface="UKIJ CJK"/>
              </a:rPr>
              <a:t>번째 요소부터 </a:t>
            </a:r>
            <a:endParaRPr lang="en-US" altLang="ko-KR" sz="2400" dirty="0"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2400" dirty="0">
                <a:cs typeface="UKIJ CJK"/>
              </a:rPr>
              <a:t>b</a:t>
            </a:r>
            <a:r>
              <a:rPr lang="ko-KR" altLang="en-US" sz="2400" dirty="0">
                <a:cs typeface="UKIJ CJK"/>
              </a:rPr>
              <a:t>번째 요소를 까지를 의미한다</a:t>
            </a:r>
            <a:r>
              <a:rPr lang="en-US" altLang="ko-KR" sz="2400" dirty="0"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2400" dirty="0">
                <a:cs typeface="UKIJ CJK"/>
              </a:rPr>
              <a:t>a, b</a:t>
            </a:r>
            <a:r>
              <a:rPr lang="ko-KR" altLang="en-US" sz="2400" dirty="0">
                <a:cs typeface="UKIJ CJK"/>
              </a:rPr>
              <a:t>는 생략 가능</a:t>
            </a:r>
            <a:r>
              <a:rPr lang="en-US" altLang="ko-KR" sz="2400" dirty="0">
                <a:cs typeface="UKIJ CJK"/>
              </a:rPr>
              <a:t>, </a:t>
            </a:r>
            <a:r>
              <a:rPr lang="ko-KR" altLang="en-US" sz="2400" dirty="0">
                <a:cs typeface="UKIJ CJK"/>
              </a:rPr>
              <a:t>생략했을 땐 남은 범위 전부 의미</a:t>
            </a:r>
            <a:endParaRPr lang="en-US" altLang="ko-KR" sz="2400" dirty="0"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sz="2400" dirty="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D81D3425-DF2F-470F-8A80-3812B9836F40}"/>
              </a:ext>
            </a:extLst>
          </p:cNvPr>
          <p:cNvSpPr/>
          <p:nvPr/>
        </p:nvSpPr>
        <p:spPr>
          <a:xfrm>
            <a:off x="7947659" y="1808987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2C2B08CE-E1BC-4B24-9538-08E7EC565999}"/>
              </a:ext>
            </a:extLst>
          </p:cNvPr>
          <p:cNvSpPr txBox="1"/>
          <p:nvPr/>
        </p:nvSpPr>
        <p:spPr>
          <a:xfrm>
            <a:off x="8044433" y="2618994"/>
            <a:ext cx="30956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73405" algn="l"/>
                <a:tab pos="853440" algn="l"/>
                <a:tab pos="1410335" algn="l"/>
                <a:tab pos="1829435" algn="l"/>
              </a:tabLst>
            </a:pPr>
            <a:r>
              <a:rPr sz="2000" spc="310" dirty="0">
                <a:latin typeface="Arial"/>
                <a:cs typeface="Arial"/>
              </a:rPr>
              <a:t>ar</a:t>
            </a:r>
            <a:r>
              <a:rPr sz="2000" spc="22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540" dirty="0">
                <a:latin typeface="Arial"/>
                <a:cs typeface="Arial"/>
              </a:rPr>
              <a:t>[</a:t>
            </a:r>
            <a:r>
              <a:rPr sz="2000" spc="-15" dirty="0">
                <a:latin typeface="Arial"/>
                <a:cs typeface="Arial"/>
              </a:rPr>
              <a:t>1</a:t>
            </a:r>
            <a:r>
              <a:rPr sz="2000" spc="53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" dirty="0">
                <a:latin typeface="Arial"/>
                <a:cs typeface="Arial"/>
              </a:rPr>
              <a:t>2</a:t>
            </a:r>
            <a:r>
              <a:rPr sz="2000" spc="53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90" dirty="0">
                <a:latin typeface="Arial"/>
                <a:cs typeface="Arial"/>
              </a:rPr>
              <a:t>"</a:t>
            </a:r>
            <a:r>
              <a:rPr sz="2000" spc="-4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-570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be</a:t>
            </a:r>
            <a:r>
              <a:rPr sz="2000" spc="430" dirty="0">
                <a:latin typeface="Arial"/>
                <a:cs typeface="Arial"/>
              </a:rPr>
              <a:t>r</a:t>
            </a:r>
            <a:r>
              <a:rPr sz="2000" spc="365" dirty="0">
                <a:latin typeface="Arial"/>
                <a:cs typeface="Arial"/>
              </a:rPr>
              <a:t>"</a:t>
            </a:r>
            <a:r>
              <a:rPr sz="2000" spc="535" dirty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E9F7235D-D8BE-4DE0-B64D-1EB1A98F6203}"/>
              </a:ext>
            </a:extLst>
          </p:cNvPr>
          <p:cNvSpPr txBox="1"/>
          <p:nvPr/>
        </p:nvSpPr>
        <p:spPr>
          <a:xfrm>
            <a:off x="8044433" y="3322539"/>
            <a:ext cx="2394967" cy="1239442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000" spc="335" dirty="0">
                <a:latin typeface="Arial"/>
                <a:cs typeface="Arial"/>
              </a:rPr>
              <a:t>print(</a:t>
            </a:r>
            <a:r>
              <a:rPr sz="2000" spc="335" dirty="0" err="1">
                <a:latin typeface="Arial"/>
                <a:cs typeface="Arial"/>
              </a:rPr>
              <a:t>arr</a:t>
            </a:r>
            <a:r>
              <a:rPr sz="2000" spc="335" dirty="0">
                <a:latin typeface="Arial"/>
                <a:cs typeface="Arial"/>
              </a:rPr>
              <a:t>[</a:t>
            </a:r>
            <a:r>
              <a:rPr lang="en-US" altLang="ko-KR" sz="2000" spc="335" dirty="0">
                <a:latin typeface="Arial"/>
                <a:cs typeface="Arial"/>
              </a:rPr>
              <a:t>:2</a:t>
            </a:r>
            <a:r>
              <a:rPr sz="2000" spc="335" dirty="0">
                <a:latin typeface="Arial"/>
                <a:cs typeface="Arial"/>
              </a:rPr>
              <a:t>])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spc="335" dirty="0">
                <a:latin typeface="Arial"/>
                <a:cs typeface="Arial"/>
              </a:rPr>
              <a:t>print(arr[1</a:t>
            </a:r>
            <a:r>
              <a:rPr lang="en-US" altLang="ko-KR" sz="2000" spc="335" dirty="0">
                <a:latin typeface="Arial"/>
                <a:cs typeface="Arial"/>
              </a:rPr>
              <a:t>:</a:t>
            </a:r>
            <a:r>
              <a:rPr sz="2000" spc="335" dirty="0">
                <a:latin typeface="Arial"/>
                <a:cs typeface="Arial"/>
              </a:rPr>
              <a:t>])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spc="335" dirty="0">
                <a:latin typeface="Arial"/>
                <a:cs typeface="Arial"/>
              </a:rPr>
              <a:t>print(</a:t>
            </a:r>
            <a:r>
              <a:rPr sz="2000" spc="335" dirty="0" err="1">
                <a:latin typeface="Arial"/>
                <a:cs typeface="Arial"/>
              </a:rPr>
              <a:t>arr</a:t>
            </a:r>
            <a:r>
              <a:rPr sz="2000" spc="335" dirty="0">
                <a:latin typeface="Arial"/>
                <a:cs typeface="Arial"/>
              </a:rPr>
              <a:t>[</a:t>
            </a:r>
            <a:r>
              <a:rPr lang="en-US" altLang="ko-KR" sz="2000" spc="335" dirty="0">
                <a:latin typeface="Arial"/>
                <a:cs typeface="Arial"/>
              </a:rPr>
              <a:t>:</a:t>
            </a:r>
            <a:r>
              <a:rPr sz="2000" spc="335" dirty="0">
                <a:latin typeface="Arial"/>
                <a:cs typeface="Arial"/>
              </a:rPr>
              <a:t>])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21" name="object 10">
            <a:extLst>
              <a:ext uri="{FF2B5EF4-FFF2-40B4-BE49-F238E27FC236}">
                <a16:creationId xmlns:a16="http://schemas.microsoft.com/office/drawing/2014/main" id="{00F613BF-07DD-4780-B39D-123E00E27FC8}"/>
              </a:ext>
            </a:extLst>
          </p:cNvPr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22" name="object 11">
              <a:extLst>
                <a:ext uri="{FF2B5EF4-FFF2-40B4-BE49-F238E27FC236}">
                  <a16:creationId xmlns:a16="http://schemas.microsoft.com/office/drawing/2014/main" id="{6D6DAA0F-5C17-42C0-8A45-F65A684065CD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2">
              <a:extLst>
                <a:ext uri="{FF2B5EF4-FFF2-40B4-BE49-F238E27FC236}">
                  <a16:creationId xmlns:a16="http://schemas.microsoft.com/office/drawing/2014/main" id="{88C784E2-D2FC-474B-9C34-8F79FEB2D720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13">
            <a:extLst>
              <a:ext uri="{FF2B5EF4-FFF2-40B4-BE49-F238E27FC236}">
                <a16:creationId xmlns:a16="http://schemas.microsoft.com/office/drawing/2014/main" id="{5389A03E-B097-48C0-B0D4-0EFC6D65A7E9}"/>
              </a:ext>
            </a:extLst>
          </p:cNvPr>
          <p:cNvSpPr txBox="1"/>
          <p:nvPr/>
        </p:nvSpPr>
        <p:spPr>
          <a:xfrm>
            <a:off x="8075421" y="183070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25962-E779-4C4E-B54E-48051EC1A258}"/>
              </a:ext>
            </a:extLst>
          </p:cNvPr>
          <p:cNvSpPr txBox="1"/>
          <p:nvPr/>
        </p:nvSpPr>
        <p:spPr>
          <a:xfrm>
            <a:off x="901926" y="4156411"/>
            <a:ext cx="41687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ea typeface="+mj-ea"/>
              </a:rPr>
              <a:t>arr</a:t>
            </a:r>
            <a:r>
              <a:rPr lang="en-US" altLang="ko-KR" sz="3200" dirty="0">
                <a:ea typeface="+mj-ea"/>
              </a:rPr>
              <a:t>[:2] = [1, 2]</a:t>
            </a:r>
          </a:p>
          <a:p>
            <a:r>
              <a:rPr lang="en-US" altLang="ko-KR" sz="3200" dirty="0" err="1">
                <a:ea typeface="+mj-ea"/>
              </a:rPr>
              <a:t>arr</a:t>
            </a:r>
            <a:r>
              <a:rPr lang="en-US" altLang="ko-KR" sz="3200" dirty="0">
                <a:ea typeface="+mj-ea"/>
              </a:rPr>
              <a:t>[1:] = [2, “number”]</a:t>
            </a:r>
          </a:p>
          <a:p>
            <a:r>
              <a:rPr lang="en-US" altLang="ko-KR" sz="3200" dirty="0" err="1">
                <a:ea typeface="+mj-ea"/>
              </a:rPr>
              <a:t>arr</a:t>
            </a:r>
            <a:r>
              <a:rPr lang="en-US" altLang="ko-KR" sz="3200" dirty="0">
                <a:ea typeface="+mj-ea"/>
              </a:rPr>
              <a:t>[:] = [1, 2, “number”]</a:t>
            </a:r>
            <a:endParaRPr lang="ko-KR" altLang="en-US" sz="32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307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List functions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3668" y="2138242"/>
            <a:ext cx="8940165" cy="38080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2800" dirty="0">
                <a:cs typeface="UKIJ CJK"/>
              </a:rPr>
              <a:t>append</a:t>
            </a:r>
            <a:r>
              <a:rPr lang="ko-KR" altLang="en-US" sz="2800" dirty="0">
                <a:cs typeface="UKIJ CJK"/>
              </a:rPr>
              <a:t>는 </a:t>
            </a:r>
            <a:r>
              <a:rPr lang="en-US" altLang="ko-KR" sz="2800" dirty="0">
                <a:cs typeface="UKIJ CJK"/>
              </a:rPr>
              <a:t>list</a:t>
            </a:r>
            <a:r>
              <a:rPr lang="ko-KR" altLang="en-US" sz="2800" dirty="0">
                <a:cs typeface="UKIJ CJK"/>
              </a:rPr>
              <a:t>의 맨 끝에 </a:t>
            </a:r>
            <a:endParaRPr lang="en-US" altLang="ko-KR" sz="2800" dirty="0"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2800" dirty="0">
                <a:cs typeface="UKIJ CJK"/>
              </a:rPr>
              <a:t>괄호 안의 요소를 추가한다</a:t>
            </a:r>
            <a:r>
              <a:rPr lang="en-US" altLang="ko-KR" sz="2800" dirty="0">
                <a:cs typeface="UKIJ CJK"/>
              </a:rPr>
              <a:t>.</a:t>
            </a:r>
            <a:endParaRPr lang="en-US" altLang="ko-KR" sz="2400" dirty="0"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2800" dirty="0">
                <a:cs typeface="UKIJ CJK"/>
              </a:rPr>
              <a:t>remove</a:t>
            </a:r>
            <a:r>
              <a:rPr lang="ko-KR" altLang="en-US" sz="2800" dirty="0">
                <a:cs typeface="UKIJ CJK"/>
              </a:rPr>
              <a:t>는 괄호 안의 요소가 </a:t>
            </a:r>
            <a:r>
              <a:rPr lang="en-US" altLang="ko-KR" sz="2800" dirty="0">
                <a:cs typeface="UKIJ CJK"/>
              </a:rPr>
              <a:t>list </a:t>
            </a:r>
            <a:r>
              <a:rPr lang="ko-KR" altLang="en-US" sz="2800" dirty="0">
                <a:cs typeface="UKIJ CJK"/>
              </a:rPr>
              <a:t>안에 있으면</a:t>
            </a:r>
            <a:endParaRPr lang="en-US" altLang="ko-KR" sz="2800" dirty="0"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2800" dirty="0">
                <a:cs typeface="UKIJ CJK"/>
              </a:rPr>
              <a:t>첫 번째로 만나는 요소를 제거한다</a:t>
            </a:r>
            <a:r>
              <a:rPr lang="en-US" altLang="ko-KR" sz="2800" dirty="0"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800" dirty="0"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800" dirty="0"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sz="2400" dirty="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3BBD7575-4774-49D0-947C-CC2D2F30E3FC}"/>
              </a:ext>
            </a:extLst>
          </p:cNvPr>
          <p:cNvSpPr/>
          <p:nvPr/>
        </p:nvSpPr>
        <p:spPr>
          <a:xfrm>
            <a:off x="7947659" y="1808987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BB884B09-1FF0-4C79-AAE4-E678B726F0BC}"/>
              </a:ext>
            </a:extLst>
          </p:cNvPr>
          <p:cNvSpPr txBox="1"/>
          <p:nvPr/>
        </p:nvSpPr>
        <p:spPr>
          <a:xfrm>
            <a:off x="8044432" y="2984159"/>
            <a:ext cx="2192275" cy="81432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spc="165" dirty="0">
                <a:latin typeface="Arial"/>
                <a:cs typeface="Arial"/>
              </a:rPr>
              <a:t>arr.append(3)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spc="330" dirty="0">
                <a:latin typeface="Arial"/>
                <a:cs typeface="Arial"/>
              </a:rPr>
              <a:t>print(arr)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CF7E47EA-7D80-47FE-93B6-1C37EA1AA8C5}"/>
              </a:ext>
            </a:extLst>
          </p:cNvPr>
          <p:cNvSpPr txBox="1"/>
          <p:nvPr/>
        </p:nvSpPr>
        <p:spPr>
          <a:xfrm>
            <a:off x="8044433" y="4386316"/>
            <a:ext cx="2192275" cy="16300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85"/>
              </a:spcBef>
            </a:pPr>
            <a:r>
              <a:rPr sz="2000" spc="145" dirty="0">
                <a:latin typeface="Arial"/>
                <a:cs typeface="Arial"/>
              </a:rPr>
              <a:t>arr.appen</a:t>
            </a:r>
            <a:r>
              <a:rPr sz="2000" spc="-10" dirty="0">
                <a:latin typeface="Arial"/>
                <a:cs typeface="Arial"/>
              </a:rPr>
              <a:t>d</a:t>
            </a:r>
            <a:r>
              <a:rPr sz="2000" spc="160" dirty="0">
                <a:latin typeface="Arial"/>
                <a:cs typeface="Arial"/>
              </a:rPr>
              <a:t>(</a:t>
            </a:r>
            <a:r>
              <a:rPr sz="2000" spc="260" dirty="0">
                <a:latin typeface="Arial"/>
                <a:cs typeface="Arial"/>
              </a:rPr>
              <a:t>2</a:t>
            </a:r>
            <a:r>
              <a:rPr sz="2000" spc="380" dirty="0">
                <a:latin typeface="Arial"/>
                <a:cs typeface="Arial"/>
              </a:rPr>
              <a:t>)  </a:t>
            </a:r>
            <a:endParaRPr lang="en-US" altLang="ko-KR" sz="2000" spc="380" dirty="0">
              <a:latin typeface="Arial"/>
              <a:cs typeface="Arial"/>
            </a:endParaRPr>
          </a:p>
          <a:p>
            <a:pPr marL="12700" marR="5080">
              <a:lnSpc>
                <a:spcPct val="131700"/>
              </a:lnSpc>
              <a:spcBef>
                <a:spcPts val="85"/>
              </a:spcBef>
            </a:pPr>
            <a:r>
              <a:rPr sz="2000" spc="330" dirty="0">
                <a:latin typeface="Arial"/>
                <a:cs typeface="Arial"/>
              </a:rPr>
              <a:t>print(arr)  </a:t>
            </a:r>
            <a:endParaRPr lang="en-US" altLang="ko-KR" sz="2000" spc="330" dirty="0">
              <a:latin typeface="Arial"/>
              <a:cs typeface="Arial"/>
            </a:endParaRPr>
          </a:p>
          <a:p>
            <a:pPr marL="12700" marR="5080">
              <a:lnSpc>
                <a:spcPct val="131700"/>
              </a:lnSpc>
              <a:spcBef>
                <a:spcPts val="85"/>
              </a:spcBef>
            </a:pPr>
            <a:r>
              <a:rPr sz="2000" spc="145" dirty="0" err="1">
                <a:latin typeface="Arial"/>
                <a:cs typeface="Arial"/>
              </a:rPr>
              <a:t>arr.remo</a:t>
            </a:r>
            <a:r>
              <a:rPr sz="2000" spc="130" dirty="0" err="1">
                <a:latin typeface="Arial"/>
                <a:cs typeface="Arial"/>
              </a:rPr>
              <a:t>v</a:t>
            </a:r>
            <a:r>
              <a:rPr sz="2000" spc="-15" dirty="0" err="1">
                <a:latin typeface="Arial"/>
                <a:cs typeface="Arial"/>
              </a:rPr>
              <a:t>e</a:t>
            </a:r>
            <a:r>
              <a:rPr sz="2000" spc="210" dirty="0">
                <a:latin typeface="Arial"/>
                <a:cs typeface="Arial"/>
              </a:rPr>
              <a:t>(2</a:t>
            </a:r>
            <a:r>
              <a:rPr sz="2000" spc="380" dirty="0">
                <a:latin typeface="Arial"/>
                <a:cs typeface="Arial"/>
              </a:rPr>
              <a:t>)  </a:t>
            </a:r>
            <a:endParaRPr lang="en-US" altLang="ko-KR" sz="2000" spc="380" dirty="0">
              <a:latin typeface="Arial"/>
              <a:cs typeface="Arial"/>
            </a:endParaRPr>
          </a:p>
          <a:p>
            <a:pPr marL="12700" marR="5080">
              <a:lnSpc>
                <a:spcPct val="131700"/>
              </a:lnSpc>
              <a:spcBef>
                <a:spcPts val="85"/>
              </a:spcBef>
            </a:pPr>
            <a:r>
              <a:rPr sz="2000" spc="330" dirty="0">
                <a:latin typeface="Arial"/>
                <a:cs typeface="Arial"/>
              </a:rPr>
              <a:t>print(arr)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27" name="object 11">
            <a:extLst>
              <a:ext uri="{FF2B5EF4-FFF2-40B4-BE49-F238E27FC236}">
                <a16:creationId xmlns:a16="http://schemas.microsoft.com/office/drawing/2014/main" id="{B3CBE4C0-BBE6-4D62-80B2-17C960A7530E}"/>
              </a:ext>
            </a:extLst>
          </p:cNvPr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28" name="object 12">
              <a:extLst>
                <a:ext uri="{FF2B5EF4-FFF2-40B4-BE49-F238E27FC236}">
                  <a16:creationId xmlns:a16="http://schemas.microsoft.com/office/drawing/2014/main" id="{1914755B-D684-441C-AB92-9D0016F0D4B2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3">
              <a:extLst>
                <a:ext uri="{FF2B5EF4-FFF2-40B4-BE49-F238E27FC236}">
                  <a16:creationId xmlns:a16="http://schemas.microsoft.com/office/drawing/2014/main" id="{AEDC7507-8D83-4B4A-8652-46CF6E180B67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14">
            <a:extLst>
              <a:ext uri="{FF2B5EF4-FFF2-40B4-BE49-F238E27FC236}">
                <a16:creationId xmlns:a16="http://schemas.microsoft.com/office/drawing/2014/main" id="{43C5DABC-543A-48B3-B56D-9293456DC659}"/>
              </a:ext>
            </a:extLst>
          </p:cNvPr>
          <p:cNvSpPr txBox="1"/>
          <p:nvPr/>
        </p:nvSpPr>
        <p:spPr>
          <a:xfrm>
            <a:off x="8044433" y="1730572"/>
            <a:ext cx="3098800" cy="81534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885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573405" algn="l"/>
                <a:tab pos="853440" algn="l"/>
                <a:tab pos="1410970" algn="l"/>
                <a:tab pos="1831339" algn="l"/>
              </a:tabLst>
            </a:pPr>
            <a:r>
              <a:rPr sz="2000" spc="285" dirty="0">
                <a:latin typeface="Arial"/>
                <a:cs typeface="Arial"/>
              </a:rPr>
              <a:t>arr	</a:t>
            </a:r>
            <a:r>
              <a:rPr sz="2000" spc="-75" dirty="0">
                <a:latin typeface="Arial"/>
                <a:cs typeface="Arial"/>
              </a:rPr>
              <a:t>=	</a:t>
            </a:r>
            <a:r>
              <a:rPr sz="2000" spc="355" dirty="0">
                <a:latin typeface="Arial"/>
                <a:cs typeface="Arial"/>
              </a:rPr>
              <a:t>[1,	</a:t>
            </a:r>
            <a:r>
              <a:rPr sz="2000" spc="265" dirty="0">
                <a:latin typeface="Arial"/>
                <a:cs typeface="Arial"/>
              </a:rPr>
              <a:t>2,	</a:t>
            </a:r>
            <a:r>
              <a:rPr sz="2000" spc="120" dirty="0">
                <a:latin typeface="Arial"/>
                <a:cs typeface="Arial"/>
              </a:rPr>
              <a:t>"number"]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1567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 err="1"/>
              <a:t>튜플</a:t>
            </a:r>
            <a:r>
              <a:rPr lang="ko-KR" altLang="en-US" dirty="0"/>
              <a:t> 자료형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178335"/>
            <a:ext cx="6517388" cy="2538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latin typeface="UKIJ CJK"/>
                <a:cs typeface="UKIJ CJK"/>
              </a:rPr>
              <a:t>List</a:t>
            </a:r>
            <a:r>
              <a:rPr lang="ko-KR" altLang="en-US" sz="2800" dirty="0">
                <a:latin typeface="UKIJ CJK"/>
                <a:cs typeface="UKIJ CJK"/>
              </a:rPr>
              <a:t>와 비슷하지만</a:t>
            </a:r>
            <a:r>
              <a:rPr lang="en-US" altLang="ko-KR" sz="2800" dirty="0">
                <a:latin typeface="UKIJ CJK"/>
                <a:cs typeface="UKIJ CJK"/>
              </a:rPr>
              <a:t> </a:t>
            </a:r>
            <a:r>
              <a:rPr lang="ko-KR" altLang="en-US" sz="2800" dirty="0">
                <a:latin typeface="UKIJ CJK"/>
                <a:cs typeface="UKIJ CJK"/>
              </a:rPr>
              <a:t>몇 가지가 다르다</a:t>
            </a:r>
            <a:r>
              <a:rPr lang="en-US" altLang="ko-KR" sz="2800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latin typeface="UKIJ CJK"/>
                <a:cs typeface="UKIJ CJK"/>
              </a:rPr>
              <a:t>    - </a:t>
            </a:r>
            <a:r>
              <a:rPr lang="ko-KR" altLang="en-US" sz="2400" dirty="0">
                <a:latin typeface="UKIJ CJK"/>
                <a:cs typeface="UKIJ CJK"/>
              </a:rPr>
              <a:t>소괄호</a:t>
            </a:r>
            <a:r>
              <a:rPr lang="en-US" altLang="ko-KR" sz="2400" dirty="0">
                <a:latin typeface="UKIJ CJK"/>
                <a:cs typeface="UKIJ CJK"/>
              </a:rPr>
              <a:t>()</a:t>
            </a:r>
            <a:r>
              <a:rPr lang="ko-KR" altLang="en-US" sz="2400" dirty="0">
                <a:latin typeface="UKIJ CJK"/>
                <a:cs typeface="UKIJ CJK"/>
              </a:rPr>
              <a:t>로 </a:t>
            </a:r>
            <a:r>
              <a:rPr lang="ko-KR" altLang="en-US" sz="2400" dirty="0" err="1">
                <a:latin typeface="UKIJ CJK"/>
                <a:cs typeface="UKIJ CJK"/>
              </a:rPr>
              <a:t>둘러쌓여</a:t>
            </a:r>
            <a:r>
              <a:rPr lang="ko-KR" altLang="en-US" sz="2400" dirty="0">
                <a:latin typeface="UKIJ CJK"/>
                <a:cs typeface="UKIJ CJK"/>
              </a:rPr>
              <a:t> 있다</a:t>
            </a:r>
            <a:r>
              <a:rPr lang="en-US" altLang="ko-KR" sz="2400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latin typeface="UKIJ CJK"/>
                <a:cs typeface="UKIJ CJK"/>
              </a:rPr>
              <a:t>    - </a:t>
            </a:r>
            <a:r>
              <a:rPr lang="ko-KR" altLang="en-US" sz="2400" dirty="0" err="1">
                <a:latin typeface="UKIJ CJK"/>
                <a:cs typeface="UKIJ CJK"/>
              </a:rPr>
              <a:t>튜플은</a:t>
            </a:r>
            <a:r>
              <a:rPr lang="ko-KR" altLang="en-US" sz="2400" dirty="0">
                <a:latin typeface="UKIJ CJK"/>
                <a:cs typeface="UKIJ CJK"/>
              </a:rPr>
              <a:t> 요소의 추가</a:t>
            </a:r>
            <a:r>
              <a:rPr lang="en-US" altLang="ko-KR" sz="2400" dirty="0">
                <a:latin typeface="UKIJ CJK"/>
                <a:cs typeface="UKIJ CJK"/>
              </a:rPr>
              <a:t>, </a:t>
            </a:r>
            <a:r>
              <a:rPr lang="ko-KR" altLang="en-US" sz="2400" dirty="0">
                <a:latin typeface="UKIJ CJK"/>
                <a:cs typeface="UKIJ CJK"/>
              </a:rPr>
              <a:t>수정이 안된다</a:t>
            </a:r>
            <a:r>
              <a:rPr lang="en-US" altLang="ko-KR" sz="2400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latin typeface="UKIJ CJK"/>
                <a:cs typeface="UKIJ CJK"/>
              </a:rPr>
              <a:t>Indexing,</a:t>
            </a:r>
            <a:r>
              <a:rPr lang="ko-KR" altLang="en-US" sz="2800" dirty="0">
                <a:latin typeface="UKIJ CJK"/>
                <a:cs typeface="UKIJ CJK"/>
              </a:rPr>
              <a:t> </a:t>
            </a:r>
            <a:r>
              <a:rPr lang="en-US" altLang="ko-KR" sz="2800" dirty="0">
                <a:latin typeface="UKIJ CJK"/>
                <a:cs typeface="UKIJ CJK"/>
              </a:rPr>
              <a:t>slicing </a:t>
            </a:r>
            <a:r>
              <a:rPr lang="ko-KR" altLang="en-US" sz="2800" dirty="0">
                <a:latin typeface="UKIJ CJK"/>
                <a:cs typeface="UKIJ CJK"/>
              </a:rPr>
              <a:t>둘 다 가능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4981194" y="6419741"/>
            <a:ext cx="2229484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39" name="object 17">
            <a:extLst>
              <a:ext uri="{FF2B5EF4-FFF2-40B4-BE49-F238E27FC236}">
                <a16:creationId xmlns:a16="http://schemas.microsoft.com/office/drawing/2014/main" id="{33E4DB44-996F-464E-8258-1D3FC0AEBB94}"/>
              </a:ext>
            </a:extLst>
          </p:cNvPr>
          <p:cNvSpPr txBox="1">
            <a:spLocks/>
          </p:cNvSpPr>
          <p:nvPr/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b="0" i="0" kern="1200">
                <a:solidFill>
                  <a:srgbClr val="888888"/>
                </a:solidFill>
                <a:latin typeface="UKIJ CJK"/>
                <a:ea typeface="+mn-ea"/>
                <a:cs typeface="UKIJ CJK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US" altLang="ko-KR" smtClean="0"/>
              <a:pPr marL="38100">
                <a:spcBef>
                  <a:spcPts val="204"/>
                </a:spcBef>
              </a:pPr>
              <a:t>16</a:t>
            </a:fld>
            <a:endParaRPr lang="en-US" altLang="ko-KR" dirty="0"/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F005899B-2CF5-493D-92BC-4DDE8BC0C9C6}"/>
              </a:ext>
            </a:extLst>
          </p:cNvPr>
          <p:cNvSpPr txBox="1">
            <a:spLocks/>
          </p:cNvSpPr>
          <p:nvPr/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b="0" i="0" kern="1200">
                <a:solidFill>
                  <a:srgbClr val="888888"/>
                </a:solidFill>
                <a:latin typeface="UKIJ CJK"/>
                <a:ea typeface="+mn-ea"/>
                <a:cs typeface="UKIJ CJK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US" altLang="ko-KR" smtClean="0"/>
              <a:pPr marL="38100">
                <a:spcBef>
                  <a:spcPts val="204"/>
                </a:spcBef>
              </a:pPr>
              <a:t>16</a:t>
            </a:fld>
            <a:endParaRPr lang="en-US" altLang="ko-KR" dirty="0"/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353468A9-E0F6-4EBC-9A02-1FA6AEDEABC2}"/>
              </a:ext>
            </a:extLst>
          </p:cNvPr>
          <p:cNvSpPr/>
          <p:nvPr/>
        </p:nvSpPr>
        <p:spPr>
          <a:xfrm>
            <a:off x="7947659" y="1818131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0">
            <a:extLst>
              <a:ext uri="{FF2B5EF4-FFF2-40B4-BE49-F238E27FC236}">
                <a16:creationId xmlns:a16="http://schemas.microsoft.com/office/drawing/2014/main" id="{66071E07-DE51-444B-8BE1-C09AF8CA9E3A}"/>
              </a:ext>
            </a:extLst>
          </p:cNvPr>
          <p:cNvSpPr txBox="1"/>
          <p:nvPr/>
        </p:nvSpPr>
        <p:spPr>
          <a:xfrm>
            <a:off x="8044433" y="2627452"/>
            <a:ext cx="29641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spc="-15" dirty="0" err="1">
                <a:latin typeface="Arial"/>
                <a:cs typeface="Arial"/>
              </a:rPr>
              <a:t>tup</a:t>
            </a:r>
            <a:r>
              <a:rPr lang="en-US" sz="2000" spc="-15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lang="en-US" altLang="ko-KR" sz="2000" spc="-75" dirty="0">
                <a:latin typeface="Arial"/>
                <a:cs typeface="Arial"/>
              </a:rPr>
              <a:t>	</a:t>
            </a:r>
            <a:r>
              <a:rPr lang="en-US" altLang="ko-KR" sz="2000" spc="400" dirty="0">
                <a:latin typeface="Arial"/>
                <a:cs typeface="Arial"/>
              </a:rPr>
              <a:t>(</a:t>
            </a:r>
            <a:r>
              <a:rPr sz="2000" spc="400" dirty="0">
                <a:latin typeface="Arial"/>
                <a:cs typeface="Arial"/>
              </a:rPr>
              <a:t>1</a:t>
            </a:r>
            <a:r>
              <a:rPr sz="2000" spc="26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</a:t>
            </a:r>
            <a:r>
              <a:rPr lang="en-US" altLang="ko-KR" sz="2000" dirty="0">
                <a:latin typeface="Arial"/>
                <a:cs typeface="Arial"/>
              </a:rPr>
              <a:t>2,  3</a:t>
            </a:r>
            <a:r>
              <a:rPr lang="en-US" altLang="ko-KR" sz="2000" spc="265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95CF1D1A-51A7-4E2E-8D0D-17278DDF17BC}"/>
              </a:ext>
            </a:extLst>
          </p:cNvPr>
          <p:cNvSpPr txBox="1"/>
          <p:nvPr/>
        </p:nvSpPr>
        <p:spPr>
          <a:xfrm>
            <a:off x="8044433" y="3429457"/>
            <a:ext cx="2090167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4075" algn="l"/>
                <a:tab pos="1134110" algn="l"/>
              </a:tabLst>
            </a:pPr>
            <a:r>
              <a:rPr lang="en-US" sz="2000" spc="10" dirty="0">
                <a:latin typeface="Arial"/>
                <a:cs typeface="Arial"/>
              </a:rPr>
              <a:t>tup2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	</a:t>
            </a:r>
            <a:r>
              <a:rPr lang="en-US" altLang="ko-KR" sz="2000" dirty="0">
                <a:latin typeface="Arial"/>
                <a:cs typeface="Arial"/>
              </a:rPr>
              <a:t>(1, )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95B413FF-5577-4A6F-A719-B36C2C48ABC2}"/>
              </a:ext>
            </a:extLst>
          </p:cNvPr>
          <p:cNvSpPr txBox="1"/>
          <p:nvPr/>
        </p:nvSpPr>
        <p:spPr>
          <a:xfrm>
            <a:off x="8044433" y="4138367"/>
            <a:ext cx="3100705" cy="416781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tup3	= 	(1, ‘a’, (‘ab’, ‘cd’))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45" name="object 14">
            <a:extLst>
              <a:ext uri="{FF2B5EF4-FFF2-40B4-BE49-F238E27FC236}">
                <a16:creationId xmlns:a16="http://schemas.microsoft.com/office/drawing/2014/main" id="{856188DB-FB03-470D-A64A-2AB3DE06B697}"/>
              </a:ext>
            </a:extLst>
          </p:cNvPr>
          <p:cNvGrpSpPr/>
          <p:nvPr/>
        </p:nvGrpSpPr>
        <p:grpSpPr>
          <a:xfrm>
            <a:off x="7967471" y="1743455"/>
            <a:ext cx="3377565" cy="454659"/>
            <a:chOff x="7967471" y="1743455"/>
            <a:chExt cx="3377565" cy="454659"/>
          </a:xfrm>
        </p:grpSpPr>
        <p:sp>
          <p:nvSpPr>
            <p:cNvPr id="46" name="object 15">
              <a:extLst>
                <a:ext uri="{FF2B5EF4-FFF2-40B4-BE49-F238E27FC236}">
                  <a16:creationId xmlns:a16="http://schemas.microsoft.com/office/drawing/2014/main" id="{B282FEEF-EA81-42A6-A628-DEE2003F15DB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16">
              <a:extLst>
                <a:ext uri="{FF2B5EF4-FFF2-40B4-BE49-F238E27FC236}">
                  <a16:creationId xmlns:a16="http://schemas.microsoft.com/office/drawing/2014/main" id="{519DA822-3B7B-4F58-885E-4167A3A7671C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17">
            <a:extLst>
              <a:ext uri="{FF2B5EF4-FFF2-40B4-BE49-F238E27FC236}">
                <a16:creationId xmlns:a16="http://schemas.microsoft.com/office/drawing/2014/main" id="{AB7C8D68-C2AB-4078-9448-934B7ACF86D8}"/>
              </a:ext>
            </a:extLst>
          </p:cNvPr>
          <p:cNvSpPr txBox="1"/>
          <p:nvPr/>
        </p:nvSpPr>
        <p:spPr>
          <a:xfrm>
            <a:off x="8075421" y="183070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1986776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8836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/>
              <a:t>딕셔너리</a:t>
            </a:r>
            <a:r>
              <a:rPr lang="ko-KR" altLang="en-US" dirty="0"/>
              <a:t> 자료형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965958"/>
            <a:ext cx="6517388" cy="38209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latin typeface="UKIJ CJK"/>
                <a:cs typeface="UKIJ CJK"/>
              </a:rPr>
              <a:t>Key-Value </a:t>
            </a:r>
            <a:r>
              <a:rPr lang="ko-KR" altLang="en-US" sz="2400" dirty="0">
                <a:latin typeface="UKIJ CJK"/>
                <a:cs typeface="UKIJ CJK"/>
              </a:rPr>
              <a:t>쌍 여러 개로 구성되어 있다</a:t>
            </a:r>
            <a:r>
              <a:rPr lang="en-US" altLang="ko-KR" sz="2400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>
                <a:latin typeface="UKIJ CJK"/>
                <a:cs typeface="UKIJ CJK"/>
              </a:rPr>
              <a:t>중괄호</a:t>
            </a:r>
            <a:r>
              <a:rPr lang="en-US" altLang="ko-KR" sz="2400" dirty="0">
                <a:latin typeface="UKIJ CJK"/>
                <a:cs typeface="UKIJ CJK"/>
              </a:rPr>
              <a:t>{}</a:t>
            </a:r>
            <a:r>
              <a:rPr lang="ko-KR" altLang="en-US" sz="2400" dirty="0">
                <a:latin typeface="UKIJ CJK"/>
                <a:cs typeface="UKIJ CJK"/>
              </a:rPr>
              <a:t>로 둘러싸여 있다</a:t>
            </a:r>
            <a:r>
              <a:rPr lang="en-US" altLang="ko-KR" sz="2400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latin typeface="UKIJ CJK"/>
                <a:cs typeface="UKIJ CJK"/>
              </a:rPr>
              <a:t>Key</a:t>
            </a:r>
            <a:r>
              <a:rPr lang="ko-KR" altLang="en-US" sz="2400" dirty="0">
                <a:latin typeface="UKIJ CJK"/>
                <a:cs typeface="UKIJ CJK"/>
              </a:rPr>
              <a:t>는 </a:t>
            </a:r>
            <a:r>
              <a:rPr lang="ko-KR" altLang="en-US" sz="2400" dirty="0">
                <a:solidFill>
                  <a:srgbClr val="FF0000"/>
                </a:solidFill>
                <a:latin typeface="UKIJ CJK"/>
                <a:cs typeface="UKIJ CJK"/>
              </a:rPr>
              <a:t>변하지 않는 모든 값</a:t>
            </a:r>
            <a:r>
              <a:rPr lang="en-US" altLang="ko-KR" sz="2400" dirty="0">
                <a:latin typeface="UKIJ CJK"/>
                <a:cs typeface="UKIJ CJK"/>
              </a:rPr>
              <a:t>, value</a:t>
            </a:r>
            <a:r>
              <a:rPr lang="ko-KR" altLang="en-US" sz="2400" dirty="0">
                <a:latin typeface="UKIJ CJK"/>
                <a:cs typeface="UKIJ CJK"/>
              </a:rPr>
              <a:t>는 </a:t>
            </a:r>
            <a:r>
              <a:rPr lang="ko-KR" altLang="en-US" sz="2400" dirty="0">
                <a:solidFill>
                  <a:srgbClr val="FF0000"/>
                </a:solidFill>
                <a:latin typeface="UKIJ CJK"/>
                <a:cs typeface="UKIJ CJK"/>
              </a:rPr>
              <a:t>모든 값</a:t>
            </a:r>
            <a:r>
              <a:rPr lang="ko-KR" altLang="en-US" sz="2400" dirty="0">
                <a:latin typeface="UKIJ CJK"/>
                <a:cs typeface="UKIJ CJK"/>
              </a:rPr>
              <a:t>을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>
                <a:latin typeface="UKIJ CJK"/>
                <a:cs typeface="UKIJ CJK"/>
              </a:rPr>
              <a:t>사용할 수 있다</a:t>
            </a:r>
            <a:r>
              <a:rPr lang="en-US" altLang="ko-KR" sz="2400" dirty="0">
                <a:latin typeface="UKIJ CJK"/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 err="1">
                <a:latin typeface="UKIJ CJK"/>
                <a:cs typeface="UKIJ CJK"/>
              </a:rPr>
              <a:t>dic</a:t>
            </a:r>
            <a:r>
              <a:rPr lang="en-US" sz="2400" dirty="0">
                <a:latin typeface="UKIJ CJK"/>
                <a:cs typeface="UKIJ CJK"/>
              </a:rPr>
              <a:t>[‘name’] = ‘lee’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 err="1">
                <a:latin typeface="UKIJ CJK"/>
                <a:cs typeface="UKIJ CJK"/>
              </a:rPr>
              <a:t>dic</a:t>
            </a:r>
            <a:r>
              <a:rPr lang="en-US" sz="2400" dirty="0">
                <a:latin typeface="UKIJ CJK"/>
                <a:cs typeface="UKIJ CJK"/>
              </a:rPr>
              <a:t>[‘age’] = 22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latin typeface="UKIJ CJK"/>
                <a:cs typeface="UKIJ CJK"/>
              </a:rPr>
              <a:t>a[1] = ‘</a:t>
            </a:r>
            <a:r>
              <a:rPr lang="en-US" sz="2400" dirty="0" err="1">
                <a:latin typeface="UKIJ CJK"/>
                <a:cs typeface="UKIJ CJK"/>
              </a:rPr>
              <a:t>abc</a:t>
            </a:r>
            <a:r>
              <a:rPr lang="en-US" sz="2400" dirty="0">
                <a:latin typeface="UKIJ CJK"/>
                <a:cs typeface="UKIJ CJK"/>
              </a:rPr>
              <a:t>’</a:t>
            </a:r>
            <a:endParaRPr sz="24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543A3E3B-C584-47F8-AF30-DF0EB899E6A3}"/>
              </a:ext>
            </a:extLst>
          </p:cNvPr>
          <p:cNvSpPr txBox="1">
            <a:spLocks/>
          </p:cNvSpPr>
          <p:nvPr/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b="0" i="0" kern="1200">
                <a:solidFill>
                  <a:srgbClr val="888888"/>
                </a:solidFill>
                <a:latin typeface="UKIJ CJK"/>
                <a:ea typeface="+mn-ea"/>
                <a:cs typeface="UKIJ CJK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US" altLang="ko-KR" smtClean="0"/>
              <a:pPr marL="38100">
                <a:spcBef>
                  <a:spcPts val="204"/>
                </a:spcBef>
              </a:pPr>
              <a:t>17</a:t>
            </a:fld>
            <a:endParaRPr lang="en-US" altLang="ko-KR" dirty="0"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D03A11A7-765D-44F7-AAFF-B066FC49E372}"/>
              </a:ext>
            </a:extLst>
          </p:cNvPr>
          <p:cNvSpPr/>
          <p:nvPr/>
        </p:nvSpPr>
        <p:spPr>
          <a:xfrm>
            <a:off x="7434327" y="1676400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632235D5-69C3-4DBB-8B3D-6295409C0236}"/>
              </a:ext>
            </a:extLst>
          </p:cNvPr>
          <p:cNvSpPr txBox="1"/>
          <p:nvPr/>
        </p:nvSpPr>
        <p:spPr>
          <a:xfrm>
            <a:off x="7531101" y="2485721"/>
            <a:ext cx="2964180" cy="9611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 err="1">
                <a:latin typeface="Arial"/>
                <a:cs typeface="Arial"/>
              </a:rPr>
              <a:t>dic</a:t>
            </a:r>
            <a:r>
              <a:rPr lang="en-US" sz="2000" dirty="0">
                <a:latin typeface="Arial"/>
                <a:cs typeface="Arial"/>
              </a:rPr>
              <a:t> = {‘name’ : ’lee’,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	  ‘birth’ : ‘0424’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854075" algn="l"/>
                <a:tab pos="1411605" algn="l"/>
                <a:tab pos="1831975" algn="l"/>
                <a:tab pos="2249805" algn="l"/>
                <a:tab pos="2670810" algn="l"/>
              </a:tabLst>
            </a:pPr>
            <a:r>
              <a:rPr lang="en-US" sz="2000" dirty="0">
                <a:latin typeface="Arial"/>
                <a:cs typeface="Arial"/>
              </a:rPr>
              <a:t>	  ‘age’ : 22}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22FAF037-33DE-45D2-A86F-E542D15303C9}"/>
              </a:ext>
            </a:extLst>
          </p:cNvPr>
          <p:cNvSpPr txBox="1"/>
          <p:nvPr/>
        </p:nvSpPr>
        <p:spPr>
          <a:xfrm>
            <a:off x="7531101" y="3996636"/>
            <a:ext cx="3100705" cy="416781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a = {1 : ‘</a:t>
            </a:r>
            <a:r>
              <a:rPr lang="en-US" sz="2000" dirty="0" err="1">
                <a:latin typeface="Arial"/>
                <a:cs typeface="Arial"/>
              </a:rPr>
              <a:t>abc</a:t>
            </a:r>
            <a:r>
              <a:rPr lang="en-US" sz="2000" dirty="0">
                <a:latin typeface="Arial"/>
                <a:cs typeface="Arial"/>
              </a:rPr>
              <a:t>’, ‘n’ : 33}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30" name="object 14">
            <a:extLst>
              <a:ext uri="{FF2B5EF4-FFF2-40B4-BE49-F238E27FC236}">
                <a16:creationId xmlns:a16="http://schemas.microsoft.com/office/drawing/2014/main" id="{B03FCE4C-0690-4371-8B45-9F95BE04AFFC}"/>
              </a:ext>
            </a:extLst>
          </p:cNvPr>
          <p:cNvGrpSpPr/>
          <p:nvPr/>
        </p:nvGrpSpPr>
        <p:grpSpPr>
          <a:xfrm>
            <a:off x="7454139" y="1601724"/>
            <a:ext cx="3377565" cy="454659"/>
            <a:chOff x="7967471" y="1743455"/>
            <a:chExt cx="3377565" cy="454659"/>
          </a:xfrm>
        </p:grpSpPr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0E416220-A296-4AA6-8F64-FA1E313DCA8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6">
              <a:extLst>
                <a:ext uri="{FF2B5EF4-FFF2-40B4-BE49-F238E27FC236}">
                  <a16:creationId xmlns:a16="http://schemas.microsoft.com/office/drawing/2014/main" id="{73E2C82E-5005-4FF8-8BD9-C3FFEF9D90E8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7">
            <a:extLst>
              <a:ext uri="{FF2B5EF4-FFF2-40B4-BE49-F238E27FC236}">
                <a16:creationId xmlns:a16="http://schemas.microsoft.com/office/drawing/2014/main" id="{DC8FB43F-D0C0-4A6E-B02A-0857A4DFD5A9}"/>
              </a:ext>
            </a:extLst>
          </p:cNvPr>
          <p:cNvSpPr txBox="1"/>
          <p:nvPr/>
        </p:nvSpPr>
        <p:spPr>
          <a:xfrm>
            <a:off x="7562089" y="168897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570526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8836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/>
              <a:t>딕셔너리</a:t>
            </a:r>
            <a:r>
              <a:rPr lang="ko-KR" altLang="en-US" dirty="0"/>
              <a:t> 자료형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965958"/>
            <a:ext cx="6517388" cy="22922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 err="1">
                <a:latin typeface="UKIJ CJK"/>
                <a:cs typeface="UKIJ CJK"/>
              </a:rPr>
              <a:t>딕셔너리</a:t>
            </a:r>
            <a:r>
              <a:rPr lang="ko-KR" altLang="en-US" sz="2400" dirty="0">
                <a:latin typeface="UKIJ CJK"/>
                <a:cs typeface="UKIJ CJK"/>
              </a:rPr>
              <a:t> 쌍 추가하기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latin typeface="UKIJ CJK"/>
                <a:cs typeface="UKIJ CJK"/>
              </a:rPr>
              <a:t>a[‘key’] = value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400" dirty="0" err="1">
                <a:latin typeface="UKIJ CJK"/>
                <a:cs typeface="UKIJ CJK"/>
              </a:rPr>
              <a:t>딕셔너리</a:t>
            </a:r>
            <a:r>
              <a:rPr lang="ko-KR" altLang="en-US" sz="2400" dirty="0">
                <a:latin typeface="UKIJ CJK"/>
                <a:cs typeface="UKIJ CJK"/>
              </a:rPr>
              <a:t> 쌍 제거하기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400" dirty="0">
                <a:latin typeface="UKIJ CJK"/>
                <a:cs typeface="UKIJ CJK"/>
              </a:rPr>
              <a:t>del a[‘key’] = value</a:t>
            </a: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543A3E3B-C584-47F8-AF30-DF0EB899E6A3}"/>
              </a:ext>
            </a:extLst>
          </p:cNvPr>
          <p:cNvSpPr txBox="1">
            <a:spLocks/>
          </p:cNvSpPr>
          <p:nvPr/>
        </p:nvSpPr>
        <p:spPr>
          <a:xfrm>
            <a:off x="11056366" y="6419741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b="0" i="0" kern="1200">
                <a:solidFill>
                  <a:srgbClr val="888888"/>
                </a:solidFill>
                <a:latin typeface="UKIJ CJK"/>
                <a:ea typeface="+mn-ea"/>
                <a:cs typeface="UKIJ CJK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US" altLang="ko-KR" smtClean="0"/>
              <a:pPr marL="38100">
                <a:spcBef>
                  <a:spcPts val="204"/>
                </a:spcBef>
              </a:pPr>
              <a:t>18</a:t>
            </a:fld>
            <a:endParaRPr lang="en-US" altLang="ko-KR" dirty="0"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D03A11A7-765D-44F7-AAFF-B066FC49E372}"/>
              </a:ext>
            </a:extLst>
          </p:cNvPr>
          <p:cNvSpPr/>
          <p:nvPr/>
        </p:nvSpPr>
        <p:spPr>
          <a:xfrm>
            <a:off x="7434327" y="1676400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22FAF037-33DE-45D2-A86F-E542D15303C9}"/>
              </a:ext>
            </a:extLst>
          </p:cNvPr>
          <p:cNvSpPr txBox="1"/>
          <p:nvPr/>
        </p:nvSpPr>
        <p:spPr>
          <a:xfrm>
            <a:off x="7562089" y="2347793"/>
            <a:ext cx="3100705" cy="337913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&gt;&gt;&gt; a = {1 : ‘</a:t>
            </a:r>
            <a:r>
              <a:rPr lang="en-US" sz="2000" dirty="0" err="1">
                <a:latin typeface="Arial"/>
                <a:cs typeface="Arial"/>
              </a:rPr>
              <a:t>abc</a:t>
            </a:r>
            <a:r>
              <a:rPr lang="en-US" sz="2000" dirty="0">
                <a:latin typeface="Arial"/>
                <a:cs typeface="Arial"/>
              </a:rPr>
              <a:t>’, ‘n’ : 33}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&gt;&gt;&gt; a[2] = ‘b’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&gt;&gt;&gt; a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{1: ‘</a:t>
            </a:r>
            <a:r>
              <a:rPr lang="en-US" sz="2000" dirty="0" err="1">
                <a:latin typeface="Arial"/>
                <a:cs typeface="Arial"/>
              </a:rPr>
              <a:t>abc</a:t>
            </a:r>
            <a:r>
              <a:rPr lang="en-US" sz="2000" dirty="0">
                <a:latin typeface="Arial"/>
                <a:cs typeface="Arial"/>
              </a:rPr>
              <a:t>’, ‘n’: 33, 2: ‘b’}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&gt;&gt;&gt; del a[‘n’]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&gt;&gt;&gt; a</a:t>
            </a:r>
          </a:p>
          <a:p>
            <a:pPr marL="12700"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{1: ‘</a:t>
            </a:r>
            <a:r>
              <a:rPr lang="en-US" altLang="ko-KR" sz="2000" dirty="0" err="1">
                <a:latin typeface="Arial"/>
                <a:cs typeface="Arial"/>
              </a:rPr>
              <a:t>abc</a:t>
            </a:r>
            <a:r>
              <a:rPr lang="en-US" altLang="ko-KR" sz="2000" dirty="0">
                <a:latin typeface="Arial"/>
                <a:cs typeface="Arial"/>
              </a:rPr>
              <a:t>’, 2: ‘b’}</a:t>
            </a:r>
          </a:p>
        </p:txBody>
      </p:sp>
      <p:grpSp>
        <p:nvGrpSpPr>
          <p:cNvPr id="30" name="object 14">
            <a:extLst>
              <a:ext uri="{FF2B5EF4-FFF2-40B4-BE49-F238E27FC236}">
                <a16:creationId xmlns:a16="http://schemas.microsoft.com/office/drawing/2014/main" id="{B03FCE4C-0690-4371-8B45-9F95BE04AFFC}"/>
              </a:ext>
            </a:extLst>
          </p:cNvPr>
          <p:cNvGrpSpPr/>
          <p:nvPr/>
        </p:nvGrpSpPr>
        <p:grpSpPr>
          <a:xfrm>
            <a:off x="7454139" y="1601724"/>
            <a:ext cx="3377565" cy="454659"/>
            <a:chOff x="7967471" y="1743455"/>
            <a:chExt cx="3377565" cy="454659"/>
          </a:xfrm>
        </p:grpSpPr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0E416220-A296-4AA6-8F64-FA1E313DCA84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6">
              <a:extLst>
                <a:ext uri="{FF2B5EF4-FFF2-40B4-BE49-F238E27FC236}">
                  <a16:creationId xmlns:a16="http://schemas.microsoft.com/office/drawing/2014/main" id="{73E2C82E-5005-4FF8-8BD9-C3FFEF9D90E8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7">
            <a:extLst>
              <a:ext uri="{FF2B5EF4-FFF2-40B4-BE49-F238E27FC236}">
                <a16:creationId xmlns:a16="http://schemas.microsoft.com/office/drawing/2014/main" id="{DC8FB43F-D0C0-4A6E-B02A-0857A4DFD5A9}"/>
              </a:ext>
            </a:extLst>
          </p:cNvPr>
          <p:cNvSpPr txBox="1"/>
          <p:nvPr/>
        </p:nvSpPr>
        <p:spPr>
          <a:xfrm>
            <a:off x="7562089" y="168897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2337076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41884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" dirty="0" err="1"/>
              <a:t>딕셔너리</a:t>
            </a:r>
            <a:r>
              <a:rPr lang="ko-KR" altLang="en-US" spc="-5" dirty="0"/>
              <a:t> </a:t>
            </a:r>
            <a:r>
              <a:rPr lang="en-US" altLang="ko-KR" spc="-5" dirty="0"/>
              <a:t>functions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3668" y="2138242"/>
            <a:ext cx="8940165" cy="38696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2800" dirty="0">
                <a:cs typeface="UKIJ CJK"/>
              </a:rPr>
              <a:t>keys</a:t>
            </a:r>
            <a:r>
              <a:rPr lang="ko-KR" altLang="en-US" sz="2800" dirty="0">
                <a:cs typeface="UKIJ CJK"/>
              </a:rPr>
              <a:t>는 </a:t>
            </a:r>
            <a:r>
              <a:rPr lang="ko-KR" altLang="en-US" sz="2800" dirty="0" err="1">
                <a:cs typeface="UKIJ CJK"/>
              </a:rPr>
              <a:t>딕셔너리의</a:t>
            </a:r>
            <a:r>
              <a:rPr lang="ko-KR" altLang="en-US" sz="2800" dirty="0">
                <a:cs typeface="UKIJ CJK"/>
              </a:rPr>
              <a:t> 키만</a:t>
            </a:r>
            <a:r>
              <a:rPr lang="en-US" altLang="ko-KR" sz="2800" dirty="0">
                <a:cs typeface="UKIJ CJK"/>
              </a:rPr>
              <a:t>,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2800" dirty="0">
                <a:cs typeface="UKIJ CJK"/>
              </a:rPr>
              <a:t>values</a:t>
            </a:r>
            <a:r>
              <a:rPr lang="ko-KR" altLang="en-US" sz="2800" dirty="0">
                <a:cs typeface="UKIJ CJK"/>
              </a:rPr>
              <a:t>는 </a:t>
            </a:r>
            <a:r>
              <a:rPr lang="ko-KR" altLang="en-US" sz="2800" dirty="0" err="1">
                <a:cs typeface="UKIJ CJK"/>
              </a:rPr>
              <a:t>딕셔너리의</a:t>
            </a:r>
            <a:r>
              <a:rPr lang="ko-KR" altLang="en-US" sz="2800" dirty="0">
                <a:cs typeface="UKIJ CJK"/>
              </a:rPr>
              <a:t> 값만 돌려준다</a:t>
            </a:r>
            <a:r>
              <a:rPr lang="en-US" altLang="ko-KR" sz="2800" dirty="0">
                <a:cs typeface="UKIJ CJK"/>
              </a:rPr>
              <a:t>.</a:t>
            </a:r>
            <a:endParaRPr lang="en-US" altLang="ko-KR" sz="2400" dirty="0"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400" dirty="0"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2800" dirty="0">
                <a:cs typeface="UKIJ CJK"/>
              </a:rPr>
              <a:t>remove</a:t>
            </a:r>
            <a:r>
              <a:rPr lang="ko-KR" altLang="en-US" sz="2800" dirty="0">
                <a:cs typeface="UKIJ CJK"/>
              </a:rPr>
              <a:t>는 괄호 안의 요소가 </a:t>
            </a:r>
            <a:r>
              <a:rPr lang="en-US" altLang="ko-KR" sz="2800" dirty="0">
                <a:cs typeface="UKIJ CJK"/>
              </a:rPr>
              <a:t>list </a:t>
            </a:r>
            <a:r>
              <a:rPr lang="ko-KR" altLang="en-US" sz="2800" dirty="0">
                <a:cs typeface="UKIJ CJK"/>
              </a:rPr>
              <a:t>안에 있으면</a:t>
            </a:r>
            <a:endParaRPr lang="en-US" altLang="ko-KR" sz="2800" dirty="0"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2800" dirty="0">
                <a:cs typeface="UKIJ CJK"/>
              </a:rPr>
              <a:t>첫 번째로 만나는 요소를 제거한다</a:t>
            </a:r>
            <a:r>
              <a:rPr lang="en-US" altLang="ko-KR" sz="2800" dirty="0">
                <a:cs typeface="UKIJ CJK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lang="en-US" altLang="ko-KR" sz="2800" dirty="0"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en-US" altLang="ko-KR" sz="2800" dirty="0">
                <a:cs typeface="UKIJ CJK"/>
              </a:rPr>
              <a:t>in</a:t>
            </a:r>
            <a:r>
              <a:rPr lang="ko-KR" altLang="en-US" sz="2800" dirty="0">
                <a:cs typeface="UKIJ CJK"/>
              </a:rPr>
              <a:t>은 해당 </a:t>
            </a:r>
            <a:r>
              <a:rPr lang="en-US" altLang="ko-KR" sz="2800" dirty="0">
                <a:cs typeface="UKIJ CJK"/>
              </a:rPr>
              <a:t>key</a:t>
            </a:r>
            <a:r>
              <a:rPr lang="ko-KR" altLang="en-US" sz="2800" dirty="0">
                <a:cs typeface="UKIJ CJK"/>
              </a:rPr>
              <a:t>가 </a:t>
            </a:r>
            <a:r>
              <a:rPr lang="ko-KR" altLang="en-US" sz="2800" dirty="0" err="1">
                <a:cs typeface="UKIJ CJK"/>
              </a:rPr>
              <a:t>딕셔너리</a:t>
            </a:r>
            <a:r>
              <a:rPr lang="ko-KR" altLang="en-US" sz="2800" dirty="0">
                <a:cs typeface="UKIJ CJK"/>
              </a:rPr>
              <a:t> 안에 있는지</a:t>
            </a:r>
            <a:endParaRPr lang="en-US" altLang="ko-KR" sz="2800" dirty="0"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lang="ko-KR" altLang="en-US" sz="2800" dirty="0">
                <a:cs typeface="UKIJ CJK"/>
              </a:rPr>
              <a:t>조사한다</a:t>
            </a:r>
            <a:r>
              <a:rPr lang="en-US" altLang="ko-KR" sz="2800" dirty="0">
                <a:cs typeface="UKIJ CJK"/>
              </a:rPr>
              <a:t>.</a:t>
            </a:r>
            <a:endParaRPr lang="en-US" altLang="ko-KR"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endParaRPr sz="2400" dirty="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06B7C84A-065E-47D4-BE65-9079C3D5093D}"/>
              </a:ext>
            </a:extLst>
          </p:cNvPr>
          <p:cNvSpPr/>
          <p:nvPr/>
        </p:nvSpPr>
        <p:spPr>
          <a:xfrm>
            <a:off x="7658989" y="1674876"/>
            <a:ext cx="3423668" cy="44843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C04281AB-C77F-488C-AF60-2314202F8BAE}"/>
              </a:ext>
            </a:extLst>
          </p:cNvPr>
          <p:cNvSpPr txBox="1"/>
          <p:nvPr/>
        </p:nvSpPr>
        <p:spPr>
          <a:xfrm>
            <a:off x="7786751" y="2274148"/>
            <a:ext cx="3100705" cy="3802323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&gt;&gt;&gt; a = {1 : ‘</a:t>
            </a:r>
            <a:r>
              <a:rPr lang="en-US" sz="2000" dirty="0" err="1">
                <a:latin typeface="Arial"/>
                <a:cs typeface="Arial"/>
              </a:rPr>
              <a:t>abc</a:t>
            </a:r>
            <a:r>
              <a:rPr lang="en-US" sz="2000" dirty="0">
                <a:latin typeface="Arial"/>
                <a:cs typeface="Arial"/>
              </a:rPr>
              <a:t>’, ‘n’ : 33}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&gt;&gt;&gt; </a:t>
            </a:r>
            <a:r>
              <a:rPr lang="en-US" sz="2000" dirty="0" err="1">
                <a:latin typeface="Arial"/>
                <a:cs typeface="Arial"/>
              </a:rPr>
              <a:t>a.keys</a:t>
            </a:r>
            <a:r>
              <a:rPr lang="en-US" sz="2000" dirty="0">
                <a:latin typeface="Arial"/>
                <a:cs typeface="Arial"/>
              </a:rPr>
              <a:t>()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 err="1">
                <a:latin typeface="Arial"/>
                <a:cs typeface="Arial"/>
              </a:rPr>
              <a:t>dict_keys</a:t>
            </a:r>
            <a:r>
              <a:rPr lang="en-US" sz="2000" dirty="0">
                <a:latin typeface="Arial"/>
                <a:cs typeface="Arial"/>
              </a:rPr>
              <a:t>([1, ‘n’])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sz="2000" dirty="0">
                <a:latin typeface="Arial"/>
                <a:cs typeface="Arial"/>
              </a:rPr>
              <a:t>&gt;&gt;&gt; </a:t>
            </a:r>
            <a:r>
              <a:rPr lang="en-US" sz="2000" dirty="0" err="1">
                <a:latin typeface="Arial"/>
                <a:cs typeface="Arial"/>
              </a:rPr>
              <a:t>a.values</a:t>
            </a:r>
            <a:r>
              <a:rPr lang="en-US" sz="2000" dirty="0">
                <a:latin typeface="Arial"/>
                <a:cs typeface="Arial"/>
              </a:rPr>
              <a:t>() 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 err="1">
                <a:latin typeface="Arial"/>
                <a:cs typeface="Arial"/>
              </a:rPr>
              <a:t>dict_values</a:t>
            </a:r>
            <a:r>
              <a:rPr lang="en-US" altLang="ko-KR" sz="2000" dirty="0">
                <a:latin typeface="Arial"/>
                <a:cs typeface="Arial"/>
              </a:rPr>
              <a:t>([‘</a:t>
            </a:r>
            <a:r>
              <a:rPr lang="en-US" altLang="ko-KR" sz="2000" dirty="0" err="1">
                <a:latin typeface="Arial"/>
                <a:cs typeface="Arial"/>
              </a:rPr>
              <a:t>abc</a:t>
            </a:r>
            <a:r>
              <a:rPr lang="en-US" altLang="ko-KR" sz="2000" dirty="0">
                <a:latin typeface="Arial"/>
                <a:cs typeface="Arial"/>
              </a:rPr>
              <a:t>’, 33])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endParaRPr lang="en-US" altLang="ko-K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&gt;&gt;&gt; 1 in a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13740" algn="l"/>
                <a:tab pos="993775" algn="l"/>
                <a:tab pos="2249805" algn="l"/>
              </a:tabLst>
            </a:pPr>
            <a:r>
              <a:rPr lang="en-US" altLang="ko-KR" sz="2000" dirty="0">
                <a:latin typeface="Arial"/>
                <a:cs typeface="Arial"/>
              </a:rPr>
              <a:t>True</a:t>
            </a:r>
          </a:p>
        </p:txBody>
      </p:sp>
      <p:grpSp>
        <p:nvGrpSpPr>
          <p:cNvPr id="19" name="object 14">
            <a:extLst>
              <a:ext uri="{FF2B5EF4-FFF2-40B4-BE49-F238E27FC236}">
                <a16:creationId xmlns:a16="http://schemas.microsoft.com/office/drawing/2014/main" id="{6786E01C-2365-4CD7-8388-D2B3B4790668}"/>
              </a:ext>
            </a:extLst>
          </p:cNvPr>
          <p:cNvGrpSpPr/>
          <p:nvPr/>
        </p:nvGrpSpPr>
        <p:grpSpPr>
          <a:xfrm>
            <a:off x="7678801" y="1600200"/>
            <a:ext cx="3377565" cy="454659"/>
            <a:chOff x="7967471" y="1743455"/>
            <a:chExt cx="3377565" cy="454659"/>
          </a:xfrm>
        </p:grpSpPr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71C9A300-512F-41D8-B50A-EF34E4FCB7A5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30981CA5-0235-4694-AA0F-F5640AB645CC}"/>
                </a:ext>
              </a:extLst>
            </p:cNvPr>
            <p:cNvSpPr/>
            <p:nvPr/>
          </p:nvSpPr>
          <p:spPr>
            <a:xfrm>
              <a:off x="7973567" y="1749551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17">
            <a:extLst>
              <a:ext uri="{FF2B5EF4-FFF2-40B4-BE49-F238E27FC236}">
                <a16:creationId xmlns:a16="http://schemas.microsoft.com/office/drawing/2014/main" id="{3DA68C16-CD3E-4B79-A425-FF7E66B2D199}"/>
              </a:ext>
            </a:extLst>
          </p:cNvPr>
          <p:cNvSpPr txBox="1"/>
          <p:nvPr/>
        </p:nvSpPr>
        <p:spPr>
          <a:xfrm>
            <a:off x="7786751" y="1687449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113172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87400"/>
            <a:ext cx="1283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>
                <a:latin typeface="Arial"/>
                <a:cs typeface="Arial"/>
              </a:rPr>
              <a:t>INTRO</a:t>
            </a: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983689"/>
            <a:ext cx="6153785" cy="2753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1789430" algn="l"/>
              </a:tabLst>
            </a:pPr>
            <a:r>
              <a:rPr sz="2800" spc="-5" dirty="0">
                <a:latin typeface="UKIJ CJK"/>
                <a:cs typeface="UKIJ CJK"/>
              </a:rPr>
              <a:t>①	</a:t>
            </a:r>
            <a:r>
              <a:rPr lang="ko-KR" altLang="en-US" sz="2800" spc="-5" dirty="0">
                <a:latin typeface="UKIJ CJK"/>
                <a:cs typeface="UKIJ CJK"/>
              </a:rPr>
              <a:t>저번 시간 </a:t>
            </a:r>
            <a:r>
              <a:rPr lang="en-US" altLang="ko-KR" sz="2800" spc="-5" dirty="0">
                <a:latin typeface="UKIJ CJK"/>
                <a:cs typeface="UKIJ CJK"/>
              </a:rPr>
              <a:t>REVIEW</a:t>
            </a:r>
            <a:endParaRPr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  <a:tabLst>
                <a:tab pos="527685" algn="l"/>
              </a:tabLst>
            </a:pPr>
            <a:r>
              <a:rPr sz="2800" spc="-5" dirty="0">
                <a:latin typeface="UKIJ CJK"/>
                <a:cs typeface="UKIJ CJK"/>
              </a:rPr>
              <a:t>②	</a:t>
            </a:r>
            <a:r>
              <a:rPr lang="ko-KR" altLang="en-US" sz="2800" spc="-10" dirty="0">
                <a:latin typeface="UKIJ CJK"/>
                <a:cs typeface="UKIJ CJK"/>
              </a:rPr>
              <a:t>변수와</a:t>
            </a:r>
            <a:r>
              <a:rPr lang="en-US" altLang="ko-KR" sz="2800" spc="-10" dirty="0">
                <a:latin typeface="UKIJ CJK"/>
                <a:cs typeface="UKIJ CJK"/>
              </a:rPr>
              <a:t> </a:t>
            </a:r>
            <a:r>
              <a:rPr lang="ko-KR" altLang="en-US" sz="2800" spc="-10" dirty="0">
                <a:latin typeface="UKIJ CJK"/>
                <a:cs typeface="UKIJ CJK"/>
              </a:rPr>
              <a:t>연산자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90"/>
              </a:spcBef>
              <a:tabLst>
                <a:tab pos="527685" algn="l"/>
              </a:tabLst>
            </a:pPr>
            <a:r>
              <a:rPr sz="2800" spc="-5" dirty="0">
                <a:latin typeface="UKIJ CJK"/>
                <a:cs typeface="UKIJ CJK"/>
              </a:rPr>
              <a:t>③	</a:t>
            </a:r>
            <a:r>
              <a:rPr lang="ko-KR" altLang="en-US" sz="2800" spc="45" dirty="0">
                <a:latin typeface="Arial"/>
                <a:cs typeface="Arial"/>
              </a:rPr>
              <a:t>리스트</a:t>
            </a:r>
            <a:r>
              <a:rPr lang="en-US" altLang="ko-KR" sz="2800" spc="45" dirty="0">
                <a:latin typeface="Arial"/>
                <a:cs typeface="Arial"/>
              </a:rPr>
              <a:t>, </a:t>
            </a:r>
            <a:r>
              <a:rPr lang="ko-KR" altLang="en-US" sz="2800" spc="45" dirty="0" err="1">
                <a:latin typeface="Arial"/>
                <a:cs typeface="Arial"/>
              </a:rPr>
              <a:t>튜플</a:t>
            </a:r>
            <a:r>
              <a:rPr lang="en-US" altLang="ko-KR" sz="2800" spc="45" dirty="0">
                <a:latin typeface="Arial"/>
                <a:cs typeface="Arial"/>
              </a:rPr>
              <a:t>, </a:t>
            </a:r>
            <a:r>
              <a:rPr lang="ko-KR" altLang="en-US" sz="2800" spc="45" dirty="0" err="1">
                <a:latin typeface="Arial"/>
                <a:cs typeface="Arial"/>
              </a:rPr>
              <a:t>딕셔너리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75"/>
              </a:spcBef>
              <a:tabLst>
                <a:tab pos="527685" algn="l"/>
                <a:tab pos="2444750" algn="l"/>
                <a:tab pos="3707129" algn="l"/>
                <a:tab pos="5074285" algn="l"/>
              </a:tabLst>
            </a:pPr>
            <a:r>
              <a:rPr sz="2800" spc="-5" dirty="0">
                <a:latin typeface="UKIJ CJK"/>
                <a:cs typeface="UKIJ CJK"/>
              </a:rPr>
              <a:t>④	</a:t>
            </a:r>
            <a:r>
              <a:rPr lang="ko-KR" altLang="en-US" sz="2800" spc="-135" dirty="0">
                <a:latin typeface="Arial"/>
                <a:cs typeface="Arial"/>
              </a:rPr>
              <a:t>예제 프로그래밍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9115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20548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/>
              <a:t>예제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310511"/>
            <a:ext cx="10513061" cy="3105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en-US" sz="2800" dirty="0">
                <a:latin typeface="UKIJ CJK"/>
                <a:cs typeface="UKIJ CJK"/>
              </a:rPr>
              <a:t>Input() </a:t>
            </a:r>
            <a:r>
              <a:rPr lang="ko-KR" altLang="en-US" sz="2800" dirty="0">
                <a:latin typeface="UKIJ CJK"/>
                <a:cs typeface="UKIJ CJK"/>
              </a:rPr>
              <a:t>함수를 이용하여 </a:t>
            </a:r>
            <a:r>
              <a:rPr lang="en-US" altLang="ko-KR" sz="2800" dirty="0">
                <a:latin typeface="UKIJ CJK"/>
                <a:cs typeface="UKIJ CJK"/>
              </a:rPr>
              <a:t>‘name’, ‘age’, ‘birth’</a:t>
            </a:r>
            <a:r>
              <a:rPr lang="ko-KR" altLang="en-US" sz="2800" dirty="0">
                <a:latin typeface="UKIJ CJK"/>
                <a:cs typeface="UKIJ CJK"/>
              </a:rPr>
              <a:t>를 </a:t>
            </a:r>
            <a:r>
              <a:rPr lang="ko-KR" altLang="en-US" sz="2800" dirty="0" err="1">
                <a:latin typeface="UKIJ CJK"/>
                <a:cs typeface="UKIJ CJK"/>
              </a:rPr>
              <a:t>입력받아</a:t>
            </a:r>
            <a:r>
              <a:rPr lang="ko-KR" altLang="en-US" sz="2800" dirty="0">
                <a:latin typeface="UKIJ CJK"/>
                <a:cs typeface="UKIJ CJK"/>
              </a:rPr>
              <a:t> </a:t>
            </a:r>
            <a:r>
              <a:rPr lang="ko-KR" altLang="en-US" sz="2800" dirty="0" err="1">
                <a:latin typeface="UKIJ CJK"/>
                <a:cs typeface="UKIJ CJK"/>
              </a:rPr>
              <a:t>딕셔너리를</a:t>
            </a: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ko-KR" altLang="en-US" sz="2800" dirty="0" err="1">
                <a:latin typeface="UKIJ CJK"/>
                <a:cs typeface="UKIJ CJK"/>
              </a:rPr>
              <a:t>만들어보기</a:t>
            </a: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ko-KR" altLang="en-US" sz="2800" dirty="0">
                <a:latin typeface="UKIJ CJK"/>
                <a:cs typeface="UKIJ CJK"/>
              </a:rPr>
              <a:t>숫자 </a:t>
            </a:r>
            <a:r>
              <a:rPr lang="en-US" altLang="ko-KR" sz="2800" dirty="0">
                <a:latin typeface="UKIJ CJK"/>
                <a:cs typeface="UKIJ CJK"/>
              </a:rPr>
              <a:t>3</a:t>
            </a:r>
            <a:r>
              <a:rPr lang="ko-KR" altLang="en-US" sz="2800" dirty="0">
                <a:latin typeface="UKIJ CJK"/>
                <a:cs typeface="UKIJ CJK"/>
              </a:rPr>
              <a:t>개를 </a:t>
            </a:r>
            <a:r>
              <a:rPr lang="ko-KR" altLang="en-US" sz="2800" dirty="0" err="1">
                <a:latin typeface="UKIJ CJK"/>
                <a:cs typeface="UKIJ CJK"/>
              </a:rPr>
              <a:t>입력받아</a:t>
            </a:r>
            <a:r>
              <a:rPr lang="ko-KR" altLang="en-US" sz="2800" dirty="0">
                <a:latin typeface="UKIJ CJK"/>
                <a:cs typeface="UKIJ CJK"/>
              </a:rPr>
              <a:t> </a:t>
            </a:r>
            <a:r>
              <a:rPr lang="en-US" altLang="ko-KR" sz="2800" dirty="0">
                <a:latin typeface="UKIJ CJK"/>
                <a:cs typeface="UKIJ CJK"/>
              </a:rPr>
              <a:t>3</a:t>
            </a:r>
            <a:r>
              <a:rPr lang="ko-KR" altLang="en-US" sz="2800" dirty="0">
                <a:latin typeface="UKIJ CJK"/>
                <a:cs typeface="UKIJ CJK"/>
              </a:rPr>
              <a:t>개를 요소로 가지는 리스트를 만들고</a:t>
            </a:r>
            <a:r>
              <a:rPr lang="en-US" altLang="ko-KR" sz="2800" dirty="0">
                <a:latin typeface="UKIJ CJK"/>
                <a:cs typeface="UKIJ CJK"/>
              </a:rPr>
              <a:t>,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ko-KR" altLang="en-US" sz="2800" dirty="0">
                <a:latin typeface="UKIJ CJK"/>
                <a:cs typeface="UKIJ CJK"/>
              </a:rPr>
              <a:t>그 숫자 </a:t>
            </a:r>
            <a:r>
              <a:rPr lang="en-US" altLang="ko-KR" sz="2800" dirty="0">
                <a:latin typeface="UKIJ CJK"/>
                <a:cs typeface="UKIJ CJK"/>
              </a:rPr>
              <a:t>3</a:t>
            </a:r>
            <a:r>
              <a:rPr lang="ko-KR" altLang="en-US" sz="2800" dirty="0">
                <a:latin typeface="UKIJ CJK"/>
                <a:cs typeface="UKIJ CJK"/>
              </a:rPr>
              <a:t>개와 아까 만든 리스트를 요소로 가지는 리스트 만들기</a:t>
            </a: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endParaRPr lang="en-US" altLang="ko-KR"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1245" algn="l"/>
                <a:tab pos="3248660" algn="l"/>
                <a:tab pos="4350385" algn="l"/>
                <a:tab pos="5257165" algn="l"/>
              </a:tabLst>
            </a:pPr>
            <a:r>
              <a:rPr lang="en-US" sz="2800" dirty="0">
                <a:latin typeface="UKIJ CJK"/>
                <a:cs typeface="UKIJ CJK"/>
              </a:rPr>
              <a:t>Ex) 1, 2, 3 -&gt; [1, 2, 3, [1, 2, 3]]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AC5C5-15F4-4C1B-842B-203097C6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설문조사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4A965-F0B0-4A6A-BA6E-6DF34E839D75}"/>
              </a:ext>
            </a:extLst>
          </p:cNvPr>
          <p:cNvSpPr txBox="1"/>
          <p:nvPr/>
        </p:nvSpPr>
        <p:spPr>
          <a:xfrm>
            <a:off x="839468" y="1859340"/>
            <a:ext cx="10513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앞으로의 수업 방향성을 위한 설문조사</a:t>
            </a:r>
            <a:r>
              <a:rPr lang="en-US" altLang="ko-KR" sz="3200" dirty="0"/>
              <a:t>!</a:t>
            </a:r>
          </a:p>
          <a:p>
            <a:endParaRPr lang="en-US" altLang="ko-KR" sz="3200" dirty="0"/>
          </a:p>
          <a:p>
            <a:r>
              <a:rPr lang="en-US" altLang="ko-KR" sz="3200" dirty="0"/>
              <a:t>https://bit.ly/3aePuQC</a:t>
            </a:r>
            <a:endParaRPr lang="ko-KR" altLang="en-US" sz="32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0C13D-EA7A-46F7-9882-01B297FB598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204"/>
              </a:spcBef>
            </a:pPr>
            <a:r>
              <a:rPr lang="en-US" altLang="ko-KR" spc="-5"/>
              <a:t>2021</a:t>
            </a:r>
            <a:r>
              <a:rPr lang="ko-KR" altLang="en-US" spc="40"/>
              <a:t> </a:t>
            </a:r>
            <a:r>
              <a:rPr lang="ko-KR" altLang="en-US"/>
              <a:t>봄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8C2FB7-587F-4841-A5CB-3E5D4C5BA95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lang="en-US" spc="-5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4526C-C800-4D20-AF0E-F487F82CB4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US" altLang="ko-KR" smtClean="0"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908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49961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lang="en-US" altLang="ko-KR" dirty="0"/>
              <a:t> REVIEW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339" y="2136089"/>
            <a:ext cx="6168390" cy="2444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5" dirty="0">
                <a:latin typeface="UKIJ CJK"/>
                <a:cs typeface="UKIJ CJK"/>
              </a:rPr>
              <a:t>①	쉽고 간결한</a:t>
            </a:r>
            <a:r>
              <a:rPr sz="2800" spc="-215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문법</a:t>
            </a:r>
            <a:endParaRPr sz="2800" dirty="0">
              <a:latin typeface="UKIJ CJK"/>
              <a:cs typeface="UKIJ CJK"/>
            </a:endParaRPr>
          </a:p>
          <a:p>
            <a:pPr marL="469900">
              <a:lnSpc>
                <a:spcPct val="100000"/>
              </a:lnSpc>
              <a:spcBef>
                <a:spcPts val="2050"/>
              </a:spcBef>
              <a:tabLst>
                <a:tab pos="1083945" algn="l"/>
              </a:tabLst>
            </a:pPr>
            <a:r>
              <a:rPr sz="2400" spc="-30" dirty="0">
                <a:latin typeface="UKIJ CJK"/>
                <a:cs typeface="UKIJ CJK"/>
              </a:rPr>
              <a:t>ex)	</a:t>
            </a:r>
            <a:r>
              <a:rPr sz="2400" b="1" spc="40" dirty="0"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6FAC46"/>
                </a:solidFill>
                <a:latin typeface="UKIJ CJK"/>
                <a:cs typeface="UKIJ CJK"/>
              </a:rPr>
              <a:t>4 </a:t>
            </a:r>
            <a:r>
              <a:rPr sz="2400" b="1" spc="-10" dirty="0">
                <a:latin typeface="Arial"/>
                <a:cs typeface="Arial"/>
              </a:rPr>
              <a:t>in </a:t>
            </a:r>
            <a:r>
              <a:rPr sz="2400" spc="-40" dirty="0">
                <a:latin typeface="UKIJ CJK"/>
                <a:cs typeface="UKIJ CJK"/>
              </a:rPr>
              <a:t>[</a:t>
            </a:r>
            <a:r>
              <a:rPr sz="2400" spc="-40" dirty="0">
                <a:solidFill>
                  <a:srgbClr val="6FAC46"/>
                </a:solidFill>
                <a:latin typeface="UKIJ CJK"/>
                <a:cs typeface="UKIJ CJK"/>
              </a:rPr>
              <a:t>1</a:t>
            </a:r>
            <a:r>
              <a:rPr sz="2400" spc="-40" dirty="0">
                <a:latin typeface="UKIJ CJK"/>
                <a:cs typeface="UKIJ CJK"/>
              </a:rPr>
              <a:t>,</a:t>
            </a:r>
            <a:r>
              <a:rPr sz="2400" spc="-40" dirty="0">
                <a:solidFill>
                  <a:srgbClr val="6FAC46"/>
                </a:solidFill>
                <a:latin typeface="UKIJ CJK"/>
                <a:cs typeface="UKIJ CJK"/>
              </a:rPr>
              <a:t>2</a:t>
            </a:r>
            <a:r>
              <a:rPr sz="2400" spc="-40" dirty="0">
                <a:latin typeface="UKIJ CJK"/>
                <a:cs typeface="UKIJ CJK"/>
              </a:rPr>
              <a:t>,</a:t>
            </a:r>
            <a:r>
              <a:rPr sz="2400" spc="-40" dirty="0">
                <a:solidFill>
                  <a:srgbClr val="6FAC46"/>
                </a:solidFill>
                <a:latin typeface="UKIJ CJK"/>
                <a:cs typeface="UKIJ CJK"/>
              </a:rPr>
              <a:t>3</a:t>
            </a:r>
            <a:r>
              <a:rPr sz="2400" spc="-40" dirty="0">
                <a:latin typeface="UKIJ CJK"/>
                <a:cs typeface="UKIJ CJK"/>
              </a:rPr>
              <a:t>,</a:t>
            </a:r>
            <a:r>
              <a:rPr sz="2400" spc="-40" dirty="0">
                <a:solidFill>
                  <a:srgbClr val="6FAC46"/>
                </a:solidFill>
                <a:latin typeface="UKIJ CJK"/>
                <a:cs typeface="UKIJ CJK"/>
              </a:rPr>
              <a:t>4</a:t>
            </a:r>
            <a:r>
              <a:rPr sz="2400" spc="-40" dirty="0">
                <a:latin typeface="UKIJ CJK"/>
                <a:cs typeface="UKIJ CJK"/>
              </a:rPr>
              <a:t>]: </a:t>
            </a:r>
            <a:r>
              <a:rPr sz="2400" spc="-15" dirty="0">
                <a:latin typeface="UKIJ CJK"/>
                <a:cs typeface="UKIJ CJK"/>
              </a:rPr>
              <a:t>print(</a:t>
            </a:r>
            <a:r>
              <a:rPr sz="2400" spc="-15" dirty="0">
                <a:solidFill>
                  <a:srgbClr val="C55A11"/>
                </a:solidFill>
                <a:latin typeface="UKIJ CJK"/>
                <a:cs typeface="UKIJ CJK"/>
              </a:rPr>
              <a:t>"4가</a:t>
            </a:r>
            <a:r>
              <a:rPr sz="2400" spc="455" dirty="0">
                <a:solidFill>
                  <a:srgbClr val="C55A11"/>
                </a:solidFill>
                <a:latin typeface="UKIJ CJK"/>
                <a:cs typeface="UKIJ CJK"/>
              </a:rPr>
              <a:t> </a:t>
            </a:r>
            <a:r>
              <a:rPr sz="2400" spc="-5" dirty="0">
                <a:solidFill>
                  <a:srgbClr val="C55A11"/>
                </a:solidFill>
                <a:latin typeface="UKIJ CJK"/>
                <a:cs typeface="UKIJ CJK"/>
              </a:rPr>
              <a:t>있습니다"</a:t>
            </a:r>
            <a:r>
              <a:rPr sz="2400" spc="-5" dirty="0">
                <a:latin typeface="UKIJ CJK"/>
                <a:cs typeface="UKIJ CJK"/>
              </a:rPr>
              <a:t>)</a:t>
            </a:r>
            <a:endParaRPr sz="2400" dirty="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800" spc="-5" dirty="0">
                <a:latin typeface="UKIJ CJK"/>
                <a:cs typeface="UKIJ CJK"/>
              </a:rPr>
              <a:t>②	개발자를 위한 다양한</a:t>
            </a:r>
            <a:r>
              <a:rPr sz="2800" spc="55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도구들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69339" y="5199075"/>
            <a:ext cx="692277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2780" algn="l"/>
              </a:tabLst>
            </a:pPr>
            <a:r>
              <a:rPr sz="2800" spc="-5" dirty="0">
                <a:latin typeface="UKIJ CJK"/>
                <a:cs typeface="UKIJ CJK"/>
              </a:rPr>
              <a:t>③	</a:t>
            </a:r>
            <a:r>
              <a:rPr sz="2950" b="1" i="1" spc="-110" dirty="0">
                <a:latin typeface="Arial"/>
                <a:cs typeface="Arial"/>
              </a:rPr>
              <a:t>"Life </a:t>
            </a:r>
            <a:r>
              <a:rPr sz="2950" b="1" i="1" spc="-204" dirty="0">
                <a:latin typeface="Arial"/>
                <a:cs typeface="Arial"/>
              </a:rPr>
              <a:t>is </a:t>
            </a:r>
            <a:r>
              <a:rPr sz="2950" b="1" i="1" spc="-25" dirty="0">
                <a:latin typeface="Arial"/>
                <a:cs typeface="Arial"/>
              </a:rPr>
              <a:t>too </a:t>
            </a:r>
            <a:r>
              <a:rPr sz="2950" b="1" i="1" spc="-85" dirty="0">
                <a:latin typeface="Arial"/>
                <a:cs typeface="Arial"/>
              </a:rPr>
              <a:t>short, </a:t>
            </a:r>
            <a:r>
              <a:rPr sz="2950" b="1" i="1" spc="-245" dirty="0">
                <a:latin typeface="Arial"/>
                <a:cs typeface="Arial"/>
              </a:rPr>
              <a:t>You </a:t>
            </a:r>
            <a:r>
              <a:rPr sz="2950" b="1" i="1" spc="-95" dirty="0">
                <a:latin typeface="Arial"/>
                <a:cs typeface="Arial"/>
              </a:rPr>
              <a:t>need</a:t>
            </a:r>
            <a:r>
              <a:rPr sz="2950" b="1" i="1" spc="-270" dirty="0">
                <a:latin typeface="Arial"/>
                <a:cs typeface="Arial"/>
              </a:rPr>
              <a:t> </a:t>
            </a:r>
            <a:r>
              <a:rPr sz="2950" b="1" i="1" spc="-65" dirty="0">
                <a:latin typeface="Arial"/>
                <a:cs typeface="Arial"/>
              </a:rPr>
              <a:t>python."</a:t>
            </a:r>
            <a:endParaRPr sz="2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245" dirty="0"/>
              <a:t> </a:t>
            </a:r>
            <a:r>
              <a:rPr lang="en-US" spc="-5" dirty="0"/>
              <a:t>REVIEW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10257"/>
            <a:ext cx="10136505" cy="3596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5" dirty="0">
                <a:latin typeface="UKIJ CJK"/>
                <a:cs typeface="UKIJ CJK"/>
              </a:rPr>
              <a:t>①	Python</a:t>
            </a:r>
            <a:r>
              <a:rPr sz="2800" spc="245" dirty="0">
                <a:latin typeface="UKIJ CJK"/>
                <a:cs typeface="UKIJ CJK"/>
              </a:rPr>
              <a:t> </a:t>
            </a:r>
            <a:r>
              <a:rPr sz="2800" spc="-10" dirty="0">
                <a:latin typeface="UKIJ CJK"/>
                <a:cs typeface="UKIJ CJK"/>
              </a:rPr>
              <a:t>Shell</a:t>
            </a:r>
            <a:endParaRPr sz="2800" dirty="0">
              <a:latin typeface="UKIJ CJK"/>
              <a:cs typeface="UKIJ CJK"/>
            </a:endParaRPr>
          </a:p>
          <a:p>
            <a:pPr marL="469900">
              <a:lnSpc>
                <a:spcPct val="100000"/>
              </a:lnSpc>
              <a:spcBef>
                <a:spcPts val="3320"/>
              </a:spcBef>
              <a:tabLst>
                <a:tab pos="984885" algn="l"/>
              </a:tabLst>
            </a:pPr>
            <a:r>
              <a:rPr sz="2400" dirty="0">
                <a:latin typeface="UKIJ CJK"/>
                <a:cs typeface="UKIJ CJK"/>
              </a:rPr>
              <a:t>①	짧은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파이썬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명령어를</a:t>
            </a:r>
            <a:r>
              <a:rPr sz="2400" spc="204" dirty="0">
                <a:latin typeface="UKIJ CJK"/>
                <a:cs typeface="UKIJ CJK"/>
              </a:rPr>
              <a:t> </a:t>
            </a:r>
            <a:r>
              <a:rPr sz="2400" spc="-15" dirty="0">
                <a:latin typeface="UKIJ CJK"/>
                <a:cs typeface="UKIJ CJK"/>
              </a:rPr>
              <a:t>입력하고,</a:t>
            </a:r>
            <a:r>
              <a:rPr sz="2400" spc="204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그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결과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값을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바로</a:t>
            </a:r>
            <a:r>
              <a:rPr sz="2400" spc="20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받아볼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수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spc="-45" dirty="0">
                <a:latin typeface="UKIJ CJK"/>
                <a:cs typeface="UKIJ CJK"/>
              </a:rPr>
              <a:t>있다.</a:t>
            </a:r>
            <a:endParaRPr sz="2400" dirty="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750" dirty="0">
              <a:latin typeface="UKIJ CJK"/>
              <a:cs typeface="UKIJ CJK"/>
            </a:endParaRPr>
          </a:p>
          <a:p>
            <a:pPr marL="469900">
              <a:lnSpc>
                <a:spcPct val="100000"/>
              </a:lnSpc>
              <a:tabLst>
                <a:tab pos="984885" algn="l"/>
              </a:tabLst>
            </a:pPr>
            <a:r>
              <a:rPr sz="2400" dirty="0">
                <a:latin typeface="UKIJ CJK"/>
                <a:cs typeface="UKIJ CJK"/>
              </a:rPr>
              <a:t>②	Python과 </a:t>
            </a:r>
            <a:r>
              <a:rPr sz="2400" spc="-5" dirty="0">
                <a:latin typeface="UKIJ CJK"/>
                <a:cs typeface="UKIJ CJK"/>
              </a:rPr>
              <a:t>완전히 같은 문법으로</a:t>
            </a:r>
            <a:r>
              <a:rPr sz="2400" spc="229" dirty="0">
                <a:latin typeface="UKIJ CJK"/>
                <a:cs typeface="UKIJ CJK"/>
              </a:rPr>
              <a:t> </a:t>
            </a:r>
            <a:r>
              <a:rPr sz="2400" spc="-30" dirty="0">
                <a:latin typeface="UKIJ CJK"/>
                <a:cs typeface="UKIJ CJK"/>
              </a:rPr>
              <a:t>실행된다.</a:t>
            </a:r>
            <a:endParaRPr sz="2400" dirty="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750" dirty="0">
              <a:latin typeface="UKIJ CJK"/>
              <a:cs typeface="UKIJ CJK"/>
            </a:endParaRPr>
          </a:p>
          <a:p>
            <a:pPr marL="469900">
              <a:lnSpc>
                <a:spcPct val="100000"/>
              </a:lnSpc>
              <a:tabLst>
                <a:tab pos="984885" algn="l"/>
              </a:tabLst>
            </a:pPr>
            <a:r>
              <a:rPr sz="2400" dirty="0">
                <a:latin typeface="UKIJ CJK"/>
                <a:cs typeface="UKIJ CJK"/>
              </a:rPr>
              <a:t>③	특정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파이썬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문법을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확인할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경우에</a:t>
            </a:r>
            <a:r>
              <a:rPr sz="2400" spc="22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자주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spc="-25" dirty="0">
                <a:latin typeface="UKIJ CJK"/>
                <a:cs typeface="UKIJ CJK"/>
              </a:rPr>
              <a:t>사용한다.</a:t>
            </a:r>
            <a:endParaRPr sz="2400" dirty="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UKIJ CJK"/>
              <a:cs typeface="UKIJ CJK"/>
            </a:endParaRPr>
          </a:p>
          <a:p>
            <a:pPr marL="469900">
              <a:lnSpc>
                <a:spcPct val="100000"/>
              </a:lnSpc>
              <a:tabLst>
                <a:tab pos="984885" algn="l"/>
              </a:tabLst>
            </a:pPr>
            <a:r>
              <a:rPr sz="2400" dirty="0">
                <a:latin typeface="UKIJ CJK"/>
                <a:cs typeface="UKIJ CJK"/>
              </a:rPr>
              <a:t>④	</a:t>
            </a:r>
            <a:r>
              <a:rPr sz="2400" spc="-15" dirty="0">
                <a:latin typeface="UKIJ CJK"/>
                <a:cs typeface="UKIJ CJK"/>
              </a:rPr>
              <a:t>PyCharm을 </a:t>
            </a:r>
            <a:r>
              <a:rPr sz="2400" dirty="0">
                <a:latin typeface="UKIJ CJK"/>
                <a:cs typeface="UKIJ CJK"/>
              </a:rPr>
              <a:t>사용할 </a:t>
            </a:r>
            <a:r>
              <a:rPr sz="2400" spc="-25" dirty="0">
                <a:latin typeface="UKIJ CJK"/>
                <a:cs typeface="UKIJ CJK"/>
              </a:rPr>
              <a:t>경우, </a:t>
            </a:r>
            <a:r>
              <a:rPr sz="2400" dirty="0">
                <a:latin typeface="UKIJ CJK"/>
                <a:cs typeface="UKIJ CJK"/>
              </a:rPr>
              <a:t>현재 정보를 오른쪽에</a:t>
            </a:r>
            <a:r>
              <a:rPr sz="2400" spc="100" dirty="0">
                <a:latin typeface="UKIJ CJK"/>
                <a:cs typeface="UKIJ CJK"/>
              </a:rPr>
              <a:t> </a:t>
            </a:r>
            <a:r>
              <a:rPr sz="2400" spc="-25" dirty="0">
                <a:latin typeface="UKIJ CJK"/>
                <a:cs typeface="UKIJ CJK"/>
              </a:rPr>
              <a:t>표현해준다.</a:t>
            </a:r>
            <a:endParaRPr sz="2400" dirty="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36707" y="3939540"/>
            <a:ext cx="1627631" cy="24170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245" dirty="0"/>
              <a:t> </a:t>
            </a:r>
            <a:r>
              <a:rPr lang="en-US" spc="-5" dirty="0"/>
              <a:t>REVIEW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10257"/>
            <a:ext cx="8940165" cy="2927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5" dirty="0">
                <a:latin typeface="UKIJ CJK"/>
                <a:cs typeface="UKIJ CJK"/>
              </a:rPr>
              <a:t>②	Python</a:t>
            </a:r>
            <a:r>
              <a:rPr sz="2800" spc="245" dirty="0">
                <a:latin typeface="UKIJ CJK"/>
                <a:cs typeface="UKIJ CJK"/>
              </a:rPr>
              <a:t> </a:t>
            </a:r>
            <a:r>
              <a:rPr sz="2800" spc="-15" dirty="0">
                <a:latin typeface="UKIJ CJK"/>
                <a:cs typeface="UKIJ CJK"/>
              </a:rPr>
              <a:t>File</a:t>
            </a:r>
            <a:endParaRPr sz="2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UKIJ CJK"/>
              <a:cs typeface="UKIJ CJK"/>
            </a:endParaRPr>
          </a:p>
          <a:p>
            <a:pPr marL="469900">
              <a:lnSpc>
                <a:spcPct val="100000"/>
              </a:lnSpc>
              <a:tabLst>
                <a:tab pos="984885" algn="l"/>
              </a:tabLst>
            </a:pPr>
            <a:r>
              <a:rPr sz="2400" dirty="0">
                <a:latin typeface="UKIJ CJK"/>
                <a:cs typeface="UKIJ CJK"/>
              </a:rPr>
              <a:t>①	실행해야</a:t>
            </a:r>
            <a:r>
              <a:rPr sz="2400" spc="204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할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많은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양의</a:t>
            </a:r>
            <a:r>
              <a:rPr sz="2400" spc="20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명령어들을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파일로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저장할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수</a:t>
            </a:r>
            <a:r>
              <a:rPr sz="2400" spc="204" dirty="0">
                <a:latin typeface="UKIJ CJK"/>
                <a:cs typeface="UKIJ CJK"/>
              </a:rPr>
              <a:t> </a:t>
            </a:r>
            <a:r>
              <a:rPr sz="2400" spc="-45" dirty="0">
                <a:latin typeface="UKIJ CJK"/>
                <a:cs typeface="UKIJ CJK"/>
              </a:rPr>
              <a:t>있다.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1800">
              <a:latin typeface="UKIJ CJK"/>
              <a:cs typeface="UKIJ CJK"/>
            </a:endParaRPr>
          </a:p>
          <a:p>
            <a:pPr marL="469900">
              <a:lnSpc>
                <a:spcPct val="100000"/>
              </a:lnSpc>
              <a:tabLst>
                <a:tab pos="984885" algn="l"/>
              </a:tabLst>
            </a:pPr>
            <a:r>
              <a:rPr sz="2400" dirty="0">
                <a:latin typeface="UKIJ CJK"/>
                <a:cs typeface="UKIJ CJK"/>
              </a:rPr>
              <a:t>②	</a:t>
            </a:r>
            <a:r>
              <a:rPr sz="2400" spc="5" dirty="0">
                <a:latin typeface="UKIJ CJK"/>
                <a:cs typeface="UKIJ CJK"/>
              </a:rPr>
              <a:t>Shift </a:t>
            </a:r>
            <a:r>
              <a:rPr sz="2400" spc="30" dirty="0">
                <a:latin typeface="UKIJ CJK"/>
                <a:cs typeface="UKIJ CJK"/>
              </a:rPr>
              <a:t>– </a:t>
            </a:r>
            <a:r>
              <a:rPr sz="2400" dirty="0">
                <a:latin typeface="UKIJ CJK"/>
                <a:cs typeface="UKIJ CJK"/>
              </a:rPr>
              <a:t>F10을 </a:t>
            </a:r>
            <a:r>
              <a:rPr sz="2400" spc="-5" dirty="0">
                <a:latin typeface="UKIJ CJK"/>
                <a:cs typeface="UKIJ CJK"/>
              </a:rPr>
              <a:t>누르면 파일 전체가</a:t>
            </a:r>
            <a:r>
              <a:rPr sz="2400" spc="30" dirty="0">
                <a:latin typeface="UKIJ CJK"/>
                <a:cs typeface="UKIJ CJK"/>
              </a:rPr>
              <a:t> </a:t>
            </a:r>
            <a:r>
              <a:rPr sz="2400" spc="-30" dirty="0">
                <a:latin typeface="UKIJ CJK"/>
                <a:cs typeface="UKIJ CJK"/>
              </a:rPr>
              <a:t>실행된다.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750">
              <a:latin typeface="UKIJ CJK"/>
              <a:cs typeface="UKIJ CJK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984885" algn="l"/>
              </a:tabLst>
            </a:pPr>
            <a:r>
              <a:rPr sz="2400" dirty="0">
                <a:latin typeface="UKIJ CJK"/>
                <a:cs typeface="UKIJ CJK"/>
              </a:rPr>
              <a:t>③	대부분 프로그래밍은 파이썬 파일을 통해</a:t>
            </a:r>
            <a:r>
              <a:rPr sz="2400" spc="425" dirty="0">
                <a:latin typeface="UKIJ CJK"/>
                <a:cs typeface="UKIJ CJK"/>
              </a:rPr>
              <a:t> </a:t>
            </a:r>
            <a:r>
              <a:rPr sz="2400" spc="-25" dirty="0">
                <a:latin typeface="UKIJ CJK"/>
                <a:cs typeface="UKIJ CJK"/>
              </a:rPr>
              <a:t>작성된다.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245" dirty="0"/>
              <a:t> </a:t>
            </a:r>
            <a:r>
              <a:rPr lang="en-US" spc="-5" dirty="0"/>
              <a:t>REVIEW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321179"/>
            <a:ext cx="5817870" cy="36901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UKIJ CJK"/>
                <a:cs typeface="UKIJ CJK"/>
              </a:rPr>
              <a:t>덧셈, 뺄셈, 곱셈,</a:t>
            </a:r>
            <a:r>
              <a:rPr sz="2800" spc="145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나눗셈</a:t>
            </a:r>
            <a:endParaRPr sz="2800" dirty="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255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UKIJ CJK"/>
                <a:cs typeface="UKIJ CJK"/>
              </a:rPr>
              <a:t>곱셈과</a:t>
            </a:r>
            <a:r>
              <a:rPr sz="2800" spc="245" dirty="0">
                <a:latin typeface="UKIJ CJK"/>
                <a:cs typeface="UKIJ CJK"/>
              </a:rPr>
              <a:t> </a:t>
            </a:r>
            <a:r>
              <a:rPr sz="2800" spc="-10" dirty="0">
                <a:latin typeface="UKIJ CJK"/>
                <a:cs typeface="UKIJ CJK"/>
              </a:rPr>
              <a:t>나눗셈은</a:t>
            </a:r>
            <a:r>
              <a:rPr sz="2800" spc="270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각각</a:t>
            </a:r>
            <a:r>
              <a:rPr sz="2800" spc="250" dirty="0">
                <a:latin typeface="UKIJ CJK"/>
                <a:cs typeface="UKIJ CJK"/>
              </a:rPr>
              <a:t> </a:t>
            </a:r>
            <a:r>
              <a:rPr sz="2800" spc="-355" dirty="0">
                <a:latin typeface="UKIJ CJK"/>
                <a:cs typeface="UKIJ CJK"/>
              </a:rPr>
              <a:t>*</a:t>
            </a:r>
            <a:r>
              <a:rPr sz="2800" spc="-135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와</a:t>
            </a:r>
            <a:r>
              <a:rPr sz="2800" spc="254" dirty="0">
                <a:latin typeface="UKIJ CJK"/>
                <a:cs typeface="UKIJ CJK"/>
              </a:rPr>
              <a:t> </a:t>
            </a:r>
            <a:r>
              <a:rPr sz="2800" spc="55" dirty="0">
                <a:latin typeface="UKIJ CJK"/>
                <a:cs typeface="UKIJ CJK"/>
              </a:rPr>
              <a:t>/</a:t>
            </a:r>
            <a:r>
              <a:rPr sz="2800" spc="245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로</a:t>
            </a:r>
            <a:r>
              <a:rPr sz="2800" spc="240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약속</a:t>
            </a:r>
            <a:endParaRPr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endParaRPr lang="en-US" altLang="ko-KR" sz="2800" spc="3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2800" spc="30" dirty="0">
                <a:latin typeface="UKIJ CJK"/>
                <a:cs typeface="UKIJ CJK"/>
              </a:rPr>
              <a:t>//는 </a:t>
            </a:r>
            <a:r>
              <a:rPr sz="2800" spc="-5" dirty="0">
                <a:latin typeface="UKIJ CJK"/>
                <a:cs typeface="UKIJ CJK"/>
              </a:rPr>
              <a:t>나누기의</a:t>
            </a:r>
            <a:r>
              <a:rPr sz="2800" spc="505" dirty="0">
                <a:latin typeface="UKIJ CJK"/>
                <a:cs typeface="UKIJ CJK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UKIJ CJK"/>
                <a:cs typeface="UKIJ CJK"/>
              </a:rPr>
              <a:t>몫</a:t>
            </a:r>
            <a:endParaRPr sz="2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800" spc="10" dirty="0">
                <a:latin typeface="UKIJ CJK"/>
                <a:cs typeface="UKIJ CJK"/>
              </a:rPr>
              <a:t>%는 </a:t>
            </a:r>
            <a:r>
              <a:rPr sz="2800" spc="-5" dirty="0" err="1">
                <a:latin typeface="UKIJ CJK"/>
                <a:cs typeface="UKIJ CJK"/>
              </a:rPr>
              <a:t>나누기의</a:t>
            </a:r>
            <a:r>
              <a:rPr sz="2800" spc="505" dirty="0">
                <a:latin typeface="UKIJ CJK"/>
                <a:cs typeface="UKIJ CJK"/>
              </a:rPr>
              <a:t> </a:t>
            </a:r>
            <a:r>
              <a:rPr sz="2800" spc="-5" dirty="0" err="1">
                <a:solidFill>
                  <a:srgbClr val="FF0000"/>
                </a:solidFill>
                <a:latin typeface="UKIJ CJK"/>
                <a:cs typeface="UKIJ CJK"/>
              </a:rPr>
              <a:t>나머지</a:t>
            </a:r>
            <a:endParaRPr lang="en-US" altLang="ko-KR" sz="2800" spc="-5" dirty="0">
              <a:solidFill>
                <a:srgbClr val="FF0000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endParaRPr lang="en-US" altLang="ko-KR" sz="2800" spc="-5" dirty="0">
              <a:solidFill>
                <a:srgbClr val="FF0000"/>
              </a:solidFill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lang="en-US" altLang="ko-KR" sz="2800" spc="-5" dirty="0">
                <a:latin typeface="UKIJ CJK"/>
                <a:cs typeface="UKIJ CJK"/>
              </a:rPr>
              <a:t>**</a:t>
            </a:r>
            <a:r>
              <a:rPr lang="ko-KR" altLang="en-US" sz="2800" spc="-5" dirty="0">
                <a:latin typeface="UKIJ CJK"/>
                <a:cs typeface="UKIJ CJK"/>
              </a:rPr>
              <a:t>는 </a:t>
            </a:r>
            <a:r>
              <a:rPr lang="ko-KR" altLang="en-US" sz="2800" spc="-5" dirty="0">
                <a:solidFill>
                  <a:srgbClr val="FF0000"/>
                </a:solidFill>
                <a:latin typeface="UKIJ CJK"/>
                <a:cs typeface="UKIJ CJK"/>
              </a:rPr>
              <a:t>거듭제곱</a:t>
            </a:r>
            <a:endParaRPr sz="2800" dirty="0">
              <a:solidFill>
                <a:srgbClr val="FF0000"/>
              </a:solidFill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43088" y="1805939"/>
            <a:ext cx="3429761" cy="43898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024368" y="2292082"/>
          <a:ext cx="1463039" cy="3066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878">
                <a:tc>
                  <a:txBody>
                    <a:bodyPr/>
                    <a:lstStyle/>
                    <a:p>
                      <a:pPr marR="29845" algn="ctr">
                        <a:lnSpc>
                          <a:spcPts val="1889"/>
                        </a:lnSpc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018"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-70" dirty="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–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259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827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827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8279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827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09"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-70" dirty="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30480"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000" spc="-70" dirty="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1495"/>
                        </a:spcBef>
                        <a:tabLst>
                          <a:tab pos="488315" algn="l"/>
                        </a:tabLst>
                      </a:pPr>
                      <a:r>
                        <a:rPr sz="2000" spc="5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//	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-70" dirty="0">
                          <a:latin typeface="Arial"/>
                          <a:cs typeface="Arial"/>
                        </a:rPr>
                        <a:t>&gt;&gt;&gt;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0"/>
                        </a:spcBef>
                        <a:tabLst>
                          <a:tab pos="348615" algn="l"/>
                        </a:tabLst>
                      </a:pPr>
                      <a:r>
                        <a:rPr sz="2000" spc="-68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%	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7967471" y="1744979"/>
            <a:ext cx="3377565" cy="454659"/>
            <a:chOff x="7967471" y="1744979"/>
            <a:chExt cx="3377565" cy="454659"/>
          </a:xfrm>
        </p:grpSpPr>
        <p:sp>
          <p:nvSpPr>
            <p:cNvPr id="9" name="object 9"/>
            <p:cNvSpPr/>
            <p:nvPr/>
          </p:nvSpPr>
          <p:spPr>
            <a:xfrm>
              <a:off x="7973567" y="1751075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73567" y="1751075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074279" y="1828546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441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245" dirty="0"/>
              <a:t> </a:t>
            </a:r>
            <a:r>
              <a:rPr lang="en-US" spc="-5" dirty="0"/>
              <a:t>REVIEW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235835"/>
            <a:ext cx="4313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UKIJ CJK"/>
                <a:cs typeface="UKIJ CJK"/>
              </a:rPr>
              <a:t>변수는 값을 저장하는</a:t>
            </a:r>
            <a:r>
              <a:rPr sz="2800" spc="715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공간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173094"/>
            <a:ext cx="5628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415" dirty="0">
                <a:latin typeface="UKIJ CJK"/>
                <a:cs typeface="UKIJ CJK"/>
              </a:rPr>
              <a:t>= </a:t>
            </a:r>
            <a:r>
              <a:rPr sz="2800" spc="-5" dirty="0">
                <a:latin typeface="UKIJ CJK"/>
                <a:cs typeface="UKIJ CJK"/>
              </a:rPr>
              <a:t>기호를 통해서 변수에 값을</a:t>
            </a:r>
            <a:r>
              <a:rPr sz="2800" spc="105" dirty="0">
                <a:latin typeface="UKIJ CJK"/>
                <a:cs typeface="UKIJ CJK"/>
              </a:rPr>
              <a:t> </a:t>
            </a:r>
            <a:r>
              <a:rPr sz="2800" spc="15" dirty="0">
                <a:latin typeface="UKIJ CJK"/>
                <a:cs typeface="UKIJ CJK"/>
              </a:rPr>
              <a:t>저장!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110609"/>
            <a:ext cx="4813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UKIJ CJK"/>
                <a:cs typeface="UKIJ CJK"/>
              </a:rPr>
              <a:t>변수 이름 </a:t>
            </a:r>
            <a:r>
              <a:rPr sz="2800" spc="415" dirty="0">
                <a:solidFill>
                  <a:srgbClr val="FF0000"/>
                </a:solidFill>
                <a:latin typeface="UKIJ CJK"/>
                <a:cs typeface="UKIJ CJK"/>
              </a:rPr>
              <a:t>= </a:t>
            </a:r>
            <a:r>
              <a:rPr sz="2800" spc="-5" dirty="0">
                <a:solidFill>
                  <a:srgbClr val="FF0000"/>
                </a:solidFill>
                <a:latin typeface="UKIJ CJK"/>
                <a:cs typeface="UKIJ CJK"/>
              </a:rPr>
              <a:t>변수에 저장할</a:t>
            </a:r>
            <a:r>
              <a:rPr sz="2800" spc="9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UKIJ CJK"/>
                <a:cs typeface="UKIJ CJK"/>
              </a:rPr>
              <a:t>값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5003494"/>
            <a:ext cx="5939790" cy="96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800" spc="-5" dirty="0">
                <a:latin typeface="UKIJ CJK"/>
                <a:cs typeface="UKIJ CJK"/>
              </a:rPr>
              <a:t>후에 같은 이름의 변수가 </a:t>
            </a:r>
            <a:r>
              <a:rPr sz="2800" spc="-25" dirty="0">
                <a:latin typeface="UKIJ CJK"/>
                <a:cs typeface="UKIJ CJK"/>
              </a:rPr>
              <a:t>사용되면,  </a:t>
            </a:r>
            <a:endParaRPr lang="en-US" altLang="ko-KR" sz="2800" spc="-25" dirty="0">
              <a:latin typeface="UKIJ CJK"/>
              <a:cs typeface="UKIJ CJK"/>
            </a:endParaRPr>
          </a:p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800" spc="-5" dirty="0" err="1">
                <a:latin typeface="UKIJ CJK"/>
                <a:cs typeface="UKIJ CJK"/>
              </a:rPr>
              <a:t>대입된</a:t>
            </a:r>
            <a:r>
              <a:rPr sz="2800" spc="-5" dirty="0">
                <a:latin typeface="UKIJ CJK"/>
                <a:cs typeface="UKIJ CJK"/>
              </a:rPr>
              <a:t> 값으로 명령을 수행하게</a:t>
            </a:r>
            <a:r>
              <a:rPr sz="2800" spc="280" dirty="0">
                <a:latin typeface="UKIJ CJK"/>
                <a:cs typeface="UKIJ CJK"/>
              </a:rPr>
              <a:t> </a:t>
            </a:r>
            <a:r>
              <a:rPr sz="2800" spc="-55" dirty="0">
                <a:latin typeface="UKIJ CJK"/>
                <a:cs typeface="UKIJ CJK"/>
              </a:rPr>
              <a:t>된다.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43088" y="1805939"/>
            <a:ext cx="3429761" cy="43898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43418" y="4930038"/>
            <a:ext cx="1842135" cy="8274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571500" algn="l"/>
                <a:tab pos="852169" algn="l"/>
                <a:tab pos="1130935" algn="l"/>
                <a:tab pos="1409700" algn="l"/>
                <a:tab pos="1688464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100" dirty="0">
                <a:solidFill>
                  <a:srgbClr val="FF0000"/>
                </a:solidFill>
                <a:latin typeface="Arial"/>
                <a:cs typeface="Arial"/>
              </a:rPr>
              <a:t>c	</a:t>
            </a:r>
            <a:r>
              <a:rPr sz="2000" spc="-70" dirty="0">
                <a:latin typeface="Arial"/>
                <a:cs typeface="Arial"/>
              </a:rPr>
              <a:t>=	</a:t>
            </a:r>
            <a:r>
              <a:rPr sz="2000" spc="-15" dirty="0">
                <a:latin typeface="Arial"/>
                <a:cs typeface="Arial"/>
              </a:rPr>
              <a:t>a	</a:t>
            </a:r>
            <a:r>
              <a:rPr sz="2000" spc="320" dirty="0">
                <a:latin typeface="Arial"/>
                <a:cs typeface="Arial"/>
              </a:rPr>
              <a:t>*	</a:t>
            </a:r>
            <a:r>
              <a:rPr sz="2000" spc="-15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71500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-1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67471" y="1744979"/>
            <a:ext cx="3377565" cy="454659"/>
            <a:chOff x="7967471" y="1744979"/>
            <a:chExt cx="3377565" cy="454659"/>
          </a:xfrm>
        </p:grpSpPr>
        <p:sp>
          <p:nvSpPr>
            <p:cNvPr id="12" name="object 12"/>
            <p:cNvSpPr/>
            <p:nvPr/>
          </p:nvSpPr>
          <p:spPr>
            <a:xfrm>
              <a:off x="7973567" y="1751075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73567" y="1751075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43418" y="1729012"/>
            <a:ext cx="1842135" cy="282384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88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571500" algn="l"/>
                <a:tab pos="852169" algn="l"/>
                <a:tab pos="1130935" algn="l"/>
                <a:tab pos="1409700" algn="l"/>
                <a:tab pos="1688464" algn="l"/>
              </a:tabLst>
            </a:pPr>
            <a:r>
              <a:rPr sz="2000" spc="-65" dirty="0">
                <a:latin typeface="Arial"/>
                <a:cs typeface="Arial"/>
              </a:rPr>
              <a:t>&gt;&gt;&gt;	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a	</a:t>
            </a:r>
            <a:r>
              <a:rPr sz="2000" spc="-65" dirty="0">
                <a:latin typeface="Arial"/>
                <a:cs typeface="Arial"/>
              </a:rPr>
              <a:t>=	</a:t>
            </a:r>
            <a:r>
              <a:rPr sz="2000" spc="-10" dirty="0">
                <a:latin typeface="Arial"/>
                <a:cs typeface="Arial"/>
              </a:rPr>
              <a:t>1	</a:t>
            </a:r>
            <a:r>
              <a:rPr sz="2000" spc="-65" dirty="0">
                <a:latin typeface="Arial"/>
                <a:cs typeface="Arial"/>
              </a:rPr>
              <a:t>+	</a:t>
            </a:r>
            <a:r>
              <a:rPr sz="2000" spc="-1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571500" algn="l"/>
                <a:tab pos="852169" algn="l"/>
                <a:tab pos="1130935" algn="l"/>
                <a:tab pos="1409700" algn="l"/>
                <a:tab pos="1688464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b	</a:t>
            </a:r>
            <a:r>
              <a:rPr sz="2000" spc="-70" dirty="0">
                <a:latin typeface="Arial"/>
                <a:cs typeface="Arial"/>
              </a:rPr>
              <a:t>=	</a:t>
            </a:r>
            <a:r>
              <a:rPr sz="2000" spc="-15" dirty="0">
                <a:latin typeface="Arial"/>
                <a:cs typeface="Arial"/>
              </a:rPr>
              <a:t>3	</a:t>
            </a:r>
            <a:r>
              <a:rPr sz="2000" spc="434" dirty="0">
                <a:latin typeface="Arial"/>
                <a:cs typeface="Arial"/>
              </a:rPr>
              <a:t>-	</a:t>
            </a:r>
            <a:r>
              <a:rPr sz="2000" spc="-15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72135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-1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71500" algn="l"/>
              </a:tabLst>
            </a:pPr>
            <a:r>
              <a:rPr sz="2000" spc="-65" dirty="0">
                <a:latin typeface="Arial"/>
                <a:cs typeface="Arial"/>
              </a:rPr>
              <a:t>&gt;&gt;&gt;	</a:t>
            </a:r>
            <a:r>
              <a:rPr sz="2000" spc="-10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2135" algn="l"/>
                <a:tab pos="852169" algn="l"/>
                <a:tab pos="1130935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-15" dirty="0">
                <a:latin typeface="Arial"/>
                <a:cs typeface="Arial"/>
              </a:rPr>
              <a:t>a	</a:t>
            </a:r>
            <a:r>
              <a:rPr sz="2000" spc="-70" dirty="0">
                <a:latin typeface="Arial"/>
                <a:cs typeface="Arial"/>
              </a:rPr>
              <a:t>+	</a:t>
            </a:r>
            <a:r>
              <a:rPr sz="2000" spc="-15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72135" algn="l"/>
                <a:tab pos="852169" algn="l"/>
                <a:tab pos="1130935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-15" dirty="0">
                <a:latin typeface="Arial"/>
                <a:cs typeface="Arial"/>
              </a:rPr>
              <a:t>a	</a:t>
            </a:r>
            <a:r>
              <a:rPr sz="2000" spc="434" dirty="0">
                <a:latin typeface="Arial"/>
                <a:cs typeface="Arial"/>
              </a:rPr>
              <a:t>-	</a:t>
            </a:r>
            <a:r>
              <a:rPr sz="2000" spc="-15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688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245" dirty="0"/>
              <a:t> </a:t>
            </a:r>
            <a:r>
              <a:rPr lang="en-US" spc="-5" dirty="0"/>
              <a:t>REVIEW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321179"/>
            <a:ext cx="5735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UKIJ CJK"/>
                <a:cs typeface="UKIJ CJK"/>
              </a:rPr>
              <a:t>사용자로부터 입력을 받기</a:t>
            </a:r>
            <a:r>
              <a:rPr sz="2800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위해서는</a:t>
            </a:r>
            <a:endParaRPr sz="28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0951" y="2901709"/>
            <a:ext cx="300672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FF0000"/>
                </a:solidFill>
                <a:latin typeface="UKIJ CJK"/>
                <a:cs typeface="UKIJ CJK"/>
              </a:rPr>
              <a:t>input </a:t>
            </a:r>
            <a:r>
              <a:rPr lang="ko-KR" altLang="en-US" sz="2800" spc="-5" dirty="0">
                <a:latin typeface="UKIJ CJK"/>
                <a:cs typeface="UKIJ CJK"/>
              </a:rPr>
              <a:t>함수</a:t>
            </a:r>
            <a:r>
              <a:rPr sz="2800" spc="465" dirty="0">
                <a:latin typeface="UKIJ CJK"/>
                <a:cs typeface="UKIJ CJK"/>
              </a:rPr>
              <a:t> </a:t>
            </a:r>
            <a:r>
              <a:rPr sz="2800" spc="-10" dirty="0">
                <a:latin typeface="UKIJ CJK"/>
                <a:cs typeface="UKIJ CJK"/>
              </a:rPr>
              <a:t>사용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7692" y="120395"/>
            <a:ext cx="509016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3824" y="112776"/>
            <a:ext cx="1756487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43088" y="1805939"/>
            <a:ext cx="3429761" cy="44889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43418" y="3725646"/>
            <a:ext cx="2820670" cy="122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500"/>
              </a:lnSpc>
              <a:spcBef>
                <a:spcPts val="100"/>
              </a:spcBef>
              <a:tabLst>
                <a:tab pos="572135" algn="l"/>
                <a:tab pos="852169" algn="l"/>
                <a:tab pos="1130935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-15" dirty="0">
                <a:latin typeface="Arial"/>
                <a:cs typeface="Arial"/>
              </a:rPr>
              <a:t>b	</a:t>
            </a:r>
            <a:r>
              <a:rPr sz="2000" spc="-70" dirty="0">
                <a:latin typeface="Arial"/>
                <a:cs typeface="Arial"/>
              </a:rPr>
              <a:t>=	</a:t>
            </a:r>
            <a:r>
              <a:rPr sz="2000" spc="18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spc="45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000" spc="265" dirty="0">
                <a:solidFill>
                  <a:srgbClr val="FF0000"/>
                </a:solidFill>
                <a:latin typeface="Arial"/>
                <a:cs typeface="Arial"/>
              </a:rPr>
              <a:t>ut</a:t>
            </a:r>
            <a:r>
              <a:rPr sz="2000" spc="434" dirty="0">
                <a:latin typeface="Arial"/>
                <a:cs typeface="Arial"/>
              </a:rPr>
              <a:t>(</a:t>
            </a:r>
            <a:r>
              <a:rPr sz="2000" spc="425" dirty="0">
                <a:latin typeface="Arial"/>
                <a:cs typeface="Arial"/>
              </a:rPr>
              <a:t>“</a:t>
            </a:r>
            <a:r>
              <a:rPr sz="2000" spc="-275" dirty="0">
                <a:latin typeface="Arial"/>
                <a:cs typeface="Arial"/>
              </a:rPr>
              <a:t>CBA</a:t>
            </a:r>
            <a:r>
              <a:rPr sz="2000" spc="395" dirty="0">
                <a:latin typeface="Arial"/>
                <a:cs typeface="Arial"/>
              </a:rPr>
              <a:t>”)  </a:t>
            </a:r>
            <a:r>
              <a:rPr sz="2000" spc="-270" dirty="0">
                <a:latin typeface="Arial"/>
                <a:cs typeface="Arial"/>
              </a:rPr>
              <a:t>CBA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432434" algn="l"/>
              </a:tabLst>
            </a:pPr>
            <a:r>
              <a:rPr sz="2000" spc="-40" dirty="0">
                <a:latin typeface="Arial"/>
                <a:cs typeface="Arial"/>
              </a:rPr>
              <a:t>&gt;?	</a:t>
            </a:r>
            <a:r>
              <a:rPr sz="2000" spc="305" dirty="0">
                <a:latin typeface="Arial"/>
                <a:cs typeface="Arial"/>
              </a:rPr>
              <a:t>“hello”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43418" y="5330748"/>
            <a:ext cx="1701800" cy="8274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572135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430" dirty="0">
                <a:latin typeface="Arial"/>
                <a:cs typeface="Arial"/>
              </a:rPr>
              <a:t>pr</a:t>
            </a:r>
            <a:r>
              <a:rPr sz="2000" spc="200" dirty="0">
                <a:latin typeface="Arial"/>
                <a:cs typeface="Arial"/>
              </a:rPr>
              <a:t>i</a:t>
            </a:r>
            <a:r>
              <a:rPr sz="2000" spc="345" dirty="0">
                <a:latin typeface="Arial"/>
                <a:cs typeface="Arial"/>
              </a:rPr>
              <a:t>nt</a:t>
            </a:r>
            <a:r>
              <a:rPr sz="2000" spc="265" dirty="0">
                <a:latin typeface="Arial"/>
                <a:cs typeface="Arial"/>
              </a:rPr>
              <a:t>(</a:t>
            </a:r>
            <a:r>
              <a:rPr sz="2000" spc="-25" dirty="0">
                <a:latin typeface="Arial"/>
                <a:cs typeface="Arial"/>
              </a:rPr>
              <a:t>a</a:t>
            </a:r>
            <a:r>
              <a:rPr sz="2000" spc="434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572135" algn="l"/>
              </a:tabLst>
            </a:pPr>
            <a:r>
              <a:rPr sz="2000" spc="-70" dirty="0">
                <a:latin typeface="Arial"/>
                <a:cs typeface="Arial"/>
              </a:rPr>
              <a:t>&gt;&gt;&gt;	</a:t>
            </a:r>
            <a:r>
              <a:rPr sz="2000" spc="430" dirty="0">
                <a:latin typeface="Arial"/>
                <a:cs typeface="Arial"/>
              </a:rPr>
              <a:t>pr</a:t>
            </a:r>
            <a:r>
              <a:rPr sz="2000" spc="200" dirty="0">
                <a:latin typeface="Arial"/>
                <a:cs typeface="Arial"/>
              </a:rPr>
              <a:t>i</a:t>
            </a:r>
            <a:r>
              <a:rPr sz="2000" spc="345" dirty="0">
                <a:latin typeface="Arial"/>
                <a:cs typeface="Arial"/>
              </a:rPr>
              <a:t>nt</a:t>
            </a:r>
            <a:r>
              <a:rPr sz="2000" spc="265" dirty="0">
                <a:latin typeface="Arial"/>
                <a:cs typeface="Arial"/>
              </a:rPr>
              <a:t>(</a:t>
            </a:r>
            <a:r>
              <a:rPr sz="2000" spc="-25" dirty="0">
                <a:latin typeface="Arial"/>
                <a:cs typeface="Arial"/>
              </a:rPr>
              <a:t>b</a:t>
            </a:r>
            <a:r>
              <a:rPr sz="2000" spc="434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67471" y="1744979"/>
            <a:ext cx="3377565" cy="454659"/>
            <a:chOff x="7967471" y="1744979"/>
            <a:chExt cx="3377565" cy="454659"/>
          </a:xfrm>
        </p:grpSpPr>
        <p:sp>
          <p:nvSpPr>
            <p:cNvPr id="12" name="object 12"/>
            <p:cNvSpPr/>
            <p:nvPr/>
          </p:nvSpPr>
          <p:spPr>
            <a:xfrm>
              <a:off x="7973567" y="1751075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3291331" y="0"/>
                  </a:moveTo>
                  <a:lnTo>
                    <a:pt x="73659" y="0"/>
                  </a:lnTo>
                  <a:lnTo>
                    <a:pt x="45005" y="5794"/>
                  </a:lnTo>
                  <a:lnTo>
                    <a:pt x="21589" y="21589"/>
                  </a:lnTo>
                  <a:lnTo>
                    <a:pt x="5794" y="45005"/>
                  </a:lnTo>
                  <a:lnTo>
                    <a:pt x="0" y="73660"/>
                  </a:lnTo>
                  <a:lnTo>
                    <a:pt x="0" y="441960"/>
                  </a:lnTo>
                  <a:lnTo>
                    <a:pt x="3364991" y="441960"/>
                  </a:lnTo>
                  <a:lnTo>
                    <a:pt x="3364991" y="73660"/>
                  </a:lnTo>
                  <a:lnTo>
                    <a:pt x="3359197" y="45005"/>
                  </a:lnTo>
                  <a:lnTo>
                    <a:pt x="3343402" y="21590"/>
                  </a:lnTo>
                  <a:lnTo>
                    <a:pt x="3319986" y="5794"/>
                  </a:lnTo>
                  <a:lnTo>
                    <a:pt x="3291331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73567" y="1751075"/>
              <a:ext cx="3365500" cy="441959"/>
            </a:xfrm>
            <a:custGeom>
              <a:avLst/>
              <a:gdLst/>
              <a:ahLst/>
              <a:cxnLst/>
              <a:rect l="l" t="t" r="r" b="b"/>
              <a:pathLst>
                <a:path w="3365500" h="441960">
                  <a:moveTo>
                    <a:pt x="73659" y="0"/>
                  </a:moveTo>
                  <a:lnTo>
                    <a:pt x="3291331" y="0"/>
                  </a:lnTo>
                  <a:lnTo>
                    <a:pt x="3319986" y="5794"/>
                  </a:lnTo>
                  <a:lnTo>
                    <a:pt x="3343402" y="21590"/>
                  </a:lnTo>
                  <a:lnTo>
                    <a:pt x="3359197" y="45005"/>
                  </a:lnTo>
                  <a:lnTo>
                    <a:pt x="3364991" y="73660"/>
                  </a:lnTo>
                  <a:lnTo>
                    <a:pt x="3364991" y="441960"/>
                  </a:lnTo>
                  <a:lnTo>
                    <a:pt x="0" y="441960"/>
                  </a:lnTo>
                  <a:lnTo>
                    <a:pt x="0" y="73660"/>
                  </a:lnTo>
                  <a:lnTo>
                    <a:pt x="5794" y="45005"/>
                  </a:lnTo>
                  <a:lnTo>
                    <a:pt x="21589" y="21589"/>
                  </a:lnTo>
                  <a:lnTo>
                    <a:pt x="45005" y="5794"/>
                  </a:lnTo>
                  <a:lnTo>
                    <a:pt x="7365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43418" y="1729012"/>
            <a:ext cx="2820670" cy="161988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880"/>
              </a:spcBef>
            </a:pPr>
            <a:r>
              <a:rPr sz="1800" dirty="0">
                <a:latin typeface="UKIJ CJK"/>
                <a:cs typeface="UKIJ CJK"/>
              </a:rPr>
              <a:t>예시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571500" algn="l"/>
                <a:tab pos="852169" algn="l"/>
                <a:tab pos="1130935" algn="l"/>
              </a:tabLst>
            </a:pPr>
            <a:r>
              <a:rPr sz="2000" spc="-65" dirty="0">
                <a:latin typeface="Arial"/>
                <a:cs typeface="Arial"/>
              </a:rPr>
              <a:t>&gt;&gt;&gt;	</a:t>
            </a:r>
            <a:r>
              <a:rPr sz="2000" spc="-10" dirty="0">
                <a:latin typeface="Arial"/>
                <a:cs typeface="Arial"/>
              </a:rPr>
              <a:t>a	</a:t>
            </a:r>
            <a:r>
              <a:rPr sz="2000" spc="-65" dirty="0">
                <a:latin typeface="Arial"/>
                <a:cs typeface="Arial"/>
              </a:rPr>
              <a:t>=	</a:t>
            </a:r>
            <a:r>
              <a:rPr sz="2000" spc="170" dirty="0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r>
              <a:rPr sz="2000" spc="170" dirty="0">
                <a:latin typeface="Arial"/>
                <a:cs typeface="Arial"/>
              </a:rPr>
              <a:t>(“ABC”)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000" spc="-270" dirty="0">
                <a:latin typeface="Arial"/>
                <a:cs typeface="Arial"/>
              </a:rPr>
              <a:t>ABC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433070" algn="l"/>
              </a:tabLst>
            </a:pPr>
            <a:r>
              <a:rPr sz="2000" spc="-40" dirty="0">
                <a:latin typeface="Arial"/>
                <a:cs typeface="Arial"/>
              </a:rPr>
              <a:t>&gt;?	</a:t>
            </a:r>
            <a:r>
              <a:rPr sz="2000" spc="-15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16939" y="6419741"/>
            <a:ext cx="56832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" dirty="0"/>
              <a:t>20</a:t>
            </a:r>
            <a:r>
              <a:rPr lang="en-US" altLang="ko-KR" spc="-5" dirty="0"/>
              <a:t>21</a:t>
            </a:r>
            <a:r>
              <a:rPr spc="40" dirty="0"/>
              <a:t> </a:t>
            </a:r>
            <a:r>
              <a:rPr dirty="0"/>
              <a:t>봄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altLang="ko-KR"/>
              <a:t>KAIST &amp; </a:t>
            </a:r>
            <a:r>
              <a:rPr lang="ko-KR" altLang="en-US"/>
              <a:t>대덕고 빛나리 </a:t>
            </a:r>
            <a:r>
              <a:rPr lang="en-US" altLang="ko-KR"/>
              <a:t>tutoring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CBC17456-9E29-4220-BA4F-0A268E0A9562}"/>
              </a:ext>
            </a:extLst>
          </p:cNvPr>
          <p:cNvSpPr txBox="1"/>
          <p:nvPr/>
        </p:nvSpPr>
        <p:spPr>
          <a:xfrm>
            <a:off x="877380" y="4014419"/>
            <a:ext cx="6743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>
                <a:latin typeface="UKIJ CJK"/>
                <a:cs typeface="UKIJ CJK"/>
              </a:rPr>
              <a:t>변수를</a:t>
            </a:r>
            <a:r>
              <a:rPr sz="2800" spc="-5" dirty="0">
                <a:latin typeface="UKIJ CJK"/>
                <a:cs typeface="UKIJ CJK"/>
              </a:rPr>
              <a:t> 출력하기 위해서는 </a:t>
            </a:r>
            <a:r>
              <a:rPr sz="2800" spc="-35" dirty="0">
                <a:solidFill>
                  <a:srgbClr val="FF0000"/>
                </a:solidFill>
                <a:latin typeface="UKIJ CJK"/>
                <a:cs typeface="UKIJ CJK"/>
              </a:rPr>
              <a:t>print </a:t>
            </a:r>
            <a:r>
              <a:rPr sz="2800" spc="-5" dirty="0">
                <a:latin typeface="UKIJ CJK"/>
                <a:cs typeface="UKIJ CJK"/>
              </a:rPr>
              <a:t>문</a:t>
            </a:r>
            <a:r>
              <a:rPr sz="2800" spc="625" dirty="0">
                <a:latin typeface="UKIJ CJK"/>
                <a:cs typeface="UKIJ CJK"/>
              </a:rPr>
              <a:t> </a:t>
            </a:r>
            <a:r>
              <a:rPr sz="2800" spc="-5" dirty="0">
                <a:latin typeface="UKIJ CJK"/>
                <a:cs typeface="UKIJ CJK"/>
              </a:rPr>
              <a:t>사용</a:t>
            </a:r>
            <a:endParaRPr sz="2800" dirty="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1379</Words>
  <Application>Microsoft Office PowerPoint</Application>
  <PresentationFormat>와이드스크린</PresentationFormat>
  <Paragraphs>301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UKIJ CJK</vt:lpstr>
      <vt:lpstr>맑은 고딕</vt:lpstr>
      <vt:lpstr>Arial</vt:lpstr>
      <vt:lpstr>Calibri</vt:lpstr>
      <vt:lpstr>Times New Roman</vt:lpstr>
      <vt:lpstr>Office Theme</vt:lpstr>
      <vt:lpstr>PYTHON TUTORING #2 School of Computing, KAIST &amp; 대덕고등학교 빛나리</vt:lpstr>
      <vt:lpstr>INTRO</vt:lpstr>
      <vt:lpstr>설문조사</vt:lpstr>
      <vt:lpstr>Python REVIEW</vt:lpstr>
      <vt:lpstr>Python REVIEW</vt:lpstr>
      <vt:lpstr>Python REVIEW</vt:lpstr>
      <vt:lpstr>Python REVIEW</vt:lpstr>
      <vt:lpstr>Python REVIEW</vt:lpstr>
      <vt:lpstr>Python REVIEW</vt:lpstr>
      <vt:lpstr>Python 연산자</vt:lpstr>
      <vt:lpstr>Python bit 연산자</vt:lpstr>
      <vt:lpstr>List 자료형</vt:lpstr>
      <vt:lpstr>List indexing</vt:lpstr>
      <vt:lpstr>List slicing</vt:lpstr>
      <vt:lpstr>List functions</vt:lpstr>
      <vt:lpstr>튜플 자료형</vt:lpstr>
      <vt:lpstr>딕셔너리 자료형</vt:lpstr>
      <vt:lpstr>딕셔너리 자료형</vt:lpstr>
      <vt:lpstr>딕셔너리 functions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msg8757@gmail.com</dc:creator>
  <cp:lastModifiedBy>Hyunho Lee</cp:lastModifiedBy>
  <cp:revision>10</cp:revision>
  <dcterms:created xsi:type="dcterms:W3CDTF">2021-04-16T04:00:52Z</dcterms:created>
  <dcterms:modified xsi:type="dcterms:W3CDTF">2021-05-14T03:59:27Z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2021-04-16T00:00:00Z</vt:filetime>
  </property>
</Properties>
</file>