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5" r:id="rId4"/>
    <p:sldId id="262" r:id="rId5"/>
    <p:sldId id="288" r:id="rId6"/>
    <p:sldId id="289" r:id="rId7"/>
    <p:sldId id="280" r:id="rId8"/>
    <p:sldId id="284" r:id="rId9"/>
    <p:sldId id="285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72" r:id="rId20"/>
    <p:sldId id="299" r:id="rId21"/>
    <p:sldId id="300" r:id="rId22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1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5" d="100"/>
          <a:sy n="115" d="100"/>
        </p:scale>
        <p:origin x="130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38759-F5D2-44C1-B84D-F16C1DBCECD9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FA410-B1A8-4DB0-8B47-1BD5817C2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737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90448"/>
            <a:ext cx="1035812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A87D2-2637-4C5A-B1CC-D58341D9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lang="en-US" spc="-5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CBE84D-21E0-4806-89B9-3BF533DD4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6939" y="6419741"/>
            <a:ext cx="568325" cy="184666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 dirty="0"/>
              <a:t>2021</a:t>
            </a:r>
            <a:r>
              <a:rPr lang="ko-KR" altLang="en-US" spc="40" dirty="0"/>
              <a:t> </a:t>
            </a:r>
            <a:r>
              <a:rPr lang="ko-KR" altLang="en-US" dirty="0"/>
              <a:t>봄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CCC375-8DBA-4081-A3B3-850ADDF6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lang="en-US" altLang="ko-KR" smtClean="0"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AFEF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184666"/>
          </a:xfr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 dirty="0"/>
              <a:t>2021</a:t>
            </a:r>
            <a:r>
              <a:rPr lang="ko-KR" altLang="en-US" spc="40" dirty="0"/>
              <a:t> </a:t>
            </a:r>
            <a:r>
              <a:rPr lang="ko-KR" altLang="en-US" dirty="0"/>
              <a:t>봄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AFEF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184666"/>
          </a:xfr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 dirty="0"/>
              <a:t>2021</a:t>
            </a:r>
            <a:r>
              <a:rPr lang="ko-KR" altLang="en-US" spc="40" dirty="0"/>
              <a:t> </a:t>
            </a:r>
            <a:r>
              <a:rPr lang="ko-KR" altLang="en-US" dirty="0"/>
              <a:t>봄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AFEF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184666"/>
          </a:xfr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12700">
              <a:spcBef>
                <a:spcPts val="204"/>
              </a:spcBef>
            </a:pPr>
            <a:r>
              <a:rPr lang="en-US" altLang="ko-KR" spc="-5" dirty="0"/>
              <a:t>2021</a:t>
            </a:r>
            <a:r>
              <a:rPr lang="ko-KR" altLang="en-US" spc="40" dirty="0"/>
              <a:t> </a:t>
            </a:r>
            <a:r>
              <a:rPr lang="ko-KR" altLang="en-US" dirty="0"/>
              <a:t>봄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184666"/>
          </a:xfr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 dirty="0"/>
              <a:t>2021</a:t>
            </a:r>
            <a:r>
              <a:rPr lang="ko-KR" altLang="en-US" spc="40" dirty="0"/>
              <a:t> </a:t>
            </a:r>
            <a:r>
              <a:rPr lang="ko-KR" altLang="en-US" dirty="0"/>
              <a:t>봄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705688"/>
            <a:ext cx="1035812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AFEF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2310511"/>
            <a:ext cx="10358120" cy="2497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 dirty="0"/>
              <a:t>2021</a:t>
            </a:r>
            <a:r>
              <a:rPr lang="ko-KR" altLang="en-US" spc="40" dirty="0"/>
              <a:t> </a:t>
            </a:r>
            <a:r>
              <a:rPr lang="ko-KR" altLang="en-US" dirty="0"/>
              <a:t>봄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81194" y="6419741"/>
            <a:ext cx="2229484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56366" y="6419741"/>
            <a:ext cx="244475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2994" y="2159654"/>
            <a:ext cx="8141334" cy="1816100"/>
          </a:xfrm>
          <a:prstGeom prst="rect">
            <a:avLst/>
          </a:prstGeom>
        </p:spPr>
        <p:txBody>
          <a:bodyPr vert="horz" wrap="square" lIns="0" tIns="3771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70"/>
              </a:spcBef>
            </a:pPr>
            <a:r>
              <a:rPr sz="6000" spc="150" dirty="0"/>
              <a:t>PYTHON </a:t>
            </a:r>
            <a:r>
              <a:rPr sz="6000" dirty="0"/>
              <a:t>TUTORING</a:t>
            </a:r>
            <a:r>
              <a:rPr sz="6000" spc="840" dirty="0"/>
              <a:t> </a:t>
            </a:r>
            <a:r>
              <a:rPr sz="6000" spc="-120" dirty="0"/>
              <a:t>#</a:t>
            </a:r>
            <a:r>
              <a:rPr lang="en-US" altLang="ko-KR" sz="6000" spc="-120" dirty="0"/>
              <a:t>2</a:t>
            </a:r>
            <a:endParaRPr sz="6000" dirty="0"/>
          </a:p>
          <a:p>
            <a:pPr marL="12700">
              <a:lnSpc>
                <a:spcPct val="100000"/>
              </a:lnSpc>
              <a:spcBef>
                <a:spcPts val="1145"/>
              </a:spcBef>
              <a:tabLst>
                <a:tab pos="1190625" algn="l"/>
                <a:tab pos="1694814" algn="l"/>
                <a:tab pos="3546475" algn="l"/>
                <a:tab pos="4556125" algn="l"/>
                <a:tab pos="4892675" algn="l"/>
              </a:tabLst>
            </a:pPr>
            <a:r>
              <a:rPr sz="2400" spc="95" dirty="0">
                <a:solidFill>
                  <a:srgbClr val="000000"/>
                </a:solidFill>
                <a:latin typeface="Arial"/>
                <a:cs typeface="Arial"/>
              </a:rPr>
              <a:t>School	</a:t>
            </a:r>
            <a:r>
              <a:rPr sz="2400" spc="315" dirty="0">
                <a:solidFill>
                  <a:srgbClr val="000000"/>
                </a:solidFill>
                <a:latin typeface="Arial"/>
                <a:cs typeface="Arial"/>
              </a:rPr>
              <a:t>of	</a:t>
            </a:r>
            <a:r>
              <a:rPr sz="2400" spc="90" dirty="0">
                <a:solidFill>
                  <a:srgbClr val="000000"/>
                </a:solidFill>
                <a:latin typeface="Arial"/>
                <a:cs typeface="Arial"/>
              </a:rPr>
              <a:t>Computing,	</a:t>
            </a:r>
            <a:r>
              <a:rPr sz="2400" spc="-70" dirty="0">
                <a:solidFill>
                  <a:srgbClr val="000000"/>
                </a:solidFill>
                <a:latin typeface="Arial"/>
                <a:cs typeface="Arial"/>
              </a:rPr>
              <a:t>KAIST	</a:t>
            </a:r>
            <a:r>
              <a:rPr sz="2400" b="1" i="1" spc="-415" dirty="0">
                <a:solidFill>
                  <a:srgbClr val="000000"/>
                </a:solidFill>
                <a:latin typeface="Arial"/>
                <a:cs typeface="Arial"/>
              </a:rPr>
              <a:t>&amp;	</a:t>
            </a:r>
            <a:r>
              <a:rPr sz="2400" dirty="0">
                <a:solidFill>
                  <a:srgbClr val="000000"/>
                </a:solidFill>
              </a:rPr>
              <a:t>대덕고등학교</a:t>
            </a:r>
            <a:r>
              <a:rPr sz="2400" spc="19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빛나리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5F9542-3D77-479C-B792-8426EE261410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lang="en-US" spc="-5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4A9F4-D39A-4C0A-A25A-D16025F36E3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spcBef>
                <a:spcPts val="204"/>
              </a:spcBef>
            </a:pPr>
            <a:r>
              <a:rPr lang="en-US" altLang="ko-KR" spc="-5"/>
              <a:t>2021</a:t>
            </a:r>
            <a:r>
              <a:rPr lang="ko-KR" altLang="en-US" spc="40"/>
              <a:t> </a:t>
            </a:r>
            <a:r>
              <a:rPr lang="ko-KR" altLang="en-US"/>
              <a:t>봄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9079C-3337-450B-A510-E52993E0A84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lang="en-US" altLang="ko-KR" smtClean="0"/>
              <a:t>1</a:t>
            </a:fld>
            <a:endParaRPr lang="en-US" altLang="ko-K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58648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" dirty="0" err="1"/>
              <a:t>조건문</a:t>
            </a:r>
            <a:r>
              <a:rPr lang="en-US" altLang="ko-KR" spc="-5" dirty="0"/>
              <a:t>(Conditional Statement)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965958"/>
            <a:ext cx="6517388" cy="22922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400" dirty="0">
                <a:latin typeface="UKIJ CJK"/>
                <a:cs typeface="UKIJ CJK"/>
              </a:rPr>
              <a:t>현재 조건을 판단하여</a:t>
            </a: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400" dirty="0">
                <a:latin typeface="UKIJ CJK"/>
                <a:cs typeface="UKIJ CJK"/>
              </a:rPr>
              <a:t>특정 조건을 만족할 때만 실행되는 코드</a:t>
            </a: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dirty="0">
                <a:latin typeface="UKIJ CJK"/>
                <a:cs typeface="UKIJ CJK"/>
              </a:rPr>
              <a:t>ex) score</a:t>
            </a:r>
            <a:r>
              <a:rPr lang="ko-KR" altLang="en-US" sz="2400" dirty="0">
                <a:latin typeface="UKIJ CJK"/>
                <a:cs typeface="UKIJ CJK"/>
              </a:rPr>
              <a:t>가 </a:t>
            </a:r>
            <a:r>
              <a:rPr lang="en-US" altLang="ko-KR" sz="2400" dirty="0">
                <a:latin typeface="UKIJ CJK"/>
                <a:cs typeface="UKIJ CJK"/>
              </a:rPr>
              <a:t>59 / 60 / 61 </a:t>
            </a:r>
            <a:r>
              <a:rPr lang="ko-KR" altLang="en-US" sz="2400" dirty="0">
                <a:latin typeface="UKIJ CJK"/>
                <a:cs typeface="UKIJ CJK"/>
              </a:rPr>
              <a:t>일 때 각각의 결과는</a:t>
            </a:r>
            <a:r>
              <a:rPr lang="en-US" altLang="ko-KR" sz="2400" dirty="0">
                <a:latin typeface="UKIJ CJK"/>
                <a:cs typeface="UKIJ CJK"/>
              </a:rPr>
              <a:t>?</a:t>
            </a:r>
            <a:endParaRPr sz="2400" dirty="0"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pc="-5" dirty="0"/>
              <a:t>20</a:t>
            </a:r>
            <a:r>
              <a:rPr lang="en-US" altLang="ko-KR" spc="-5" dirty="0"/>
              <a:t>21</a:t>
            </a:r>
            <a:r>
              <a:rPr spc="40" dirty="0"/>
              <a:t> </a:t>
            </a:r>
            <a:r>
              <a:rPr dirty="0"/>
              <a:t>봄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11056366" y="6419741"/>
            <a:ext cx="2444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543A3E3B-C584-47F8-AF30-DF0EB899E6A3}"/>
              </a:ext>
            </a:extLst>
          </p:cNvPr>
          <p:cNvSpPr txBox="1">
            <a:spLocks/>
          </p:cNvSpPr>
          <p:nvPr/>
        </p:nvSpPr>
        <p:spPr>
          <a:xfrm>
            <a:off x="11056366" y="6419741"/>
            <a:ext cx="2444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200" b="0" i="0" kern="1200">
                <a:solidFill>
                  <a:srgbClr val="888888"/>
                </a:solidFill>
                <a:latin typeface="UKIJ CJK"/>
                <a:ea typeface="+mn-ea"/>
                <a:cs typeface="UKIJ CJK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204"/>
              </a:spcBef>
            </a:pPr>
            <a:fld id="{81D60167-4931-47E6-BA6A-407CBD079E47}" type="slidenum">
              <a:rPr lang="en-US" altLang="ko-KR" smtClean="0"/>
              <a:pPr marL="38100">
                <a:spcBef>
                  <a:spcPts val="204"/>
                </a:spcBef>
              </a:pPr>
              <a:t>10</a:t>
            </a:fld>
            <a:endParaRPr lang="en-US" altLang="ko-KR" dirty="0"/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D03A11A7-765D-44F7-AAFF-B066FC49E372}"/>
              </a:ext>
            </a:extLst>
          </p:cNvPr>
          <p:cNvSpPr/>
          <p:nvPr/>
        </p:nvSpPr>
        <p:spPr>
          <a:xfrm>
            <a:off x="7434327" y="1607820"/>
            <a:ext cx="3423668" cy="4484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0">
            <a:extLst>
              <a:ext uri="{FF2B5EF4-FFF2-40B4-BE49-F238E27FC236}">
                <a16:creationId xmlns:a16="http://schemas.microsoft.com/office/drawing/2014/main" id="{632235D5-69C3-4DBB-8B3D-6295409C0236}"/>
              </a:ext>
            </a:extLst>
          </p:cNvPr>
          <p:cNvSpPr txBox="1"/>
          <p:nvPr/>
        </p:nvSpPr>
        <p:spPr>
          <a:xfrm>
            <a:off x="7555164" y="2399498"/>
            <a:ext cx="2964180" cy="12817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sz="2000" dirty="0">
                <a:latin typeface="Arial"/>
                <a:cs typeface="Arial"/>
              </a:rPr>
              <a:t>grade = 0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sz="2000" dirty="0">
                <a:latin typeface="Arial"/>
                <a:cs typeface="Arial"/>
              </a:rPr>
              <a:t>score = input()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29" name="object 12">
            <a:extLst>
              <a:ext uri="{FF2B5EF4-FFF2-40B4-BE49-F238E27FC236}">
                <a16:creationId xmlns:a16="http://schemas.microsoft.com/office/drawing/2014/main" id="{22FAF037-33DE-45D2-A86F-E542D15303C9}"/>
              </a:ext>
            </a:extLst>
          </p:cNvPr>
          <p:cNvSpPr txBox="1"/>
          <p:nvPr/>
        </p:nvSpPr>
        <p:spPr>
          <a:xfrm>
            <a:off x="7555164" y="3254131"/>
            <a:ext cx="3100705" cy="253274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sz="2000" dirty="0">
                <a:latin typeface="Arial"/>
                <a:cs typeface="Arial"/>
              </a:rPr>
              <a:t>if score &gt;= 60: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print(“pass”)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grade = grade + 1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sz="2000" dirty="0">
                <a:latin typeface="Arial"/>
                <a:cs typeface="Arial"/>
              </a:rPr>
              <a:t>else: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print(“fail”)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sz="2000" dirty="0">
                <a:latin typeface="Arial"/>
                <a:cs typeface="Arial"/>
              </a:rPr>
              <a:t>print(grade)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30" name="object 14">
            <a:extLst>
              <a:ext uri="{FF2B5EF4-FFF2-40B4-BE49-F238E27FC236}">
                <a16:creationId xmlns:a16="http://schemas.microsoft.com/office/drawing/2014/main" id="{B03FCE4C-0690-4371-8B45-9F95BE04AFFC}"/>
              </a:ext>
            </a:extLst>
          </p:cNvPr>
          <p:cNvGrpSpPr/>
          <p:nvPr/>
        </p:nvGrpSpPr>
        <p:grpSpPr>
          <a:xfrm>
            <a:off x="7454139" y="1601724"/>
            <a:ext cx="3377565" cy="454659"/>
            <a:chOff x="7967471" y="1743455"/>
            <a:chExt cx="3377565" cy="454659"/>
          </a:xfrm>
        </p:grpSpPr>
        <p:sp>
          <p:nvSpPr>
            <p:cNvPr id="31" name="object 15">
              <a:extLst>
                <a:ext uri="{FF2B5EF4-FFF2-40B4-BE49-F238E27FC236}">
                  <a16:creationId xmlns:a16="http://schemas.microsoft.com/office/drawing/2014/main" id="{0E416220-A296-4AA6-8F64-FA1E313DCA84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6">
              <a:extLst>
                <a:ext uri="{FF2B5EF4-FFF2-40B4-BE49-F238E27FC236}">
                  <a16:creationId xmlns:a16="http://schemas.microsoft.com/office/drawing/2014/main" id="{73E2C82E-5005-4FF8-8BD9-C3FFEF9D90E8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7">
            <a:extLst>
              <a:ext uri="{FF2B5EF4-FFF2-40B4-BE49-F238E27FC236}">
                <a16:creationId xmlns:a16="http://schemas.microsoft.com/office/drawing/2014/main" id="{DC8FB43F-D0C0-4A6E-B02A-0857A4DFD5A9}"/>
              </a:ext>
            </a:extLst>
          </p:cNvPr>
          <p:cNvSpPr txBox="1"/>
          <p:nvPr/>
        </p:nvSpPr>
        <p:spPr>
          <a:xfrm>
            <a:off x="7562089" y="1688973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2213934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3006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dirty="0" err="1"/>
              <a:t>조건문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2075848"/>
            <a:ext cx="6703061" cy="13304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5" dirty="0">
                <a:latin typeface="UKIJ CJK"/>
                <a:cs typeface="UKIJ CJK"/>
              </a:rPr>
              <a:t>if </a:t>
            </a:r>
            <a:r>
              <a:rPr lang="ko-KR" altLang="en-US" sz="2800" spc="-5" dirty="0">
                <a:latin typeface="UKIJ CJK"/>
                <a:cs typeface="UKIJ CJK"/>
              </a:rPr>
              <a:t>다음에는 어떤 조건 하에서 실행할지</a:t>
            </a:r>
            <a:endParaRPr lang="en-US" altLang="ko-KR" sz="2800" spc="-5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800" spc="-5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5" dirty="0">
                <a:latin typeface="UKIJ CJK"/>
                <a:cs typeface="UKIJ CJK"/>
              </a:rPr>
              <a:t>조건문을 이용하여 표현해줘야 한다</a:t>
            </a:r>
            <a:endParaRPr sz="2800" dirty="0"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pc="-5" dirty="0"/>
              <a:t>20</a:t>
            </a:r>
            <a:r>
              <a:rPr lang="en-US" altLang="ko-KR" spc="-5" dirty="0"/>
              <a:t>21</a:t>
            </a:r>
            <a:r>
              <a:rPr spc="40" dirty="0"/>
              <a:t> </a:t>
            </a:r>
            <a:r>
              <a:rPr dirty="0"/>
              <a:t>봄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E7E6ADFD-BC6C-43BB-9478-66BF95A45DA9}"/>
              </a:ext>
            </a:extLst>
          </p:cNvPr>
          <p:cNvSpPr/>
          <p:nvPr/>
        </p:nvSpPr>
        <p:spPr>
          <a:xfrm>
            <a:off x="4696782" y="3654298"/>
            <a:ext cx="2923218" cy="26675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14">
            <a:extLst>
              <a:ext uri="{FF2B5EF4-FFF2-40B4-BE49-F238E27FC236}">
                <a16:creationId xmlns:a16="http://schemas.microsoft.com/office/drawing/2014/main" id="{12D36B49-42D3-4D39-98F9-D1DED32446BB}"/>
              </a:ext>
            </a:extLst>
          </p:cNvPr>
          <p:cNvSpPr/>
          <p:nvPr/>
        </p:nvSpPr>
        <p:spPr>
          <a:xfrm>
            <a:off x="500061" y="4014842"/>
            <a:ext cx="3840479" cy="16489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3688ED9D-5919-4E3C-AE4B-6DAE3B3EE05A}"/>
              </a:ext>
            </a:extLst>
          </p:cNvPr>
          <p:cNvSpPr/>
          <p:nvPr/>
        </p:nvSpPr>
        <p:spPr>
          <a:xfrm>
            <a:off x="8000305" y="1600200"/>
            <a:ext cx="3423668" cy="44843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B23D867C-EE70-4CA9-8823-791B111588F5}"/>
              </a:ext>
            </a:extLst>
          </p:cNvPr>
          <p:cNvSpPr txBox="1"/>
          <p:nvPr/>
        </p:nvSpPr>
        <p:spPr>
          <a:xfrm>
            <a:off x="8121142" y="2391878"/>
            <a:ext cx="2964180" cy="12817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sz="2000" dirty="0">
                <a:latin typeface="Arial"/>
                <a:cs typeface="Arial"/>
              </a:rPr>
              <a:t>if </a:t>
            </a:r>
            <a:r>
              <a:rPr lang="ko-KR" altLang="en-US" sz="2000" dirty="0" err="1">
                <a:latin typeface="Arial"/>
                <a:cs typeface="Arial"/>
              </a:rPr>
              <a:t>조건문</a:t>
            </a:r>
            <a:r>
              <a:rPr lang="en-US" altLang="ko-KR" sz="2000" dirty="0">
                <a:latin typeface="Arial"/>
                <a:cs typeface="Arial"/>
              </a:rPr>
              <a:t>:</a:t>
            </a:r>
            <a:endParaRPr lang="en-US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</a:t>
            </a:r>
            <a:r>
              <a:rPr lang="ko-KR" altLang="en-US" sz="2000" dirty="0">
                <a:latin typeface="Arial"/>
                <a:cs typeface="Arial"/>
              </a:rPr>
              <a:t>수행할 문장</a:t>
            </a:r>
            <a:r>
              <a:rPr lang="en-US" altLang="ko-KR" sz="2000" dirty="0">
                <a:latin typeface="Arial"/>
                <a:cs typeface="Arial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</a:t>
            </a:r>
            <a:r>
              <a:rPr lang="ko-KR" altLang="en-US" sz="2000" dirty="0">
                <a:latin typeface="Arial"/>
                <a:cs typeface="Arial"/>
              </a:rPr>
              <a:t>수행할 문장</a:t>
            </a:r>
            <a:r>
              <a:rPr lang="en-US" altLang="ko-KR" sz="2000" dirty="0">
                <a:latin typeface="Arial"/>
                <a:cs typeface="Arial"/>
              </a:rPr>
              <a:t>2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F3FA38B-64F5-465C-AEC3-3DCAC0E35BB9}"/>
              </a:ext>
            </a:extLst>
          </p:cNvPr>
          <p:cNvSpPr txBox="1"/>
          <p:nvPr/>
        </p:nvSpPr>
        <p:spPr>
          <a:xfrm>
            <a:off x="8121142" y="3465248"/>
            <a:ext cx="3100705" cy="1686359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sz="2000" dirty="0">
                <a:latin typeface="Arial"/>
                <a:cs typeface="Arial"/>
              </a:rPr>
              <a:t>if</a:t>
            </a:r>
            <a:r>
              <a:rPr lang="ko-KR" altLang="en-US" sz="2000" dirty="0">
                <a:latin typeface="Arial"/>
                <a:cs typeface="Arial"/>
              </a:rPr>
              <a:t> </a:t>
            </a:r>
            <a:r>
              <a:rPr lang="en-US" altLang="ko-KR" sz="2000" dirty="0">
                <a:latin typeface="Arial"/>
                <a:cs typeface="Arial"/>
              </a:rPr>
              <a:t>x</a:t>
            </a:r>
            <a:r>
              <a:rPr lang="ko-KR" altLang="en-US" sz="2000" dirty="0">
                <a:latin typeface="Arial"/>
                <a:cs typeface="Arial"/>
              </a:rPr>
              <a:t> </a:t>
            </a:r>
            <a:r>
              <a:rPr lang="en-US" altLang="ko-KR" sz="2000" dirty="0">
                <a:latin typeface="Arial"/>
                <a:cs typeface="Arial"/>
              </a:rPr>
              <a:t>&gt;</a:t>
            </a:r>
            <a:r>
              <a:rPr lang="ko-KR" altLang="en-US" sz="2000" dirty="0">
                <a:latin typeface="Arial"/>
                <a:cs typeface="Arial"/>
              </a:rPr>
              <a:t> </a:t>
            </a:r>
            <a:r>
              <a:rPr lang="en-US" altLang="ko-KR" sz="2000" dirty="0">
                <a:latin typeface="Arial"/>
                <a:cs typeface="Arial"/>
              </a:rPr>
              <a:t>y</a:t>
            </a:r>
            <a:r>
              <a:rPr lang="ko-KR" altLang="en-US" sz="2000" dirty="0">
                <a:latin typeface="Arial"/>
                <a:cs typeface="Arial"/>
              </a:rPr>
              <a:t> </a:t>
            </a:r>
            <a:r>
              <a:rPr lang="en-US" altLang="ko-KR" sz="2000" dirty="0">
                <a:latin typeface="Arial"/>
                <a:cs typeface="Arial"/>
              </a:rPr>
              <a:t>or</a:t>
            </a:r>
            <a:r>
              <a:rPr lang="ko-KR" altLang="en-US" sz="2000" dirty="0">
                <a:latin typeface="Arial"/>
                <a:cs typeface="Arial"/>
              </a:rPr>
              <a:t> </a:t>
            </a:r>
            <a:r>
              <a:rPr lang="en-US" altLang="ko-KR" sz="2000" dirty="0">
                <a:latin typeface="Arial"/>
                <a:cs typeface="Arial"/>
              </a:rPr>
              <a:t>x</a:t>
            </a:r>
            <a:r>
              <a:rPr lang="ko-KR" altLang="en-US" sz="2000" dirty="0">
                <a:latin typeface="Arial"/>
                <a:cs typeface="Arial"/>
              </a:rPr>
              <a:t> </a:t>
            </a:r>
            <a:r>
              <a:rPr lang="en-US" altLang="ko-KR" sz="2000" dirty="0">
                <a:latin typeface="Arial"/>
                <a:cs typeface="Arial"/>
              </a:rPr>
              <a:t>&lt;</a:t>
            </a:r>
            <a:r>
              <a:rPr lang="ko-KR" altLang="en-US" sz="2000" dirty="0">
                <a:latin typeface="Arial"/>
                <a:cs typeface="Arial"/>
              </a:rPr>
              <a:t> </a:t>
            </a:r>
            <a:r>
              <a:rPr lang="en-US" altLang="ko-KR" sz="2000" dirty="0">
                <a:latin typeface="Arial"/>
                <a:cs typeface="Arial"/>
              </a:rPr>
              <a:t>y: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print(“not same”)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sz="2000" dirty="0">
                <a:latin typeface="Arial"/>
                <a:cs typeface="Arial"/>
              </a:rPr>
              <a:t>else: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print(“same!”)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14" name="object 14">
            <a:extLst>
              <a:ext uri="{FF2B5EF4-FFF2-40B4-BE49-F238E27FC236}">
                <a16:creationId xmlns:a16="http://schemas.microsoft.com/office/drawing/2014/main" id="{87133390-2FEB-44EB-851C-86687FFA7976}"/>
              </a:ext>
            </a:extLst>
          </p:cNvPr>
          <p:cNvGrpSpPr/>
          <p:nvPr/>
        </p:nvGrpSpPr>
        <p:grpSpPr>
          <a:xfrm>
            <a:off x="8020117" y="1594104"/>
            <a:ext cx="3377565" cy="454659"/>
            <a:chOff x="7967471" y="1743455"/>
            <a:chExt cx="3377565" cy="454659"/>
          </a:xfrm>
        </p:grpSpPr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9035C9CE-F5E2-479C-B624-CAAA3525C82F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6">
              <a:extLst>
                <a:ext uri="{FF2B5EF4-FFF2-40B4-BE49-F238E27FC236}">
                  <a16:creationId xmlns:a16="http://schemas.microsoft.com/office/drawing/2014/main" id="{1515CD13-16F1-4FE1-A8B4-B835DE4B9BE4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17">
            <a:extLst>
              <a:ext uri="{FF2B5EF4-FFF2-40B4-BE49-F238E27FC236}">
                <a16:creationId xmlns:a16="http://schemas.microsoft.com/office/drawing/2014/main" id="{7A05C0FF-E708-4572-854C-181A11C747E3}"/>
              </a:ext>
            </a:extLst>
          </p:cNvPr>
          <p:cNvSpPr txBox="1"/>
          <p:nvPr/>
        </p:nvSpPr>
        <p:spPr>
          <a:xfrm>
            <a:off x="8128067" y="1681353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4004985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3006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dirty="0" err="1"/>
              <a:t>조건문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2075848"/>
            <a:ext cx="6703061" cy="31053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5" dirty="0">
                <a:latin typeface="UKIJ CJK"/>
                <a:cs typeface="UKIJ CJK"/>
              </a:rPr>
              <a:t>if + </a:t>
            </a:r>
            <a:r>
              <a:rPr lang="ko-KR" altLang="en-US" sz="2800" spc="-5" dirty="0" err="1">
                <a:latin typeface="UKIJ CJK"/>
                <a:cs typeface="UKIJ CJK"/>
              </a:rPr>
              <a:t>조건문</a:t>
            </a:r>
            <a:r>
              <a:rPr lang="ko-KR" altLang="en-US" sz="2800" spc="-5" dirty="0">
                <a:latin typeface="UKIJ CJK"/>
                <a:cs typeface="UKIJ CJK"/>
              </a:rPr>
              <a:t> 다음에는 반드시 콜론 </a:t>
            </a:r>
            <a:r>
              <a:rPr lang="en-US" altLang="ko-KR" sz="2800" b="1" spc="-5" dirty="0">
                <a:solidFill>
                  <a:srgbClr val="FF0000"/>
                </a:solidFill>
                <a:latin typeface="UKIJ CJK"/>
                <a:cs typeface="UKIJ CJK"/>
              </a:rPr>
              <a:t>:</a:t>
            </a:r>
            <a:endParaRPr lang="en-US" altLang="ko-KR" sz="2800" spc="-5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5" dirty="0">
                <a:latin typeface="UKIJ CJK"/>
                <a:cs typeface="UKIJ CJK"/>
              </a:rPr>
              <a:t>수행할 문장들은 반드시 </a:t>
            </a:r>
            <a:r>
              <a:rPr lang="ko-KR" altLang="en-US" sz="2800" spc="-5" dirty="0">
                <a:solidFill>
                  <a:srgbClr val="FF0000"/>
                </a:solidFill>
                <a:latin typeface="UKIJ CJK"/>
                <a:cs typeface="UKIJ CJK"/>
              </a:rPr>
              <a:t>들여쓰기</a:t>
            </a:r>
            <a:r>
              <a:rPr lang="en-US" altLang="ko-KR" sz="2800" spc="-5" dirty="0">
                <a:solidFill>
                  <a:srgbClr val="FF0000"/>
                </a:solidFill>
                <a:latin typeface="UKIJ CJK"/>
                <a:cs typeface="UKIJ CJK"/>
              </a:rPr>
              <a:t>(tab)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800" spc="-5" dirty="0">
              <a:solidFill>
                <a:srgbClr val="FF0000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latin typeface="UKIJ CJK"/>
                <a:cs typeface="UKIJ CJK"/>
              </a:rPr>
              <a:t>else: </a:t>
            </a:r>
            <a:r>
              <a:rPr lang="ko-KR" altLang="en-US" sz="2800" spc="-5" dirty="0">
                <a:latin typeface="UKIJ CJK"/>
                <a:cs typeface="UKIJ CJK"/>
              </a:rPr>
              <a:t>뒤에는</a:t>
            </a:r>
            <a:endParaRPr lang="en-US" altLang="ko-KR" sz="2800" spc="-5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5" dirty="0">
                <a:latin typeface="UKIJ CJK"/>
                <a:cs typeface="UKIJ CJK"/>
              </a:rPr>
              <a:t>조건문을 만족하지 않을 경우의 코드</a:t>
            </a:r>
            <a:endParaRPr lang="en-US" altLang="ko-KR" sz="2800" spc="-5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800" spc="-5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5" dirty="0">
                <a:latin typeface="UKIJ CJK"/>
                <a:cs typeface="UKIJ CJK"/>
              </a:rPr>
              <a:t>만약 셋 이상의 분기문을 만들고 싶다면</a:t>
            </a:r>
            <a:r>
              <a:rPr lang="en-US" altLang="ko-KR" sz="2800" spc="-5" dirty="0">
                <a:latin typeface="UKIJ CJK"/>
                <a:cs typeface="UKIJ CJK"/>
              </a:rPr>
              <a:t>?</a:t>
            </a:r>
            <a:endParaRPr sz="2800" dirty="0"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pc="-5" dirty="0"/>
              <a:t>20</a:t>
            </a:r>
            <a:r>
              <a:rPr lang="en-US" altLang="ko-KR" spc="-5" dirty="0"/>
              <a:t>21</a:t>
            </a:r>
            <a:r>
              <a:rPr spc="40" dirty="0"/>
              <a:t> </a:t>
            </a:r>
            <a:r>
              <a:rPr dirty="0"/>
              <a:t>봄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3688ED9D-5919-4E3C-AE4B-6DAE3B3EE05A}"/>
              </a:ext>
            </a:extLst>
          </p:cNvPr>
          <p:cNvSpPr/>
          <p:nvPr/>
        </p:nvSpPr>
        <p:spPr>
          <a:xfrm>
            <a:off x="8000305" y="1600200"/>
            <a:ext cx="3423668" cy="4484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B23D867C-EE70-4CA9-8823-791B111588F5}"/>
              </a:ext>
            </a:extLst>
          </p:cNvPr>
          <p:cNvSpPr txBox="1"/>
          <p:nvPr/>
        </p:nvSpPr>
        <p:spPr>
          <a:xfrm>
            <a:off x="8121142" y="2391878"/>
            <a:ext cx="2964180" cy="12817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sz="2000" dirty="0">
                <a:latin typeface="Arial"/>
                <a:cs typeface="Arial"/>
              </a:rPr>
              <a:t>if </a:t>
            </a:r>
            <a:r>
              <a:rPr lang="ko-KR" altLang="en-US" sz="2000" dirty="0" err="1">
                <a:latin typeface="Arial"/>
                <a:cs typeface="Arial"/>
              </a:rPr>
              <a:t>조건문</a:t>
            </a:r>
            <a:r>
              <a:rPr lang="en-US" altLang="ko-KR" sz="2000" dirty="0">
                <a:latin typeface="Arial"/>
                <a:cs typeface="Arial"/>
              </a:rPr>
              <a:t>:</a:t>
            </a:r>
            <a:endParaRPr lang="en-US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</a:t>
            </a:r>
            <a:r>
              <a:rPr lang="ko-KR" altLang="en-US" sz="2000" dirty="0">
                <a:latin typeface="Arial"/>
                <a:cs typeface="Arial"/>
              </a:rPr>
              <a:t>수행할 문장</a:t>
            </a:r>
            <a:r>
              <a:rPr lang="en-US" altLang="ko-KR" sz="2000" dirty="0">
                <a:latin typeface="Arial"/>
                <a:cs typeface="Arial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</a:t>
            </a:r>
            <a:r>
              <a:rPr lang="ko-KR" altLang="en-US" sz="2000" dirty="0">
                <a:latin typeface="Arial"/>
                <a:cs typeface="Arial"/>
              </a:rPr>
              <a:t>수행할 문장</a:t>
            </a:r>
            <a:r>
              <a:rPr lang="en-US" altLang="ko-KR" sz="2000" dirty="0">
                <a:latin typeface="Arial"/>
                <a:cs typeface="Arial"/>
              </a:rPr>
              <a:t>2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F3FA38B-64F5-465C-AEC3-3DCAC0E35BB9}"/>
              </a:ext>
            </a:extLst>
          </p:cNvPr>
          <p:cNvSpPr txBox="1"/>
          <p:nvPr/>
        </p:nvSpPr>
        <p:spPr>
          <a:xfrm>
            <a:off x="8121142" y="3465248"/>
            <a:ext cx="3100705" cy="1686359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sz="2000" dirty="0">
                <a:latin typeface="Arial"/>
                <a:cs typeface="Arial"/>
              </a:rPr>
              <a:t>if</a:t>
            </a:r>
            <a:r>
              <a:rPr lang="ko-KR" altLang="en-US" sz="2000" dirty="0">
                <a:latin typeface="Arial"/>
                <a:cs typeface="Arial"/>
              </a:rPr>
              <a:t> </a:t>
            </a:r>
            <a:r>
              <a:rPr lang="en-US" altLang="ko-KR" sz="2000" dirty="0">
                <a:latin typeface="Arial"/>
                <a:cs typeface="Arial"/>
              </a:rPr>
              <a:t>x</a:t>
            </a:r>
            <a:r>
              <a:rPr lang="ko-KR" altLang="en-US" sz="2000" dirty="0">
                <a:latin typeface="Arial"/>
                <a:cs typeface="Arial"/>
              </a:rPr>
              <a:t> </a:t>
            </a:r>
            <a:r>
              <a:rPr lang="en-US" altLang="ko-KR" sz="2000" dirty="0">
                <a:latin typeface="Arial"/>
                <a:cs typeface="Arial"/>
              </a:rPr>
              <a:t>&gt;</a:t>
            </a:r>
            <a:r>
              <a:rPr lang="ko-KR" altLang="en-US" sz="2000" dirty="0">
                <a:latin typeface="Arial"/>
                <a:cs typeface="Arial"/>
              </a:rPr>
              <a:t> </a:t>
            </a:r>
            <a:r>
              <a:rPr lang="en-US" altLang="ko-KR" sz="2000" dirty="0">
                <a:latin typeface="Arial"/>
                <a:cs typeface="Arial"/>
              </a:rPr>
              <a:t>y</a:t>
            </a:r>
            <a:r>
              <a:rPr lang="ko-KR" altLang="en-US" sz="2000" dirty="0">
                <a:latin typeface="Arial"/>
                <a:cs typeface="Arial"/>
              </a:rPr>
              <a:t> </a:t>
            </a:r>
            <a:r>
              <a:rPr lang="en-US" altLang="ko-KR" sz="2000" dirty="0">
                <a:latin typeface="Arial"/>
                <a:cs typeface="Arial"/>
              </a:rPr>
              <a:t>or</a:t>
            </a:r>
            <a:r>
              <a:rPr lang="ko-KR" altLang="en-US" sz="2000" dirty="0">
                <a:latin typeface="Arial"/>
                <a:cs typeface="Arial"/>
              </a:rPr>
              <a:t> </a:t>
            </a:r>
            <a:r>
              <a:rPr lang="en-US" altLang="ko-KR" sz="2000" dirty="0">
                <a:latin typeface="Arial"/>
                <a:cs typeface="Arial"/>
              </a:rPr>
              <a:t>x</a:t>
            </a:r>
            <a:r>
              <a:rPr lang="ko-KR" altLang="en-US" sz="2000" dirty="0">
                <a:latin typeface="Arial"/>
                <a:cs typeface="Arial"/>
              </a:rPr>
              <a:t> </a:t>
            </a:r>
            <a:r>
              <a:rPr lang="en-US" altLang="ko-KR" sz="2000" dirty="0">
                <a:latin typeface="Arial"/>
                <a:cs typeface="Arial"/>
              </a:rPr>
              <a:t>&lt;</a:t>
            </a:r>
            <a:r>
              <a:rPr lang="ko-KR" altLang="en-US" sz="2000" dirty="0">
                <a:latin typeface="Arial"/>
                <a:cs typeface="Arial"/>
              </a:rPr>
              <a:t> </a:t>
            </a:r>
            <a:r>
              <a:rPr lang="en-US" altLang="ko-KR" sz="2000" dirty="0">
                <a:latin typeface="Arial"/>
                <a:cs typeface="Arial"/>
              </a:rPr>
              <a:t>y: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print(“not same”)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sz="2000" dirty="0">
                <a:latin typeface="Arial"/>
                <a:cs typeface="Arial"/>
              </a:rPr>
              <a:t>else: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print(“same!”)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14" name="object 14">
            <a:extLst>
              <a:ext uri="{FF2B5EF4-FFF2-40B4-BE49-F238E27FC236}">
                <a16:creationId xmlns:a16="http://schemas.microsoft.com/office/drawing/2014/main" id="{87133390-2FEB-44EB-851C-86687FFA7976}"/>
              </a:ext>
            </a:extLst>
          </p:cNvPr>
          <p:cNvGrpSpPr/>
          <p:nvPr/>
        </p:nvGrpSpPr>
        <p:grpSpPr>
          <a:xfrm>
            <a:off x="8020117" y="1594104"/>
            <a:ext cx="3377565" cy="454659"/>
            <a:chOff x="7967471" y="1743455"/>
            <a:chExt cx="3377565" cy="454659"/>
          </a:xfrm>
        </p:grpSpPr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9035C9CE-F5E2-479C-B624-CAAA3525C82F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6">
              <a:extLst>
                <a:ext uri="{FF2B5EF4-FFF2-40B4-BE49-F238E27FC236}">
                  <a16:creationId xmlns:a16="http://schemas.microsoft.com/office/drawing/2014/main" id="{1515CD13-16F1-4FE1-A8B4-B835DE4B9BE4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17">
            <a:extLst>
              <a:ext uri="{FF2B5EF4-FFF2-40B4-BE49-F238E27FC236}">
                <a16:creationId xmlns:a16="http://schemas.microsoft.com/office/drawing/2014/main" id="{7A05C0FF-E708-4572-854C-181A11C747E3}"/>
              </a:ext>
            </a:extLst>
          </p:cNvPr>
          <p:cNvSpPr txBox="1"/>
          <p:nvPr/>
        </p:nvSpPr>
        <p:spPr>
          <a:xfrm>
            <a:off x="8128067" y="1681353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3090834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3006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dirty="0" err="1"/>
              <a:t>조건문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2075848"/>
            <a:ext cx="6703061" cy="13304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5" dirty="0">
                <a:latin typeface="UKIJ CJK"/>
                <a:cs typeface="UKIJ CJK"/>
              </a:rPr>
              <a:t>셋 이상의 분기문을 만들고 싶다면</a:t>
            </a:r>
            <a:endParaRPr lang="en-US" altLang="ko-KR" sz="2800" spc="-5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800" spc="-5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 err="1">
                <a:latin typeface="UKIJ CJK"/>
                <a:cs typeface="UKIJ CJK"/>
              </a:rPr>
              <a:t>elif</a:t>
            </a:r>
            <a:r>
              <a:rPr lang="ko-KR" altLang="en-US" sz="2800" dirty="0">
                <a:latin typeface="UKIJ CJK"/>
                <a:cs typeface="UKIJ CJK"/>
              </a:rPr>
              <a:t>를 이용할 수 있다</a:t>
            </a:r>
            <a:r>
              <a:rPr lang="en-US" altLang="ko-KR" sz="2800" dirty="0">
                <a:latin typeface="UKIJ CJK"/>
                <a:cs typeface="UKIJ CJK"/>
              </a:rPr>
              <a:t>.</a:t>
            </a:r>
            <a:endParaRPr sz="2800" dirty="0"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pc="-5" dirty="0"/>
              <a:t>20</a:t>
            </a:r>
            <a:r>
              <a:rPr lang="en-US" altLang="ko-KR" spc="-5" dirty="0"/>
              <a:t>21</a:t>
            </a:r>
            <a:r>
              <a:rPr spc="40" dirty="0"/>
              <a:t> </a:t>
            </a:r>
            <a:r>
              <a:rPr dirty="0"/>
              <a:t>봄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3688ED9D-5919-4E3C-AE4B-6DAE3B3EE05A}"/>
              </a:ext>
            </a:extLst>
          </p:cNvPr>
          <p:cNvSpPr/>
          <p:nvPr/>
        </p:nvSpPr>
        <p:spPr>
          <a:xfrm>
            <a:off x="8000305" y="1600200"/>
            <a:ext cx="3423668" cy="4484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B23D867C-EE70-4CA9-8823-791B111588F5}"/>
              </a:ext>
            </a:extLst>
          </p:cNvPr>
          <p:cNvSpPr txBox="1"/>
          <p:nvPr/>
        </p:nvSpPr>
        <p:spPr>
          <a:xfrm>
            <a:off x="8121142" y="2391878"/>
            <a:ext cx="2964180" cy="22435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sz="2000" dirty="0">
                <a:latin typeface="Arial"/>
                <a:cs typeface="Arial"/>
              </a:rPr>
              <a:t>if </a:t>
            </a:r>
            <a:r>
              <a:rPr lang="ko-KR" altLang="en-US" sz="2000" dirty="0" err="1">
                <a:latin typeface="Arial"/>
                <a:cs typeface="Arial"/>
              </a:rPr>
              <a:t>조건문</a:t>
            </a:r>
            <a:r>
              <a:rPr lang="en-US" altLang="ko-KR" sz="2000" dirty="0">
                <a:latin typeface="Arial"/>
                <a:cs typeface="Arial"/>
              </a:rPr>
              <a:t>1:</a:t>
            </a:r>
            <a:endParaRPr lang="en-US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</a:t>
            </a:r>
            <a:r>
              <a:rPr lang="ko-KR" altLang="en-US" sz="2000" dirty="0">
                <a:latin typeface="Arial"/>
                <a:cs typeface="Arial"/>
              </a:rPr>
              <a:t>수행할 문장</a:t>
            </a:r>
            <a:r>
              <a:rPr lang="en-US" altLang="ko-KR" sz="2000" dirty="0">
                <a:latin typeface="Arial"/>
                <a:cs typeface="Arial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</a:t>
            </a:r>
            <a:r>
              <a:rPr lang="ko-KR" altLang="en-US" sz="2000" dirty="0">
                <a:latin typeface="Arial"/>
                <a:cs typeface="Arial"/>
              </a:rPr>
              <a:t>수행할 문장</a:t>
            </a:r>
            <a:r>
              <a:rPr lang="en-US" altLang="ko-KR" sz="2000" dirty="0">
                <a:latin typeface="Arial"/>
                <a:cs typeface="Arial"/>
              </a:rPr>
              <a:t>2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 err="1">
                <a:latin typeface="Arial"/>
                <a:cs typeface="Arial"/>
              </a:rPr>
              <a:t>elif</a:t>
            </a:r>
            <a:r>
              <a:rPr lang="en-US" altLang="ko-KR" sz="2000" dirty="0">
                <a:latin typeface="Arial"/>
                <a:cs typeface="Arial"/>
              </a:rPr>
              <a:t>: </a:t>
            </a:r>
            <a:r>
              <a:rPr lang="ko-KR" altLang="en-US" sz="2000" dirty="0" err="1">
                <a:latin typeface="Arial"/>
                <a:cs typeface="Arial"/>
              </a:rPr>
              <a:t>조건문</a:t>
            </a:r>
            <a:r>
              <a:rPr lang="en-US" altLang="ko-KR" sz="2000" dirty="0">
                <a:latin typeface="Arial"/>
                <a:cs typeface="Arial"/>
              </a:rPr>
              <a:t>2: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</a:t>
            </a:r>
            <a:r>
              <a:rPr lang="ko-KR" altLang="en-US" sz="2000" dirty="0">
                <a:latin typeface="Arial"/>
                <a:cs typeface="Arial"/>
              </a:rPr>
              <a:t>수행할 문장</a:t>
            </a:r>
            <a:r>
              <a:rPr lang="en-US" altLang="ko-KR" sz="2000" dirty="0">
                <a:latin typeface="Arial"/>
                <a:cs typeface="Arial"/>
              </a:rPr>
              <a:t>3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else: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</a:t>
            </a:r>
            <a:r>
              <a:rPr lang="ko-KR" altLang="en-US" sz="2000" dirty="0">
                <a:latin typeface="Arial"/>
                <a:cs typeface="Arial"/>
              </a:rPr>
              <a:t>수행할 문장</a:t>
            </a:r>
            <a:r>
              <a:rPr lang="en-US" altLang="ko-KR" sz="2000" dirty="0">
                <a:latin typeface="Arial"/>
                <a:cs typeface="Arial"/>
              </a:rPr>
              <a:t>4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14" name="object 14">
            <a:extLst>
              <a:ext uri="{FF2B5EF4-FFF2-40B4-BE49-F238E27FC236}">
                <a16:creationId xmlns:a16="http://schemas.microsoft.com/office/drawing/2014/main" id="{87133390-2FEB-44EB-851C-86687FFA7976}"/>
              </a:ext>
            </a:extLst>
          </p:cNvPr>
          <p:cNvGrpSpPr/>
          <p:nvPr/>
        </p:nvGrpSpPr>
        <p:grpSpPr>
          <a:xfrm>
            <a:off x="8020117" y="1594104"/>
            <a:ext cx="3377565" cy="454659"/>
            <a:chOff x="7967471" y="1743455"/>
            <a:chExt cx="3377565" cy="454659"/>
          </a:xfrm>
        </p:grpSpPr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9035C9CE-F5E2-479C-B624-CAAA3525C82F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6">
              <a:extLst>
                <a:ext uri="{FF2B5EF4-FFF2-40B4-BE49-F238E27FC236}">
                  <a16:creationId xmlns:a16="http://schemas.microsoft.com/office/drawing/2014/main" id="{1515CD13-16F1-4FE1-A8B4-B835DE4B9BE4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17">
            <a:extLst>
              <a:ext uri="{FF2B5EF4-FFF2-40B4-BE49-F238E27FC236}">
                <a16:creationId xmlns:a16="http://schemas.microsoft.com/office/drawing/2014/main" id="{7A05C0FF-E708-4572-854C-181A11C747E3}"/>
              </a:ext>
            </a:extLst>
          </p:cNvPr>
          <p:cNvSpPr txBox="1"/>
          <p:nvPr/>
        </p:nvSpPr>
        <p:spPr>
          <a:xfrm>
            <a:off x="8128067" y="1681353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1535401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3006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dirty="0"/>
              <a:t>예제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2075848"/>
            <a:ext cx="10665461" cy="368498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>
                <a:latin typeface="UKIJ CJK"/>
                <a:cs typeface="UKIJ CJK"/>
              </a:rPr>
              <a:t>input() </a:t>
            </a:r>
            <a:r>
              <a:rPr lang="ko-KR" altLang="en-US" sz="2800" dirty="0">
                <a:latin typeface="UKIJ CJK"/>
                <a:cs typeface="UKIJ CJK"/>
              </a:rPr>
              <a:t>함수를 이용하여 성적을 입력 받아서</a:t>
            </a:r>
            <a:endParaRPr lang="en-US" altLang="ko-KR" sz="28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8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dirty="0">
                <a:latin typeface="UKIJ CJK"/>
                <a:cs typeface="UKIJ CJK"/>
              </a:rPr>
              <a:t>성적에 따라 </a:t>
            </a:r>
            <a:r>
              <a:rPr lang="en-US" altLang="ko-KR" sz="2800" dirty="0">
                <a:latin typeface="UKIJ CJK"/>
                <a:cs typeface="UKIJ CJK"/>
              </a:rPr>
              <a:t>“ABCDF” </a:t>
            </a:r>
            <a:r>
              <a:rPr lang="ko-KR" altLang="en-US" sz="2800" dirty="0">
                <a:latin typeface="UKIJ CJK"/>
                <a:cs typeface="UKIJ CJK"/>
              </a:rPr>
              <a:t>중 하나를 출력하는 프로그램을 </a:t>
            </a:r>
            <a:r>
              <a:rPr lang="ko-KR" altLang="en-US" sz="2800" dirty="0" err="1">
                <a:latin typeface="UKIJ CJK"/>
                <a:cs typeface="UKIJ CJK"/>
              </a:rPr>
              <a:t>작성하시오</a:t>
            </a:r>
            <a:r>
              <a:rPr lang="en-US" altLang="ko-KR" sz="2800" dirty="0"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8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dirty="0">
                <a:latin typeface="UKIJ CJK"/>
                <a:cs typeface="UKIJ CJK"/>
              </a:rPr>
              <a:t>A : 90 ~ 100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dirty="0">
                <a:latin typeface="UKIJ CJK"/>
                <a:cs typeface="UKIJ CJK"/>
              </a:rPr>
              <a:t>B : 80 ~ 89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dirty="0">
                <a:latin typeface="UKIJ CJK"/>
                <a:cs typeface="UKIJ CJK"/>
              </a:rPr>
              <a:t>C : 70 ~ 79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dirty="0">
                <a:latin typeface="UKIJ CJK"/>
                <a:cs typeface="UKIJ CJK"/>
              </a:rPr>
              <a:t>D : 60 ~ 69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dirty="0">
                <a:latin typeface="UKIJ CJK"/>
                <a:cs typeface="UKIJ CJK"/>
              </a:rPr>
              <a:t>F : 0 ~ 59</a:t>
            </a:r>
            <a:endParaRPr sz="2400" dirty="0"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pc="-5" dirty="0"/>
              <a:t>20</a:t>
            </a:r>
            <a:r>
              <a:rPr lang="en-US" altLang="ko-KR" spc="-5" dirty="0"/>
              <a:t>21</a:t>
            </a:r>
            <a:r>
              <a:rPr spc="40" dirty="0"/>
              <a:t> </a:t>
            </a:r>
            <a:r>
              <a:rPr dirty="0"/>
              <a:t>봄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9774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58648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" dirty="0" err="1"/>
              <a:t>반복문</a:t>
            </a:r>
            <a:r>
              <a:rPr lang="en-US" altLang="ko-KR" spc="-5" dirty="0"/>
              <a:t>(Loop Control)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965958"/>
            <a:ext cx="6517388" cy="2674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400" dirty="0">
                <a:latin typeface="UKIJ CJK"/>
                <a:cs typeface="UKIJ CJK"/>
              </a:rPr>
              <a:t>숫자 하나를 </a:t>
            </a:r>
            <a:r>
              <a:rPr lang="ko-KR" altLang="en-US" sz="2400" dirty="0" err="1">
                <a:latin typeface="UKIJ CJK"/>
                <a:cs typeface="UKIJ CJK"/>
              </a:rPr>
              <a:t>입력받아</a:t>
            </a:r>
            <a:r>
              <a:rPr lang="ko-KR" altLang="en-US" sz="2400" dirty="0">
                <a:latin typeface="UKIJ CJK"/>
                <a:cs typeface="UKIJ CJK"/>
              </a:rPr>
              <a:t> 그 숫자를 </a:t>
            </a:r>
            <a:r>
              <a:rPr lang="en-US" altLang="ko-KR" sz="2400" dirty="0">
                <a:latin typeface="UKIJ CJK"/>
                <a:cs typeface="UKIJ CJK"/>
              </a:rPr>
              <a:t>3</a:t>
            </a:r>
            <a:r>
              <a:rPr lang="ko-KR" altLang="en-US" sz="2400" dirty="0">
                <a:latin typeface="UKIJ CJK"/>
                <a:cs typeface="UKIJ CJK"/>
              </a:rPr>
              <a:t>번 출력하기</a:t>
            </a: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400" dirty="0">
                <a:latin typeface="UKIJ CJK"/>
                <a:cs typeface="UKIJ CJK"/>
              </a:rPr>
              <a:t>3000</a:t>
            </a:r>
            <a:r>
              <a:rPr lang="ko-KR" altLang="en-US" sz="2400" dirty="0">
                <a:latin typeface="UKIJ CJK"/>
                <a:cs typeface="UKIJ CJK"/>
              </a:rPr>
              <a:t>번 출력하기</a:t>
            </a:r>
            <a:r>
              <a:rPr lang="en-US" altLang="ko-KR" sz="2400" dirty="0">
                <a:latin typeface="UKIJ CJK"/>
                <a:cs typeface="UKIJ CJK"/>
              </a:rPr>
              <a:t>?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400" dirty="0">
                <a:latin typeface="UKIJ CJK"/>
                <a:cs typeface="UKIJ CJK"/>
              </a:rPr>
              <a:t>같은 코드를 여러 번 반복시키고 싶을 때</a:t>
            </a: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400" dirty="0">
                <a:latin typeface="UKIJ CJK"/>
                <a:cs typeface="UKIJ CJK"/>
              </a:rPr>
              <a:t>반복문을 사용한다</a:t>
            </a:r>
            <a:endParaRPr sz="2400" dirty="0"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pc="-5" dirty="0"/>
              <a:t>20</a:t>
            </a:r>
            <a:r>
              <a:rPr lang="en-US" altLang="ko-KR" spc="-5" dirty="0"/>
              <a:t>21</a:t>
            </a:r>
            <a:r>
              <a:rPr spc="40" dirty="0"/>
              <a:t> </a:t>
            </a:r>
            <a:r>
              <a:rPr dirty="0"/>
              <a:t>봄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11056366" y="6419741"/>
            <a:ext cx="2444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543A3E3B-C584-47F8-AF30-DF0EB899E6A3}"/>
              </a:ext>
            </a:extLst>
          </p:cNvPr>
          <p:cNvSpPr txBox="1">
            <a:spLocks/>
          </p:cNvSpPr>
          <p:nvPr/>
        </p:nvSpPr>
        <p:spPr>
          <a:xfrm>
            <a:off x="11056366" y="6419741"/>
            <a:ext cx="2444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200" b="0" i="0" kern="1200">
                <a:solidFill>
                  <a:srgbClr val="888888"/>
                </a:solidFill>
                <a:latin typeface="UKIJ CJK"/>
                <a:ea typeface="+mn-ea"/>
                <a:cs typeface="UKIJ CJK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204"/>
              </a:spcBef>
            </a:pPr>
            <a:fld id="{81D60167-4931-47E6-BA6A-407CBD079E47}" type="slidenum">
              <a:rPr lang="en-US" altLang="ko-KR" smtClean="0"/>
              <a:pPr marL="38100">
                <a:spcBef>
                  <a:spcPts val="204"/>
                </a:spcBef>
              </a:pPr>
              <a:t>15</a:t>
            </a:fld>
            <a:endParaRPr lang="en-US" altLang="ko-KR" dirty="0"/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D03A11A7-765D-44F7-AAFF-B066FC49E372}"/>
              </a:ext>
            </a:extLst>
          </p:cNvPr>
          <p:cNvSpPr/>
          <p:nvPr/>
        </p:nvSpPr>
        <p:spPr>
          <a:xfrm>
            <a:off x="8229600" y="1600200"/>
            <a:ext cx="3423668" cy="4484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0">
            <a:extLst>
              <a:ext uri="{FF2B5EF4-FFF2-40B4-BE49-F238E27FC236}">
                <a16:creationId xmlns:a16="http://schemas.microsoft.com/office/drawing/2014/main" id="{632235D5-69C3-4DBB-8B3D-6295409C0236}"/>
              </a:ext>
            </a:extLst>
          </p:cNvPr>
          <p:cNvSpPr txBox="1"/>
          <p:nvPr/>
        </p:nvSpPr>
        <p:spPr>
          <a:xfrm>
            <a:off x="8350437" y="2391878"/>
            <a:ext cx="2964180" cy="12817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sz="2000" dirty="0">
                <a:latin typeface="Arial"/>
                <a:cs typeface="Arial"/>
              </a:rPr>
              <a:t>print(“hello”)</a:t>
            </a:r>
          </a:p>
          <a:p>
            <a:pPr marL="12700"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print(“hello”)</a:t>
            </a:r>
          </a:p>
          <a:p>
            <a:pPr marL="12700"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print(“hello”)</a:t>
            </a:r>
          </a:p>
          <a:p>
            <a:pPr marL="12700"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print(“hello”)</a:t>
            </a:r>
          </a:p>
        </p:txBody>
      </p:sp>
      <p:sp>
        <p:nvSpPr>
          <p:cNvPr id="29" name="object 12">
            <a:extLst>
              <a:ext uri="{FF2B5EF4-FFF2-40B4-BE49-F238E27FC236}">
                <a16:creationId xmlns:a16="http://schemas.microsoft.com/office/drawing/2014/main" id="{22FAF037-33DE-45D2-A86F-E542D15303C9}"/>
              </a:ext>
            </a:extLst>
          </p:cNvPr>
          <p:cNvSpPr txBox="1"/>
          <p:nvPr/>
        </p:nvSpPr>
        <p:spPr>
          <a:xfrm>
            <a:off x="8350437" y="4000788"/>
            <a:ext cx="3100705" cy="839974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sz="2000" dirty="0">
                <a:latin typeface="Arial"/>
                <a:cs typeface="Arial"/>
              </a:rPr>
              <a:t>for i</a:t>
            </a:r>
            <a:r>
              <a:rPr lang="ko-KR" altLang="en-US" sz="2000" dirty="0">
                <a:latin typeface="Arial"/>
                <a:cs typeface="Arial"/>
              </a:rPr>
              <a:t> </a:t>
            </a:r>
            <a:r>
              <a:rPr lang="en-US" altLang="ko-KR" sz="2000" dirty="0">
                <a:latin typeface="Arial"/>
                <a:cs typeface="Arial"/>
              </a:rPr>
              <a:t>in</a:t>
            </a:r>
            <a:r>
              <a:rPr lang="ko-KR" altLang="en-US" sz="2000" dirty="0">
                <a:latin typeface="Arial"/>
                <a:cs typeface="Arial"/>
              </a:rPr>
              <a:t> </a:t>
            </a:r>
            <a:r>
              <a:rPr lang="en-US" altLang="ko-KR" sz="2000" dirty="0">
                <a:latin typeface="Arial"/>
                <a:cs typeface="Arial"/>
              </a:rPr>
              <a:t>range(4):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print(“hello”)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30" name="object 14">
            <a:extLst>
              <a:ext uri="{FF2B5EF4-FFF2-40B4-BE49-F238E27FC236}">
                <a16:creationId xmlns:a16="http://schemas.microsoft.com/office/drawing/2014/main" id="{B03FCE4C-0690-4371-8B45-9F95BE04AFFC}"/>
              </a:ext>
            </a:extLst>
          </p:cNvPr>
          <p:cNvGrpSpPr/>
          <p:nvPr/>
        </p:nvGrpSpPr>
        <p:grpSpPr>
          <a:xfrm>
            <a:off x="8249412" y="1594104"/>
            <a:ext cx="3377565" cy="454659"/>
            <a:chOff x="7967471" y="1743455"/>
            <a:chExt cx="3377565" cy="454659"/>
          </a:xfrm>
        </p:grpSpPr>
        <p:sp>
          <p:nvSpPr>
            <p:cNvPr id="31" name="object 15">
              <a:extLst>
                <a:ext uri="{FF2B5EF4-FFF2-40B4-BE49-F238E27FC236}">
                  <a16:creationId xmlns:a16="http://schemas.microsoft.com/office/drawing/2014/main" id="{0E416220-A296-4AA6-8F64-FA1E313DCA84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6">
              <a:extLst>
                <a:ext uri="{FF2B5EF4-FFF2-40B4-BE49-F238E27FC236}">
                  <a16:creationId xmlns:a16="http://schemas.microsoft.com/office/drawing/2014/main" id="{73E2C82E-5005-4FF8-8BD9-C3FFEF9D90E8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7">
            <a:extLst>
              <a:ext uri="{FF2B5EF4-FFF2-40B4-BE49-F238E27FC236}">
                <a16:creationId xmlns:a16="http://schemas.microsoft.com/office/drawing/2014/main" id="{DC8FB43F-D0C0-4A6E-B02A-0857A4DFD5A9}"/>
              </a:ext>
            </a:extLst>
          </p:cNvPr>
          <p:cNvSpPr txBox="1"/>
          <p:nvPr/>
        </p:nvSpPr>
        <p:spPr>
          <a:xfrm>
            <a:off x="8357362" y="1681353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3667733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58648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" dirty="0" err="1"/>
              <a:t>반복문</a:t>
            </a:r>
            <a:r>
              <a:rPr lang="ko-KR" altLang="en-US" spc="-5" dirty="0"/>
              <a:t> </a:t>
            </a:r>
            <a:r>
              <a:rPr lang="en-US" altLang="ko-KR" spc="-5" dirty="0"/>
              <a:t>- for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965958"/>
            <a:ext cx="6517388" cy="34387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400" dirty="0">
                <a:latin typeface="UKIJ CJK"/>
                <a:cs typeface="UKIJ CJK"/>
              </a:rPr>
              <a:t>n</a:t>
            </a:r>
            <a:r>
              <a:rPr lang="ko-KR" altLang="en-US" sz="2400" dirty="0">
                <a:latin typeface="UKIJ CJK"/>
                <a:cs typeface="UKIJ CJK"/>
              </a:rPr>
              <a:t>번 반복하고 싶다면</a:t>
            </a: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400" dirty="0">
                <a:latin typeface="UKIJ CJK"/>
                <a:cs typeface="UKIJ CJK"/>
              </a:rPr>
              <a:t>for </a:t>
            </a:r>
            <a:r>
              <a:rPr lang="ko-KR" altLang="en-US" sz="2400" dirty="0">
                <a:solidFill>
                  <a:srgbClr val="FF0000"/>
                </a:solidFill>
                <a:latin typeface="UKIJ CJK"/>
                <a:cs typeface="UKIJ CJK"/>
              </a:rPr>
              <a:t>변수이름 </a:t>
            </a:r>
            <a:r>
              <a:rPr lang="en-US" altLang="ko-KR" sz="2400" dirty="0">
                <a:solidFill>
                  <a:srgbClr val="FF0000"/>
                </a:solidFill>
                <a:latin typeface="UKIJ CJK"/>
                <a:cs typeface="UKIJ CJK"/>
              </a:rPr>
              <a:t>in</a:t>
            </a:r>
            <a:r>
              <a:rPr lang="ko-KR" altLang="en-US" sz="2400" dirty="0">
                <a:solidFill>
                  <a:srgbClr val="FF0000"/>
                </a:solidFill>
                <a:latin typeface="UKIJ CJK"/>
                <a:cs typeface="UKIJ CJK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latin typeface="UKIJ CJK"/>
                <a:cs typeface="UKIJ CJK"/>
              </a:rPr>
              <a:t>range(n):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400" dirty="0">
                <a:latin typeface="UKIJ CJK"/>
                <a:cs typeface="UKIJ CJK"/>
              </a:rPr>
              <a:t>매</a:t>
            </a:r>
            <a:r>
              <a:rPr lang="en-US" altLang="ko-KR" sz="2400" dirty="0">
                <a:latin typeface="UKIJ CJK"/>
                <a:cs typeface="UKIJ CJK"/>
              </a:rPr>
              <a:t> </a:t>
            </a:r>
            <a:r>
              <a:rPr lang="ko-KR" altLang="en-US" sz="2400" dirty="0">
                <a:latin typeface="UKIJ CJK"/>
                <a:cs typeface="UKIJ CJK"/>
              </a:rPr>
              <a:t>코드 실행 시마다</a:t>
            </a: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400" dirty="0">
                <a:latin typeface="UKIJ CJK"/>
                <a:cs typeface="UKIJ CJK"/>
              </a:rPr>
              <a:t>I</a:t>
            </a:r>
            <a:r>
              <a:rPr lang="ko-KR" altLang="en-US" sz="2400" dirty="0">
                <a:latin typeface="UKIJ CJK"/>
                <a:cs typeface="UKIJ CJK"/>
              </a:rPr>
              <a:t>의 값이 </a:t>
            </a:r>
            <a:r>
              <a:rPr lang="en-US" altLang="ko-KR" sz="2400" dirty="0">
                <a:latin typeface="UKIJ CJK"/>
                <a:cs typeface="UKIJ CJK"/>
              </a:rPr>
              <a:t>0</a:t>
            </a:r>
            <a:r>
              <a:rPr lang="ko-KR" altLang="en-US" sz="2400" dirty="0">
                <a:latin typeface="UKIJ CJK"/>
                <a:cs typeface="UKIJ CJK"/>
              </a:rPr>
              <a:t>에서 </a:t>
            </a:r>
            <a:r>
              <a:rPr lang="en-US" altLang="ko-KR" sz="2400" dirty="0">
                <a:latin typeface="UKIJ CJK"/>
                <a:cs typeface="UKIJ CJK"/>
              </a:rPr>
              <a:t>9</a:t>
            </a:r>
            <a:r>
              <a:rPr lang="ko-KR" altLang="en-US" sz="2400" dirty="0">
                <a:latin typeface="UKIJ CJK"/>
                <a:cs typeface="UKIJ CJK"/>
              </a:rPr>
              <a:t>까지 변화</a:t>
            </a: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dirty="0">
                <a:latin typeface="UKIJ CJK"/>
                <a:cs typeface="UKIJ CJK"/>
              </a:rPr>
              <a:t>if</a:t>
            </a:r>
            <a:r>
              <a:rPr lang="ko-KR" altLang="en-US" sz="2400" dirty="0">
                <a:latin typeface="UKIJ CJK"/>
                <a:cs typeface="UKIJ CJK"/>
              </a:rPr>
              <a:t>와 마찬가지로 콜론 </a:t>
            </a:r>
            <a:r>
              <a:rPr lang="en-US" altLang="ko-KR" sz="2400" b="1" dirty="0">
                <a:solidFill>
                  <a:srgbClr val="FF0000"/>
                </a:solidFill>
                <a:latin typeface="UKIJ CJK"/>
                <a:cs typeface="UKIJ CJK"/>
              </a:rPr>
              <a:t>:</a:t>
            </a:r>
            <a:r>
              <a:rPr lang="en-US" altLang="ko-KR" sz="2400" dirty="0">
                <a:latin typeface="UKIJ CJK"/>
                <a:cs typeface="UKIJ CJK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latin typeface="UKIJ CJK"/>
                <a:cs typeface="UKIJ CJK"/>
              </a:rPr>
              <a:t>들여쓰기</a:t>
            </a:r>
            <a:r>
              <a:rPr lang="ko-KR" altLang="en-US" sz="2400" dirty="0">
                <a:latin typeface="UKIJ CJK"/>
                <a:cs typeface="UKIJ CJK"/>
              </a:rPr>
              <a:t> 중요</a:t>
            </a:r>
            <a:r>
              <a:rPr lang="en-US" altLang="ko-KR" sz="2400" dirty="0">
                <a:latin typeface="UKIJ CJK"/>
                <a:cs typeface="UKIJ CJK"/>
              </a:rPr>
              <a:t>!</a:t>
            </a:r>
            <a:endParaRPr sz="2400" dirty="0"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pc="-5" dirty="0"/>
              <a:t>20</a:t>
            </a:r>
            <a:r>
              <a:rPr lang="en-US" altLang="ko-KR" spc="-5" dirty="0"/>
              <a:t>21</a:t>
            </a:r>
            <a:r>
              <a:rPr spc="40" dirty="0"/>
              <a:t> </a:t>
            </a:r>
            <a:r>
              <a:rPr dirty="0"/>
              <a:t>봄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11056366" y="6419741"/>
            <a:ext cx="2444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543A3E3B-C584-47F8-AF30-DF0EB899E6A3}"/>
              </a:ext>
            </a:extLst>
          </p:cNvPr>
          <p:cNvSpPr txBox="1">
            <a:spLocks/>
          </p:cNvSpPr>
          <p:nvPr/>
        </p:nvSpPr>
        <p:spPr>
          <a:xfrm>
            <a:off x="11056366" y="6419741"/>
            <a:ext cx="2444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200" b="0" i="0" kern="1200">
                <a:solidFill>
                  <a:srgbClr val="888888"/>
                </a:solidFill>
                <a:latin typeface="UKIJ CJK"/>
                <a:ea typeface="+mn-ea"/>
                <a:cs typeface="UKIJ CJK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204"/>
              </a:spcBef>
            </a:pPr>
            <a:fld id="{81D60167-4931-47E6-BA6A-407CBD079E47}" type="slidenum">
              <a:rPr lang="en-US" altLang="ko-KR" smtClean="0"/>
              <a:pPr marL="38100">
                <a:spcBef>
                  <a:spcPts val="204"/>
                </a:spcBef>
              </a:pPr>
              <a:t>16</a:t>
            </a:fld>
            <a:endParaRPr lang="en-US" altLang="ko-KR" dirty="0"/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D03A11A7-765D-44F7-AAFF-B066FC49E372}"/>
              </a:ext>
            </a:extLst>
          </p:cNvPr>
          <p:cNvSpPr/>
          <p:nvPr/>
        </p:nvSpPr>
        <p:spPr>
          <a:xfrm>
            <a:off x="8229600" y="1600200"/>
            <a:ext cx="3423668" cy="4484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0">
            <a:extLst>
              <a:ext uri="{FF2B5EF4-FFF2-40B4-BE49-F238E27FC236}">
                <a16:creationId xmlns:a16="http://schemas.microsoft.com/office/drawing/2014/main" id="{632235D5-69C3-4DBB-8B3D-6295409C0236}"/>
              </a:ext>
            </a:extLst>
          </p:cNvPr>
          <p:cNvSpPr txBox="1"/>
          <p:nvPr/>
        </p:nvSpPr>
        <p:spPr>
          <a:xfrm>
            <a:off x="8350437" y="2643773"/>
            <a:ext cx="2964180" cy="640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sz="2000" dirty="0">
                <a:latin typeface="Arial"/>
                <a:cs typeface="Arial"/>
              </a:rPr>
              <a:t>for i in range(10):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print(</a:t>
            </a:r>
            <a:r>
              <a:rPr lang="en-US" altLang="ko-KR" sz="2000" dirty="0" err="1">
                <a:latin typeface="Arial"/>
                <a:cs typeface="Arial"/>
              </a:rPr>
              <a:t>i</a:t>
            </a:r>
            <a:r>
              <a:rPr lang="en-US" altLang="ko-KR" sz="2000" dirty="0">
                <a:latin typeface="Arial"/>
                <a:cs typeface="Arial"/>
              </a:rPr>
              <a:t>)</a:t>
            </a:r>
          </a:p>
        </p:txBody>
      </p:sp>
      <p:sp>
        <p:nvSpPr>
          <p:cNvPr id="29" name="object 12">
            <a:extLst>
              <a:ext uri="{FF2B5EF4-FFF2-40B4-BE49-F238E27FC236}">
                <a16:creationId xmlns:a16="http://schemas.microsoft.com/office/drawing/2014/main" id="{22FAF037-33DE-45D2-A86F-E542D15303C9}"/>
              </a:ext>
            </a:extLst>
          </p:cNvPr>
          <p:cNvSpPr txBox="1"/>
          <p:nvPr/>
        </p:nvSpPr>
        <p:spPr>
          <a:xfrm>
            <a:off x="8350437" y="4000788"/>
            <a:ext cx="3100705" cy="1263166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sz="2000" dirty="0">
                <a:latin typeface="Arial"/>
                <a:cs typeface="Arial"/>
              </a:rPr>
              <a:t>for i</a:t>
            </a:r>
            <a:r>
              <a:rPr lang="ko-KR" altLang="en-US" sz="2000" dirty="0">
                <a:latin typeface="Arial"/>
                <a:cs typeface="Arial"/>
              </a:rPr>
              <a:t> </a:t>
            </a:r>
            <a:r>
              <a:rPr lang="en-US" altLang="ko-KR" sz="2000" dirty="0">
                <a:latin typeface="Arial"/>
                <a:cs typeface="Arial"/>
              </a:rPr>
              <a:t>in</a:t>
            </a:r>
            <a:r>
              <a:rPr lang="ko-KR" altLang="en-US" sz="2000" dirty="0">
                <a:latin typeface="Arial"/>
                <a:cs typeface="Arial"/>
              </a:rPr>
              <a:t> </a:t>
            </a:r>
            <a:r>
              <a:rPr lang="en-US" altLang="ko-KR" sz="2000" dirty="0">
                <a:latin typeface="Arial"/>
                <a:cs typeface="Arial"/>
              </a:rPr>
              <a:t>range(10):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for j in range(10):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    print(</a:t>
            </a:r>
            <a:r>
              <a:rPr lang="en-US" altLang="ko-KR" sz="2000" dirty="0" err="1">
                <a:latin typeface="Arial"/>
                <a:cs typeface="Arial"/>
              </a:rPr>
              <a:t>i</a:t>
            </a:r>
            <a:r>
              <a:rPr lang="en-US" altLang="ko-KR" sz="2000" dirty="0">
                <a:latin typeface="Arial"/>
                <a:cs typeface="Arial"/>
              </a:rPr>
              <a:t>, j)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30" name="object 14">
            <a:extLst>
              <a:ext uri="{FF2B5EF4-FFF2-40B4-BE49-F238E27FC236}">
                <a16:creationId xmlns:a16="http://schemas.microsoft.com/office/drawing/2014/main" id="{B03FCE4C-0690-4371-8B45-9F95BE04AFFC}"/>
              </a:ext>
            </a:extLst>
          </p:cNvPr>
          <p:cNvGrpSpPr/>
          <p:nvPr/>
        </p:nvGrpSpPr>
        <p:grpSpPr>
          <a:xfrm>
            <a:off x="8249412" y="1594104"/>
            <a:ext cx="3377565" cy="454659"/>
            <a:chOff x="7967471" y="1743455"/>
            <a:chExt cx="3377565" cy="454659"/>
          </a:xfrm>
        </p:grpSpPr>
        <p:sp>
          <p:nvSpPr>
            <p:cNvPr id="31" name="object 15">
              <a:extLst>
                <a:ext uri="{FF2B5EF4-FFF2-40B4-BE49-F238E27FC236}">
                  <a16:creationId xmlns:a16="http://schemas.microsoft.com/office/drawing/2014/main" id="{0E416220-A296-4AA6-8F64-FA1E313DCA84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6">
              <a:extLst>
                <a:ext uri="{FF2B5EF4-FFF2-40B4-BE49-F238E27FC236}">
                  <a16:creationId xmlns:a16="http://schemas.microsoft.com/office/drawing/2014/main" id="{73E2C82E-5005-4FF8-8BD9-C3FFEF9D90E8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7">
            <a:extLst>
              <a:ext uri="{FF2B5EF4-FFF2-40B4-BE49-F238E27FC236}">
                <a16:creationId xmlns:a16="http://schemas.microsoft.com/office/drawing/2014/main" id="{DC8FB43F-D0C0-4A6E-B02A-0857A4DFD5A9}"/>
              </a:ext>
            </a:extLst>
          </p:cNvPr>
          <p:cNvSpPr txBox="1"/>
          <p:nvPr/>
        </p:nvSpPr>
        <p:spPr>
          <a:xfrm>
            <a:off x="8357362" y="1681353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4187222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58648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" dirty="0" err="1"/>
              <a:t>반복문</a:t>
            </a:r>
            <a:r>
              <a:rPr lang="ko-KR" altLang="en-US" spc="-5" dirty="0"/>
              <a:t> </a:t>
            </a:r>
            <a:r>
              <a:rPr lang="en-US" altLang="ko-KR" spc="-5" dirty="0"/>
              <a:t>- while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8" y="1965958"/>
            <a:ext cx="7110535" cy="30566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400" dirty="0">
                <a:latin typeface="UKIJ CJK"/>
                <a:cs typeface="UKIJ CJK"/>
              </a:rPr>
              <a:t>While</a:t>
            </a:r>
            <a:r>
              <a:rPr lang="ko-KR" altLang="en-US" sz="2400" dirty="0">
                <a:latin typeface="UKIJ CJK"/>
                <a:cs typeface="UKIJ CJK"/>
              </a:rPr>
              <a:t>은 조건문과 함께 사용</a:t>
            </a: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400" dirty="0">
              <a:solidFill>
                <a:srgbClr val="FF0000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400" dirty="0">
                <a:latin typeface="UKIJ CJK"/>
                <a:cs typeface="UKIJ CJK"/>
              </a:rPr>
              <a:t>조건문이 참일 경우 반복</a:t>
            </a:r>
            <a:r>
              <a:rPr lang="en-US" altLang="ko-KR" sz="2400" dirty="0">
                <a:latin typeface="UKIJ CJK"/>
                <a:cs typeface="UKIJ CJK"/>
              </a:rPr>
              <a:t>, </a:t>
            </a:r>
            <a:r>
              <a:rPr lang="ko-KR" altLang="en-US" sz="2400" dirty="0">
                <a:latin typeface="UKIJ CJK"/>
                <a:cs typeface="UKIJ CJK"/>
              </a:rPr>
              <a:t>거짓이면 멈춤</a:t>
            </a: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400" dirty="0">
                <a:latin typeface="UKIJ CJK"/>
                <a:cs typeface="UKIJ CJK"/>
              </a:rPr>
              <a:t>반복횟수가 특별히 정해지지 않을 때 주로 사용</a:t>
            </a: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400" dirty="0">
                <a:latin typeface="UKIJ CJK"/>
                <a:cs typeface="UKIJ CJK"/>
              </a:rPr>
              <a:t>마찬가지로 콜론 </a:t>
            </a:r>
            <a:r>
              <a:rPr lang="en-US" altLang="ko-KR" sz="2400" b="1" dirty="0">
                <a:solidFill>
                  <a:srgbClr val="FF0000"/>
                </a:solidFill>
                <a:latin typeface="UKIJ CJK"/>
                <a:cs typeface="UKIJ CJK"/>
              </a:rPr>
              <a:t>:</a:t>
            </a:r>
            <a:r>
              <a:rPr lang="en-US" altLang="ko-KR" sz="2400" dirty="0">
                <a:latin typeface="UKIJ CJK"/>
                <a:cs typeface="UKIJ CJK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latin typeface="UKIJ CJK"/>
                <a:cs typeface="UKIJ CJK"/>
              </a:rPr>
              <a:t>들여쓰기</a:t>
            </a:r>
            <a:r>
              <a:rPr lang="ko-KR" altLang="en-US" sz="2400" dirty="0">
                <a:latin typeface="UKIJ CJK"/>
                <a:cs typeface="UKIJ CJK"/>
              </a:rPr>
              <a:t> 중요</a:t>
            </a:r>
            <a:r>
              <a:rPr lang="en-US" altLang="ko-KR" sz="2400" dirty="0">
                <a:latin typeface="UKIJ CJK"/>
                <a:cs typeface="UKIJ CJK"/>
              </a:rPr>
              <a:t>!</a:t>
            </a:r>
            <a:endParaRPr sz="2400" dirty="0"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pc="-5" dirty="0"/>
              <a:t>20</a:t>
            </a:r>
            <a:r>
              <a:rPr lang="en-US" altLang="ko-KR" spc="-5" dirty="0"/>
              <a:t>21</a:t>
            </a:r>
            <a:r>
              <a:rPr spc="40" dirty="0"/>
              <a:t> </a:t>
            </a:r>
            <a:r>
              <a:rPr dirty="0"/>
              <a:t>봄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11056366" y="6419741"/>
            <a:ext cx="2444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543A3E3B-C584-47F8-AF30-DF0EB899E6A3}"/>
              </a:ext>
            </a:extLst>
          </p:cNvPr>
          <p:cNvSpPr txBox="1">
            <a:spLocks/>
          </p:cNvSpPr>
          <p:nvPr/>
        </p:nvSpPr>
        <p:spPr>
          <a:xfrm>
            <a:off x="11056366" y="6419741"/>
            <a:ext cx="2444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200" b="0" i="0" kern="1200">
                <a:solidFill>
                  <a:srgbClr val="888888"/>
                </a:solidFill>
                <a:latin typeface="UKIJ CJK"/>
                <a:ea typeface="+mn-ea"/>
                <a:cs typeface="UKIJ CJK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204"/>
              </a:spcBef>
            </a:pPr>
            <a:fld id="{81D60167-4931-47E6-BA6A-407CBD079E47}" type="slidenum">
              <a:rPr lang="en-US" altLang="ko-KR" smtClean="0"/>
              <a:pPr marL="38100">
                <a:spcBef>
                  <a:spcPts val="204"/>
                </a:spcBef>
              </a:pPr>
              <a:t>17</a:t>
            </a:fld>
            <a:endParaRPr lang="en-US" altLang="ko-KR" dirty="0"/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D03A11A7-765D-44F7-AAFF-B066FC49E372}"/>
              </a:ext>
            </a:extLst>
          </p:cNvPr>
          <p:cNvSpPr/>
          <p:nvPr/>
        </p:nvSpPr>
        <p:spPr>
          <a:xfrm>
            <a:off x="8229600" y="1600200"/>
            <a:ext cx="3423668" cy="4484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0">
            <a:extLst>
              <a:ext uri="{FF2B5EF4-FFF2-40B4-BE49-F238E27FC236}">
                <a16:creationId xmlns:a16="http://schemas.microsoft.com/office/drawing/2014/main" id="{632235D5-69C3-4DBB-8B3D-6295409C0236}"/>
              </a:ext>
            </a:extLst>
          </p:cNvPr>
          <p:cNvSpPr txBox="1"/>
          <p:nvPr/>
        </p:nvSpPr>
        <p:spPr>
          <a:xfrm>
            <a:off x="8350437" y="2643773"/>
            <a:ext cx="2964180" cy="640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while </a:t>
            </a:r>
            <a:r>
              <a:rPr lang="ko-KR" altLang="en-US" sz="2000" dirty="0" err="1">
                <a:latin typeface="Arial"/>
                <a:cs typeface="Arial"/>
              </a:rPr>
              <a:t>조건문</a:t>
            </a:r>
            <a:r>
              <a:rPr lang="en-US" altLang="ko-KR" sz="2000" dirty="0">
                <a:latin typeface="Arial"/>
                <a:cs typeface="Arial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</a:t>
            </a:r>
            <a:r>
              <a:rPr lang="ko-KR" altLang="en-US" sz="2000" dirty="0">
                <a:latin typeface="Arial"/>
                <a:cs typeface="Arial"/>
              </a:rPr>
              <a:t>반복할 문장</a:t>
            </a:r>
            <a:r>
              <a:rPr lang="en-US" altLang="ko-KR" sz="2000" dirty="0">
                <a:latin typeface="Arial"/>
                <a:cs typeface="Arial"/>
              </a:rPr>
              <a:t>1</a:t>
            </a:r>
          </a:p>
        </p:txBody>
      </p:sp>
      <p:sp>
        <p:nvSpPr>
          <p:cNvPr id="29" name="object 12">
            <a:extLst>
              <a:ext uri="{FF2B5EF4-FFF2-40B4-BE49-F238E27FC236}">
                <a16:creationId xmlns:a16="http://schemas.microsoft.com/office/drawing/2014/main" id="{22FAF037-33DE-45D2-A86F-E542D15303C9}"/>
              </a:ext>
            </a:extLst>
          </p:cNvPr>
          <p:cNvSpPr txBox="1"/>
          <p:nvPr/>
        </p:nvSpPr>
        <p:spPr>
          <a:xfrm>
            <a:off x="8350437" y="4000788"/>
            <a:ext cx="3100705" cy="1686359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sz="2000" dirty="0">
                <a:latin typeface="Arial"/>
                <a:cs typeface="Arial"/>
              </a:rPr>
              <a:t>i = 0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sz="2000" dirty="0">
                <a:latin typeface="Arial"/>
                <a:cs typeface="Arial"/>
              </a:rPr>
              <a:t>while </a:t>
            </a:r>
            <a:r>
              <a:rPr lang="en-US" sz="2000" dirty="0" err="1">
                <a:latin typeface="Arial"/>
                <a:cs typeface="Arial"/>
              </a:rPr>
              <a:t>i</a:t>
            </a:r>
            <a:r>
              <a:rPr lang="en-US" sz="2000" dirty="0">
                <a:latin typeface="Arial"/>
                <a:cs typeface="Arial"/>
              </a:rPr>
              <a:t> &lt; 10: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print(</a:t>
            </a:r>
            <a:r>
              <a:rPr lang="en-US" altLang="ko-KR" sz="2000" dirty="0" err="1">
                <a:latin typeface="Arial"/>
                <a:cs typeface="Arial"/>
              </a:rPr>
              <a:t>i</a:t>
            </a:r>
            <a:r>
              <a:rPr lang="en-US" altLang="ko-KR" sz="2000" dirty="0">
                <a:latin typeface="Arial"/>
                <a:cs typeface="Arial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</a:t>
            </a:r>
            <a:r>
              <a:rPr lang="en-US" altLang="ko-KR" sz="2000" dirty="0" err="1">
                <a:latin typeface="Arial"/>
                <a:cs typeface="Arial"/>
              </a:rPr>
              <a:t>i</a:t>
            </a:r>
            <a:r>
              <a:rPr lang="en-US" altLang="ko-KR" sz="2000" dirty="0">
                <a:latin typeface="Arial"/>
                <a:cs typeface="Arial"/>
              </a:rPr>
              <a:t> = </a:t>
            </a:r>
            <a:r>
              <a:rPr lang="en-US" altLang="ko-KR" sz="2000" dirty="0" err="1">
                <a:latin typeface="Arial"/>
                <a:cs typeface="Arial"/>
              </a:rPr>
              <a:t>i</a:t>
            </a:r>
            <a:r>
              <a:rPr lang="en-US" altLang="ko-KR" sz="2000" dirty="0">
                <a:latin typeface="Arial"/>
                <a:cs typeface="Arial"/>
              </a:rPr>
              <a:t> + 1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30" name="object 14">
            <a:extLst>
              <a:ext uri="{FF2B5EF4-FFF2-40B4-BE49-F238E27FC236}">
                <a16:creationId xmlns:a16="http://schemas.microsoft.com/office/drawing/2014/main" id="{B03FCE4C-0690-4371-8B45-9F95BE04AFFC}"/>
              </a:ext>
            </a:extLst>
          </p:cNvPr>
          <p:cNvGrpSpPr/>
          <p:nvPr/>
        </p:nvGrpSpPr>
        <p:grpSpPr>
          <a:xfrm>
            <a:off x="8249412" y="1594104"/>
            <a:ext cx="3377565" cy="454659"/>
            <a:chOff x="7967471" y="1743455"/>
            <a:chExt cx="3377565" cy="454659"/>
          </a:xfrm>
        </p:grpSpPr>
        <p:sp>
          <p:nvSpPr>
            <p:cNvPr id="31" name="object 15">
              <a:extLst>
                <a:ext uri="{FF2B5EF4-FFF2-40B4-BE49-F238E27FC236}">
                  <a16:creationId xmlns:a16="http://schemas.microsoft.com/office/drawing/2014/main" id="{0E416220-A296-4AA6-8F64-FA1E313DCA84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6">
              <a:extLst>
                <a:ext uri="{FF2B5EF4-FFF2-40B4-BE49-F238E27FC236}">
                  <a16:creationId xmlns:a16="http://schemas.microsoft.com/office/drawing/2014/main" id="{73E2C82E-5005-4FF8-8BD9-C3FFEF9D90E8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7">
            <a:extLst>
              <a:ext uri="{FF2B5EF4-FFF2-40B4-BE49-F238E27FC236}">
                <a16:creationId xmlns:a16="http://schemas.microsoft.com/office/drawing/2014/main" id="{DC8FB43F-D0C0-4A6E-B02A-0857A4DFD5A9}"/>
              </a:ext>
            </a:extLst>
          </p:cNvPr>
          <p:cNvSpPr txBox="1"/>
          <p:nvPr/>
        </p:nvSpPr>
        <p:spPr>
          <a:xfrm>
            <a:off x="8357362" y="1681353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3426440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58648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" dirty="0" err="1"/>
              <a:t>반복문</a:t>
            </a:r>
            <a:r>
              <a:rPr lang="ko-KR" altLang="en-US" spc="-5" dirty="0"/>
              <a:t> </a:t>
            </a:r>
            <a:r>
              <a:rPr lang="en-US" altLang="ko-KR" spc="-5" dirty="0"/>
              <a:t>Statement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8" y="1965958"/>
            <a:ext cx="7110535" cy="30566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400" dirty="0">
                <a:latin typeface="UKIJ CJK"/>
                <a:cs typeface="UKIJ CJK"/>
              </a:rPr>
              <a:t>pass, continue, break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400" dirty="0">
                <a:solidFill>
                  <a:srgbClr val="FF0000"/>
                </a:solidFill>
                <a:latin typeface="UKIJ CJK"/>
                <a:cs typeface="UKIJ CJK"/>
              </a:rPr>
              <a:t>pass</a:t>
            </a:r>
            <a:r>
              <a:rPr lang="ko-KR" altLang="en-US" sz="2400" dirty="0">
                <a:latin typeface="UKIJ CJK"/>
                <a:cs typeface="UKIJ CJK"/>
              </a:rPr>
              <a:t>는 실행할 코드가 없다는 뜻</a:t>
            </a:r>
            <a:r>
              <a:rPr lang="en-US" altLang="ko-KR" sz="2400" dirty="0">
                <a:latin typeface="UKIJ CJK"/>
                <a:cs typeface="UKIJ CJK"/>
              </a:rPr>
              <a:t>,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400" dirty="0">
                <a:latin typeface="UKIJ CJK"/>
                <a:cs typeface="UKIJ CJK"/>
              </a:rPr>
              <a:t>다음 코드를 계속해서 진행한다</a:t>
            </a:r>
            <a:r>
              <a:rPr lang="en-US" altLang="ko-KR" sz="2400" dirty="0">
                <a:latin typeface="UKIJ CJK"/>
                <a:cs typeface="UKIJ CJK"/>
              </a:rPr>
              <a:t>.</a:t>
            </a:r>
            <a:r>
              <a:rPr lang="ko-KR" altLang="en-US" sz="2400" dirty="0">
                <a:latin typeface="UKIJ CJK"/>
                <a:cs typeface="UKIJ CJK"/>
              </a:rPr>
              <a:t> </a:t>
            </a: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dirty="0">
                <a:solidFill>
                  <a:srgbClr val="FF0000"/>
                </a:solidFill>
                <a:latin typeface="UKIJ CJK"/>
                <a:cs typeface="UKIJ CJK"/>
              </a:rPr>
              <a:t>continue</a:t>
            </a:r>
            <a:r>
              <a:rPr lang="ko-KR" altLang="en-US" sz="2400" dirty="0">
                <a:latin typeface="UKIJ CJK"/>
                <a:cs typeface="UKIJ CJK"/>
              </a:rPr>
              <a:t>는 즉시 다음 순번의 </a:t>
            </a:r>
            <a:r>
              <a:rPr lang="en-US" altLang="ko-KR" sz="2400" dirty="0">
                <a:latin typeface="UKIJ CJK"/>
                <a:cs typeface="UKIJ CJK"/>
              </a:rPr>
              <a:t>loop</a:t>
            </a:r>
            <a:r>
              <a:rPr lang="ko-KR" altLang="en-US" sz="2400" dirty="0">
                <a:latin typeface="UKIJ CJK"/>
                <a:cs typeface="UKIJ CJK"/>
              </a:rPr>
              <a:t>를 실행한다</a:t>
            </a:r>
            <a:r>
              <a:rPr lang="en-US" altLang="ko-KR" sz="2400" dirty="0"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dirty="0">
                <a:solidFill>
                  <a:srgbClr val="FF0000"/>
                </a:solidFill>
                <a:latin typeface="UKIJ CJK"/>
                <a:cs typeface="UKIJ CJK"/>
              </a:rPr>
              <a:t>break</a:t>
            </a:r>
            <a:r>
              <a:rPr lang="ko-KR" altLang="en-US" sz="2400" dirty="0">
                <a:latin typeface="UKIJ CJK"/>
                <a:cs typeface="UKIJ CJK"/>
              </a:rPr>
              <a:t>는</a:t>
            </a:r>
            <a:r>
              <a:rPr lang="en-US" sz="2400" dirty="0">
                <a:latin typeface="UKIJ CJK"/>
                <a:cs typeface="UKIJ CJK"/>
              </a:rPr>
              <a:t> </a:t>
            </a:r>
            <a:r>
              <a:rPr lang="ko-KR" altLang="en-US" sz="2400" dirty="0">
                <a:latin typeface="UKIJ CJK"/>
                <a:cs typeface="UKIJ CJK"/>
              </a:rPr>
              <a:t>반복문을 멈추고 </a:t>
            </a:r>
            <a:r>
              <a:rPr lang="en-US" altLang="ko-KR" sz="2400" dirty="0">
                <a:latin typeface="UKIJ CJK"/>
                <a:cs typeface="UKIJ CJK"/>
              </a:rPr>
              <a:t>loop </a:t>
            </a:r>
            <a:r>
              <a:rPr lang="ko-KR" altLang="en-US" sz="2400" dirty="0">
                <a:latin typeface="UKIJ CJK"/>
                <a:cs typeface="UKIJ CJK"/>
              </a:rPr>
              <a:t>밖으로 나간다</a:t>
            </a:r>
            <a:endParaRPr sz="2400" dirty="0"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pc="-5" dirty="0"/>
              <a:t>20</a:t>
            </a:r>
            <a:r>
              <a:rPr lang="en-US" altLang="ko-KR" spc="-5" dirty="0"/>
              <a:t>21</a:t>
            </a:r>
            <a:r>
              <a:rPr spc="40" dirty="0"/>
              <a:t> </a:t>
            </a:r>
            <a:r>
              <a:rPr dirty="0"/>
              <a:t>봄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11056366" y="6419741"/>
            <a:ext cx="2444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543A3E3B-C584-47F8-AF30-DF0EB899E6A3}"/>
              </a:ext>
            </a:extLst>
          </p:cNvPr>
          <p:cNvSpPr txBox="1">
            <a:spLocks/>
          </p:cNvSpPr>
          <p:nvPr/>
        </p:nvSpPr>
        <p:spPr>
          <a:xfrm>
            <a:off x="11056366" y="6419741"/>
            <a:ext cx="2444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200" b="0" i="0" kern="1200">
                <a:solidFill>
                  <a:srgbClr val="888888"/>
                </a:solidFill>
                <a:latin typeface="UKIJ CJK"/>
                <a:ea typeface="+mn-ea"/>
                <a:cs typeface="UKIJ CJK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204"/>
              </a:spcBef>
            </a:pPr>
            <a:fld id="{81D60167-4931-47E6-BA6A-407CBD079E47}" type="slidenum">
              <a:rPr lang="en-US" altLang="ko-KR" smtClean="0"/>
              <a:pPr marL="38100">
                <a:spcBef>
                  <a:spcPts val="204"/>
                </a:spcBef>
              </a:pPr>
              <a:t>18</a:t>
            </a:fld>
            <a:endParaRPr lang="en-US" altLang="ko-KR" dirty="0"/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D03A11A7-765D-44F7-AAFF-B066FC49E372}"/>
              </a:ext>
            </a:extLst>
          </p:cNvPr>
          <p:cNvSpPr/>
          <p:nvPr/>
        </p:nvSpPr>
        <p:spPr>
          <a:xfrm>
            <a:off x="8229600" y="1600200"/>
            <a:ext cx="3423668" cy="4484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0">
            <a:extLst>
              <a:ext uri="{FF2B5EF4-FFF2-40B4-BE49-F238E27FC236}">
                <a16:creationId xmlns:a16="http://schemas.microsoft.com/office/drawing/2014/main" id="{632235D5-69C3-4DBB-8B3D-6295409C0236}"/>
              </a:ext>
            </a:extLst>
          </p:cNvPr>
          <p:cNvSpPr txBox="1"/>
          <p:nvPr/>
        </p:nvSpPr>
        <p:spPr>
          <a:xfrm>
            <a:off x="8350437" y="2643773"/>
            <a:ext cx="2964180" cy="12817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for </a:t>
            </a:r>
            <a:r>
              <a:rPr lang="en-US" altLang="ko-KR" sz="2000" dirty="0" err="1">
                <a:latin typeface="Arial"/>
                <a:cs typeface="Arial"/>
              </a:rPr>
              <a:t>i</a:t>
            </a:r>
            <a:r>
              <a:rPr lang="en-US" altLang="ko-KR" sz="2000" dirty="0">
                <a:latin typeface="Arial"/>
                <a:cs typeface="Arial"/>
              </a:rPr>
              <a:t> in range(10):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if </a:t>
            </a:r>
            <a:r>
              <a:rPr lang="en-US" altLang="ko-KR" sz="2000" dirty="0" err="1">
                <a:latin typeface="Arial"/>
                <a:cs typeface="Arial"/>
              </a:rPr>
              <a:t>i</a:t>
            </a:r>
            <a:r>
              <a:rPr lang="en-US" altLang="ko-KR" sz="2000" dirty="0">
                <a:latin typeface="Arial"/>
                <a:cs typeface="Arial"/>
              </a:rPr>
              <a:t> % 2 == 1: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    continue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print(</a:t>
            </a:r>
            <a:r>
              <a:rPr lang="en-US" altLang="ko-KR" sz="2000" dirty="0" err="1">
                <a:latin typeface="Arial"/>
                <a:cs typeface="Arial"/>
              </a:rPr>
              <a:t>i</a:t>
            </a:r>
            <a:r>
              <a:rPr lang="en-US" altLang="ko-KR" sz="2000" dirty="0">
                <a:latin typeface="Arial"/>
                <a:cs typeface="Arial"/>
              </a:rPr>
              <a:t>)</a:t>
            </a:r>
          </a:p>
        </p:txBody>
      </p:sp>
      <p:grpSp>
        <p:nvGrpSpPr>
          <p:cNvPr id="30" name="object 14">
            <a:extLst>
              <a:ext uri="{FF2B5EF4-FFF2-40B4-BE49-F238E27FC236}">
                <a16:creationId xmlns:a16="http://schemas.microsoft.com/office/drawing/2014/main" id="{B03FCE4C-0690-4371-8B45-9F95BE04AFFC}"/>
              </a:ext>
            </a:extLst>
          </p:cNvPr>
          <p:cNvGrpSpPr/>
          <p:nvPr/>
        </p:nvGrpSpPr>
        <p:grpSpPr>
          <a:xfrm>
            <a:off x="8249412" y="1594104"/>
            <a:ext cx="3377565" cy="454659"/>
            <a:chOff x="7967471" y="1743455"/>
            <a:chExt cx="3377565" cy="454659"/>
          </a:xfrm>
        </p:grpSpPr>
        <p:sp>
          <p:nvSpPr>
            <p:cNvPr id="31" name="object 15">
              <a:extLst>
                <a:ext uri="{FF2B5EF4-FFF2-40B4-BE49-F238E27FC236}">
                  <a16:creationId xmlns:a16="http://schemas.microsoft.com/office/drawing/2014/main" id="{0E416220-A296-4AA6-8F64-FA1E313DCA84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6">
              <a:extLst>
                <a:ext uri="{FF2B5EF4-FFF2-40B4-BE49-F238E27FC236}">
                  <a16:creationId xmlns:a16="http://schemas.microsoft.com/office/drawing/2014/main" id="{73E2C82E-5005-4FF8-8BD9-C3FFEF9D90E8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7">
            <a:extLst>
              <a:ext uri="{FF2B5EF4-FFF2-40B4-BE49-F238E27FC236}">
                <a16:creationId xmlns:a16="http://schemas.microsoft.com/office/drawing/2014/main" id="{DC8FB43F-D0C0-4A6E-B02A-0857A4DFD5A9}"/>
              </a:ext>
            </a:extLst>
          </p:cNvPr>
          <p:cNvSpPr txBox="1"/>
          <p:nvPr/>
        </p:nvSpPr>
        <p:spPr>
          <a:xfrm>
            <a:off x="8357362" y="1681353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20" name="object 10">
            <a:extLst>
              <a:ext uri="{FF2B5EF4-FFF2-40B4-BE49-F238E27FC236}">
                <a16:creationId xmlns:a16="http://schemas.microsoft.com/office/drawing/2014/main" id="{64A0DA78-C189-40BB-B9BF-93844E296DAB}"/>
              </a:ext>
            </a:extLst>
          </p:cNvPr>
          <p:cNvSpPr txBox="1"/>
          <p:nvPr/>
        </p:nvSpPr>
        <p:spPr>
          <a:xfrm>
            <a:off x="8357362" y="4267633"/>
            <a:ext cx="2964180" cy="12817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for </a:t>
            </a:r>
            <a:r>
              <a:rPr lang="en-US" altLang="ko-KR" sz="2000" dirty="0" err="1">
                <a:latin typeface="Arial"/>
                <a:cs typeface="Arial"/>
              </a:rPr>
              <a:t>i</a:t>
            </a:r>
            <a:r>
              <a:rPr lang="en-US" altLang="ko-KR" sz="2000" dirty="0">
                <a:latin typeface="Arial"/>
                <a:cs typeface="Arial"/>
              </a:rPr>
              <a:t> in range(10):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if </a:t>
            </a:r>
            <a:r>
              <a:rPr lang="en-US" altLang="ko-KR" sz="2000" dirty="0" err="1">
                <a:latin typeface="Arial"/>
                <a:cs typeface="Arial"/>
              </a:rPr>
              <a:t>i</a:t>
            </a:r>
            <a:r>
              <a:rPr lang="en-US" altLang="ko-KR" sz="2000" dirty="0">
                <a:latin typeface="Arial"/>
                <a:cs typeface="Arial"/>
              </a:rPr>
              <a:t> % 2 == 1: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    break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print(</a:t>
            </a:r>
            <a:r>
              <a:rPr lang="en-US" altLang="ko-KR" sz="2000" dirty="0" err="1">
                <a:latin typeface="Arial"/>
                <a:cs typeface="Arial"/>
              </a:rPr>
              <a:t>i</a:t>
            </a:r>
            <a:r>
              <a:rPr lang="en-US" altLang="ko-KR" sz="2000" dirty="0">
                <a:latin typeface="Arial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2977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20548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err="1"/>
              <a:t>예제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2310511"/>
            <a:ext cx="10513061" cy="31053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41245" algn="l"/>
                <a:tab pos="3248660" algn="l"/>
                <a:tab pos="4350385" algn="l"/>
                <a:tab pos="5257165" algn="l"/>
              </a:tabLst>
            </a:pPr>
            <a:r>
              <a:rPr lang="en-US" sz="2800" dirty="0">
                <a:latin typeface="UKIJ CJK"/>
                <a:cs typeface="UKIJ CJK"/>
              </a:rPr>
              <a:t>0 ~ 1000 </a:t>
            </a:r>
            <a:r>
              <a:rPr lang="ko-KR" altLang="en-US" sz="2800" dirty="0">
                <a:latin typeface="UKIJ CJK"/>
                <a:cs typeface="UKIJ CJK"/>
              </a:rPr>
              <a:t>이하의 수 중</a:t>
            </a:r>
            <a:endParaRPr lang="en-US" altLang="ko-KR" sz="28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41245" algn="l"/>
                <a:tab pos="3248660" algn="l"/>
                <a:tab pos="4350385" algn="l"/>
                <a:tab pos="5257165" algn="l"/>
              </a:tabLst>
            </a:pPr>
            <a:endParaRPr lang="en-US" altLang="ko-KR" sz="28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41245" algn="l"/>
                <a:tab pos="3248660" algn="l"/>
                <a:tab pos="4350385" algn="l"/>
                <a:tab pos="5257165" algn="l"/>
              </a:tabLst>
            </a:pPr>
            <a:r>
              <a:rPr lang="en-US" altLang="ko-KR" sz="2800" dirty="0">
                <a:latin typeface="UKIJ CJK"/>
                <a:cs typeface="UKIJ CJK"/>
              </a:rPr>
              <a:t>7</a:t>
            </a:r>
            <a:r>
              <a:rPr lang="ko-KR" altLang="en-US" sz="2800" dirty="0">
                <a:latin typeface="UKIJ CJK"/>
                <a:cs typeface="UKIJ CJK"/>
              </a:rPr>
              <a:t>로 나누면 나머지가 </a:t>
            </a:r>
            <a:r>
              <a:rPr lang="en-US" altLang="ko-KR" sz="2800" dirty="0">
                <a:latin typeface="UKIJ CJK"/>
                <a:cs typeface="UKIJ CJK"/>
              </a:rPr>
              <a:t>3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41245" algn="l"/>
                <a:tab pos="3248660" algn="l"/>
                <a:tab pos="4350385" algn="l"/>
                <a:tab pos="5257165" algn="l"/>
              </a:tabLst>
            </a:pPr>
            <a:r>
              <a:rPr lang="en-US" altLang="ko-KR" sz="2800" dirty="0">
                <a:latin typeface="UKIJ CJK"/>
                <a:cs typeface="UKIJ CJK"/>
              </a:rPr>
              <a:t>11</a:t>
            </a:r>
            <a:r>
              <a:rPr lang="ko-KR" altLang="en-US" sz="2800" dirty="0">
                <a:latin typeface="UKIJ CJK"/>
                <a:cs typeface="UKIJ CJK"/>
              </a:rPr>
              <a:t>로 나누면 나머지가 </a:t>
            </a:r>
            <a:r>
              <a:rPr lang="en-US" altLang="ko-KR" sz="2800" dirty="0">
                <a:latin typeface="UKIJ CJK"/>
                <a:cs typeface="UKIJ CJK"/>
              </a:rPr>
              <a:t>5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41245" algn="l"/>
                <a:tab pos="3248660" algn="l"/>
                <a:tab pos="4350385" algn="l"/>
                <a:tab pos="5257165" algn="l"/>
              </a:tabLst>
            </a:pPr>
            <a:r>
              <a:rPr lang="en-US" altLang="ko-KR" sz="2800" dirty="0">
                <a:latin typeface="UKIJ CJK"/>
                <a:cs typeface="UKIJ CJK"/>
              </a:rPr>
              <a:t>13</a:t>
            </a:r>
            <a:r>
              <a:rPr lang="ko-KR" altLang="en-US" sz="2800" dirty="0">
                <a:latin typeface="UKIJ CJK"/>
                <a:cs typeface="UKIJ CJK"/>
              </a:rPr>
              <a:t>으로 나누면 나머지가 </a:t>
            </a:r>
            <a:r>
              <a:rPr lang="en-US" altLang="ko-KR" sz="2800" dirty="0">
                <a:latin typeface="UKIJ CJK"/>
                <a:cs typeface="UKIJ CJK"/>
              </a:rPr>
              <a:t>9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41245" algn="l"/>
                <a:tab pos="3248660" algn="l"/>
                <a:tab pos="4350385" algn="l"/>
                <a:tab pos="5257165" algn="l"/>
              </a:tabLst>
            </a:pPr>
            <a:endParaRPr lang="en-US" altLang="ko-KR" sz="28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41245" algn="l"/>
                <a:tab pos="3248660" algn="l"/>
                <a:tab pos="4350385" algn="l"/>
                <a:tab pos="5257165" algn="l"/>
              </a:tabLst>
            </a:pPr>
            <a:r>
              <a:rPr lang="ko-KR" altLang="en-US" sz="2800" dirty="0">
                <a:latin typeface="UKIJ CJK"/>
                <a:cs typeface="UKIJ CJK"/>
              </a:rPr>
              <a:t>가 되는 수를 찾아라</a:t>
            </a:r>
            <a:r>
              <a:rPr lang="en-US" altLang="ko-KR" sz="2800" dirty="0">
                <a:latin typeface="UKIJ CJK"/>
                <a:cs typeface="UKIJ CJK"/>
              </a:rPr>
              <a:t>!</a:t>
            </a:r>
            <a:endParaRPr sz="2800" dirty="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pc="-5" dirty="0"/>
              <a:t>20</a:t>
            </a:r>
            <a:r>
              <a:rPr lang="en-US" altLang="ko-KR" spc="-5" dirty="0"/>
              <a:t>21</a:t>
            </a:r>
            <a:r>
              <a:rPr spc="40" dirty="0"/>
              <a:t> </a:t>
            </a:r>
            <a:r>
              <a:rPr dirty="0"/>
              <a:t>봄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87400"/>
            <a:ext cx="1283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0" dirty="0">
                <a:latin typeface="Arial"/>
                <a:cs typeface="Arial"/>
              </a:rPr>
              <a:t>INTRO</a:t>
            </a:r>
          </a:p>
        </p:txBody>
      </p:sp>
      <p:sp>
        <p:nvSpPr>
          <p:cNvPr id="4" name="object 4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6939" y="1983689"/>
            <a:ext cx="6153785" cy="2753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  <a:tab pos="1789430" algn="l"/>
              </a:tabLst>
            </a:pPr>
            <a:r>
              <a:rPr sz="2800" spc="-5" dirty="0">
                <a:latin typeface="UKIJ CJK"/>
                <a:cs typeface="UKIJ CJK"/>
              </a:rPr>
              <a:t>①	</a:t>
            </a:r>
            <a:r>
              <a:rPr lang="ko-KR" altLang="en-US" sz="2800" spc="-5" dirty="0">
                <a:latin typeface="UKIJ CJK"/>
                <a:cs typeface="UKIJ CJK"/>
              </a:rPr>
              <a:t>저번 시간 </a:t>
            </a:r>
            <a:r>
              <a:rPr lang="en-US" altLang="ko-KR" sz="2800" spc="-5" dirty="0">
                <a:latin typeface="UKIJ CJK"/>
                <a:cs typeface="UKIJ CJK"/>
              </a:rPr>
              <a:t>REVIEW</a:t>
            </a:r>
            <a:endParaRPr sz="28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2680"/>
              </a:spcBef>
              <a:tabLst>
                <a:tab pos="527685" algn="l"/>
              </a:tabLst>
            </a:pPr>
            <a:r>
              <a:rPr sz="2800" spc="-5" dirty="0">
                <a:latin typeface="UKIJ CJK"/>
                <a:cs typeface="UKIJ CJK"/>
              </a:rPr>
              <a:t>②	</a:t>
            </a:r>
            <a:r>
              <a:rPr lang="ko-KR" altLang="en-US" sz="2800" spc="-10" dirty="0" err="1">
                <a:latin typeface="UKIJ CJK"/>
                <a:cs typeface="UKIJ CJK"/>
              </a:rPr>
              <a:t>조건문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90"/>
              </a:spcBef>
              <a:tabLst>
                <a:tab pos="527685" algn="l"/>
              </a:tabLst>
            </a:pPr>
            <a:r>
              <a:rPr sz="2800" spc="-5" dirty="0">
                <a:latin typeface="UKIJ CJK"/>
                <a:cs typeface="UKIJ CJK"/>
              </a:rPr>
              <a:t>③	</a:t>
            </a:r>
            <a:r>
              <a:rPr lang="ko-KR" altLang="en-US" sz="2800" spc="45" dirty="0" err="1">
                <a:latin typeface="Arial"/>
                <a:cs typeface="Arial"/>
              </a:rPr>
              <a:t>반복문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75"/>
              </a:spcBef>
              <a:tabLst>
                <a:tab pos="527685" algn="l"/>
                <a:tab pos="2444750" algn="l"/>
                <a:tab pos="3707129" algn="l"/>
                <a:tab pos="5074285" algn="l"/>
              </a:tabLst>
            </a:pPr>
            <a:r>
              <a:rPr sz="2800" spc="-5" dirty="0">
                <a:latin typeface="UKIJ CJK"/>
                <a:cs typeface="UKIJ CJK"/>
              </a:rPr>
              <a:t>④	</a:t>
            </a:r>
            <a:r>
              <a:rPr lang="ko-KR" altLang="en-US" sz="2800" spc="-135" dirty="0">
                <a:latin typeface="Arial"/>
                <a:cs typeface="Arial"/>
              </a:rPr>
              <a:t>예제 프로그래밍</a:t>
            </a:r>
            <a:endParaRPr sz="2800" dirty="0">
              <a:latin typeface="UKIJ CJK"/>
              <a:cs typeface="UKIJ CJ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89115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pc="-5" dirty="0"/>
              <a:t>20</a:t>
            </a:r>
            <a:r>
              <a:rPr lang="en-US" altLang="ko-KR" spc="-5" dirty="0"/>
              <a:t>21</a:t>
            </a:r>
            <a:r>
              <a:rPr spc="40" dirty="0"/>
              <a:t> </a:t>
            </a:r>
            <a:r>
              <a:rPr dirty="0"/>
              <a:t>봄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20548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err="1"/>
              <a:t>예제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2310511"/>
            <a:ext cx="10741661" cy="2969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41245" algn="l"/>
                <a:tab pos="3248660" algn="l"/>
                <a:tab pos="4350385" algn="l"/>
                <a:tab pos="5257165" algn="l"/>
              </a:tabLst>
            </a:pPr>
            <a:r>
              <a:rPr lang="en-US" sz="2800" dirty="0">
                <a:solidFill>
                  <a:srgbClr val="FF0000"/>
                </a:solidFill>
                <a:latin typeface="UKIJ CJK"/>
                <a:cs typeface="UKIJ CJK"/>
              </a:rPr>
              <a:t>input</a:t>
            </a:r>
            <a:r>
              <a:rPr lang="ko-KR" altLang="en-US" sz="2800" dirty="0">
                <a:latin typeface="UKIJ CJK"/>
                <a:cs typeface="UKIJ CJK"/>
              </a:rPr>
              <a:t> 함수를 이용하여 입력 받은 숫자가</a:t>
            </a:r>
            <a:endParaRPr lang="en-US" altLang="ko-KR" sz="28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41245" algn="l"/>
                <a:tab pos="3248660" algn="l"/>
                <a:tab pos="4350385" algn="l"/>
                <a:tab pos="5257165" algn="l"/>
              </a:tabLst>
            </a:pPr>
            <a:endParaRPr lang="en-US" altLang="ko-KR" sz="28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41245" algn="l"/>
                <a:tab pos="3248660" algn="l"/>
                <a:tab pos="4350385" algn="l"/>
                <a:tab pos="5257165" algn="l"/>
              </a:tabLst>
            </a:pPr>
            <a:r>
              <a:rPr lang="ko-KR" altLang="en-US" sz="2800" dirty="0">
                <a:latin typeface="UKIJ CJK"/>
                <a:cs typeface="UKIJ CJK"/>
              </a:rPr>
              <a:t>소수면 </a:t>
            </a:r>
            <a:r>
              <a:rPr lang="en-US" altLang="ko-KR" sz="2800" dirty="0">
                <a:latin typeface="UKIJ CJK"/>
                <a:cs typeface="UKIJ CJK"/>
              </a:rPr>
              <a:t>true</a:t>
            </a:r>
            <a:r>
              <a:rPr lang="ko-KR" altLang="en-US" sz="2800" dirty="0">
                <a:latin typeface="UKIJ CJK"/>
                <a:cs typeface="UKIJ CJK"/>
              </a:rPr>
              <a:t>를 출력</a:t>
            </a:r>
            <a:r>
              <a:rPr lang="en-US" altLang="ko-KR" sz="2800" dirty="0">
                <a:latin typeface="UKIJ CJK"/>
                <a:cs typeface="UKIJ CJK"/>
              </a:rPr>
              <a:t>, </a:t>
            </a:r>
            <a:r>
              <a:rPr lang="ko-KR" altLang="en-US" sz="2800" dirty="0">
                <a:latin typeface="UKIJ CJK"/>
                <a:cs typeface="UKIJ CJK"/>
              </a:rPr>
              <a:t>아니면 </a:t>
            </a:r>
            <a:r>
              <a:rPr lang="en-US" altLang="ko-KR" sz="2800" dirty="0">
                <a:latin typeface="UKIJ CJK"/>
                <a:cs typeface="UKIJ CJK"/>
              </a:rPr>
              <a:t>false</a:t>
            </a:r>
            <a:r>
              <a:rPr lang="ko-KR" altLang="en-US" sz="2800" dirty="0">
                <a:latin typeface="UKIJ CJK"/>
                <a:cs typeface="UKIJ CJK"/>
              </a:rPr>
              <a:t>를 출력하는 프로그램을 </a:t>
            </a:r>
            <a:r>
              <a:rPr lang="ko-KR" altLang="en-US" sz="2800" dirty="0" err="1">
                <a:latin typeface="UKIJ CJK"/>
                <a:cs typeface="UKIJ CJK"/>
              </a:rPr>
              <a:t>작성하시오</a:t>
            </a:r>
            <a:r>
              <a:rPr lang="en-US" altLang="ko-KR" sz="2800" dirty="0"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41245" algn="l"/>
                <a:tab pos="3248660" algn="l"/>
                <a:tab pos="4350385" algn="l"/>
                <a:tab pos="5257165" algn="l"/>
              </a:tabLst>
            </a:pPr>
            <a:endParaRPr lang="en-US" altLang="ko-KR" sz="28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41245" algn="l"/>
                <a:tab pos="3248660" algn="l"/>
                <a:tab pos="4350385" algn="l"/>
                <a:tab pos="5257165" algn="l"/>
              </a:tabLst>
            </a:pPr>
            <a:endParaRPr lang="en-US" altLang="ko-KR" sz="28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41245" algn="l"/>
                <a:tab pos="3248660" algn="l"/>
                <a:tab pos="4350385" algn="l"/>
                <a:tab pos="5257165" algn="l"/>
              </a:tabLst>
            </a:pPr>
            <a:r>
              <a:rPr lang="en-US" sz="2400" dirty="0">
                <a:latin typeface="UKIJ CJK"/>
                <a:cs typeface="UKIJ CJK"/>
              </a:rPr>
              <a:t>Hint: </a:t>
            </a:r>
            <a:r>
              <a:rPr lang="ko-KR" altLang="en-US" sz="2400" dirty="0">
                <a:latin typeface="UKIJ CJK"/>
                <a:cs typeface="UKIJ CJK"/>
              </a:rPr>
              <a:t>숫자 </a:t>
            </a:r>
            <a:r>
              <a:rPr lang="en-US" altLang="ko-KR" sz="2400" dirty="0">
                <a:latin typeface="UKIJ CJK"/>
                <a:cs typeface="UKIJ CJK"/>
              </a:rPr>
              <a:t>n</a:t>
            </a:r>
            <a:r>
              <a:rPr lang="ko-KR" altLang="en-US" sz="2400" dirty="0">
                <a:latin typeface="UKIJ CJK"/>
                <a:cs typeface="UKIJ CJK"/>
              </a:rPr>
              <a:t>이 소수인지 확인하려면</a:t>
            </a:r>
            <a:r>
              <a:rPr lang="en-US" altLang="ko-KR" sz="2400" dirty="0">
                <a:latin typeface="UKIJ CJK"/>
                <a:cs typeface="UKIJ CJK"/>
              </a:rPr>
              <a:t>,</a:t>
            </a:r>
            <a:r>
              <a:rPr lang="ko-KR" altLang="en-US" sz="2400" dirty="0">
                <a:latin typeface="UKIJ CJK"/>
                <a:cs typeface="UKIJ CJK"/>
              </a:rPr>
              <a:t> </a:t>
            </a: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41245" algn="l"/>
                <a:tab pos="3248660" algn="l"/>
                <a:tab pos="4350385" algn="l"/>
                <a:tab pos="5257165" algn="l"/>
              </a:tabLst>
            </a:pPr>
            <a:r>
              <a:rPr lang="en-US" altLang="ko-KR" sz="2400" dirty="0">
                <a:latin typeface="UKIJ CJK"/>
                <a:cs typeface="UKIJ CJK"/>
              </a:rPr>
              <a:t>n</a:t>
            </a:r>
            <a:r>
              <a:rPr lang="ko-KR" altLang="en-US" sz="2400" dirty="0">
                <a:latin typeface="UKIJ CJK"/>
                <a:cs typeface="UKIJ CJK"/>
              </a:rPr>
              <a:t>을 </a:t>
            </a:r>
            <a:r>
              <a:rPr lang="en-US" altLang="ko-KR" sz="2400" dirty="0">
                <a:latin typeface="UKIJ CJK"/>
                <a:cs typeface="UKIJ CJK"/>
              </a:rPr>
              <a:t>2</a:t>
            </a:r>
            <a:r>
              <a:rPr lang="ko-KR" altLang="en-US" sz="2400" dirty="0">
                <a:latin typeface="UKIJ CJK"/>
                <a:cs typeface="UKIJ CJK"/>
              </a:rPr>
              <a:t>부터 루트 </a:t>
            </a:r>
            <a:r>
              <a:rPr lang="en-US" altLang="ko-KR" sz="2400" dirty="0">
                <a:latin typeface="UKIJ CJK"/>
                <a:cs typeface="UKIJ CJK"/>
              </a:rPr>
              <a:t>n</a:t>
            </a:r>
            <a:r>
              <a:rPr lang="ko-KR" altLang="en-US" sz="2400" dirty="0">
                <a:latin typeface="UKIJ CJK"/>
                <a:cs typeface="UKIJ CJK"/>
              </a:rPr>
              <a:t>까지의 숫자로 나눴을 때 나누어 떨어지면 안됨</a:t>
            </a:r>
            <a:r>
              <a:rPr lang="en-US" altLang="ko-KR" sz="2400" dirty="0">
                <a:latin typeface="UKIJ CJK"/>
                <a:cs typeface="UKIJ CJK"/>
              </a:rPr>
              <a:t>!</a:t>
            </a:r>
            <a:endParaRPr sz="2400" dirty="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pc="-5" dirty="0"/>
              <a:t>20</a:t>
            </a:r>
            <a:r>
              <a:rPr lang="en-US" altLang="ko-KR" spc="-5" dirty="0"/>
              <a:t>21</a:t>
            </a:r>
            <a:r>
              <a:rPr spc="40" dirty="0"/>
              <a:t> </a:t>
            </a:r>
            <a:r>
              <a:rPr dirty="0"/>
              <a:t>봄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8040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20548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err="1"/>
              <a:t>예제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2310511"/>
            <a:ext cx="10741661" cy="34387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41245" algn="l"/>
                <a:tab pos="3248660" algn="l"/>
                <a:tab pos="4350385" algn="l"/>
                <a:tab pos="5257165" algn="l"/>
              </a:tabLst>
            </a:pPr>
            <a:r>
              <a:rPr lang="en-US" altLang="ko-KR" sz="2400" dirty="0">
                <a:latin typeface="UKIJ CJK"/>
                <a:cs typeface="UKIJ CJK"/>
              </a:rPr>
              <a:t>n</a:t>
            </a:r>
            <a:r>
              <a:rPr lang="ko-KR" altLang="en-US" sz="2400" dirty="0">
                <a:latin typeface="UKIJ CJK"/>
                <a:cs typeface="UKIJ CJK"/>
              </a:rPr>
              <a:t>을 </a:t>
            </a:r>
            <a:r>
              <a:rPr lang="ko-KR" altLang="en-US" sz="2400" dirty="0" err="1">
                <a:latin typeface="UKIJ CJK"/>
                <a:cs typeface="UKIJ CJK"/>
              </a:rPr>
              <a:t>입력받고</a:t>
            </a:r>
            <a:r>
              <a:rPr lang="en-US" altLang="ko-KR" sz="2400" dirty="0">
                <a:latin typeface="UKIJ CJK"/>
                <a:cs typeface="UKIJ CJK"/>
              </a:rPr>
              <a:t>, </a:t>
            </a:r>
            <a:r>
              <a:rPr lang="ko-KR" altLang="en-US" sz="2400" dirty="0">
                <a:latin typeface="UKIJ CJK"/>
                <a:cs typeface="UKIJ CJK"/>
              </a:rPr>
              <a:t>첫번째부터 </a:t>
            </a:r>
            <a:r>
              <a:rPr lang="en-US" altLang="ko-KR" sz="2400" dirty="0">
                <a:latin typeface="UKIJ CJK"/>
                <a:cs typeface="UKIJ CJK"/>
              </a:rPr>
              <a:t>n</a:t>
            </a:r>
            <a:r>
              <a:rPr lang="ko-KR" altLang="en-US" sz="2400" dirty="0">
                <a:latin typeface="UKIJ CJK"/>
                <a:cs typeface="UKIJ CJK"/>
              </a:rPr>
              <a:t>번째까지의 피보나치 수를 </a:t>
            </a: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41245" algn="l"/>
                <a:tab pos="3248660" algn="l"/>
                <a:tab pos="4350385" algn="l"/>
                <a:tab pos="5257165" algn="l"/>
              </a:tabLst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41245" algn="l"/>
                <a:tab pos="3248660" algn="l"/>
                <a:tab pos="4350385" algn="l"/>
                <a:tab pos="5257165" algn="l"/>
              </a:tabLst>
            </a:pPr>
            <a:r>
              <a:rPr lang="en-US" altLang="ko-KR" sz="2400" dirty="0">
                <a:latin typeface="UKIJ CJK"/>
                <a:cs typeface="UKIJ CJK"/>
              </a:rPr>
              <a:t>append()</a:t>
            </a:r>
            <a:r>
              <a:rPr lang="ko-KR" altLang="en-US" sz="2400" dirty="0">
                <a:latin typeface="UKIJ CJK"/>
                <a:cs typeface="UKIJ CJK"/>
              </a:rPr>
              <a:t>를 이용하여 리스트에 저장하고</a:t>
            </a:r>
            <a:r>
              <a:rPr lang="en-US" altLang="ko-KR" sz="2400" dirty="0">
                <a:latin typeface="UKIJ CJK"/>
                <a:cs typeface="UKIJ CJK"/>
              </a:rPr>
              <a:t> </a:t>
            </a:r>
            <a:r>
              <a:rPr lang="ko-KR" altLang="en-US" sz="2400" dirty="0">
                <a:latin typeface="UKIJ CJK"/>
                <a:cs typeface="UKIJ CJK"/>
              </a:rPr>
              <a:t>이를 </a:t>
            </a:r>
            <a:r>
              <a:rPr lang="ko-KR" altLang="en-US" sz="2400" dirty="0" err="1">
                <a:latin typeface="UKIJ CJK"/>
                <a:cs typeface="UKIJ CJK"/>
              </a:rPr>
              <a:t>출력하시오</a:t>
            </a:r>
            <a:r>
              <a:rPr lang="en-US" altLang="ko-KR" sz="2400" dirty="0">
                <a:latin typeface="UKIJ CJK"/>
                <a:cs typeface="UKIJ CJK"/>
              </a:rPr>
              <a:t>.</a:t>
            </a:r>
            <a:r>
              <a:rPr lang="ko-KR" altLang="en-US" sz="2400" dirty="0">
                <a:latin typeface="UKIJ CJK"/>
                <a:cs typeface="UKIJ CJK"/>
              </a:rPr>
              <a:t> </a:t>
            </a: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41245" algn="l"/>
                <a:tab pos="3248660" algn="l"/>
                <a:tab pos="4350385" algn="l"/>
                <a:tab pos="5257165" algn="l"/>
              </a:tabLst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41245" algn="l"/>
                <a:tab pos="3248660" algn="l"/>
                <a:tab pos="4350385" algn="l"/>
                <a:tab pos="5257165" algn="l"/>
              </a:tabLst>
            </a:pPr>
            <a:r>
              <a:rPr lang="ko-KR" altLang="en-US" sz="2400" dirty="0">
                <a:latin typeface="UKIJ CJK"/>
                <a:cs typeface="UKIJ CJK"/>
              </a:rPr>
              <a:t>첫번째 피보나치 수 </a:t>
            </a:r>
            <a:r>
              <a:rPr lang="en-US" altLang="ko-KR" sz="2400" dirty="0">
                <a:latin typeface="UKIJ CJK"/>
                <a:cs typeface="UKIJ CJK"/>
              </a:rPr>
              <a:t>= 0, </a:t>
            </a:r>
            <a:r>
              <a:rPr lang="ko-KR" altLang="en-US" sz="2400" dirty="0">
                <a:latin typeface="UKIJ CJK"/>
                <a:cs typeface="UKIJ CJK"/>
              </a:rPr>
              <a:t>두번째 </a:t>
            </a:r>
            <a:r>
              <a:rPr lang="en-US" altLang="ko-KR" sz="2400" dirty="0">
                <a:latin typeface="UKIJ CJK"/>
                <a:cs typeface="UKIJ CJK"/>
              </a:rPr>
              <a:t>= 1, </a:t>
            </a:r>
            <a:r>
              <a:rPr lang="ko-KR" altLang="en-US" sz="2400" dirty="0">
                <a:latin typeface="UKIJ CJK"/>
                <a:cs typeface="UKIJ CJK"/>
              </a:rPr>
              <a:t>세번째 </a:t>
            </a:r>
            <a:r>
              <a:rPr lang="en-US" altLang="ko-KR" sz="2400" dirty="0">
                <a:latin typeface="UKIJ CJK"/>
                <a:cs typeface="UKIJ CJK"/>
              </a:rPr>
              <a:t>= 1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41245" algn="l"/>
                <a:tab pos="3248660" algn="l"/>
                <a:tab pos="4350385" algn="l"/>
                <a:tab pos="5257165" algn="l"/>
              </a:tabLst>
            </a:pPr>
            <a:r>
              <a:rPr lang="en-US" sz="2400" dirty="0">
                <a:latin typeface="UKIJ CJK"/>
                <a:cs typeface="UKIJ CJK"/>
              </a:rPr>
              <a:t>f(n) = f(n-1) + f(n-2)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41245" algn="l"/>
                <a:tab pos="3248660" algn="l"/>
                <a:tab pos="4350385" algn="l"/>
                <a:tab pos="5257165" algn="l"/>
              </a:tabLst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41245" algn="l"/>
                <a:tab pos="3248660" algn="l"/>
                <a:tab pos="4350385" algn="l"/>
                <a:tab pos="5257165" algn="l"/>
              </a:tabLst>
            </a:pPr>
            <a:r>
              <a:rPr lang="en-US" sz="2400" dirty="0">
                <a:latin typeface="UKIJ CJK"/>
                <a:cs typeface="UKIJ CJK"/>
              </a:rPr>
              <a:t>Ex) n = 6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41245" algn="l"/>
                <a:tab pos="3248660" algn="l"/>
                <a:tab pos="4350385" algn="l"/>
                <a:tab pos="5257165" algn="l"/>
              </a:tabLst>
            </a:pPr>
            <a:r>
              <a:rPr lang="en-US" altLang="ko-KR" sz="2400" dirty="0">
                <a:latin typeface="UKIJ CJK"/>
                <a:cs typeface="UKIJ CJK"/>
              </a:rPr>
              <a:t>&gt;&gt; [0, 1, 1, 2, 3, 5] </a:t>
            </a:r>
            <a:endParaRPr sz="2400" dirty="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pc="-5" dirty="0"/>
              <a:t>20</a:t>
            </a:r>
            <a:r>
              <a:rPr lang="en-US" altLang="ko-KR" spc="-5" dirty="0"/>
              <a:t>21</a:t>
            </a:r>
            <a:r>
              <a:rPr spc="40" dirty="0"/>
              <a:t> </a:t>
            </a:r>
            <a:r>
              <a:rPr dirty="0"/>
              <a:t>봄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3321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8AC5C5-15F4-4C1B-842B-203097C6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설문조사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74A965-F0B0-4A6A-BA6E-6DF34E839D75}"/>
              </a:ext>
            </a:extLst>
          </p:cNvPr>
          <p:cNvSpPr txBox="1"/>
          <p:nvPr/>
        </p:nvSpPr>
        <p:spPr>
          <a:xfrm>
            <a:off x="839468" y="1859340"/>
            <a:ext cx="105130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앞으로의 수업 방향성을 위한 설문조사</a:t>
            </a:r>
            <a:r>
              <a:rPr lang="en-US" altLang="ko-KR" sz="3200" dirty="0"/>
              <a:t>!</a:t>
            </a:r>
          </a:p>
          <a:p>
            <a:endParaRPr lang="en-US" altLang="ko-KR" sz="3200" dirty="0"/>
          </a:p>
          <a:p>
            <a:r>
              <a:rPr lang="en-US" altLang="ko-KR" sz="3200" dirty="0"/>
              <a:t>https://bit.ly/3aePuQC</a:t>
            </a:r>
            <a:endParaRPr lang="ko-KR" altLang="en-US" sz="32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B0C13D-EA7A-46F7-9882-01B297FB598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spcBef>
                <a:spcPts val="204"/>
              </a:spcBef>
            </a:pPr>
            <a:r>
              <a:rPr lang="en-US" altLang="ko-KR" spc="-5"/>
              <a:t>2021</a:t>
            </a:r>
            <a:r>
              <a:rPr lang="ko-KR" altLang="en-US" spc="40"/>
              <a:t> </a:t>
            </a:r>
            <a:r>
              <a:rPr lang="ko-KR" altLang="en-US"/>
              <a:t>봄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8C2FB7-587F-4841-A5CB-3E5D4C5BA95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lang="en-US" spc="-5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14526C-C800-4D20-AF0E-F487F82CB46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lang="en-US" altLang="ko-KR" smtClean="0"/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908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49961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Python</a:t>
            </a:r>
            <a:r>
              <a:rPr lang="en-US" altLang="ko-KR" dirty="0"/>
              <a:t> REVIEW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69339" y="2136089"/>
            <a:ext cx="6168390" cy="15023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800" spc="-5" dirty="0">
                <a:latin typeface="UKIJ CJK"/>
                <a:cs typeface="UKIJ CJK"/>
              </a:rPr>
              <a:t>①	</a:t>
            </a:r>
            <a:r>
              <a:rPr lang="ko-KR" altLang="en-US" sz="2800" spc="-5" dirty="0">
                <a:latin typeface="UKIJ CJK"/>
                <a:cs typeface="UKIJ CJK"/>
              </a:rPr>
              <a:t>연산자</a:t>
            </a:r>
            <a:r>
              <a:rPr lang="en-US" altLang="ko-KR" sz="2800" spc="-5" dirty="0">
                <a:latin typeface="UKIJ CJK"/>
                <a:cs typeface="UKIJ CJK"/>
              </a:rPr>
              <a:t>(</a:t>
            </a:r>
            <a:r>
              <a:rPr lang="ko-KR" altLang="en-US" sz="2800" spc="-5" dirty="0">
                <a:latin typeface="UKIJ CJK"/>
                <a:cs typeface="UKIJ CJK"/>
              </a:rPr>
              <a:t>산술</a:t>
            </a:r>
            <a:r>
              <a:rPr lang="en-US" altLang="ko-KR" sz="2800" spc="-5" dirty="0">
                <a:latin typeface="UKIJ CJK"/>
                <a:cs typeface="UKIJ CJK"/>
              </a:rPr>
              <a:t>, </a:t>
            </a:r>
            <a:r>
              <a:rPr lang="ko-KR" altLang="en-US" sz="2800" spc="-5" dirty="0">
                <a:latin typeface="UKIJ CJK"/>
                <a:cs typeface="UKIJ CJK"/>
              </a:rPr>
              <a:t>비교</a:t>
            </a:r>
            <a:r>
              <a:rPr lang="en-US" altLang="ko-KR" sz="2800" spc="-5" dirty="0">
                <a:latin typeface="UKIJ CJK"/>
                <a:cs typeface="UKIJ CJK"/>
              </a:rPr>
              <a:t>, </a:t>
            </a:r>
            <a:r>
              <a:rPr lang="ko-KR" altLang="en-US" sz="2800" spc="-5" dirty="0">
                <a:latin typeface="UKIJ CJK"/>
                <a:cs typeface="UKIJ CJK"/>
              </a:rPr>
              <a:t>비트</a:t>
            </a:r>
            <a:r>
              <a:rPr lang="en-US" altLang="ko-KR" sz="2800" spc="-5" dirty="0">
                <a:latin typeface="UKIJ CJK"/>
                <a:cs typeface="UKIJ CJK"/>
              </a:rPr>
              <a:t>, </a:t>
            </a:r>
            <a:r>
              <a:rPr lang="ko-KR" altLang="en-US" sz="2800" spc="-5" dirty="0">
                <a:latin typeface="UKIJ CJK"/>
                <a:cs typeface="UKIJ CJK"/>
              </a:rPr>
              <a:t>논리</a:t>
            </a:r>
            <a:r>
              <a:rPr lang="en-US" altLang="ko-KR" sz="2800" spc="-5" dirty="0">
                <a:latin typeface="UKIJ CJK"/>
                <a:cs typeface="UKIJ CJK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sz="40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sz="2800" spc="-5" dirty="0">
                <a:latin typeface="UKIJ CJK"/>
                <a:cs typeface="UKIJ CJK"/>
              </a:rPr>
              <a:t>②	</a:t>
            </a:r>
            <a:r>
              <a:rPr lang="ko-KR" altLang="en-US" sz="2800" spc="-5" dirty="0">
                <a:latin typeface="UKIJ CJK"/>
                <a:cs typeface="UKIJ CJK"/>
              </a:rPr>
              <a:t>리스트</a:t>
            </a:r>
            <a:r>
              <a:rPr lang="en-US" altLang="ko-KR" sz="2800" spc="-5" dirty="0">
                <a:latin typeface="UKIJ CJK"/>
                <a:cs typeface="UKIJ CJK"/>
              </a:rPr>
              <a:t>, </a:t>
            </a:r>
            <a:r>
              <a:rPr lang="ko-KR" altLang="en-US" sz="2800" spc="-5" dirty="0" err="1">
                <a:latin typeface="UKIJ CJK"/>
                <a:cs typeface="UKIJ CJK"/>
              </a:rPr>
              <a:t>튜플</a:t>
            </a:r>
            <a:r>
              <a:rPr lang="en-US" altLang="ko-KR" sz="2800" spc="-5" dirty="0">
                <a:latin typeface="UKIJ CJK"/>
                <a:cs typeface="UKIJ CJK"/>
              </a:rPr>
              <a:t>, </a:t>
            </a:r>
            <a:r>
              <a:rPr lang="ko-KR" altLang="en-US" sz="2800" spc="-5" dirty="0" err="1">
                <a:latin typeface="UKIJ CJK"/>
                <a:cs typeface="UKIJ CJK"/>
              </a:rPr>
              <a:t>딕셔너리</a:t>
            </a:r>
            <a:endParaRPr sz="2800" dirty="0">
              <a:latin typeface="UKIJ CJK"/>
              <a:cs typeface="UKIJ CJK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pc="-5" dirty="0"/>
              <a:t>20</a:t>
            </a:r>
            <a:r>
              <a:rPr lang="en-US" altLang="ko-KR" spc="-5" dirty="0"/>
              <a:t>21</a:t>
            </a:r>
            <a:r>
              <a:rPr spc="40" dirty="0"/>
              <a:t> </a:t>
            </a:r>
            <a:r>
              <a:rPr dirty="0"/>
              <a:t>봄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3006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Python</a:t>
            </a:r>
            <a:r>
              <a:rPr spc="245" dirty="0"/>
              <a:t> </a:t>
            </a:r>
            <a:r>
              <a:rPr lang="ko-KR" altLang="en-US" spc="-5" dirty="0"/>
              <a:t>연산자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2075848"/>
            <a:ext cx="6703061" cy="17742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5" dirty="0">
                <a:latin typeface="UKIJ CJK"/>
                <a:cs typeface="UKIJ CJK"/>
              </a:rPr>
              <a:t>아까 본 산술연산자 말고도</a:t>
            </a:r>
            <a:endParaRPr lang="en-US" altLang="ko-KR" sz="2800" spc="-5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latin typeface="UKIJ CJK"/>
                <a:cs typeface="UKIJ CJK"/>
              </a:rPr>
              <a:t>Python</a:t>
            </a:r>
            <a:r>
              <a:rPr lang="ko-KR" altLang="en-US" sz="2800" spc="-5" dirty="0">
                <a:latin typeface="UKIJ CJK"/>
                <a:cs typeface="UKIJ CJK"/>
              </a:rPr>
              <a:t>에는 여러가지 연산자가 있다</a:t>
            </a:r>
            <a:r>
              <a:rPr lang="en-US" altLang="ko-KR" sz="2800" spc="-5" dirty="0"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800" spc="-5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dirty="0">
                <a:latin typeface="UKIJ CJK"/>
                <a:cs typeface="UKIJ CJK"/>
              </a:rPr>
              <a:t>ex) </a:t>
            </a:r>
            <a:r>
              <a:rPr lang="ko-KR" altLang="en-US" sz="2800" dirty="0">
                <a:latin typeface="UKIJ CJK"/>
                <a:cs typeface="UKIJ CJK"/>
              </a:rPr>
              <a:t>비교연산자</a:t>
            </a:r>
            <a:r>
              <a:rPr lang="en-US" altLang="ko-KR" sz="2800" dirty="0">
                <a:latin typeface="UKIJ CJK"/>
                <a:cs typeface="UKIJ CJK"/>
              </a:rPr>
              <a:t>, </a:t>
            </a:r>
            <a:r>
              <a:rPr lang="ko-KR" altLang="en-US" sz="2800" dirty="0">
                <a:latin typeface="UKIJ CJK"/>
                <a:cs typeface="UKIJ CJK"/>
              </a:rPr>
              <a:t>논리연산자</a:t>
            </a:r>
            <a:r>
              <a:rPr lang="en-US" altLang="ko-KR" sz="2800" dirty="0">
                <a:latin typeface="UKIJ CJK"/>
                <a:cs typeface="UKIJ CJK"/>
              </a:rPr>
              <a:t>, </a:t>
            </a:r>
            <a:r>
              <a:rPr lang="ko-KR" altLang="en-US" sz="2800" dirty="0">
                <a:latin typeface="UKIJ CJK"/>
                <a:cs typeface="UKIJ CJK"/>
              </a:rPr>
              <a:t>비트연산자 등</a:t>
            </a:r>
            <a:endParaRPr sz="2800" dirty="0"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pc="-5" dirty="0"/>
              <a:t>20</a:t>
            </a:r>
            <a:r>
              <a:rPr lang="en-US" altLang="ko-KR" spc="-5" dirty="0"/>
              <a:t>21</a:t>
            </a:r>
            <a:r>
              <a:rPr spc="40" dirty="0"/>
              <a:t> </a:t>
            </a:r>
            <a:r>
              <a:rPr dirty="0"/>
              <a:t>봄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E7E6ADFD-BC6C-43BB-9478-66BF95A45DA9}"/>
              </a:ext>
            </a:extLst>
          </p:cNvPr>
          <p:cNvSpPr/>
          <p:nvPr/>
        </p:nvSpPr>
        <p:spPr>
          <a:xfrm>
            <a:off x="7901686" y="1137530"/>
            <a:ext cx="3154680" cy="28773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14">
            <a:extLst>
              <a:ext uri="{FF2B5EF4-FFF2-40B4-BE49-F238E27FC236}">
                <a16:creationId xmlns:a16="http://schemas.microsoft.com/office/drawing/2014/main" id="{12D36B49-42D3-4D39-98F9-D1DED32446BB}"/>
              </a:ext>
            </a:extLst>
          </p:cNvPr>
          <p:cNvSpPr/>
          <p:nvPr/>
        </p:nvSpPr>
        <p:spPr>
          <a:xfrm>
            <a:off x="7684952" y="4521439"/>
            <a:ext cx="3840479" cy="16489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9422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38836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Python</a:t>
            </a:r>
            <a:r>
              <a:rPr spc="245"/>
              <a:t> </a:t>
            </a:r>
            <a:r>
              <a:rPr lang="en-US" spc="245"/>
              <a:t>bit </a:t>
            </a:r>
            <a:r>
              <a:rPr lang="ko-KR" altLang="en-US" spc="245" dirty="0"/>
              <a:t>연산자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2075848"/>
            <a:ext cx="6703061" cy="31053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5" dirty="0">
                <a:latin typeface="UKIJ CJK"/>
                <a:cs typeface="UKIJ CJK"/>
              </a:rPr>
              <a:t>2</a:t>
            </a:r>
            <a:r>
              <a:rPr lang="ko-KR" altLang="en-US" sz="2800" spc="-5" dirty="0">
                <a:latin typeface="UKIJ CJK"/>
                <a:cs typeface="UKIJ CJK"/>
              </a:rPr>
              <a:t>진법</a:t>
            </a:r>
            <a:r>
              <a:rPr lang="en-US" altLang="ko-KR" sz="2800" spc="-5" dirty="0">
                <a:latin typeface="UKIJ CJK"/>
                <a:cs typeface="UKIJ CJK"/>
              </a:rPr>
              <a:t>: 0</a:t>
            </a:r>
            <a:r>
              <a:rPr lang="ko-KR" altLang="en-US" sz="2800" spc="-5" dirty="0">
                <a:latin typeface="UKIJ CJK"/>
                <a:cs typeface="UKIJ CJK"/>
              </a:rPr>
              <a:t>과</a:t>
            </a:r>
            <a:r>
              <a:rPr lang="en-US" altLang="ko-KR" sz="2800" spc="-5" dirty="0">
                <a:latin typeface="UKIJ CJK"/>
                <a:cs typeface="UKIJ CJK"/>
              </a:rPr>
              <a:t> 1</a:t>
            </a:r>
            <a:r>
              <a:rPr lang="ko-KR" altLang="en-US" sz="2800" spc="-5" dirty="0">
                <a:latin typeface="UKIJ CJK"/>
                <a:cs typeface="UKIJ CJK"/>
              </a:rPr>
              <a:t>로만 숫자를 표현하는 방법</a:t>
            </a:r>
            <a:endParaRPr lang="en-US" altLang="ko-KR" sz="2800" spc="-5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800" spc="-5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5" dirty="0">
                <a:latin typeface="UKIJ CJK"/>
                <a:cs typeface="UKIJ CJK"/>
              </a:rPr>
              <a:t>5 = 2^2 + 2^0 = 101(2)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5" dirty="0">
                <a:latin typeface="UKIJ CJK"/>
                <a:cs typeface="UKIJ CJK"/>
              </a:rPr>
              <a:t>10 = 2^3 + 2^1 = 1010(2)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5" dirty="0">
                <a:latin typeface="UKIJ CJK"/>
                <a:cs typeface="UKIJ CJK"/>
              </a:rPr>
              <a:t>15 = 2^3 + 2^2 + 2^1 + 2^0 = 1111(2)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800" spc="-5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>
                <a:latin typeface="UKIJ CJK"/>
                <a:cs typeface="UKIJ CJK"/>
              </a:rPr>
              <a:t>a = 5, b = 3 </a:t>
            </a:r>
            <a:r>
              <a:rPr lang="ko-KR" altLang="en-US" sz="2800" dirty="0">
                <a:latin typeface="UKIJ CJK"/>
                <a:cs typeface="UKIJ CJK"/>
              </a:rPr>
              <a:t>일 때 연산의 결과는</a:t>
            </a:r>
            <a:r>
              <a:rPr lang="en-US" altLang="ko-KR" sz="2800" dirty="0">
                <a:latin typeface="UKIJ CJK"/>
                <a:cs typeface="UKIJ CJK"/>
              </a:rPr>
              <a:t>?</a:t>
            </a:r>
            <a:endParaRPr sz="2800" dirty="0"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pc="-5" dirty="0"/>
              <a:t>20</a:t>
            </a:r>
            <a:r>
              <a:rPr lang="en-US" altLang="ko-KR" spc="-5" dirty="0"/>
              <a:t>21</a:t>
            </a:r>
            <a:r>
              <a:rPr spc="40" dirty="0"/>
              <a:t> </a:t>
            </a:r>
            <a:r>
              <a:rPr dirty="0"/>
              <a:t>봄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862E4AD-C4F6-46B4-AB6A-B59E1C8F0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1161" y="1692910"/>
            <a:ext cx="3813061" cy="373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76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3006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" dirty="0"/>
              <a:t>리스트</a:t>
            </a:r>
            <a:r>
              <a:rPr lang="en-US" spc="-5" dirty="0"/>
              <a:t> </a:t>
            </a:r>
            <a:r>
              <a:rPr lang="ko-KR" altLang="en-US" spc="-5" dirty="0"/>
              <a:t>자료형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810257"/>
            <a:ext cx="8940165" cy="38209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en-US" altLang="ko-KR" sz="2400" dirty="0">
                <a:latin typeface="UKIJ CJK"/>
                <a:cs typeface="UKIJ CJK"/>
              </a:rPr>
              <a:t>List</a:t>
            </a:r>
            <a:r>
              <a:rPr lang="ko-KR" altLang="en-US" sz="2400" dirty="0">
                <a:latin typeface="UKIJ CJK"/>
                <a:cs typeface="UKIJ CJK"/>
              </a:rPr>
              <a:t>는 하나 이상의 값을 가지는 자료형</a:t>
            </a: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ko-KR" altLang="en-US" sz="2400" dirty="0">
                <a:latin typeface="UKIJ CJK"/>
                <a:cs typeface="UKIJ CJK"/>
              </a:rPr>
              <a:t>대괄호</a:t>
            </a:r>
            <a:r>
              <a:rPr lang="en-US" altLang="ko-KR" sz="2400" dirty="0">
                <a:latin typeface="UKIJ CJK"/>
                <a:cs typeface="UKIJ CJK"/>
              </a:rPr>
              <a:t>[]</a:t>
            </a:r>
            <a:r>
              <a:rPr lang="ko-KR" altLang="en-US" sz="2400" dirty="0">
                <a:latin typeface="UKIJ CJK"/>
                <a:cs typeface="UKIJ CJK"/>
              </a:rPr>
              <a:t>로 감싸져 있으면 </a:t>
            </a:r>
            <a:r>
              <a:rPr lang="en-US" altLang="ko-KR" sz="2400" dirty="0">
                <a:latin typeface="UKIJ CJK"/>
                <a:cs typeface="UKIJ CJK"/>
              </a:rPr>
              <a:t>List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en-US" sz="2400" dirty="0">
                <a:latin typeface="UKIJ CJK"/>
                <a:cs typeface="UKIJ CJK"/>
              </a:rPr>
              <a:t>List </a:t>
            </a:r>
            <a:r>
              <a:rPr lang="ko-KR" altLang="en-US" sz="2400" dirty="0">
                <a:latin typeface="UKIJ CJK"/>
                <a:cs typeface="UKIJ CJK"/>
              </a:rPr>
              <a:t>안의 요소는 숫자</a:t>
            </a:r>
            <a:r>
              <a:rPr lang="en-US" altLang="ko-KR" sz="2400" dirty="0">
                <a:latin typeface="UKIJ CJK"/>
                <a:cs typeface="UKIJ CJK"/>
              </a:rPr>
              <a:t>, </a:t>
            </a:r>
            <a:r>
              <a:rPr lang="ko-KR" altLang="en-US" sz="2400" dirty="0">
                <a:latin typeface="UKIJ CJK"/>
                <a:cs typeface="UKIJ CJK"/>
              </a:rPr>
              <a:t>문자열</a:t>
            </a:r>
            <a:r>
              <a:rPr lang="en-US" altLang="ko-KR" sz="2400" dirty="0">
                <a:latin typeface="UKIJ CJK"/>
                <a:cs typeface="UKIJ CJK"/>
              </a:rPr>
              <a:t>, </a:t>
            </a:r>
            <a:r>
              <a:rPr lang="ko-KR" altLang="en-US" sz="2400" dirty="0">
                <a:latin typeface="UKIJ CJK"/>
                <a:cs typeface="UKIJ CJK"/>
              </a:rPr>
              <a:t>리스트 </a:t>
            </a: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ko-KR" altLang="en-US" sz="2400" dirty="0">
                <a:solidFill>
                  <a:srgbClr val="FF0000"/>
                </a:solidFill>
                <a:latin typeface="UKIJ CJK"/>
                <a:cs typeface="UKIJ CJK"/>
              </a:rPr>
              <a:t>상관없이 모두 가능</a:t>
            </a:r>
            <a:endParaRPr lang="en-US" altLang="ko-KR" sz="2400" dirty="0">
              <a:solidFill>
                <a:srgbClr val="FF0000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lang="en-US" altLang="ko-KR" sz="2400" dirty="0">
              <a:solidFill>
                <a:srgbClr val="FF0000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en-US" sz="2400" dirty="0">
                <a:latin typeface="UKIJ CJK"/>
                <a:cs typeface="UKIJ CJK"/>
              </a:rPr>
              <a:t>List </a:t>
            </a:r>
            <a:r>
              <a:rPr lang="ko-KR" altLang="en-US" sz="2400" dirty="0">
                <a:latin typeface="UKIJ CJK"/>
                <a:cs typeface="UKIJ CJK"/>
              </a:rPr>
              <a:t>사이의 연산도 따로 적용</a:t>
            </a: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ko-KR" altLang="en-US" sz="2400" dirty="0">
                <a:latin typeface="UKIJ CJK"/>
                <a:cs typeface="UKIJ CJK"/>
              </a:rPr>
              <a:t>요소의 삽입</a:t>
            </a:r>
            <a:r>
              <a:rPr lang="en-US" altLang="ko-KR" sz="2400" dirty="0">
                <a:latin typeface="UKIJ CJK"/>
                <a:cs typeface="UKIJ CJK"/>
              </a:rPr>
              <a:t>, </a:t>
            </a:r>
            <a:r>
              <a:rPr lang="ko-KR" altLang="en-US" sz="2400" dirty="0">
                <a:latin typeface="UKIJ CJK"/>
                <a:cs typeface="UKIJ CJK"/>
              </a:rPr>
              <a:t>수정이 자유롭다</a:t>
            </a:r>
            <a:r>
              <a:rPr lang="en-US" altLang="ko-KR" sz="2400" dirty="0">
                <a:latin typeface="UKIJ CJK"/>
                <a:cs typeface="UKIJ CJK"/>
              </a:rPr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pc="-5" dirty="0"/>
              <a:t>20</a:t>
            </a:r>
            <a:r>
              <a:rPr lang="en-US" altLang="ko-KR" spc="-5" dirty="0"/>
              <a:t>21</a:t>
            </a:r>
            <a:r>
              <a:rPr spc="40" dirty="0"/>
              <a:t> </a:t>
            </a:r>
            <a:r>
              <a:rPr dirty="0"/>
              <a:t>봄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22660383-29CB-4BAB-8E4A-CE0ADBF2BF7B}"/>
              </a:ext>
            </a:extLst>
          </p:cNvPr>
          <p:cNvSpPr/>
          <p:nvPr/>
        </p:nvSpPr>
        <p:spPr>
          <a:xfrm>
            <a:off x="7947659" y="1818131"/>
            <a:ext cx="3423668" cy="4484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6203B174-3506-43C3-8BA4-20D985C9D7AF}"/>
              </a:ext>
            </a:extLst>
          </p:cNvPr>
          <p:cNvSpPr txBox="1"/>
          <p:nvPr/>
        </p:nvSpPr>
        <p:spPr>
          <a:xfrm>
            <a:off x="8044433" y="2627452"/>
            <a:ext cx="296418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sz="2000" spc="-15" dirty="0">
                <a:latin typeface="Arial"/>
                <a:cs typeface="Arial"/>
              </a:rPr>
              <a:t>od</a:t>
            </a:r>
            <a:r>
              <a:rPr sz="2000" spc="-20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75" dirty="0">
                <a:latin typeface="Arial"/>
                <a:cs typeface="Arial"/>
              </a:rPr>
              <a:t>=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400" dirty="0">
                <a:latin typeface="Arial"/>
                <a:cs typeface="Arial"/>
              </a:rPr>
              <a:t>[1</a:t>
            </a:r>
            <a:r>
              <a:rPr sz="2000" spc="265" dirty="0">
                <a:latin typeface="Arial"/>
                <a:cs typeface="Arial"/>
              </a:rPr>
              <a:t>,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355" dirty="0">
                <a:latin typeface="Arial"/>
                <a:cs typeface="Arial"/>
              </a:rPr>
              <a:t>3</a:t>
            </a:r>
            <a:r>
              <a:rPr sz="2000" spc="170" dirty="0">
                <a:latin typeface="Arial"/>
                <a:cs typeface="Arial"/>
              </a:rPr>
              <a:t>,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355" dirty="0">
                <a:latin typeface="Arial"/>
                <a:cs typeface="Arial"/>
              </a:rPr>
              <a:t>5</a:t>
            </a:r>
            <a:r>
              <a:rPr sz="2000" spc="170" dirty="0">
                <a:latin typeface="Arial"/>
                <a:cs typeface="Arial"/>
              </a:rPr>
              <a:t>,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355" dirty="0">
                <a:latin typeface="Arial"/>
                <a:cs typeface="Arial"/>
              </a:rPr>
              <a:t>7</a:t>
            </a:r>
            <a:r>
              <a:rPr sz="2000" spc="170" dirty="0">
                <a:latin typeface="Arial"/>
                <a:cs typeface="Arial"/>
              </a:rPr>
              <a:t>,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265" dirty="0">
                <a:latin typeface="Arial"/>
                <a:cs typeface="Arial"/>
              </a:rPr>
              <a:t>9]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4275FB25-2768-4BB7-A56D-0B414F2B565A}"/>
              </a:ext>
            </a:extLst>
          </p:cNvPr>
          <p:cNvSpPr txBox="1"/>
          <p:nvPr/>
        </p:nvSpPr>
        <p:spPr>
          <a:xfrm>
            <a:off x="8044433" y="3429457"/>
            <a:ext cx="142430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54075" algn="l"/>
                <a:tab pos="1134110" algn="l"/>
              </a:tabLst>
            </a:pPr>
            <a:r>
              <a:rPr sz="2000" spc="10" dirty="0">
                <a:latin typeface="Arial"/>
                <a:cs typeface="Arial"/>
              </a:rPr>
              <a:t>empt</a:t>
            </a:r>
            <a:r>
              <a:rPr sz="2000" spc="5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75" dirty="0">
                <a:latin typeface="Arial"/>
                <a:cs typeface="Arial"/>
              </a:rPr>
              <a:t>=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520" dirty="0">
                <a:latin typeface="Arial"/>
                <a:cs typeface="Arial"/>
              </a:rPr>
              <a:t>[</a:t>
            </a:r>
            <a:r>
              <a:rPr sz="2000" spc="540" dirty="0">
                <a:latin typeface="Arial"/>
                <a:cs typeface="Arial"/>
              </a:rPr>
              <a:t>]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0844B0DE-9817-415B-8F76-BB43ACAAA860}"/>
              </a:ext>
            </a:extLst>
          </p:cNvPr>
          <p:cNvSpPr txBox="1"/>
          <p:nvPr/>
        </p:nvSpPr>
        <p:spPr>
          <a:xfrm>
            <a:off x="8044433" y="4138367"/>
            <a:ext cx="3100705" cy="82486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sz="2000" spc="15" dirty="0">
                <a:latin typeface="Arial"/>
                <a:cs typeface="Arial"/>
              </a:rPr>
              <a:t>wor</a:t>
            </a:r>
            <a:r>
              <a:rPr sz="2000" spc="10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75" dirty="0">
                <a:latin typeface="Arial"/>
                <a:cs typeface="Arial"/>
              </a:rPr>
              <a:t>=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409" dirty="0">
                <a:latin typeface="Arial"/>
                <a:cs typeface="Arial"/>
              </a:rPr>
              <a:t>[</a:t>
            </a:r>
            <a:r>
              <a:rPr sz="2000" spc="500" dirty="0">
                <a:latin typeface="Arial"/>
                <a:cs typeface="Arial"/>
              </a:rPr>
              <a:t>"</a:t>
            </a:r>
            <a:r>
              <a:rPr sz="2000" spc="180" dirty="0">
                <a:latin typeface="Arial"/>
                <a:cs typeface="Arial"/>
              </a:rPr>
              <a:t>even"</a:t>
            </a:r>
            <a:r>
              <a:rPr sz="2000" spc="95" dirty="0">
                <a:latin typeface="Arial"/>
                <a:cs typeface="Arial"/>
              </a:rPr>
              <a:t>,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155" dirty="0">
                <a:latin typeface="Arial"/>
                <a:cs typeface="Arial"/>
              </a:rPr>
              <a:t>"odd</a:t>
            </a:r>
            <a:r>
              <a:rPr sz="2000" spc="85" dirty="0">
                <a:latin typeface="Arial"/>
                <a:cs typeface="Arial"/>
              </a:rPr>
              <a:t>"</a:t>
            </a:r>
            <a:r>
              <a:rPr sz="2000" spc="540" dirty="0">
                <a:latin typeface="Arial"/>
                <a:cs typeface="Arial"/>
              </a:rPr>
              <a:t>]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573405" algn="l"/>
                <a:tab pos="853440" algn="l"/>
                <a:tab pos="1410335" algn="l"/>
                <a:tab pos="1829435" algn="l"/>
              </a:tabLst>
            </a:pPr>
            <a:r>
              <a:rPr sz="2000" spc="280" dirty="0">
                <a:latin typeface="Arial"/>
                <a:cs typeface="Arial"/>
              </a:rPr>
              <a:t>arr	</a:t>
            </a:r>
            <a:r>
              <a:rPr sz="2000" spc="-75" dirty="0">
                <a:latin typeface="Arial"/>
                <a:cs typeface="Arial"/>
              </a:rPr>
              <a:t>=	</a:t>
            </a:r>
            <a:r>
              <a:rPr sz="2000" spc="355" dirty="0">
                <a:latin typeface="Arial"/>
                <a:cs typeface="Arial"/>
              </a:rPr>
              <a:t>[1,	</a:t>
            </a:r>
            <a:r>
              <a:rPr sz="2000" spc="260" dirty="0">
                <a:latin typeface="Arial"/>
                <a:cs typeface="Arial"/>
              </a:rPr>
              <a:t>2,	</a:t>
            </a:r>
            <a:r>
              <a:rPr sz="2000" spc="120" dirty="0">
                <a:latin typeface="Arial"/>
                <a:cs typeface="Arial"/>
              </a:rPr>
              <a:t>"number"]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EF7A8F99-7089-41F1-A2A0-BE14271685B2}"/>
              </a:ext>
            </a:extLst>
          </p:cNvPr>
          <p:cNvSpPr txBox="1"/>
          <p:nvPr/>
        </p:nvSpPr>
        <p:spPr>
          <a:xfrm>
            <a:off x="8044433" y="5342886"/>
            <a:ext cx="2403475" cy="82550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1411605" algn="l"/>
                <a:tab pos="1691639" algn="l"/>
              </a:tabLst>
            </a:pPr>
            <a:r>
              <a:rPr sz="2000" spc="215" dirty="0">
                <a:latin typeface="Arial"/>
                <a:cs typeface="Arial"/>
              </a:rPr>
              <a:t>print(od</a:t>
            </a:r>
            <a:r>
              <a:rPr sz="2000" spc="27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75" dirty="0">
                <a:latin typeface="Arial"/>
                <a:cs typeface="Arial"/>
              </a:rPr>
              <a:t>+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30" dirty="0">
                <a:latin typeface="Arial"/>
                <a:cs typeface="Arial"/>
              </a:rPr>
              <a:t>wo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210" dirty="0">
                <a:latin typeface="Arial"/>
                <a:cs typeface="Arial"/>
              </a:rPr>
              <a:t>d)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1551940" algn="l"/>
                <a:tab pos="1831975" algn="l"/>
              </a:tabLst>
            </a:pPr>
            <a:r>
              <a:rPr sz="2000" spc="204" dirty="0">
                <a:latin typeface="Arial"/>
                <a:cs typeface="Arial"/>
              </a:rPr>
              <a:t>print(word	</a:t>
            </a:r>
            <a:r>
              <a:rPr sz="2000" spc="315" dirty="0">
                <a:latin typeface="Arial"/>
                <a:cs typeface="Arial"/>
              </a:rPr>
              <a:t>*	</a:t>
            </a:r>
            <a:r>
              <a:rPr sz="2000" spc="210" dirty="0">
                <a:latin typeface="Arial"/>
                <a:cs typeface="Arial"/>
              </a:rPr>
              <a:t>2)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4" name="object 14">
            <a:extLst>
              <a:ext uri="{FF2B5EF4-FFF2-40B4-BE49-F238E27FC236}">
                <a16:creationId xmlns:a16="http://schemas.microsoft.com/office/drawing/2014/main" id="{D2904E25-0E77-4674-8B3C-ABC67AD3C33F}"/>
              </a:ext>
            </a:extLst>
          </p:cNvPr>
          <p:cNvGrpSpPr/>
          <p:nvPr/>
        </p:nvGrpSpPr>
        <p:grpSpPr>
          <a:xfrm>
            <a:off x="7967471" y="1743455"/>
            <a:ext cx="3377565" cy="454659"/>
            <a:chOff x="7967471" y="1743455"/>
            <a:chExt cx="3377565" cy="454659"/>
          </a:xfrm>
        </p:grpSpPr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4C187088-180D-44EA-AFE1-389F85DE50F0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9D497C09-0A1F-4574-A449-B36EB9557746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>
            <a:extLst>
              <a:ext uri="{FF2B5EF4-FFF2-40B4-BE49-F238E27FC236}">
                <a16:creationId xmlns:a16="http://schemas.microsoft.com/office/drawing/2014/main" id="{119A1067-3F55-4D4A-92D5-F350E7BC191A}"/>
              </a:ext>
            </a:extLst>
          </p:cNvPr>
          <p:cNvSpPr txBox="1"/>
          <p:nvPr/>
        </p:nvSpPr>
        <p:spPr>
          <a:xfrm>
            <a:off x="8075421" y="1830704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507902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3006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dirty="0" err="1"/>
              <a:t>튜플</a:t>
            </a:r>
            <a:r>
              <a:rPr lang="ko-KR" altLang="en-US" dirty="0"/>
              <a:t> 자료형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2178335"/>
            <a:ext cx="6517388" cy="2538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>
                <a:latin typeface="UKIJ CJK"/>
                <a:cs typeface="UKIJ CJK"/>
              </a:rPr>
              <a:t>List</a:t>
            </a:r>
            <a:r>
              <a:rPr lang="ko-KR" altLang="en-US" sz="2800" dirty="0">
                <a:latin typeface="UKIJ CJK"/>
                <a:cs typeface="UKIJ CJK"/>
              </a:rPr>
              <a:t>와 비슷하지만</a:t>
            </a:r>
            <a:r>
              <a:rPr lang="en-US" altLang="ko-KR" sz="2800" dirty="0">
                <a:latin typeface="UKIJ CJK"/>
                <a:cs typeface="UKIJ CJK"/>
              </a:rPr>
              <a:t> </a:t>
            </a:r>
            <a:r>
              <a:rPr lang="ko-KR" altLang="en-US" sz="2800" dirty="0">
                <a:latin typeface="UKIJ CJK"/>
                <a:cs typeface="UKIJ CJK"/>
              </a:rPr>
              <a:t>몇 가지가 다르다</a:t>
            </a:r>
            <a:r>
              <a:rPr lang="en-US" altLang="ko-KR" sz="2800" dirty="0"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8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400" dirty="0">
                <a:latin typeface="UKIJ CJK"/>
                <a:cs typeface="UKIJ CJK"/>
              </a:rPr>
              <a:t>    - </a:t>
            </a:r>
            <a:r>
              <a:rPr lang="ko-KR" altLang="en-US" sz="2400" dirty="0">
                <a:latin typeface="UKIJ CJK"/>
                <a:cs typeface="UKIJ CJK"/>
              </a:rPr>
              <a:t>소괄호</a:t>
            </a:r>
            <a:r>
              <a:rPr lang="en-US" altLang="ko-KR" sz="2400" dirty="0">
                <a:latin typeface="UKIJ CJK"/>
                <a:cs typeface="UKIJ CJK"/>
              </a:rPr>
              <a:t>()</a:t>
            </a:r>
            <a:r>
              <a:rPr lang="ko-KR" altLang="en-US" sz="2400" dirty="0">
                <a:latin typeface="UKIJ CJK"/>
                <a:cs typeface="UKIJ CJK"/>
              </a:rPr>
              <a:t>로 </a:t>
            </a:r>
            <a:r>
              <a:rPr lang="ko-KR" altLang="en-US" sz="2400" dirty="0" err="1">
                <a:latin typeface="UKIJ CJK"/>
                <a:cs typeface="UKIJ CJK"/>
              </a:rPr>
              <a:t>둘러쌓여</a:t>
            </a:r>
            <a:r>
              <a:rPr lang="ko-KR" altLang="en-US" sz="2400" dirty="0">
                <a:latin typeface="UKIJ CJK"/>
                <a:cs typeface="UKIJ CJK"/>
              </a:rPr>
              <a:t> 있다</a:t>
            </a:r>
            <a:r>
              <a:rPr lang="en-US" altLang="ko-KR" sz="2400" dirty="0"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400" dirty="0">
                <a:latin typeface="UKIJ CJK"/>
                <a:cs typeface="UKIJ CJK"/>
              </a:rPr>
              <a:t>    - </a:t>
            </a:r>
            <a:r>
              <a:rPr lang="ko-KR" altLang="en-US" sz="2400" dirty="0" err="1">
                <a:latin typeface="UKIJ CJK"/>
                <a:cs typeface="UKIJ CJK"/>
              </a:rPr>
              <a:t>튜플은</a:t>
            </a:r>
            <a:r>
              <a:rPr lang="ko-KR" altLang="en-US" sz="2400" dirty="0">
                <a:latin typeface="UKIJ CJK"/>
                <a:cs typeface="UKIJ CJK"/>
              </a:rPr>
              <a:t> 요소의 추가</a:t>
            </a:r>
            <a:r>
              <a:rPr lang="en-US" altLang="ko-KR" sz="2400" dirty="0">
                <a:latin typeface="UKIJ CJK"/>
                <a:cs typeface="UKIJ CJK"/>
              </a:rPr>
              <a:t>, </a:t>
            </a:r>
            <a:r>
              <a:rPr lang="ko-KR" altLang="en-US" sz="2400" dirty="0">
                <a:latin typeface="UKIJ CJK"/>
                <a:cs typeface="UKIJ CJK"/>
              </a:rPr>
              <a:t>수정이 안된다</a:t>
            </a:r>
            <a:r>
              <a:rPr lang="en-US" altLang="ko-KR" sz="2400" dirty="0"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8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>
                <a:latin typeface="UKIJ CJK"/>
                <a:cs typeface="UKIJ CJK"/>
              </a:rPr>
              <a:t>Indexing,</a:t>
            </a:r>
            <a:r>
              <a:rPr lang="ko-KR" altLang="en-US" sz="2800" dirty="0">
                <a:latin typeface="UKIJ CJK"/>
                <a:cs typeface="UKIJ CJK"/>
              </a:rPr>
              <a:t> </a:t>
            </a:r>
            <a:r>
              <a:rPr lang="en-US" altLang="ko-KR" sz="2800" dirty="0">
                <a:latin typeface="UKIJ CJK"/>
                <a:cs typeface="UKIJ CJK"/>
              </a:rPr>
              <a:t>slicing </a:t>
            </a:r>
            <a:r>
              <a:rPr lang="ko-KR" altLang="en-US" sz="2800" dirty="0">
                <a:latin typeface="UKIJ CJK"/>
                <a:cs typeface="UKIJ CJK"/>
              </a:rPr>
              <a:t>둘 다 가능</a:t>
            </a:r>
            <a:endParaRPr sz="2800" dirty="0"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pc="-5" dirty="0"/>
              <a:t>20</a:t>
            </a:r>
            <a:r>
              <a:rPr lang="en-US" altLang="ko-KR" spc="-5" dirty="0"/>
              <a:t>21</a:t>
            </a:r>
            <a:r>
              <a:rPr spc="40" dirty="0"/>
              <a:t> </a:t>
            </a:r>
            <a:r>
              <a:rPr dirty="0"/>
              <a:t>봄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xfrm>
            <a:off x="4981194" y="6419741"/>
            <a:ext cx="2229484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39" name="object 17">
            <a:extLst>
              <a:ext uri="{FF2B5EF4-FFF2-40B4-BE49-F238E27FC236}">
                <a16:creationId xmlns:a16="http://schemas.microsoft.com/office/drawing/2014/main" id="{33E4DB44-996F-464E-8258-1D3FC0AEBB94}"/>
              </a:ext>
            </a:extLst>
          </p:cNvPr>
          <p:cNvSpPr txBox="1">
            <a:spLocks/>
          </p:cNvSpPr>
          <p:nvPr/>
        </p:nvSpPr>
        <p:spPr>
          <a:xfrm>
            <a:off x="11056366" y="6419741"/>
            <a:ext cx="2444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200" b="0" i="0" kern="1200">
                <a:solidFill>
                  <a:srgbClr val="888888"/>
                </a:solidFill>
                <a:latin typeface="UKIJ CJK"/>
                <a:ea typeface="+mn-ea"/>
                <a:cs typeface="UKIJ CJK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204"/>
              </a:spcBef>
            </a:pPr>
            <a:fld id="{81D60167-4931-47E6-BA6A-407CBD079E47}" type="slidenum">
              <a:rPr lang="en-US" altLang="ko-KR" smtClean="0"/>
              <a:pPr marL="38100">
                <a:spcBef>
                  <a:spcPts val="204"/>
                </a:spcBef>
              </a:pPr>
              <a:t>8</a:t>
            </a:fld>
            <a:endParaRPr lang="en-US" altLang="ko-KR" dirty="0"/>
          </a:p>
        </p:txBody>
      </p:sp>
      <p:sp>
        <p:nvSpPr>
          <p:cNvPr id="40" name="object 8">
            <a:extLst>
              <a:ext uri="{FF2B5EF4-FFF2-40B4-BE49-F238E27FC236}">
                <a16:creationId xmlns:a16="http://schemas.microsoft.com/office/drawing/2014/main" id="{F005899B-2CF5-493D-92BC-4DDE8BC0C9C6}"/>
              </a:ext>
            </a:extLst>
          </p:cNvPr>
          <p:cNvSpPr txBox="1">
            <a:spLocks/>
          </p:cNvSpPr>
          <p:nvPr/>
        </p:nvSpPr>
        <p:spPr>
          <a:xfrm>
            <a:off x="11056366" y="6419741"/>
            <a:ext cx="2444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200" b="0" i="0" kern="1200">
                <a:solidFill>
                  <a:srgbClr val="888888"/>
                </a:solidFill>
                <a:latin typeface="UKIJ CJK"/>
                <a:ea typeface="+mn-ea"/>
                <a:cs typeface="UKIJ CJK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204"/>
              </a:spcBef>
            </a:pPr>
            <a:fld id="{81D60167-4931-47E6-BA6A-407CBD079E47}" type="slidenum">
              <a:rPr lang="en-US" altLang="ko-KR" smtClean="0"/>
              <a:pPr marL="38100">
                <a:spcBef>
                  <a:spcPts val="204"/>
                </a:spcBef>
              </a:pPr>
              <a:t>8</a:t>
            </a:fld>
            <a:endParaRPr lang="en-US" altLang="ko-KR" dirty="0"/>
          </a:p>
        </p:txBody>
      </p:sp>
      <p:sp>
        <p:nvSpPr>
          <p:cNvPr id="41" name="object 9">
            <a:extLst>
              <a:ext uri="{FF2B5EF4-FFF2-40B4-BE49-F238E27FC236}">
                <a16:creationId xmlns:a16="http://schemas.microsoft.com/office/drawing/2014/main" id="{353468A9-E0F6-4EBC-9A02-1FA6AEDEABC2}"/>
              </a:ext>
            </a:extLst>
          </p:cNvPr>
          <p:cNvSpPr/>
          <p:nvPr/>
        </p:nvSpPr>
        <p:spPr>
          <a:xfrm>
            <a:off x="7947659" y="1818131"/>
            <a:ext cx="3423668" cy="4484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0">
            <a:extLst>
              <a:ext uri="{FF2B5EF4-FFF2-40B4-BE49-F238E27FC236}">
                <a16:creationId xmlns:a16="http://schemas.microsoft.com/office/drawing/2014/main" id="{66071E07-DE51-444B-8BE1-C09AF8CA9E3A}"/>
              </a:ext>
            </a:extLst>
          </p:cNvPr>
          <p:cNvSpPr txBox="1"/>
          <p:nvPr/>
        </p:nvSpPr>
        <p:spPr>
          <a:xfrm>
            <a:off x="8044433" y="2627452"/>
            <a:ext cx="296418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sz="2000" spc="-15" dirty="0" err="1">
                <a:latin typeface="Arial"/>
                <a:cs typeface="Arial"/>
              </a:rPr>
              <a:t>tup</a:t>
            </a:r>
            <a:r>
              <a:rPr lang="en-US" sz="2000" spc="-15" dirty="0">
                <a:latin typeface="Arial"/>
                <a:cs typeface="Arial"/>
              </a:rPr>
              <a:t>	</a:t>
            </a:r>
            <a:r>
              <a:rPr sz="2000" spc="-75" dirty="0">
                <a:latin typeface="Arial"/>
                <a:cs typeface="Arial"/>
              </a:rPr>
              <a:t>=</a:t>
            </a:r>
            <a:r>
              <a:rPr lang="en-US" altLang="ko-KR" sz="2000" spc="-75" dirty="0">
                <a:latin typeface="Arial"/>
                <a:cs typeface="Arial"/>
              </a:rPr>
              <a:t>	</a:t>
            </a:r>
            <a:r>
              <a:rPr lang="en-US" altLang="ko-KR" sz="2000" spc="400" dirty="0">
                <a:latin typeface="Arial"/>
                <a:cs typeface="Arial"/>
              </a:rPr>
              <a:t>(</a:t>
            </a:r>
            <a:r>
              <a:rPr sz="2000" spc="400" dirty="0">
                <a:latin typeface="Arial"/>
                <a:cs typeface="Arial"/>
              </a:rPr>
              <a:t>1</a:t>
            </a:r>
            <a:r>
              <a:rPr sz="2000" spc="265" dirty="0">
                <a:latin typeface="Arial"/>
                <a:cs typeface="Arial"/>
              </a:rPr>
              <a:t>,</a:t>
            </a:r>
            <a:r>
              <a:rPr sz="2000" dirty="0">
                <a:latin typeface="Arial"/>
                <a:cs typeface="Arial"/>
              </a:rPr>
              <a:t>	</a:t>
            </a:r>
            <a:r>
              <a:rPr lang="en-US" altLang="ko-KR" sz="2000" dirty="0">
                <a:latin typeface="Arial"/>
                <a:cs typeface="Arial"/>
              </a:rPr>
              <a:t>2,  3</a:t>
            </a:r>
            <a:r>
              <a:rPr lang="en-US" altLang="ko-KR" sz="2000" spc="265" dirty="0"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3" name="object 11">
            <a:extLst>
              <a:ext uri="{FF2B5EF4-FFF2-40B4-BE49-F238E27FC236}">
                <a16:creationId xmlns:a16="http://schemas.microsoft.com/office/drawing/2014/main" id="{95CF1D1A-51A7-4E2E-8D0D-17278DDF17BC}"/>
              </a:ext>
            </a:extLst>
          </p:cNvPr>
          <p:cNvSpPr txBox="1"/>
          <p:nvPr/>
        </p:nvSpPr>
        <p:spPr>
          <a:xfrm>
            <a:off x="8044433" y="3429457"/>
            <a:ext cx="2090167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54075" algn="l"/>
                <a:tab pos="1134110" algn="l"/>
              </a:tabLst>
            </a:pPr>
            <a:r>
              <a:rPr lang="en-US" sz="2000" spc="10" dirty="0">
                <a:latin typeface="Arial"/>
                <a:cs typeface="Arial"/>
              </a:rPr>
              <a:t>tup2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75" dirty="0">
                <a:latin typeface="Arial"/>
                <a:cs typeface="Arial"/>
              </a:rPr>
              <a:t>=</a:t>
            </a:r>
            <a:r>
              <a:rPr sz="2000" dirty="0">
                <a:latin typeface="Arial"/>
                <a:cs typeface="Arial"/>
              </a:rPr>
              <a:t>	</a:t>
            </a:r>
            <a:r>
              <a:rPr lang="en-US" altLang="ko-KR" sz="2000" dirty="0">
                <a:latin typeface="Arial"/>
                <a:cs typeface="Arial"/>
              </a:rPr>
              <a:t>(1, )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4" name="object 12">
            <a:extLst>
              <a:ext uri="{FF2B5EF4-FFF2-40B4-BE49-F238E27FC236}">
                <a16:creationId xmlns:a16="http://schemas.microsoft.com/office/drawing/2014/main" id="{95B413FF-5577-4A6F-A719-B36C2C48ABC2}"/>
              </a:ext>
            </a:extLst>
          </p:cNvPr>
          <p:cNvSpPr txBox="1"/>
          <p:nvPr/>
        </p:nvSpPr>
        <p:spPr>
          <a:xfrm>
            <a:off x="8044433" y="4138367"/>
            <a:ext cx="3100705" cy="416781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sz="2000" dirty="0">
                <a:latin typeface="Arial"/>
                <a:cs typeface="Arial"/>
              </a:rPr>
              <a:t>tup3	= 	(1, ‘a’, (‘ab’, ‘cd’))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45" name="object 14">
            <a:extLst>
              <a:ext uri="{FF2B5EF4-FFF2-40B4-BE49-F238E27FC236}">
                <a16:creationId xmlns:a16="http://schemas.microsoft.com/office/drawing/2014/main" id="{856188DB-FB03-470D-A64A-2AB3DE06B697}"/>
              </a:ext>
            </a:extLst>
          </p:cNvPr>
          <p:cNvGrpSpPr/>
          <p:nvPr/>
        </p:nvGrpSpPr>
        <p:grpSpPr>
          <a:xfrm>
            <a:off x="7967471" y="1743455"/>
            <a:ext cx="3377565" cy="454659"/>
            <a:chOff x="7967471" y="1743455"/>
            <a:chExt cx="3377565" cy="454659"/>
          </a:xfrm>
        </p:grpSpPr>
        <p:sp>
          <p:nvSpPr>
            <p:cNvPr id="46" name="object 15">
              <a:extLst>
                <a:ext uri="{FF2B5EF4-FFF2-40B4-BE49-F238E27FC236}">
                  <a16:creationId xmlns:a16="http://schemas.microsoft.com/office/drawing/2014/main" id="{B282FEEF-EA81-42A6-A628-DEE2003F15DB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16">
              <a:extLst>
                <a:ext uri="{FF2B5EF4-FFF2-40B4-BE49-F238E27FC236}">
                  <a16:creationId xmlns:a16="http://schemas.microsoft.com/office/drawing/2014/main" id="{519DA822-3B7B-4F58-885E-4167A3A7671C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17">
            <a:extLst>
              <a:ext uri="{FF2B5EF4-FFF2-40B4-BE49-F238E27FC236}">
                <a16:creationId xmlns:a16="http://schemas.microsoft.com/office/drawing/2014/main" id="{AB7C8D68-C2AB-4078-9448-934B7ACF86D8}"/>
              </a:ext>
            </a:extLst>
          </p:cNvPr>
          <p:cNvSpPr txBox="1"/>
          <p:nvPr/>
        </p:nvSpPr>
        <p:spPr>
          <a:xfrm>
            <a:off x="8075421" y="1830704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1986776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38836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/>
              <a:t>딕셔너리</a:t>
            </a:r>
            <a:r>
              <a:rPr lang="ko-KR" altLang="en-US" dirty="0"/>
              <a:t> 자료형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965958"/>
            <a:ext cx="6517388" cy="38209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dirty="0">
                <a:latin typeface="UKIJ CJK"/>
                <a:cs typeface="UKIJ CJK"/>
              </a:rPr>
              <a:t>Key-Value </a:t>
            </a:r>
            <a:r>
              <a:rPr lang="ko-KR" altLang="en-US" sz="2400" dirty="0">
                <a:latin typeface="UKIJ CJK"/>
                <a:cs typeface="UKIJ CJK"/>
              </a:rPr>
              <a:t>쌍 여러 개로 구성되어 있다</a:t>
            </a:r>
            <a:r>
              <a:rPr lang="en-US" altLang="ko-KR" sz="2400" dirty="0"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400" dirty="0">
                <a:latin typeface="UKIJ CJK"/>
                <a:cs typeface="UKIJ CJK"/>
              </a:rPr>
              <a:t>중괄호</a:t>
            </a:r>
            <a:r>
              <a:rPr lang="en-US" altLang="ko-KR" sz="2400" dirty="0">
                <a:latin typeface="UKIJ CJK"/>
                <a:cs typeface="UKIJ CJK"/>
              </a:rPr>
              <a:t>{}</a:t>
            </a:r>
            <a:r>
              <a:rPr lang="ko-KR" altLang="en-US" sz="2400" dirty="0">
                <a:latin typeface="UKIJ CJK"/>
                <a:cs typeface="UKIJ CJK"/>
              </a:rPr>
              <a:t>로 둘러싸여 있다</a:t>
            </a:r>
            <a:r>
              <a:rPr lang="en-US" altLang="ko-KR" sz="2400" dirty="0"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400" dirty="0">
                <a:latin typeface="UKIJ CJK"/>
                <a:cs typeface="UKIJ CJK"/>
              </a:rPr>
              <a:t>Key</a:t>
            </a:r>
            <a:r>
              <a:rPr lang="ko-KR" altLang="en-US" sz="2400" dirty="0">
                <a:latin typeface="UKIJ CJK"/>
                <a:cs typeface="UKIJ CJK"/>
              </a:rPr>
              <a:t>는 </a:t>
            </a:r>
            <a:r>
              <a:rPr lang="ko-KR" altLang="en-US" sz="2400" dirty="0">
                <a:solidFill>
                  <a:srgbClr val="FF0000"/>
                </a:solidFill>
                <a:latin typeface="UKIJ CJK"/>
                <a:cs typeface="UKIJ CJK"/>
              </a:rPr>
              <a:t>변하지 않는 모든 값</a:t>
            </a:r>
            <a:r>
              <a:rPr lang="en-US" altLang="ko-KR" sz="2400" dirty="0">
                <a:latin typeface="UKIJ CJK"/>
                <a:cs typeface="UKIJ CJK"/>
              </a:rPr>
              <a:t>, value</a:t>
            </a:r>
            <a:r>
              <a:rPr lang="ko-KR" altLang="en-US" sz="2400" dirty="0">
                <a:latin typeface="UKIJ CJK"/>
                <a:cs typeface="UKIJ CJK"/>
              </a:rPr>
              <a:t>는 </a:t>
            </a:r>
            <a:r>
              <a:rPr lang="ko-KR" altLang="en-US" sz="2400" dirty="0">
                <a:solidFill>
                  <a:srgbClr val="FF0000"/>
                </a:solidFill>
                <a:latin typeface="UKIJ CJK"/>
                <a:cs typeface="UKIJ CJK"/>
              </a:rPr>
              <a:t>모든 값</a:t>
            </a:r>
            <a:r>
              <a:rPr lang="ko-KR" altLang="en-US" sz="2400" dirty="0">
                <a:latin typeface="UKIJ CJK"/>
                <a:cs typeface="UKIJ CJK"/>
              </a:rPr>
              <a:t>을</a:t>
            </a: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400" dirty="0">
                <a:latin typeface="UKIJ CJK"/>
                <a:cs typeface="UKIJ CJK"/>
              </a:rPr>
              <a:t>사용할 수 있다</a:t>
            </a:r>
            <a:r>
              <a:rPr lang="en-US" altLang="ko-KR" sz="2400" dirty="0"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dirty="0" err="1">
                <a:latin typeface="UKIJ CJK"/>
                <a:cs typeface="UKIJ CJK"/>
              </a:rPr>
              <a:t>dic</a:t>
            </a:r>
            <a:r>
              <a:rPr lang="en-US" sz="2400" dirty="0">
                <a:latin typeface="UKIJ CJK"/>
                <a:cs typeface="UKIJ CJK"/>
              </a:rPr>
              <a:t>[‘name’] = ‘lee’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dirty="0" err="1">
                <a:latin typeface="UKIJ CJK"/>
                <a:cs typeface="UKIJ CJK"/>
              </a:rPr>
              <a:t>dic</a:t>
            </a:r>
            <a:r>
              <a:rPr lang="en-US" sz="2400" dirty="0">
                <a:latin typeface="UKIJ CJK"/>
                <a:cs typeface="UKIJ CJK"/>
              </a:rPr>
              <a:t>[‘age’] = 22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dirty="0">
                <a:latin typeface="UKIJ CJK"/>
                <a:cs typeface="UKIJ CJK"/>
              </a:rPr>
              <a:t>a[1] = ‘</a:t>
            </a:r>
            <a:r>
              <a:rPr lang="en-US" sz="2400" dirty="0" err="1">
                <a:latin typeface="UKIJ CJK"/>
                <a:cs typeface="UKIJ CJK"/>
              </a:rPr>
              <a:t>abc</a:t>
            </a:r>
            <a:r>
              <a:rPr lang="en-US" sz="2400" dirty="0">
                <a:latin typeface="UKIJ CJK"/>
                <a:cs typeface="UKIJ CJK"/>
              </a:rPr>
              <a:t>’</a:t>
            </a:r>
            <a:endParaRPr sz="2400" dirty="0"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pc="-5" dirty="0"/>
              <a:t>20</a:t>
            </a:r>
            <a:r>
              <a:rPr lang="en-US" altLang="ko-KR" spc="-5" dirty="0"/>
              <a:t>21</a:t>
            </a:r>
            <a:r>
              <a:rPr spc="40" dirty="0"/>
              <a:t> </a:t>
            </a:r>
            <a:r>
              <a:rPr dirty="0"/>
              <a:t>봄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543A3E3B-C584-47F8-AF30-DF0EB899E6A3}"/>
              </a:ext>
            </a:extLst>
          </p:cNvPr>
          <p:cNvSpPr txBox="1">
            <a:spLocks/>
          </p:cNvSpPr>
          <p:nvPr/>
        </p:nvSpPr>
        <p:spPr>
          <a:xfrm>
            <a:off x="11056366" y="6419741"/>
            <a:ext cx="2444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200" b="0" i="0" kern="1200">
                <a:solidFill>
                  <a:srgbClr val="888888"/>
                </a:solidFill>
                <a:latin typeface="UKIJ CJK"/>
                <a:ea typeface="+mn-ea"/>
                <a:cs typeface="UKIJ CJK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204"/>
              </a:spcBef>
            </a:pPr>
            <a:fld id="{81D60167-4931-47E6-BA6A-407CBD079E47}" type="slidenum">
              <a:rPr lang="en-US" altLang="ko-KR" smtClean="0"/>
              <a:pPr marL="38100">
                <a:spcBef>
                  <a:spcPts val="204"/>
                </a:spcBef>
              </a:pPr>
              <a:t>9</a:t>
            </a:fld>
            <a:endParaRPr lang="en-US" altLang="ko-KR" dirty="0"/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D03A11A7-765D-44F7-AAFF-B066FC49E372}"/>
              </a:ext>
            </a:extLst>
          </p:cNvPr>
          <p:cNvSpPr/>
          <p:nvPr/>
        </p:nvSpPr>
        <p:spPr>
          <a:xfrm>
            <a:off x="7434327" y="1676400"/>
            <a:ext cx="3423668" cy="4484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0">
            <a:extLst>
              <a:ext uri="{FF2B5EF4-FFF2-40B4-BE49-F238E27FC236}">
                <a16:creationId xmlns:a16="http://schemas.microsoft.com/office/drawing/2014/main" id="{632235D5-69C3-4DBB-8B3D-6295409C0236}"/>
              </a:ext>
            </a:extLst>
          </p:cNvPr>
          <p:cNvSpPr txBox="1"/>
          <p:nvPr/>
        </p:nvSpPr>
        <p:spPr>
          <a:xfrm>
            <a:off x="7531101" y="2485721"/>
            <a:ext cx="2964180" cy="9611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sz="2000" dirty="0" err="1">
                <a:latin typeface="Arial"/>
                <a:cs typeface="Arial"/>
              </a:rPr>
              <a:t>dic</a:t>
            </a:r>
            <a:r>
              <a:rPr lang="en-US" sz="2000" dirty="0">
                <a:latin typeface="Arial"/>
                <a:cs typeface="Arial"/>
              </a:rPr>
              <a:t> = {‘name’ : ’lee’,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sz="2000" dirty="0">
                <a:latin typeface="Arial"/>
                <a:cs typeface="Arial"/>
              </a:rPr>
              <a:t>	  ‘birth’ : ‘0424’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sz="2000" dirty="0">
                <a:latin typeface="Arial"/>
                <a:cs typeface="Arial"/>
              </a:rPr>
              <a:t>	  ‘age’ : 22}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9" name="object 12">
            <a:extLst>
              <a:ext uri="{FF2B5EF4-FFF2-40B4-BE49-F238E27FC236}">
                <a16:creationId xmlns:a16="http://schemas.microsoft.com/office/drawing/2014/main" id="{22FAF037-33DE-45D2-A86F-E542D15303C9}"/>
              </a:ext>
            </a:extLst>
          </p:cNvPr>
          <p:cNvSpPr txBox="1"/>
          <p:nvPr/>
        </p:nvSpPr>
        <p:spPr>
          <a:xfrm>
            <a:off x="7531101" y="3996636"/>
            <a:ext cx="3100705" cy="416781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sz="2000" dirty="0">
                <a:latin typeface="Arial"/>
                <a:cs typeface="Arial"/>
              </a:rPr>
              <a:t>a = {1 : ‘</a:t>
            </a:r>
            <a:r>
              <a:rPr lang="en-US" sz="2000" dirty="0" err="1">
                <a:latin typeface="Arial"/>
                <a:cs typeface="Arial"/>
              </a:rPr>
              <a:t>abc</a:t>
            </a:r>
            <a:r>
              <a:rPr lang="en-US" sz="2000" dirty="0">
                <a:latin typeface="Arial"/>
                <a:cs typeface="Arial"/>
              </a:rPr>
              <a:t>’, ‘n’ : 33}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30" name="object 14">
            <a:extLst>
              <a:ext uri="{FF2B5EF4-FFF2-40B4-BE49-F238E27FC236}">
                <a16:creationId xmlns:a16="http://schemas.microsoft.com/office/drawing/2014/main" id="{B03FCE4C-0690-4371-8B45-9F95BE04AFFC}"/>
              </a:ext>
            </a:extLst>
          </p:cNvPr>
          <p:cNvGrpSpPr/>
          <p:nvPr/>
        </p:nvGrpSpPr>
        <p:grpSpPr>
          <a:xfrm>
            <a:off x="7454139" y="1601724"/>
            <a:ext cx="3377565" cy="454659"/>
            <a:chOff x="7967471" y="1743455"/>
            <a:chExt cx="3377565" cy="454659"/>
          </a:xfrm>
        </p:grpSpPr>
        <p:sp>
          <p:nvSpPr>
            <p:cNvPr id="31" name="object 15">
              <a:extLst>
                <a:ext uri="{FF2B5EF4-FFF2-40B4-BE49-F238E27FC236}">
                  <a16:creationId xmlns:a16="http://schemas.microsoft.com/office/drawing/2014/main" id="{0E416220-A296-4AA6-8F64-FA1E313DCA84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6">
              <a:extLst>
                <a:ext uri="{FF2B5EF4-FFF2-40B4-BE49-F238E27FC236}">
                  <a16:creationId xmlns:a16="http://schemas.microsoft.com/office/drawing/2014/main" id="{73E2C82E-5005-4FF8-8BD9-C3FFEF9D90E8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7">
            <a:extLst>
              <a:ext uri="{FF2B5EF4-FFF2-40B4-BE49-F238E27FC236}">
                <a16:creationId xmlns:a16="http://schemas.microsoft.com/office/drawing/2014/main" id="{DC8FB43F-D0C0-4A6E-B02A-0857A4DFD5A9}"/>
              </a:ext>
            </a:extLst>
          </p:cNvPr>
          <p:cNvSpPr txBox="1"/>
          <p:nvPr/>
        </p:nvSpPr>
        <p:spPr>
          <a:xfrm>
            <a:off x="7562089" y="1688973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3570526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1247</Words>
  <Application>Microsoft Office PowerPoint</Application>
  <PresentationFormat>와이드스크린</PresentationFormat>
  <Paragraphs>300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UKIJ CJK</vt:lpstr>
      <vt:lpstr>맑은 고딕</vt:lpstr>
      <vt:lpstr>Arial</vt:lpstr>
      <vt:lpstr>Calibri</vt:lpstr>
      <vt:lpstr>Office Theme</vt:lpstr>
      <vt:lpstr>PYTHON TUTORING #2 School of Computing, KAIST &amp; 대덕고등학교 빛나리</vt:lpstr>
      <vt:lpstr>INTRO</vt:lpstr>
      <vt:lpstr>설문조사</vt:lpstr>
      <vt:lpstr>Python REVIEW</vt:lpstr>
      <vt:lpstr>Python 연산자</vt:lpstr>
      <vt:lpstr>Python bit 연산자</vt:lpstr>
      <vt:lpstr>리스트 자료형</vt:lpstr>
      <vt:lpstr>튜플 자료형</vt:lpstr>
      <vt:lpstr>딕셔너리 자료형</vt:lpstr>
      <vt:lpstr>조건문(Conditional Statement)</vt:lpstr>
      <vt:lpstr>조건문</vt:lpstr>
      <vt:lpstr>조건문</vt:lpstr>
      <vt:lpstr>조건문</vt:lpstr>
      <vt:lpstr>예제</vt:lpstr>
      <vt:lpstr>반복문(Loop Control)</vt:lpstr>
      <vt:lpstr>반복문 - for</vt:lpstr>
      <vt:lpstr>반복문 - while</vt:lpstr>
      <vt:lpstr>반복문 Statement</vt:lpstr>
      <vt:lpstr>예제</vt:lpstr>
      <vt:lpstr>예제</vt:lpstr>
      <vt:lpstr>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msg8757@gmail.com</dc:creator>
  <cp:lastModifiedBy>Hyunho Lee</cp:lastModifiedBy>
  <cp:revision>15</cp:revision>
  <dcterms:created xsi:type="dcterms:W3CDTF">2021-04-16T04:00:52Z</dcterms:created>
  <dcterms:modified xsi:type="dcterms:W3CDTF">2021-06-04T04:12:11Z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2021-04-16T00:00:00Z</vt:filetime>
  </property>
</Properties>
</file>