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Dosis"/>
      <p:regular r:id="rId11"/>
      <p:bold r:id="rId12"/>
    </p:embeddedFont>
    <p:embeddedFont>
      <p:font typeface="Dosis Light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iT5ds/bwgabvUHfFOPmbt8iwa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osis-regular.fntdata"/><Relationship Id="rId10" Type="http://schemas.openxmlformats.org/officeDocument/2006/relationships/slide" Target="slides/slide6.xml"/><Relationship Id="rId13" Type="http://schemas.openxmlformats.org/officeDocument/2006/relationships/font" Target="fonts/DosisLight-regular.fntdata"/><Relationship Id="rId12" Type="http://schemas.openxmlformats.org/officeDocument/2006/relationships/font" Target="fonts/Dosi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Dosis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79b767441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b0690ff5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3b0690ff5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b301ebba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3b301ebba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b301ebba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3b301ebba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e2682142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3e2682142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e2682142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3e2682142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g79b7674418_0_6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g79b7674418_0_6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		: Bukapedia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			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			: Pras 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	: 1 Juli 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21312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62200" y="1537675"/>
            <a:ext cx="117348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Descriptive Statistics 		: Nabilah Nurul Fikri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Univariate Analysis			: Tiurmauli Rahel Ernita, Ryan Hardi, Alfian Darmawan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Multivariate Analysis 		: Wahyuni, Fildzah Zhafarina, Sakti Hakim Nasution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Insight (Didiskusikan bersama)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3795921"/>
            <a:ext cx="11768400" cy="255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3920625"/>
            <a:ext cx="117348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Penjelasan tentang sistem mentoring.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Statistical Descriptive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Univariate Analysis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Bivariate Analysis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Multivariate Analysis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Insights.</a:t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01" name="Google Shape;101;g13b0690ff5f_0_7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13b0690ff5f_0_7"/>
          <p:cNvSpPr/>
          <p:nvPr/>
        </p:nvSpPr>
        <p:spPr>
          <a:xfrm>
            <a:off x="228600" y="781050"/>
            <a:ext cx="11768400" cy="39123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b0690ff5f_0_7"/>
          <p:cNvSpPr txBox="1"/>
          <p:nvPr/>
        </p:nvSpPr>
        <p:spPr>
          <a:xfrm>
            <a:off x="245400" y="857250"/>
            <a:ext cx="11734800" cy="3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Univariate</a:t>
            </a:r>
            <a:endParaRPr b="0" i="0" sz="1300" u="none" cap="none" strike="noStrike">
              <a:solidFill>
                <a:schemeClr val="dk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osis Light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Dibedakan berdasarkan tipe data kontinyu (rasio dan interval) dan categorical (ordinal dan nominal)</a:t>
            </a:r>
            <a:endParaRPr b="0" i="0" sz="1300" u="none" cap="none" strike="noStrike">
              <a:solidFill>
                <a:schemeClr val="dk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osis Light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Data kontinyu dilihat distribusi nya</a:t>
            </a:r>
            <a:endParaRPr b="0" i="0" sz="1300" u="none" cap="none" strike="noStrike">
              <a:solidFill>
                <a:schemeClr val="dk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Dosis Light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 Light"/>
                <a:ea typeface="Dosis Light"/>
                <a:cs typeface="Dosis Light"/>
                <a:sym typeface="Dosis Light"/>
              </a:rPr>
              <a:t>Data kategorikal dilihat top freq nya (tidak menggunakan displot/boxplot)</a:t>
            </a:r>
            <a:endParaRPr b="0" i="0" sz="1300" u="none" cap="none" strike="noStrike">
              <a:solidFill>
                <a:schemeClr val="dk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Bivariate</a:t>
            </a:r>
            <a:endParaRPr b="0" i="0" sz="13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 Light"/>
              <a:buChar char="●"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Data kontinyu dibandingkan central tendency nya, bisa menggunakan rata rata</a:t>
            </a:r>
            <a:endParaRPr b="0" i="0" sz="13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 Light"/>
              <a:buChar char="●"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Data kategorikal dibandingkan dengan quality % nya</a:t>
            </a:r>
            <a:endParaRPr b="0" i="0" sz="13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Multivariate</a:t>
            </a:r>
            <a:endParaRPr b="0" i="0" sz="13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 Light"/>
              <a:buChar char="●"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Bisa menggunakan metode lain untuk mencari hubungan non linear antar variabel dan bisa mengakomodasi feature kategorikal</a:t>
            </a:r>
            <a:endParaRPr b="0" i="0" sz="13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Business insight</a:t>
            </a:r>
            <a:endParaRPr b="0" i="0" sz="13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 Light"/>
              <a:buChar char="●"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Bisa berangkat dari feature komplain, dan tenure</a:t>
            </a:r>
            <a:endParaRPr b="0" i="0" sz="13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04" name="Google Shape;104;g13b0690ff5f_0_7"/>
          <p:cNvSpPr/>
          <p:nvPr/>
        </p:nvSpPr>
        <p:spPr>
          <a:xfrm>
            <a:off x="245400" y="49205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b0690ff5f_0_7"/>
          <p:cNvSpPr txBox="1"/>
          <p:nvPr/>
        </p:nvSpPr>
        <p:spPr>
          <a:xfrm>
            <a:off x="374250" y="4920500"/>
            <a:ext cx="117348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 Light"/>
              <a:buChar char="-"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Mengubah univariate membagi tipe data kontinu (interval) dan categorical (ordinal), serta nominal.</a:t>
            </a:r>
            <a:endParaRPr b="0" i="0" sz="13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 Light"/>
              <a:buChar char="-"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Merevisi business insights</a:t>
            </a:r>
            <a:endParaRPr b="0" i="0" sz="13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 Light"/>
              <a:buChar char="-"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Menambah hubungan antara fitur categorical dengan target.</a:t>
            </a:r>
            <a:endParaRPr b="0" i="0" sz="13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10" name="Google Shape;110;g13b301ebbad_0_0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g13b301ebbad_0_0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12" name="Google Shape;112;g13b301ebbad_0_0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13" name="Google Shape;113;g13b301ebbad_0_0"/>
            <p:cNvPicPr preferRelativeResize="0"/>
            <p:nvPr/>
          </p:nvPicPr>
          <p:blipFill rotWithShape="1">
            <a:blip r:embed="rId5">
              <a:alphaModFix/>
            </a:blip>
            <a:srcRect b="32683" l="2416" r="76116" t="3476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g13b301ebbad_0_0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		: Bukapedia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			: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			: Pras 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	: 10 Juli 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5" name="Google Shape;115;g13b301ebbad_0_0"/>
          <p:cNvSpPr/>
          <p:nvPr/>
        </p:nvSpPr>
        <p:spPr>
          <a:xfrm>
            <a:off x="228600" y="1385275"/>
            <a:ext cx="11768400" cy="30042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3b301ebbad_0_0"/>
          <p:cNvSpPr txBox="1"/>
          <p:nvPr/>
        </p:nvSpPr>
        <p:spPr>
          <a:xfrm>
            <a:off x="262200" y="1537675"/>
            <a:ext cx="117348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Handle missing value &amp; duplicated data : Fildzah 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Handle outliers &amp; feature transformation = Acel 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Encoding = Wahyuni 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Handle Class Imbalance = Nabilah 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selection = Alifian 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Extraction = Ryan &amp; Sakti 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 fitur tambahan = didiskusikan bersama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7" name="Google Shape;117;g13b301ebbad_0_0"/>
          <p:cNvSpPr/>
          <p:nvPr/>
        </p:nvSpPr>
        <p:spPr>
          <a:xfrm>
            <a:off x="211800" y="4468474"/>
            <a:ext cx="11768400" cy="21642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b301ebbad_0_0"/>
          <p:cNvSpPr txBox="1"/>
          <p:nvPr/>
        </p:nvSpPr>
        <p:spPr>
          <a:xfrm>
            <a:off x="262200" y="4482225"/>
            <a:ext cx="117348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 melakukan data processing, data perlu di split terlebih dahulu. Data yang di split dibagi menjadi 2, yaitu data train dan data test 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 mengenai data processing yang dilakukan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Step selanjutnya, dalam membangun model perlu dilakukan beberapa skenario agar dapat terlihat model pada skenario mana yang akan bagus. 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23" name="Google Shape;123;g13b301ebbad_0_12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3b301ebbad_0_12"/>
          <p:cNvSpPr/>
          <p:nvPr/>
        </p:nvSpPr>
        <p:spPr>
          <a:xfrm>
            <a:off x="228600" y="781050"/>
            <a:ext cx="11768400" cy="39123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b301ebbad_0_12"/>
          <p:cNvSpPr txBox="1"/>
          <p:nvPr/>
        </p:nvSpPr>
        <p:spPr>
          <a:xfrm>
            <a:off x="245400" y="857250"/>
            <a:ext cx="11734800" cy="3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Dosis Light"/>
              <a:buChar char="●"/>
            </a:pPr>
            <a:r>
              <a:rPr b="0" i="0" lang="en-US" sz="17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Pada stage 3 akan dilakukan split data menjadi 2 yaitu train dan test setelah itu akan dilakukan perbaikan untuk data processing dengan hanya menggunakan data train. sedangkan untuk data test digunakan saat menguji model </a:t>
            </a:r>
            <a:endParaRPr b="0" i="0" sz="17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Dosis Light"/>
              <a:buChar char="●"/>
            </a:pPr>
            <a:r>
              <a:rPr b="0" i="0" lang="en-US" sz="17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Berdasarkan hasil diskusi akan dilakukan 3-4 skenario dalam pemodelan. Dengan itu, akan dilakukan pembagian 1 skenario (sederhana) di pegang oleh 1 orang dan sisanya masing masing skenario dipegang oleh 2 orang. Skenario tersebut untuk melihat model yang mana yang baik digunakan </a:t>
            </a:r>
            <a:endParaRPr b="0" i="0" sz="17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26" name="Google Shape;126;g13b301ebbad_0_12"/>
          <p:cNvSpPr/>
          <p:nvPr/>
        </p:nvSpPr>
        <p:spPr>
          <a:xfrm>
            <a:off x="245400" y="49205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b301ebbad_0_12"/>
          <p:cNvSpPr txBox="1"/>
          <p:nvPr/>
        </p:nvSpPr>
        <p:spPr>
          <a:xfrm>
            <a:off x="374250" y="4920500"/>
            <a:ext cx="117348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 (untuk stage 3):</a:t>
            </a:r>
            <a:endParaRPr b="1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sis Light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Melakukan pembagian tugas 3-4 skenario dengan kelompok </a:t>
            </a:r>
            <a:endParaRPr b="0" i="0" sz="14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sis Light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Melakukan perbaikan dengan melakukan split data </a:t>
            </a:r>
            <a:endParaRPr b="0" i="0" sz="14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sis Light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Menerapkan 3-4 skenario pada stage 3</a:t>
            </a:r>
            <a:endParaRPr b="0" i="0" sz="14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32" name="Google Shape;132;g13e26821420_0_0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g13e26821420_0_0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34" name="Google Shape;134;g13e26821420_0_0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35" name="Google Shape;135;g13e26821420_0_0"/>
            <p:cNvPicPr preferRelativeResize="0"/>
            <p:nvPr/>
          </p:nvPicPr>
          <p:blipFill rotWithShape="1">
            <a:blip r:embed="rId5">
              <a:alphaModFix/>
            </a:blip>
            <a:srcRect b="32682" l="2415" r="76117" t="34765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g13e26821420_0_0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		: Bukapedia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			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			: Pras 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	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24 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Juli 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7" name="Google Shape;137;g13e26821420_0_0"/>
          <p:cNvSpPr/>
          <p:nvPr/>
        </p:nvSpPr>
        <p:spPr>
          <a:xfrm>
            <a:off x="228600" y="1385275"/>
            <a:ext cx="11768400" cy="30042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e26821420_0_0"/>
          <p:cNvSpPr txBox="1"/>
          <p:nvPr/>
        </p:nvSpPr>
        <p:spPr>
          <a:xfrm>
            <a:off x="262200" y="1537675"/>
            <a:ext cx="11734800" cy="2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Modeling</a:t>
            </a: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= </a:t>
            </a: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Semua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Importance</a:t>
            </a: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= </a:t>
            </a: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Semua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Git </a:t>
            </a: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= </a:t>
            </a: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Fildzah Zhafarina, Alfian Darmawan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Skenario 1 = Fildzah Zhafarina, Alfian Darmawan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Skenario 2 = Nabilah Nurul Fikri, Tiurmauli Rahel Ernita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Skenario 3 = Wahyuni, Sakti Hakim Nasution, Ryan Hardi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9" name="Google Shape;139;g13e26821420_0_0"/>
          <p:cNvSpPr/>
          <p:nvPr/>
        </p:nvSpPr>
        <p:spPr>
          <a:xfrm>
            <a:off x="211800" y="4468474"/>
            <a:ext cx="11768400" cy="21642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3e26821420_0_0"/>
          <p:cNvSpPr txBox="1"/>
          <p:nvPr/>
        </p:nvSpPr>
        <p:spPr>
          <a:xfrm>
            <a:off x="262200" y="4482225"/>
            <a:ext cx="117348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 mengenai skenario 1, 2, dan 3</a:t>
            </a: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0" i="0" sz="15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b="0" i="0" lang="en-US" sz="15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 mengenai </a:t>
            </a: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modeling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 mengenai metrics model evaluation yang digunakan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 mengenai hyperparameter tuning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-US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 mengenai feature importance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45" name="Google Shape;145;g13e26821420_0_12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3e26821420_0_12"/>
          <p:cNvSpPr/>
          <p:nvPr/>
        </p:nvSpPr>
        <p:spPr>
          <a:xfrm>
            <a:off x="228600" y="781050"/>
            <a:ext cx="11768400" cy="39123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3e26821420_0_12"/>
          <p:cNvSpPr txBox="1"/>
          <p:nvPr/>
        </p:nvSpPr>
        <p:spPr>
          <a:xfrm>
            <a:off x="245400" y="857250"/>
            <a:ext cx="11734800" cy="36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Dosis Light"/>
              <a:buChar char="●"/>
            </a:pPr>
            <a:r>
              <a:rPr lang="en-US" sz="1700">
                <a:latin typeface="Dosis Light"/>
                <a:ea typeface="Dosis Light"/>
                <a:cs typeface="Dosis Light"/>
                <a:sym typeface="Dosis Light"/>
              </a:rPr>
              <a:t>Untuk melakukan split data tidak perlu pakai K-fold. K-fold lebih baik digunakan pada saat training</a:t>
            </a:r>
            <a:endParaRPr b="0" i="0" sz="17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Dosis Light"/>
              <a:buChar char="●"/>
            </a:pPr>
            <a:r>
              <a:rPr lang="en-US" sz="1700">
                <a:latin typeface="Dosis Light"/>
                <a:ea typeface="Dosis Light"/>
                <a:cs typeface="Dosis Light"/>
                <a:sym typeface="Dosis Light"/>
              </a:rPr>
              <a:t>Bagian handle duplicate data di skip</a:t>
            </a:r>
            <a:endParaRPr sz="1700">
              <a:latin typeface="Dosis Light"/>
              <a:ea typeface="Dosis Light"/>
              <a:cs typeface="Dosis Light"/>
              <a:sym typeface="Dosis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Dosis Light"/>
              <a:buChar char="●"/>
            </a:pPr>
            <a:r>
              <a:rPr lang="en-US" sz="1700">
                <a:latin typeface="Dosis Light"/>
                <a:ea typeface="Dosis Light"/>
                <a:cs typeface="Dosis Light"/>
                <a:sym typeface="Dosis Light"/>
              </a:rPr>
              <a:t>Fokus metrics model evaluation yang digunakan adalah metrics Recall, karena metrics ini fokus untuk mendeteksi yang benar churn atau mengurangi false negative</a:t>
            </a:r>
            <a:endParaRPr sz="1700">
              <a:latin typeface="Dosis Light"/>
              <a:ea typeface="Dosis Light"/>
              <a:cs typeface="Dosis Light"/>
              <a:sym typeface="Dosis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Dosis Light"/>
              <a:buChar char="●"/>
            </a:pPr>
            <a:r>
              <a:rPr lang="en-US" sz="1700">
                <a:latin typeface="Dosis Light"/>
                <a:ea typeface="Dosis Light"/>
                <a:cs typeface="Dosis Light"/>
                <a:sym typeface="Dosis Light"/>
              </a:rPr>
              <a:t>Saat melakukan data preprocessing perlu dibuat fungsi</a:t>
            </a:r>
            <a:endParaRPr sz="1700">
              <a:latin typeface="Dosis Light"/>
              <a:ea typeface="Dosis Light"/>
              <a:cs typeface="Dosis Light"/>
              <a:sym typeface="Dosis Light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Dosis Light"/>
              <a:buChar char="●"/>
            </a:pPr>
            <a:r>
              <a:rPr lang="en-US" sz="1700">
                <a:latin typeface="Dosis Light"/>
                <a:ea typeface="Dosis Light"/>
                <a:cs typeface="Dosis Light"/>
                <a:sym typeface="Dosis Light"/>
              </a:rPr>
              <a:t>Dikarenakan skenario 1 dan 3 masih belum selesai, jika masih ada waktu boleh melanjutkan skenario 1 dan 3, jika tidak ada sementara dapat menggunakan skenario 2</a:t>
            </a:r>
            <a:endParaRPr sz="1700">
              <a:latin typeface="Dosis Light"/>
              <a:ea typeface="Dosis Light"/>
              <a:cs typeface="Dosis Light"/>
              <a:sym typeface="Dosis Light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  <p:sp>
        <p:nvSpPr>
          <p:cNvPr id="148" name="Google Shape;148;g13e26821420_0_12"/>
          <p:cNvSpPr/>
          <p:nvPr/>
        </p:nvSpPr>
        <p:spPr>
          <a:xfrm>
            <a:off x="245400" y="49205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3e26821420_0_12"/>
          <p:cNvSpPr txBox="1"/>
          <p:nvPr/>
        </p:nvSpPr>
        <p:spPr>
          <a:xfrm>
            <a:off x="374250" y="4920500"/>
            <a:ext cx="117348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 (untuk stage </a:t>
            </a:r>
            <a:r>
              <a:rPr b="1"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</a:t>
            </a:r>
            <a:r>
              <a:rPr b="1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):</a:t>
            </a:r>
            <a:endParaRPr b="1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sis Light"/>
              <a:buChar char="-"/>
            </a:pPr>
            <a:r>
              <a:rPr b="0" i="0" lang="en-US" sz="1400" u="none" cap="none" strike="noStrike">
                <a:solidFill>
                  <a:srgbClr val="000000"/>
                </a:solidFill>
                <a:latin typeface="Dosis Light"/>
                <a:ea typeface="Dosis Light"/>
                <a:cs typeface="Dosis Light"/>
                <a:sym typeface="Dosis Light"/>
              </a:rPr>
              <a:t>Me</a:t>
            </a:r>
            <a:r>
              <a:rPr lang="en-US">
                <a:latin typeface="Dosis Light"/>
                <a:ea typeface="Dosis Light"/>
                <a:cs typeface="Dosis Light"/>
                <a:sym typeface="Dosis Light"/>
              </a:rPr>
              <a:t>mperbaiki code</a:t>
            </a:r>
            <a:endParaRPr b="0" i="0" sz="14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sis Light"/>
              <a:buChar char="-"/>
            </a:pPr>
            <a:r>
              <a:rPr lang="en-US">
                <a:latin typeface="Dosis Light"/>
                <a:ea typeface="Dosis Light"/>
                <a:cs typeface="Dosis Light"/>
                <a:sym typeface="Dosis Light"/>
              </a:rPr>
              <a:t>Mempersiapkan ppt untuk presentasi</a:t>
            </a:r>
            <a:endParaRPr b="0" i="0" sz="14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osis Light"/>
              <a:buChar char="-"/>
            </a:pPr>
            <a:r>
              <a:rPr lang="en-US">
                <a:latin typeface="Dosis Light"/>
                <a:ea typeface="Dosis Light"/>
                <a:cs typeface="Dosis Light"/>
                <a:sym typeface="Dosis Light"/>
              </a:rPr>
              <a:t>Membahas rekomendasi, insight, dan impact</a:t>
            </a:r>
            <a:endParaRPr b="0" i="0" sz="1400" u="none" cap="none" strike="noStrike">
              <a:solidFill>
                <a:srgbClr val="000000"/>
              </a:solidFill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