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7" r:id="rId12"/>
    <p:sldId id="266" r:id="rId13"/>
    <p:sldId id="265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1BB7B-4FFB-4E05-B438-06A0F398AA9F}" v="169" dt="2025-08-27T03:57:3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4F2C-85CA-206E-9197-EFE0F8EE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0F733-E4B0-0167-9181-444DA5F3C6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B4F8A-2095-B53F-F7CA-0FF66767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DD3F-FC5A-FC7B-EE38-C52B7474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2C10-B044-C301-FC00-733727D1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9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2465-B92A-7AED-1290-AA789CD9F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7EDE-6629-9206-D9DE-7674EAA2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BB78-A667-DEBB-EFA2-2635C961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A4124-B8DB-D8D9-D1BA-C99143FEF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15955-3531-F255-0A10-DB31A643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8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82FFC8-F473-B900-B050-A3DF96BD2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95609-17E9-F923-E2CA-3465D40AC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64DCD-F68F-502F-07AC-8D1E7DBE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CD37-1AF0-97E2-A5CA-082FDD9D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5521-74AB-81A2-B267-280018501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189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DA8C-0F03-E900-52C1-89106A5C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2D28-BDBF-966F-3398-746E85101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B4648-7ACD-7557-0D06-DB890598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E1C8B-CA70-F42A-23CC-D5DA2DC6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AF58-F79D-AD8C-0786-53FD34DC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BB535-EA84-0CFE-17BB-5D9B1AF0D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D4BA2-94D1-169B-04B6-E543457D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583C-8B3B-BE03-BDBC-BC270188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58C-181E-6C40-5B49-32C230E2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1C7DE-81A9-6B95-2709-D3528BE8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6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55EC-A836-2FB5-99B2-D72D1D43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7BF36-37AF-734C-2E7C-A78BF9DB0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F6AA-BD02-6260-8B33-A0541769F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B9701-3CB7-2F84-E7CB-2AD504CD1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32928-FEA7-766A-488F-E42A5A78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213B6-4AB4-668C-0592-BEEB9C86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79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9CFE-B720-58A7-8AC6-BEF7107F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1119C-E1F1-6CE5-4CA0-1DF1A317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528464-8F17-4FB6-9AD2-0B3CD7FDA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AF950-0D45-524C-788A-BB83EE0D8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1AED3-EB1D-ADF3-6EC8-D45CA43152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1CA07-0702-0BC6-1DA2-3309A47C9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2EBCC-DC5D-1204-1823-F582EF27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2AE74-EECF-537F-21DB-D13665C1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3D57-0842-D185-EFB1-32CE355E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A3F8-CC79-F36A-2DFC-0738E62C8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BB159B-D357-BC5E-6E80-DFE34C46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0D45-FE34-B387-FC7B-8FADD679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1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A072B-B195-46A8-BA19-39F1E1CC2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8971-24BA-5412-E4E4-01F3A9D7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33583-86D4-7033-2D60-4FD986805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4B92-6B15-0834-8579-7E86E3A9C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A755-1811-7086-EDD4-AF758F9D8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C34B5-B365-AD3B-5EE8-221C8741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17C50-F98F-043F-8004-213B643C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4AF0-6E10-5933-FDBE-2A24AC52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FBC10-B707-F360-D64B-CCE51E68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2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13EE-9960-E78E-FE66-5B391801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79271-37E4-4F48-E323-8BAB7DACA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B6EBB-874A-B6C4-9684-FC919C4CE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A0DB6-0704-BE4E-A418-C35B51B08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323E1-A752-1778-D506-E137E83C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6FA93-9D4F-57A4-ED51-BAAAC7B2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1902-C4AB-CD4B-93D2-700439EB9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A741D-880F-A603-7A68-97618F6E9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30773-CEFA-CF04-6743-5C707A84C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ABC3BF-BDE5-41F5-A657-743CBC2AE9FA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2989-E1E4-0F5D-9875-1CFE238E49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ED02-3977-6B36-A2EF-65BC5C37F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34224-36DC-4C53-B892-82C2188D5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5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EB95D-8AF0-1538-FF08-FF960278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WinUI</a:t>
            </a:r>
            <a:r>
              <a:rPr lang="ko-KR" altLang="en-US" sz="8000">
                <a:solidFill>
                  <a:srgbClr val="FFFFFF"/>
                </a:solidFill>
              </a:rPr>
              <a:t>가 </a:t>
            </a:r>
            <a:r>
              <a:rPr lang="en-US" altLang="ko-KR" sz="8000">
                <a:solidFill>
                  <a:srgbClr val="FFFFFF"/>
                </a:solidFill>
              </a:rPr>
              <a:t>WPF</a:t>
            </a:r>
            <a:r>
              <a:rPr lang="ko-KR" altLang="en-US" sz="8000">
                <a:solidFill>
                  <a:srgbClr val="FFFFFF"/>
                </a:solidFill>
              </a:rPr>
              <a:t>와 다른 점 알아보기</a:t>
            </a:r>
            <a:endParaRPr lang="en-US" sz="8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8060E-F5C8-1871-AED5-7126F3374E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ko-KR" altLang="en-US" sz="2000">
                <a:solidFill>
                  <a:srgbClr val="FFFFFF"/>
                </a:solidFill>
              </a:rPr>
              <a:t>개발자 이호원</a:t>
            </a:r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26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8FB9C-2765-AA3F-8682-0C2ACF259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7BD1B-589A-E81B-3E16-15744D60B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StackPanel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ACF6D10-0A91-9FE7-52A4-62AEC7F16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24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AE968-799D-3E78-1780-C30F0CC8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EAE77-3982-FFD8-E1E0-413B1004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StackPanel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4730FB-EF8B-B7C3-83E2-82D2438058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524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7A3B7-E142-0367-FD30-D8C474283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0EA67-2235-96AE-1A7E-7B18482A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공통 컨트롤의 주요 차이점 </a:t>
            </a:r>
            <a:r>
              <a:rPr lang="en-US" altLang="ko-KR" sz="4000">
                <a:solidFill>
                  <a:schemeClr val="bg1"/>
                </a:solidFill>
              </a:rPr>
              <a:t>– StackPanel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91E71-6DC2-6A5C-255C-B06B207B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/>
              <a:t>WinUI </a:t>
            </a:r>
            <a:r>
              <a:rPr lang="ko-KR" altLang="en-US" sz="2400"/>
              <a:t>장점</a:t>
            </a:r>
            <a:endParaRPr lang="en-US" altLang="ko-KR" sz="2400"/>
          </a:p>
          <a:p>
            <a:pPr lvl="1"/>
            <a:r>
              <a:rPr lang="en-US" altLang="ko-KR" dirty="0"/>
              <a:t>Spacing </a:t>
            </a:r>
            <a:r>
              <a:rPr lang="ko-KR" altLang="en-US" dirty="0"/>
              <a:t>속성으로 간격 설정이 간편함</a:t>
            </a:r>
            <a:endParaRPr lang="en-US" altLang="ko-KR" dirty="0"/>
          </a:p>
          <a:p>
            <a:pPr lvl="1"/>
            <a:r>
              <a:rPr lang="en-US" altLang="ko-KR"/>
              <a:t>CornerRadius</a:t>
            </a:r>
            <a:r>
              <a:rPr lang="en-US" altLang="ko-KR" dirty="0"/>
              <a:t>, </a:t>
            </a:r>
            <a:r>
              <a:rPr lang="en-US" altLang="ko-KR"/>
              <a:t>BorderBrush</a:t>
            </a:r>
            <a:r>
              <a:rPr lang="en-US" altLang="ko-KR" dirty="0"/>
              <a:t>, </a:t>
            </a:r>
            <a:r>
              <a:rPr lang="en-US" altLang="ko-KR"/>
              <a:t>BorderThickness</a:t>
            </a:r>
            <a:r>
              <a:rPr lang="en-US" altLang="ko-KR" dirty="0"/>
              <a:t> </a:t>
            </a:r>
            <a:r>
              <a:rPr lang="ko-KR" altLang="en-US" dirty="0"/>
              <a:t>직접 지원 </a:t>
            </a:r>
            <a:r>
              <a:rPr lang="en-US" altLang="ko-KR" dirty="0"/>
              <a:t>(Border </a:t>
            </a:r>
            <a:r>
              <a:rPr lang="ko-KR" altLang="en-US" dirty="0"/>
              <a:t>래퍼 불필요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sz="2400"/>
              <a:t>Grid,</a:t>
            </a:r>
            <a:r>
              <a:rPr lang="ko-KR" altLang="en-US" sz="2400"/>
              <a:t> </a:t>
            </a:r>
            <a:r>
              <a:rPr lang="en-US" altLang="ko-KR" sz="2400"/>
              <a:t>Frame</a:t>
            </a:r>
            <a:r>
              <a:rPr lang="ko-KR" altLang="en-US" sz="2400"/>
              <a:t> 등 </a:t>
            </a:r>
            <a:r>
              <a:rPr lang="en-US" altLang="ko-KR" sz="2400"/>
              <a:t>Panel</a:t>
            </a:r>
            <a:r>
              <a:rPr lang="ko-KR" altLang="en-US" sz="2400"/>
              <a:t>이라면 모두 지원함</a:t>
            </a:r>
            <a:endParaRPr lang="en-US" altLang="ko-KR" sz="2400"/>
          </a:p>
        </p:txBody>
      </p:sp>
    </p:spTree>
    <p:extLst>
      <p:ext uri="{BB962C8B-B14F-4D97-AF65-F5344CB8AC3E}">
        <p14:creationId xmlns:p14="http://schemas.microsoft.com/office/powerpoint/2010/main" val="114507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51B74-E07D-3104-8B54-194C9712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55A7E-C5AD-175F-4FEA-7F473B67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Button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EF42269-D5CC-E790-F69E-6F583A9E9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243890"/>
            <a:ext cx="7188199" cy="436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2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7D861-745F-1861-465D-2D43721C1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39398-4F9B-EAB0-EA91-3EBFFF2A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Button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6900B0-BF9F-A1D8-F493-AA6E27639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33742"/>
            <a:ext cx="7188199" cy="418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40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D93AE2-A141-262B-A07E-AEE73AC5F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B475E-4148-7B68-0200-EDF0EA08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공통 컨트롤의 주요 차이점 </a:t>
            </a:r>
            <a:r>
              <a:rPr lang="en-US" altLang="ko-KR" sz="4000">
                <a:solidFill>
                  <a:schemeClr val="bg1"/>
                </a:solidFill>
              </a:rPr>
              <a:t>– Button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D049-B909-73BF-1F74-4AC7BDB6A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WinUI </a:t>
            </a:r>
            <a:r>
              <a:rPr lang="ko-KR" altLang="en-US" sz="2400"/>
              <a:t>차이점</a:t>
            </a:r>
            <a:endParaRPr lang="en-US" altLang="ko-KR" sz="2400"/>
          </a:p>
          <a:p>
            <a:pPr lvl="1"/>
            <a:r>
              <a:rPr lang="ko-KR" altLang="en-US" dirty="0"/>
              <a:t>기본 정렬이 </a:t>
            </a:r>
            <a:r>
              <a:rPr lang="en-US" altLang="ko-KR" dirty="0"/>
              <a:t>Left/Top</a:t>
            </a:r>
            <a:r>
              <a:rPr lang="ko-KR" altLang="en-US" dirty="0"/>
              <a:t>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478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5EF85-14F9-6207-4191-B45FD071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328C5-846B-89E7-45F5-3229B5FF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ListView/ListBox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C1C6E5-3CF5-2697-920B-E95B5AA7F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56050"/>
            <a:ext cx="7188199" cy="334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45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3A3F7F-A796-28A0-65E4-EE63E46C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4B091-39D1-46A8-E95B-02B9116E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ListView/ListBox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D00D5C-9755-E53B-429B-D34725C73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18946"/>
            <a:ext cx="7188199" cy="32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0B80C-BF0F-7A99-4A95-AF71202CF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AD61-E169-71E3-55D2-0164C238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3700">
                <a:solidFill>
                  <a:schemeClr val="bg1"/>
                </a:solidFill>
              </a:rPr>
              <a:t>공통 컨트롤의 주요 차이점 </a:t>
            </a:r>
            <a:r>
              <a:rPr lang="en-US" altLang="ko-KR" sz="3700">
                <a:solidFill>
                  <a:schemeClr val="bg1"/>
                </a:solidFill>
              </a:rPr>
              <a:t>– ListView/ListBox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4C018-8F59-E845-E511-5CAD1B961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WinUI </a:t>
            </a:r>
            <a:r>
              <a:rPr lang="ko-KR" altLang="en-US" sz="2400"/>
              <a:t>장점</a:t>
            </a:r>
            <a:endParaRPr lang="en-US" altLang="ko-KR" sz="2400"/>
          </a:p>
          <a:p>
            <a:pPr lvl="1"/>
            <a:r>
              <a:rPr lang="en-US"/>
              <a:t>x:Bind</a:t>
            </a:r>
            <a:r>
              <a:rPr lang="ko-KR" altLang="en-US"/>
              <a:t>로 컴파일 타임 바인딩</a:t>
            </a:r>
            <a:r>
              <a:rPr lang="en-US" altLang="ko-KR"/>
              <a:t>, UI </a:t>
            </a:r>
            <a:r>
              <a:rPr lang="ko-KR" altLang="en-US"/>
              <a:t>가상화 성능 향상</a:t>
            </a:r>
            <a:endParaRPr lang="en-US" altLang="ko-KR"/>
          </a:p>
          <a:p>
            <a:pPr lvl="2"/>
            <a:r>
              <a:rPr lang="en-US" altLang="ko-KR" sz="2400"/>
              <a:t>x:Bind</a:t>
            </a:r>
            <a:r>
              <a:rPr lang="ko-KR" altLang="en-US" sz="2400"/>
              <a:t>의 </a:t>
            </a:r>
            <a:r>
              <a:rPr lang="en-US" altLang="ko-KR" sz="2400"/>
              <a:t>Mode</a:t>
            </a:r>
            <a:r>
              <a:rPr lang="ko-KR" altLang="en-US" sz="2400"/>
              <a:t>는 기본적으로 </a:t>
            </a:r>
            <a:r>
              <a:rPr lang="en-US" altLang="ko-KR" sz="2400"/>
              <a:t>OneTime</a:t>
            </a:r>
            <a:r>
              <a:rPr lang="ko-KR" altLang="en-US" sz="2400"/>
              <a:t>인 점을 항상 염두에 두어야 함</a:t>
            </a:r>
            <a:endParaRPr lang="en-US" altLang="ko-KR" sz="240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0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5B77F-E8AA-BC1A-9E1A-DB7209E6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22650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411FD6-E9FA-B1D8-53C7-F08BE219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1520377"/>
          </a:xfrm>
        </p:spPr>
        <p:txBody>
          <a:bodyPr anchor="ctr">
            <a:normAutofit/>
          </a:bodyPr>
          <a:lstStyle/>
          <a:p>
            <a:r>
              <a:rPr lang="ko-KR" altLang="en-US">
                <a:solidFill>
                  <a:schemeClr val="bg1"/>
                </a:solidFill>
              </a:rPr>
              <a:t>공통 컨트롤의 주요 차이점 </a:t>
            </a:r>
            <a:r>
              <a:rPr lang="en-US" altLang="ko-KR">
                <a:solidFill>
                  <a:schemeClr val="bg1"/>
                </a:solidFill>
              </a:rPr>
              <a:t>– ListView/ListBox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65038"/>
            <a:ext cx="12191990" cy="46390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58CD810-F251-03D9-410A-9ED6F6CB4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5659961"/>
              </p:ext>
            </p:extLst>
          </p:nvPr>
        </p:nvGraphicFramePr>
        <p:xfrm>
          <a:off x="1156851" y="2823682"/>
          <a:ext cx="9888498" cy="3200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123">
                  <a:extLst>
                    <a:ext uri="{9D8B030D-6E8A-4147-A177-3AD203B41FA5}">
                      <a16:colId xmlns:a16="http://schemas.microsoft.com/office/drawing/2014/main" val="6567882"/>
                    </a:ext>
                  </a:extLst>
                </a:gridCol>
                <a:gridCol w="2546666">
                  <a:extLst>
                    <a:ext uri="{9D8B030D-6E8A-4147-A177-3AD203B41FA5}">
                      <a16:colId xmlns:a16="http://schemas.microsoft.com/office/drawing/2014/main" val="146842502"/>
                    </a:ext>
                  </a:extLst>
                </a:gridCol>
                <a:gridCol w="2732067">
                  <a:extLst>
                    <a:ext uri="{9D8B030D-6E8A-4147-A177-3AD203B41FA5}">
                      <a16:colId xmlns:a16="http://schemas.microsoft.com/office/drawing/2014/main" val="168872198"/>
                    </a:ext>
                  </a:extLst>
                </a:gridCol>
                <a:gridCol w="2525642">
                  <a:extLst>
                    <a:ext uri="{9D8B030D-6E8A-4147-A177-3AD203B41FA5}">
                      <a16:colId xmlns:a16="http://schemas.microsoft.com/office/drawing/2014/main" val="1454317568"/>
                    </a:ext>
                  </a:extLst>
                </a:gridCol>
              </a:tblGrid>
              <a:tr h="594503">
                <a:tc>
                  <a:txBody>
                    <a:bodyPr/>
                    <a:lstStyle/>
                    <a:p>
                      <a:r>
                        <a:rPr lang="ko-KR" altLang="en-US" sz="2900"/>
                        <a:t>항목</a:t>
                      </a:r>
                      <a:endParaRPr lang="en-US" sz="29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WPF Binding</a:t>
                      </a:r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WinUI Binding</a:t>
                      </a:r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WinUI x:Bind</a:t>
                      </a:r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3989777746"/>
                  </a:ext>
                </a:extLst>
              </a:tr>
              <a:tr h="521108">
                <a:tc>
                  <a:txBody>
                    <a:bodyPr/>
                    <a:lstStyle/>
                    <a:p>
                      <a:r>
                        <a:rPr lang="ko-KR" altLang="en-US" sz="2400" b="1"/>
                        <a:t>컴파일 시점</a:t>
                      </a:r>
                      <a:endParaRPr lang="en-US" sz="2400" b="1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런타임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런타임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컴파일타임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1199828635"/>
                  </a:ext>
                </a:extLst>
              </a:tr>
              <a:tr h="521108">
                <a:tc>
                  <a:txBody>
                    <a:bodyPr/>
                    <a:lstStyle/>
                    <a:p>
                      <a:r>
                        <a:rPr lang="ko-KR" altLang="en-US" sz="2400" b="1"/>
                        <a:t>타입 안정성</a:t>
                      </a:r>
                      <a:endParaRPr lang="en-US" sz="2400" b="1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X</a:t>
                      </a:r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X</a:t>
                      </a:r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O</a:t>
                      </a:r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2711466120"/>
                  </a:ext>
                </a:extLst>
              </a:tr>
              <a:tr h="521108">
                <a:tc>
                  <a:txBody>
                    <a:bodyPr/>
                    <a:lstStyle/>
                    <a:p>
                      <a:r>
                        <a:rPr lang="ko-KR" altLang="en-US" sz="2400" b="1"/>
                        <a:t>성능</a:t>
                      </a:r>
                      <a:endParaRPr lang="en-US" sz="2400" b="1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기준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동일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3~5</a:t>
                      </a:r>
                      <a:r>
                        <a:rPr lang="ko-KR" altLang="en-US" sz="2200"/>
                        <a:t>배 빠름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3438731566"/>
                  </a:ext>
                </a:extLst>
              </a:tr>
              <a:tr h="521108">
                <a:tc>
                  <a:txBody>
                    <a:bodyPr/>
                    <a:lstStyle/>
                    <a:p>
                      <a:r>
                        <a:rPr lang="en-US" sz="2400" b="1"/>
                        <a:t>IntelliSense</a:t>
                      </a:r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제한적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제한적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완전 지원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295981054"/>
                  </a:ext>
                </a:extLst>
              </a:tr>
              <a:tr h="521108">
                <a:tc>
                  <a:txBody>
                    <a:bodyPr/>
                    <a:lstStyle/>
                    <a:p>
                      <a:r>
                        <a:rPr lang="ko-KR" altLang="en-US" sz="2400" b="1"/>
                        <a:t>디버깅</a:t>
                      </a:r>
                      <a:endParaRPr lang="en-US" sz="2400" b="1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어려움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어려움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200"/>
                        <a:t>컴파일 오류</a:t>
                      </a:r>
                      <a:endParaRPr lang="en-US" sz="2200"/>
                    </a:p>
                  </a:txBody>
                  <a:tcPr marL="110093" marR="110093" marT="55047" marB="55047" anchor="ctr"/>
                </a:tc>
                <a:extLst>
                  <a:ext uri="{0D108BD9-81ED-4DB2-BD59-A6C34878D82A}">
                    <a16:rowId xmlns:a16="http://schemas.microsoft.com/office/drawing/2014/main" val="320939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31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E81C4-7EAB-5072-1EEF-F3DE6842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목차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2436-5DDC-1316-102D-F57CC809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200"/>
              <a:t>발표자 소개</a:t>
            </a:r>
            <a:endParaRPr lang="en-US" altLang="ko-KR" sz="2200"/>
          </a:p>
          <a:p>
            <a:r>
              <a:rPr lang="en-US" altLang="ko-KR" sz="2200"/>
              <a:t>Windows App SDK (WinU 3)</a:t>
            </a:r>
            <a:r>
              <a:rPr lang="ko-KR" altLang="en-US" sz="2200"/>
              <a:t> 란</a:t>
            </a:r>
            <a:r>
              <a:rPr lang="en-US" altLang="ko-KR" sz="2200"/>
              <a:t>?</a:t>
            </a:r>
          </a:p>
          <a:p>
            <a:r>
              <a:rPr lang="ko-KR" altLang="en-US" sz="2200"/>
              <a:t>기술 개요 및 배경</a:t>
            </a:r>
            <a:endParaRPr lang="en-US" altLang="ko-KR" sz="2200"/>
          </a:p>
          <a:p>
            <a:r>
              <a:rPr lang="ko-KR" altLang="en-US" sz="2200"/>
              <a:t>공통 컨트롤의 주요 차이점</a:t>
            </a:r>
            <a:endParaRPr lang="en-US" altLang="ko-KR" sz="2200"/>
          </a:p>
          <a:p>
            <a:r>
              <a:rPr lang="en-US" altLang="ko-KR" sz="2200"/>
              <a:t>WinUI </a:t>
            </a:r>
            <a:r>
              <a:rPr lang="ko-KR" altLang="en-US" sz="2200"/>
              <a:t>전용 컨트롤</a:t>
            </a:r>
            <a:endParaRPr lang="en-US" altLang="ko-KR" sz="2200"/>
          </a:p>
          <a:p>
            <a:r>
              <a:rPr lang="ko-KR" altLang="en-US" sz="2200"/>
              <a:t>터치 및 입력 지원</a:t>
            </a:r>
            <a:endParaRPr lang="en-US" altLang="ko-KR" sz="2200"/>
          </a:p>
          <a:p>
            <a:r>
              <a:rPr lang="ko-KR" altLang="en-US" sz="2200"/>
              <a:t>패키징 및 배포</a:t>
            </a:r>
            <a:endParaRPr lang="en-US" altLang="ko-KR" sz="2200"/>
          </a:p>
          <a:p>
            <a:r>
              <a:rPr lang="ko-KR" altLang="en-US" sz="2200"/>
              <a:t>마이그레이션 고려사항</a:t>
            </a:r>
            <a:endParaRPr lang="en-US" altLang="ko-KR" sz="2200"/>
          </a:p>
          <a:p>
            <a:r>
              <a:rPr lang="ko-KR" altLang="en-US" sz="2200"/>
              <a:t>크로스플랫폼 확장성 </a:t>
            </a:r>
            <a:r>
              <a:rPr lang="en-US" altLang="ko-KR" sz="2200"/>
              <a:t>(Uno Platform)</a:t>
            </a:r>
          </a:p>
        </p:txBody>
      </p:sp>
    </p:spTree>
    <p:extLst>
      <p:ext uri="{BB962C8B-B14F-4D97-AF65-F5344CB8AC3E}">
        <p14:creationId xmlns:p14="http://schemas.microsoft.com/office/powerpoint/2010/main" val="107904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3A40A-FCE5-1208-086B-43342930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41C67-DBC3-024C-079E-2E1DDF5A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공통 컨트롤의 주요 차이점 </a:t>
            </a:r>
            <a:r>
              <a:rPr lang="en-US" altLang="ko-KR" sz="2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– ListView/ListBox</a:t>
            </a:r>
            <a:endParaRPr lang="en-US" sz="2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5B3425F-EF5E-B018-9B2B-701E2E0116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36067"/>
            <a:ext cx="7188199" cy="4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46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B7C28-F696-C4F7-01B4-FD9B37C4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53C0B-7AC8-EF76-DD8B-7BD44DCAA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NavigationView</a:t>
            </a:r>
            <a:endParaRPr lang="en-US" sz="3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FA549DB-F8E3-92FD-371A-C7D7006526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6" y="1185493"/>
            <a:ext cx="5592818" cy="183164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862347-7E42-F0CC-12BF-042C20A94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800"/>
              <a:t>햄버거 메뉴 스타일 내비게이션</a:t>
            </a:r>
            <a:endParaRPr lang="en-US" altLang="ko-KR" sz="1800"/>
          </a:p>
          <a:p>
            <a:r>
              <a:rPr lang="ko-KR" altLang="en-US" sz="1800"/>
              <a:t>반응형 디자인 자동 지원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7805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D1CC8-8CAE-DE66-1509-67B752458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DC347-5F4A-B607-C70F-2ED8B453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TeachingTip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6C51611-175E-C563-F58B-1833302C79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6" y="1290359"/>
            <a:ext cx="5592818" cy="162191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FD94F7-5FA2-2D2E-776A-A19125C8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800"/>
              <a:t>사용자 온보딩용 툴팁</a:t>
            </a:r>
            <a:endParaRPr lang="en-US" altLang="ko-KR" sz="1800"/>
          </a:p>
          <a:p>
            <a:r>
              <a:rPr lang="ko-KR" altLang="en-US" sz="1800"/>
              <a:t>위치 자동 조정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4781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B519C-B7F7-3260-5491-CA8256CA0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A70E9A-2A72-9273-D96A-4D9246A9E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InfoBar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D1DE4-12A1-A093-F817-6858EA841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시스템 알림 스타일 메시지 표시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4C4023-3936-6FCD-8D9D-818B96A0C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3" y="1530555"/>
            <a:ext cx="5605380" cy="17937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8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4322E-C28F-4EDA-2053-C39CA4353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81BE3-09F1-DF0F-E5E1-30A2E2D9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Expander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B70CB-46A6-14FE-0CA6-85D683652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접을 수 있는 컨테이너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895FF07-059A-4E65-5D44-4C769F2DCC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3" y="1145186"/>
            <a:ext cx="5605380" cy="256446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E88DA-0139-97BA-F081-886CE848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12AAF-6DFC-4EA0-2B57-07744CCE3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NumberBox</a:t>
            </a:r>
            <a:endParaRPr lang="en-US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5657F5-E436-7D0B-1149-63CA71C552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6" y="1262394"/>
            <a:ext cx="5592818" cy="167784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4006121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671A2-9688-18C6-5000-2A9F02D54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9965" y="4212709"/>
            <a:ext cx="5605390" cy="20018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sz="1800"/>
              <a:t>숫자 입력 전용 컨트롤</a:t>
            </a:r>
            <a:endParaRPr lang="en-US" altLang="ko-KR" sz="1800"/>
          </a:p>
          <a:p>
            <a:r>
              <a:rPr lang="en-US" sz="1800"/>
              <a:t>Inline, Compact </a:t>
            </a:r>
            <a:r>
              <a:rPr lang="ko-KR" altLang="en-US" sz="1800"/>
              <a:t>스타일의 </a:t>
            </a:r>
            <a:r>
              <a:rPr lang="en-US" altLang="ko-KR" sz="1800"/>
              <a:t>Spinner </a:t>
            </a:r>
            <a:r>
              <a:rPr lang="ko-KR" altLang="en-US" sz="1800"/>
              <a:t>제공</a:t>
            </a:r>
            <a:endParaRPr lang="en-US" altLang="ko-KR" sz="1800"/>
          </a:p>
          <a:p>
            <a:r>
              <a:rPr lang="en-US" altLang="ko-KR" sz="1800"/>
              <a:t>Formatter </a:t>
            </a:r>
            <a:r>
              <a:rPr lang="ko-KR" altLang="en-US" sz="1800"/>
              <a:t>제공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98955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6349C-510C-EE53-8B04-13ADB9CC6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A9452-6819-5208-C55C-6B6DEC6B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ProgressRing</a:t>
            </a:r>
            <a:endParaRPr lang="en-US" sz="37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166DA-F785-210D-657B-7F49554FB9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원형 로딩 인디케이터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9CE3C4-A372-2012-CCE2-BC067E22CD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3" y="2049053"/>
            <a:ext cx="5605380" cy="7567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9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B01ACD-4709-3D6A-A006-38C13BBB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3DCD30-A4F2-194D-7717-876594FB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3"/>
            <a:ext cx="2910051" cy="55767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WinUI</a:t>
            </a:r>
            <a:r>
              <a:rPr lang="en-US" altLang="ko-KR" sz="3700">
                <a:solidFill>
                  <a:schemeClr val="bg1"/>
                </a:solidFill>
              </a:rPr>
              <a:t> </a:t>
            </a:r>
            <a:r>
              <a:rPr lang="ko-KR" altLang="en-US" sz="3700">
                <a:solidFill>
                  <a:schemeClr val="bg1"/>
                </a:solidFill>
              </a:rPr>
              <a:t>전용 컨트롤 </a:t>
            </a:r>
            <a:r>
              <a:rPr lang="en-US" altLang="ko-KR" sz="3700">
                <a:solidFill>
                  <a:schemeClr val="bg1"/>
                </a:solidFill>
              </a:rPr>
              <a:t>– SwipeControl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2118" y="0"/>
            <a:ext cx="7529872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1AB84F-6863-8DFF-56AA-D8A4DEA299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8656" b="22252"/>
          <a:stretch>
            <a:fillRect/>
          </a:stretch>
        </p:blipFill>
        <p:spPr>
          <a:xfrm>
            <a:off x="5439976" y="637762"/>
            <a:ext cx="5592818" cy="292711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6" y="3996909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7CB5E-8DDB-A249-C7E2-2DB140BC2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39976" y="4202634"/>
            <a:ext cx="5592818" cy="20118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/>
              <a:t>모바일 스타일 스와이프 제스처 지원</a:t>
            </a:r>
            <a:endParaRPr lang="en-US" altLang="ko-KR"/>
          </a:p>
          <a:p>
            <a:r>
              <a:rPr lang="en-US"/>
              <a:t>Mode=“Reveal” (</a:t>
            </a:r>
            <a:r>
              <a:rPr lang="ko-KR" altLang="en-US"/>
              <a:t>스와이프 유지</a:t>
            </a:r>
            <a:r>
              <a:rPr lang="en-US" altLang="ko-KR"/>
              <a:t>)</a:t>
            </a:r>
          </a:p>
          <a:p>
            <a:r>
              <a:rPr lang="en-US"/>
              <a:t>Mode=“Execute” (</a:t>
            </a:r>
            <a:r>
              <a:rPr lang="ko-KR" altLang="en-US"/>
              <a:t>즉시 실행</a:t>
            </a:r>
            <a:r>
              <a:rPr lang="en-US" altLang="ko-KR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D665B-A13F-AF20-3F55-7BCAD5CE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98D22-39A5-1DE7-C3B9-BD79C0501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6" y="637762"/>
            <a:ext cx="2912201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WinUI</a:t>
            </a:r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전용 컨트롤 </a:t>
            </a:r>
            <a:r>
              <a:rPr lang="en-US" altLang="ko-KR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RefreshContainer</a:t>
            </a:r>
            <a:endParaRPr lang="en-US" sz="28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C9FAB8-13FF-A38E-1BA6-AC56AF62A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45017" y="4754779"/>
            <a:ext cx="5600333" cy="1459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ko-KR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Pull-to-refresh </a:t>
            </a:r>
            <a:r>
              <a:rPr lang="ko-KR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제스처 지원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FFC7710-ADC9-3113-973F-C2B0B258D1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39973" y="1810824"/>
            <a:ext cx="5605380" cy="123318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3" y="4549143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806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9DDBE5-83D5-7CD8-3F85-3982EB962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6E0B2-6C85-9A12-AD4F-31BC0182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터치 및 입력 비교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35E1941-4553-A3BF-C9A7-3F53E8E2C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73058"/>
              </p:ext>
            </p:extLst>
          </p:nvPr>
        </p:nvGraphicFramePr>
        <p:xfrm>
          <a:off x="1394657" y="2261336"/>
          <a:ext cx="9411592" cy="3907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860">
                  <a:extLst>
                    <a:ext uri="{9D8B030D-6E8A-4147-A177-3AD203B41FA5}">
                      <a16:colId xmlns:a16="http://schemas.microsoft.com/office/drawing/2014/main" val="4201104715"/>
                    </a:ext>
                  </a:extLst>
                </a:gridCol>
                <a:gridCol w="2867925">
                  <a:extLst>
                    <a:ext uri="{9D8B030D-6E8A-4147-A177-3AD203B41FA5}">
                      <a16:colId xmlns:a16="http://schemas.microsoft.com/office/drawing/2014/main" val="3906360154"/>
                    </a:ext>
                  </a:extLst>
                </a:gridCol>
                <a:gridCol w="4299807">
                  <a:extLst>
                    <a:ext uri="{9D8B030D-6E8A-4147-A177-3AD203B41FA5}">
                      <a16:colId xmlns:a16="http://schemas.microsoft.com/office/drawing/2014/main" val="496505658"/>
                    </a:ext>
                  </a:extLst>
                </a:gridCol>
              </a:tblGrid>
              <a:tr h="53919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600"/>
                        <a:t>기능</a:t>
                      </a:r>
                      <a:endParaRPr lang="en-US" sz="26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WPF</a:t>
                      </a:r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/>
                        <a:t>WinUI 3</a:t>
                      </a:r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3656768700"/>
                  </a:ext>
                </a:extLst>
              </a:tr>
              <a:tr h="472626">
                <a:tc>
                  <a:txBody>
                    <a:bodyPr/>
                    <a:lstStyle/>
                    <a:p>
                      <a:r>
                        <a:rPr lang="ko-KR" altLang="en-US" sz="2200" b="1"/>
                        <a:t>기본 터치</a:t>
                      </a:r>
                      <a:endParaRPr lang="en-US" sz="2200" b="1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Touch </a:t>
                      </a:r>
                      <a:r>
                        <a:rPr lang="ko-KR" altLang="en-US" sz="2000"/>
                        <a:t>이벤트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네이티브 터치 최적화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498274712"/>
                  </a:ext>
                </a:extLst>
              </a:tr>
              <a:tr h="472626">
                <a:tc>
                  <a:txBody>
                    <a:bodyPr/>
                    <a:lstStyle/>
                    <a:p>
                      <a:r>
                        <a:rPr lang="ko-KR" altLang="en-US" sz="2200" b="1"/>
                        <a:t>제스처</a:t>
                      </a:r>
                      <a:endParaRPr lang="en-US" sz="2200" b="1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Manipulation </a:t>
                      </a:r>
                      <a:r>
                        <a:rPr lang="ko-KR" altLang="en-US" sz="2000"/>
                        <a:t>이벤트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내장 제스처 컨트롤</a:t>
                      </a:r>
                      <a:r>
                        <a:rPr lang="en-US" altLang="ko-KR" sz="2000"/>
                        <a:t> </a:t>
                      </a:r>
                      <a:r>
                        <a:rPr lang="ko-KR" altLang="en-US" sz="2000"/>
                        <a:t>및 이벤트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2631438402"/>
                  </a:ext>
                </a:extLst>
              </a:tr>
              <a:tr h="472626">
                <a:tc>
                  <a:txBody>
                    <a:bodyPr/>
                    <a:lstStyle/>
                    <a:p>
                      <a:r>
                        <a:rPr lang="ko-KR" altLang="en-US" sz="2200" b="1"/>
                        <a:t>스크롤</a:t>
                      </a:r>
                      <a:endParaRPr lang="en-US" sz="2200" b="1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ScrollViewer</a:t>
                      </a:r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터치 최적화된 </a:t>
                      </a:r>
                      <a:r>
                        <a:rPr lang="en-US" altLang="ko-KR" sz="2000"/>
                        <a:t>ScrollViewer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468229661"/>
                  </a:ext>
                </a:extLst>
              </a:tr>
              <a:tr h="472626">
                <a:tc>
                  <a:txBody>
                    <a:bodyPr/>
                    <a:lstStyle/>
                    <a:p>
                      <a:r>
                        <a:rPr lang="ko-KR" altLang="en-US" sz="2200" b="1"/>
                        <a:t>줌</a:t>
                      </a:r>
                      <a:r>
                        <a:rPr lang="en-US" altLang="ko-KR" sz="2200" b="1"/>
                        <a:t>/</a:t>
                      </a:r>
                      <a:r>
                        <a:rPr lang="ko-KR" altLang="en-US" sz="2200" b="1"/>
                        <a:t>팬</a:t>
                      </a:r>
                      <a:endParaRPr lang="en-US" sz="2200" b="1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수동 구현 필요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ScrollViewer.ZoomMode="Enabled"</a:t>
                      </a:r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552299190"/>
                  </a:ext>
                </a:extLst>
              </a:tr>
              <a:tr h="738893">
                <a:tc>
                  <a:txBody>
                    <a:bodyPr/>
                    <a:lstStyle/>
                    <a:p>
                      <a:r>
                        <a:rPr lang="ko-KR" altLang="en-US" sz="2200" b="1"/>
                        <a:t>스와이프</a:t>
                      </a:r>
                      <a:endParaRPr lang="en-US" sz="2200" b="1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커스텀 구현 </a:t>
                      </a:r>
                      <a:r>
                        <a:rPr lang="en-US" altLang="ko-KR" sz="2000"/>
                        <a:t>/ </a:t>
                      </a:r>
                      <a:r>
                        <a:rPr lang="ko-KR" altLang="en-US" sz="2000"/>
                        <a:t>써드파티 라이브러리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SwipeControl </a:t>
                      </a:r>
                      <a:r>
                        <a:rPr lang="ko-KR" altLang="en-US" sz="2000"/>
                        <a:t>내장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351598906"/>
                  </a:ext>
                </a:extLst>
              </a:tr>
              <a:tr h="738893">
                <a:tc>
                  <a:txBody>
                    <a:bodyPr/>
                    <a:lstStyle/>
                    <a:p>
                      <a:r>
                        <a:rPr lang="en-US" sz="2200" b="1"/>
                        <a:t>Pull-to-refresh</a:t>
                      </a:r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ko-KR" altLang="en-US" sz="2000"/>
                        <a:t>커스텀 구현 </a:t>
                      </a:r>
                      <a:r>
                        <a:rPr lang="en-US" altLang="ko-KR" sz="2000"/>
                        <a:t>/ </a:t>
                      </a:r>
                      <a:r>
                        <a:rPr lang="ko-KR" altLang="en-US" sz="2000"/>
                        <a:t>써드파티 라이브러리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RefreshContainer </a:t>
                      </a:r>
                      <a:r>
                        <a:rPr lang="ko-KR" altLang="en-US" sz="2000"/>
                        <a:t>내장</a:t>
                      </a:r>
                      <a:endParaRPr lang="en-US" sz="2000"/>
                    </a:p>
                  </a:txBody>
                  <a:tcPr marL="99850" marR="99850" marT="49925" marB="49925" anchor="ctr"/>
                </a:tc>
                <a:extLst>
                  <a:ext uri="{0D108BD9-81ED-4DB2-BD59-A6C34878D82A}">
                    <a16:rowId xmlns:a16="http://schemas.microsoft.com/office/drawing/2014/main" val="2319446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39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FC084-6277-CA2B-5F5C-6350D6E9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발표자 소개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A7B37-4656-FF6D-798B-6EDFFB79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1700"/>
              <a:t>1995</a:t>
            </a:r>
            <a:r>
              <a:rPr lang="ko-KR" altLang="en-US" sz="1700"/>
              <a:t>년생</a:t>
            </a:r>
          </a:p>
          <a:p>
            <a:r>
              <a:rPr lang="ko-KR" altLang="en-US" sz="1700"/>
              <a:t>초등학생부터 개발자가 꿈이였음</a:t>
            </a:r>
          </a:p>
          <a:p>
            <a:r>
              <a:rPr lang="ko-KR" altLang="en-US" sz="1700"/>
              <a:t>선문대학교 컴퓨터공학과 대학원 수료</a:t>
            </a:r>
            <a:r>
              <a:rPr lang="en-US" altLang="ko-KR" sz="1700"/>
              <a:t>, </a:t>
            </a:r>
            <a:r>
              <a:rPr lang="ko-KR" altLang="en-US" sz="1700"/>
              <a:t>졸업 예정</a:t>
            </a:r>
          </a:p>
          <a:p>
            <a:r>
              <a:rPr lang="en-US" altLang="ko-KR" sz="1700"/>
              <a:t>Arcstar</a:t>
            </a:r>
            <a:r>
              <a:rPr lang="ko-KR" altLang="en-US" sz="1700"/>
              <a:t>라는 자그마한 게임 회사에 소속되어있음</a:t>
            </a:r>
          </a:p>
          <a:p>
            <a:r>
              <a:rPr lang="ko-KR" altLang="en-US" sz="1700"/>
              <a:t>프리랜서 활동도 하고있음</a:t>
            </a:r>
          </a:p>
          <a:p>
            <a:r>
              <a:rPr lang="ko-KR" altLang="en-US" sz="1700"/>
              <a:t>골수 </a:t>
            </a:r>
            <a:r>
              <a:rPr lang="en-US" altLang="ko-KR" sz="1700"/>
              <a:t>Windows </a:t>
            </a:r>
            <a:r>
              <a:rPr lang="ko-KR" altLang="en-US" sz="1700"/>
              <a:t>유저</a:t>
            </a:r>
            <a:endParaRPr lang="en-US" altLang="ko-KR" sz="1700"/>
          </a:p>
          <a:p>
            <a:pPr lvl="1"/>
            <a:r>
              <a:rPr lang="en-US" altLang="ko-KR" sz="1700"/>
              <a:t>Windows 8 </a:t>
            </a:r>
            <a:r>
              <a:rPr lang="ko-KR" altLang="en-US" sz="1700"/>
              <a:t>프리뷰</a:t>
            </a:r>
            <a:endParaRPr lang="en-US" altLang="ko-KR" sz="1700"/>
          </a:p>
          <a:p>
            <a:pPr lvl="1"/>
            <a:r>
              <a:rPr lang="en-US" altLang="ko-KR" sz="1700"/>
              <a:t>Windows Phone </a:t>
            </a:r>
            <a:r>
              <a:rPr lang="ko-KR" altLang="en-US" sz="1700"/>
              <a:t>메인폰으로 사용한 적 있음</a:t>
            </a:r>
            <a:endParaRPr lang="en-US" altLang="ko-KR" sz="1700"/>
          </a:p>
          <a:p>
            <a:pPr lvl="1"/>
            <a:r>
              <a:rPr lang="en-US" altLang="ko-KR" sz="1700"/>
              <a:t>Surface Pro 12 </a:t>
            </a:r>
            <a:r>
              <a:rPr lang="ko-KR" altLang="en-US" sz="1700"/>
              <a:t>최고 옵션 사용중</a:t>
            </a:r>
          </a:p>
          <a:p>
            <a:r>
              <a:rPr lang="ko-KR" altLang="en-US" sz="1700"/>
              <a:t>닷넷에 입문한지는 </a:t>
            </a:r>
            <a:r>
              <a:rPr lang="en-US" altLang="ko-KR" sz="1700"/>
              <a:t>6</a:t>
            </a:r>
            <a:r>
              <a:rPr lang="ko-KR" altLang="en-US" sz="1700"/>
              <a:t>년정도 됨 </a:t>
            </a:r>
            <a:r>
              <a:rPr lang="en-US" altLang="ko-KR" sz="1700"/>
              <a:t>(WPF</a:t>
            </a:r>
            <a:r>
              <a:rPr lang="ko-KR" altLang="en-US" sz="1700"/>
              <a:t>로 입문</a:t>
            </a:r>
            <a:r>
              <a:rPr lang="en-US" altLang="ko-KR" sz="1700"/>
              <a:t>)</a:t>
            </a:r>
          </a:p>
          <a:p>
            <a:r>
              <a:rPr lang="en-US" altLang="ko-KR" sz="1700"/>
              <a:t>WinUI / Uno Platform</a:t>
            </a:r>
            <a:r>
              <a:rPr lang="ko-KR" altLang="en-US" sz="1700"/>
              <a:t>이 주력 개발 플랫폼</a:t>
            </a:r>
          </a:p>
        </p:txBody>
      </p:sp>
    </p:spTree>
    <p:extLst>
      <p:ext uri="{BB962C8B-B14F-4D97-AF65-F5344CB8AC3E}">
        <p14:creationId xmlns:p14="http://schemas.microsoft.com/office/powerpoint/2010/main" val="102196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757F24-0145-1053-9140-C31160B0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DC1A6-0B33-3647-9274-3FDDD2E6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터치 및 입력 비교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288BB-BE42-735C-75FE-C5B003F7F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/>
              <a:t>터치패드 제스쳐 지원</a:t>
            </a:r>
            <a:endParaRPr lang="en-US" altLang="ko-KR" sz="2400"/>
          </a:p>
          <a:p>
            <a:pPr lvl="1"/>
            <a:r>
              <a:rPr lang="ko-KR" altLang="en-US" b="1" dirty="0"/>
              <a:t>핀치 투 줌</a:t>
            </a:r>
            <a:r>
              <a:rPr lang="en-US" altLang="ko-KR" b="1" dirty="0"/>
              <a:t>: </a:t>
            </a:r>
            <a:r>
              <a:rPr lang="en-US" altLang="ko-KR"/>
              <a:t>ScrollViewer</a:t>
            </a:r>
            <a:r>
              <a:rPr lang="ko-KR" altLang="en-US" dirty="0"/>
              <a:t>에서 자동 지원</a:t>
            </a:r>
            <a:endParaRPr lang="en-US" altLang="ko-KR" dirty="0"/>
          </a:p>
          <a:p>
            <a:pPr lvl="1"/>
            <a:r>
              <a:rPr lang="ko-KR" altLang="en-US" b="1" dirty="0"/>
              <a:t>스와이프</a:t>
            </a:r>
            <a:r>
              <a:rPr lang="en-US" altLang="ko-KR" b="1" dirty="0"/>
              <a:t>: </a:t>
            </a:r>
            <a:r>
              <a:rPr lang="en-US" altLang="ko-KR"/>
              <a:t>SwipeControl</a:t>
            </a:r>
            <a:r>
              <a:rPr lang="ko-KR" altLang="en-US" dirty="0"/>
              <a:t>에서 자동 지원</a:t>
            </a:r>
            <a:endParaRPr lang="en-US" altLang="ko-KR" dirty="0"/>
          </a:p>
          <a:p>
            <a:pPr lvl="1"/>
            <a:r>
              <a:rPr lang="en-US" b="1" dirty="0"/>
              <a:t>Pull-to-refresh: </a:t>
            </a:r>
            <a:r>
              <a:rPr lang="en-US"/>
              <a:t>RefreshContainer</a:t>
            </a:r>
            <a:r>
              <a:rPr lang="ko-KR" altLang="en-US" dirty="0"/>
              <a:t>에서 자동 지원</a:t>
            </a:r>
            <a:endParaRPr lang="en-US" dirty="0"/>
          </a:p>
          <a:p>
            <a:pPr lvl="1"/>
            <a:r>
              <a:rPr lang="ko-KR" altLang="en-US" b="1" dirty="0"/>
              <a:t>관성 스크롤</a:t>
            </a:r>
            <a:r>
              <a:rPr lang="en-US" altLang="ko-KR" b="1" dirty="0"/>
              <a:t>: </a:t>
            </a:r>
            <a:r>
              <a:rPr lang="ko-KR" altLang="en-US" dirty="0"/>
              <a:t>매우 자연스러운 관성 스크롤 지원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052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F52AC3-EF49-7F56-E88F-27004444C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BBE7E-475E-1F5E-C38F-9552494E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패키징 및 배포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4BEC551-D8A0-1575-8D76-1311B7851E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27219"/>
              </p:ext>
            </p:extLst>
          </p:nvPr>
        </p:nvGraphicFramePr>
        <p:xfrm>
          <a:off x="1769533" y="2261336"/>
          <a:ext cx="8661841" cy="390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1445">
                  <a:extLst>
                    <a:ext uri="{9D8B030D-6E8A-4147-A177-3AD203B41FA5}">
                      <a16:colId xmlns:a16="http://schemas.microsoft.com/office/drawing/2014/main" val="148905139"/>
                    </a:ext>
                  </a:extLst>
                </a:gridCol>
                <a:gridCol w="3165198">
                  <a:extLst>
                    <a:ext uri="{9D8B030D-6E8A-4147-A177-3AD203B41FA5}">
                      <a16:colId xmlns:a16="http://schemas.microsoft.com/office/drawing/2014/main" val="3607499193"/>
                    </a:ext>
                  </a:extLst>
                </a:gridCol>
                <a:gridCol w="3165198">
                  <a:extLst>
                    <a:ext uri="{9D8B030D-6E8A-4147-A177-3AD203B41FA5}">
                      <a16:colId xmlns:a16="http://schemas.microsoft.com/office/drawing/2014/main" val="3278944325"/>
                    </a:ext>
                  </a:extLst>
                </a:gridCol>
              </a:tblGrid>
              <a:tr h="6806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300" b="1"/>
                        <a:t>항목</a:t>
                      </a:r>
                      <a:endParaRPr lang="en-US" sz="3300" b="1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WPF</a:t>
                      </a:r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1"/>
                        <a:t>WinUI 3</a:t>
                      </a:r>
                    </a:p>
                  </a:txBody>
                  <a:tcPr marL="126048" marR="126048" marT="63024" marB="63024" anchor="ctr"/>
                </a:tc>
                <a:extLst>
                  <a:ext uri="{0D108BD9-81ED-4DB2-BD59-A6C34878D82A}">
                    <a16:rowId xmlns:a16="http://schemas.microsoft.com/office/drawing/2014/main" val="1953287938"/>
                  </a:ext>
                </a:extLst>
              </a:tr>
              <a:tr h="1016785">
                <a:tc>
                  <a:txBody>
                    <a:bodyPr/>
                    <a:lstStyle/>
                    <a:p>
                      <a:r>
                        <a:rPr lang="en-US" sz="2800" b="1"/>
                        <a:t>Standalone </a:t>
                      </a:r>
                      <a:r>
                        <a:rPr lang="ko-KR" altLang="en-US" sz="2800" b="1"/>
                        <a:t>배포</a:t>
                      </a:r>
                      <a:endParaRPr lang="en-US" sz="2800" b="1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Self-contained </a:t>
                      </a:r>
                      <a:r>
                        <a:rPr lang="ko-KR" altLang="en-US" sz="2500"/>
                        <a:t>지원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/>
                        <a:t>Self-contained </a:t>
                      </a:r>
                      <a:r>
                        <a:rPr lang="ko-KR" altLang="en-US" sz="2500"/>
                        <a:t>지원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extLst>
                  <a:ext uri="{0D108BD9-81ED-4DB2-BD59-A6C34878D82A}">
                    <a16:rowId xmlns:a16="http://schemas.microsoft.com/office/drawing/2014/main" val="1640793019"/>
                  </a:ext>
                </a:extLst>
              </a:tr>
              <a:tr h="596626">
                <a:tc>
                  <a:txBody>
                    <a:bodyPr/>
                    <a:lstStyle/>
                    <a:p>
                      <a:r>
                        <a:rPr lang="en-US" sz="2800" b="1"/>
                        <a:t>Native AOT</a:t>
                      </a:r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지원 안함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지원함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extLst>
                  <a:ext uri="{0D108BD9-81ED-4DB2-BD59-A6C34878D82A}">
                    <a16:rowId xmlns:a16="http://schemas.microsoft.com/office/drawing/2014/main" val="1723175121"/>
                  </a:ext>
                </a:extLst>
              </a:tr>
              <a:tr h="1016785">
                <a:tc>
                  <a:txBody>
                    <a:bodyPr/>
                    <a:lstStyle/>
                    <a:p>
                      <a:r>
                        <a:rPr lang="en-US" sz="2800" b="1"/>
                        <a:t>Microsoft Store</a:t>
                      </a:r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제한적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네이티브 지원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extLst>
                  <a:ext uri="{0D108BD9-81ED-4DB2-BD59-A6C34878D82A}">
                    <a16:rowId xmlns:a16="http://schemas.microsoft.com/office/drawing/2014/main" val="3525261929"/>
                  </a:ext>
                </a:extLst>
              </a:tr>
              <a:tr h="596626">
                <a:tc>
                  <a:txBody>
                    <a:bodyPr/>
                    <a:lstStyle/>
                    <a:p>
                      <a:r>
                        <a:rPr lang="en-US" sz="2800" b="1"/>
                        <a:t>MSIX</a:t>
                      </a:r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제한적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500"/>
                        <a:t>네이티브 지원</a:t>
                      </a:r>
                      <a:endParaRPr lang="en-US" sz="2500"/>
                    </a:p>
                  </a:txBody>
                  <a:tcPr marL="126048" marR="126048" marT="63024" marB="63024" anchor="ctr"/>
                </a:tc>
                <a:extLst>
                  <a:ext uri="{0D108BD9-81ED-4DB2-BD59-A6C34878D82A}">
                    <a16:rowId xmlns:a16="http://schemas.microsoft.com/office/drawing/2014/main" val="372103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3767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8BEDC-CFBD-D87C-9E12-B8B1E2AD1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58747-0870-52D0-41DF-753E5DF9C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패키징 및 배포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C7099-899E-DB5E-B269-BF4D04824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/>
              <a:t>Native AOT </a:t>
            </a:r>
            <a:r>
              <a:rPr lang="ko-KR" altLang="en-US" sz="2400"/>
              <a:t>적용 시 장점</a:t>
            </a:r>
            <a:endParaRPr lang="en-US" altLang="ko-KR" sz="2400"/>
          </a:p>
          <a:p>
            <a:pPr lvl="1"/>
            <a:r>
              <a:rPr lang="ko-KR" altLang="en-US" dirty="0"/>
              <a:t>시작 시간 대폭 단축</a:t>
            </a:r>
            <a:endParaRPr lang="en-US" altLang="ko-KR" dirty="0"/>
          </a:p>
          <a:p>
            <a:pPr lvl="1"/>
            <a:r>
              <a:rPr lang="ko-KR" altLang="en-US" dirty="0"/>
              <a:t>메모리 사용량 </a:t>
            </a:r>
            <a:r>
              <a:rPr lang="en-US" altLang="ko-KR" dirty="0"/>
              <a:t>30-40%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r>
              <a:rPr lang="ko-KR" altLang="en-US" dirty="0"/>
              <a:t>런타임 없이 단일 실행 파일 배포 가능</a:t>
            </a:r>
            <a:endParaRPr lang="en-US" altLang="ko-KR" dirty="0"/>
          </a:p>
          <a:p>
            <a:r>
              <a:rPr lang="ko-KR" altLang="en-US" sz="2400"/>
              <a:t>배포 용량 고려사항</a:t>
            </a:r>
            <a:endParaRPr lang="en-US" altLang="ko-KR" sz="2400"/>
          </a:p>
          <a:p>
            <a:pPr lvl="1"/>
            <a:r>
              <a:rPr lang="en-US" dirty="0"/>
              <a:t>Self-contained </a:t>
            </a:r>
            <a:r>
              <a:rPr lang="ko-KR" altLang="en-US" dirty="0"/>
              <a:t>빌드 시 기본 용량</a:t>
            </a:r>
            <a:r>
              <a:rPr lang="en-US" altLang="ko-KR" dirty="0"/>
              <a:t>: ~100</a:t>
            </a:r>
            <a:r>
              <a:rPr lang="en-US" dirty="0"/>
              <a:t>MB</a:t>
            </a:r>
          </a:p>
          <a:p>
            <a:pPr lvl="1"/>
            <a:r>
              <a:rPr lang="en-US" altLang="ko-KR" dirty="0"/>
              <a:t>7z </a:t>
            </a:r>
            <a:r>
              <a:rPr lang="ko-KR" altLang="en-US" dirty="0"/>
              <a:t>등 고효율 압축 적용 시</a:t>
            </a:r>
            <a:r>
              <a:rPr lang="en-US" altLang="ko-KR" dirty="0"/>
              <a:t>: ~30MB</a:t>
            </a:r>
            <a:r>
              <a:rPr lang="ko-KR" altLang="en-US" dirty="0"/>
              <a:t>로 압축 가능</a:t>
            </a:r>
            <a:endParaRPr lang="en-US" altLang="ko-KR" dirty="0"/>
          </a:p>
          <a:p>
            <a:pPr lvl="1"/>
            <a:r>
              <a:rPr lang="en-US" altLang="ko-KR" dirty="0"/>
              <a:t>Trimming </a:t>
            </a:r>
            <a:r>
              <a:rPr lang="ko-KR" altLang="en-US" dirty="0"/>
              <a:t>적용 시 용량 대폭 축소 가능</a:t>
            </a:r>
            <a:endParaRPr lang="en-US" altLang="ko-KR" dirty="0"/>
          </a:p>
          <a:p>
            <a:pPr lvl="1"/>
            <a:r>
              <a:rPr lang="en-US" altLang="ko-KR" dirty="0"/>
              <a:t>Trimming </a:t>
            </a:r>
            <a:r>
              <a:rPr lang="ko-KR" altLang="en-US" dirty="0"/>
              <a:t>미적용 시 </a:t>
            </a:r>
            <a:r>
              <a:rPr lang="en-US" altLang="ko-KR" dirty="0"/>
              <a:t>WPF Self-contained </a:t>
            </a:r>
            <a:r>
              <a:rPr lang="ko-KR" altLang="en-US" dirty="0"/>
              <a:t>대비 약간 큰 편이지만 성능상 이득이 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586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82C999-15AD-5FC5-2156-D5054FE7C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08A7D-91DE-96B5-70BE-82C697F6D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마이그레이션 고려사항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171DB-B8E1-188A-8F6D-833452213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/>
              <a:t>마이그레이션이 수월한 경우</a:t>
            </a:r>
            <a:endParaRPr lang="en-US" altLang="ko-KR" sz="2400"/>
          </a:p>
          <a:p>
            <a:pPr lvl="1"/>
            <a:r>
              <a:rPr lang="ko-KR" altLang="en-US" dirty="0"/>
              <a:t>단순한 </a:t>
            </a:r>
            <a:r>
              <a:rPr lang="en-US" altLang="ko-KR" dirty="0"/>
              <a:t>CRUD </a:t>
            </a:r>
            <a:r>
              <a:rPr lang="ko-KR" altLang="en-US" dirty="0"/>
              <a:t>애플리케이션</a:t>
            </a:r>
            <a:endParaRPr lang="en-US" altLang="ko-KR" dirty="0"/>
          </a:p>
          <a:p>
            <a:pPr lvl="1"/>
            <a:r>
              <a:rPr lang="en-US" dirty="0"/>
              <a:t>MVVM </a:t>
            </a:r>
            <a:r>
              <a:rPr lang="ko-KR" altLang="en-US" dirty="0"/>
              <a:t>패턴 사용</a:t>
            </a:r>
            <a:endParaRPr lang="en-US" altLang="ko-KR" dirty="0"/>
          </a:p>
          <a:p>
            <a:pPr lvl="1"/>
            <a:r>
              <a:rPr lang="ko-KR" altLang="en-US" dirty="0"/>
              <a:t>표준 컨트롤 위주 사용</a:t>
            </a:r>
            <a:endParaRPr lang="en-US" altLang="ko-KR" dirty="0"/>
          </a:p>
          <a:p>
            <a:r>
              <a:rPr lang="ko-KR" altLang="en-US" sz="2400"/>
              <a:t>마이그레이션이 복잡한 경우</a:t>
            </a:r>
            <a:endParaRPr lang="en-US" altLang="ko-KR" sz="2400"/>
          </a:p>
          <a:p>
            <a:pPr lvl="1"/>
            <a:r>
              <a:rPr lang="ko-KR" altLang="en-US" dirty="0"/>
              <a:t>커스텀 컨트롤 다수 사용</a:t>
            </a:r>
            <a:endParaRPr lang="en-US" altLang="ko-KR" dirty="0"/>
          </a:p>
          <a:p>
            <a:pPr lvl="1"/>
            <a:r>
              <a:rPr lang="ko-KR" altLang="en-US" dirty="0"/>
              <a:t>타사 라이브러리 의존성 높음</a:t>
            </a:r>
            <a:endParaRPr lang="en-US" altLang="ko-KR" dirty="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4824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D89C6-053A-6253-206E-75EB2D6B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5DF6E-841E-ECFD-D53B-3B76642D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크로스플랫폼 확장성 </a:t>
            </a:r>
            <a:r>
              <a:rPr lang="en-US" altLang="ko-KR" sz="4000">
                <a:solidFill>
                  <a:schemeClr val="bg1"/>
                </a:solidFill>
              </a:rPr>
              <a:t>(Uno Platform)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A195D5-B761-1ECB-83C3-842A2695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Uno Platform</a:t>
            </a:r>
            <a:r>
              <a:rPr lang="ko-KR" altLang="en-US" sz="2400"/>
              <a:t>이란</a:t>
            </a:r>
            <a:r>
              <a:rPr lang="en-US" altLang="ko-KR" sz="2400"/>
              <a:t>?</a:t>
            </a:r>
          </a:p>
          <a:p>
            <a:pPr lvl="1"/>
            <a:r>
              <a:rPr lang="en-US" altLang="ko-KR" dirty="0"/>
              <a:t>Uno Platform</a:t>
            </a:r>
            <a:r>
              <a:rPr lang="ko-KR" altLang="en-US" dirty="0"/>
              <a:t>은 </a:t>
            </a:r>
            <a:r>
              <a:rPr lang="en-US" altLang="ko-KR"/>
              <a:t>WinUI</a:t>
            </a:r>
            <a:r>
              <a:rPr lang="en-US" altLang="ko-KR" dirty="0"/>
              <a:t> 3 XAML</a:t>
            </a:r>
            <a:r>
              <a:rPr lang="ko-KR" altLang="en-US" dirty="0"/>
              <a:t>과 </a:t>
            </a:r>
            <a:r>
              <a:rPr lang="en-US" altLang="ko-KR" dirty="0"/>
              <a:t>C# </a:t>
            </a:r>
            <a:r>
              <a:rPr lang="ko-KR" altLang="en-US" dirty="0"/>
              <a:t>코드를 다양한 플랫폼에서 실행할 수 있게 해주는 오픈소스 프레임워크임</a:t>
            </a:r>
            <a:endParaRPr lang="en-US" altLang="ko-KR" dirty="0"/>
          </a:p>
          <a:p>
            <a:pPr lvl="1"/>
            <a:r>
              <a:rPr lang="ko-KR" altLang="en-US" dirty="0"/>
              <a:t>플랫폼별 구현과 </a:t>
            </a:r>
            <a:r>
              <a:rPr lang="en-US" altLang="ko-KR"/>
              <a:t>Skia</a:t>
            </a:r>
            <a:r>
              <a:rPr lang="en-US" altLang="ko-KR" dirty="0"/>
              <a:t> </a:t>
            </a:r>
            <a:r>
              <a:rPr lang="ko-KR" altLang="en-US" dirty="0"/>
              <a:t>렌더러 둘 중 하나를 선택할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2556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236E4-2062-C47F-625C-7024303F8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8B855-F539-770C-8A19-915A25421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크로스플랫폼 확장성 </a:t>
            </a:r>
            <a:r>
              <a:rPr lang="en-US" altLang="ko-KR" sz="4000">
                <a:solidFill>
                  <a:schemeClr val="bg1"/>
                </a:solidFill>
              </a:rPr>
              <a:t>(Uno Platform)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6448DC-C4DE-1A3A-2F1D-D69331BD0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378684"/>
              </p:ext>
            </p:extLst>
          </p:nvPr>
        </p:nvGraphicFramePr>
        <p:xfrm>
          <a:off x="1155558" y="2518044"/>
          <a:ext cx="9889791" cy="339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0621">
                  <a:extLst>
                    <a:ext uri="{9D8B030D-6E8A-4147-A177-3AD203B41FA5}">
                      <a16:colId xmlns:a16="http://schemas.microsoft.com/office/drawing/2014/main" val="1309793347"/>
                    </a:ext>
                  </a:extLst>
                </a:gridCol>
                <a:gridCol w="3061320">
                  <a:extLst>
                    <a:ext uri="{9D8B030D-6E8A-4147-A177-3AD203B41FA5}">
                      <a16:colId xmlns:a16="http://schemas.microsoft.com/office/drawing/2014/main" val="3325664026"/>
                    </a:ext>
                  </a:extLst>
                </a:gridCol>
                <a:gridCol w="4917850">
                  <a:extLst>
                    <a:ext uri="{9D8B030D-6E8A-4147-A177-3AD203B41FA5}">
                      <a16:colId xmlns:a16="http://schemas.microsoft.com/office/drawing/2014/main" val="408534783"/>
                    </a:ext>
                  </a:extLst>
                </a:gridCol>
              </a:tblGrid>
              <a:tr h="4643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1"/>
                        <a:t>플랫폼</a:t>
                      </a:r>
                      <a:endParaRPr lang="en-US" sz="23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1"/>
                        <a:t>렌더링 기술</a:t>
                      </a:r>
                      <a:endParaRPr lang="en-US" sz="23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 b="1"/>
                        <a:t>배포 방식</a:t>
                      </a:r>
                      <a:endParaRPr lang="en-US" sz="2300" b="1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646589760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en-US" sz="1900" b="1"/>
                        <a:t>Windows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WinUI 3 Native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MSIX (UWP Packaged), Win32 (Unpackaged)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3019650902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en-US" sz="1900" b="1"/>
                        <a:t>iOS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Skia + UIKit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 Store (.ipa)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2080444883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en-US" sz="1900" b="1"/>
                        <a:t>Android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Skia + Android Views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Google Play (.aab, .apk)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116623573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en-US" sz="1900" b="1"/>
                        <a:t>macOS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Skia + Mac Catalyst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nb-NO" sz="1700"/>
                        <a:t>App Store, Package(.app, .dmg, .pkg)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3764577960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en-US" sz="1900" b="1"/>
                        <a:t>Linux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Skia + GTK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Snap Package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550474583"/>
                  </a:ext>
                </a:extLst>
              </a:tr>
              <a:tr h="894382">
                <a:tc>
                  <a:txBody>
                    <a:bodyPr/>
                    <a:lstStyle/>
                    <a:p>
                      <a:r>
                        <a:rPr lang="en-US" sz="1900" b="1"/>
                        <a:t>Web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Skia + WebAssembly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/>
                        <a:t>웹 브라우저</a:t>
                      </a:r>
                      <a:br>
                        <a:rPr lang="en-US" altLang="ko-KR" sz="1700"/>
                      </a:br>
                      <a:r>
                        <a:rPr lang="en-US" altLang="ko-KR" sz="1700"/>
                        <a:t>* WASM </a:t>
                      </a:r>
                      <a:r>
                        <a:rPr lang="ko-KR" altLang="en-US" sz="1700"/>
                        <a:t>기반 </a:t>
                      </a:r>
                      <a:br>
                        <a:rPr lang="en-US" altLang="ko-KR" sz="1700"/>
                      </a:br>
                      <a:r>
                        <a:rPr lang="en-US" altLang="ko-KR" sz="1700"/>
                        <a:t>* Brotli </a:t>
                      </a:r>
                      <a:r>
                        <a:rPr lang="ko-KR" altLang="en-US" sz="1700"/>
                        <a:t>적용 시 최초 다운로드 리소스 </a:t>
                      </a:r>
                      <a:r>
                        <a:rPr lang="en-US" altLang="ko-KR" sz="1700"/>
                        <a:t>8mb</a:t>
                      </a:r>
                      <a:r>
                        <a:rPr lang="ko-KR" altLang="en-US" sz="1700"/>
                        <a:t> 내외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440218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6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B6BA8-DF46-4F6A-B180-C0CBEB01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097AE7-7A64-2758-B4E0-4230805C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크로스플랫폼 확장성 </a:t>
            </a:r>
            <a:r>
              <a:rPr lang="en-US" altLang="ko-KR" sz="4000">
                <a:solidFill>
                  <a:schemeClr val="bg1"/>
                </a:solidFill>
              </a:rPr>
              <a:t>(Uno Platform)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E5A10-F146-6E08-6FB3-C99718113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Skia</a:t>
            </a:r>
            <a:r>
              <a:rPr lang="ko-KR" altLang="en-US" sz="2400"/>
              <a:t> 렌더러 장점</a:t>
            </a:r>
          </a:p>
          <a:p>
            <a:pPr lvl="1"/>
            <a:r>
              <a:rPr lang="en-US" b="1" dirty="0"/>
              <a:t>Pixel-Perfect: </a:t>
            </a:r>
            <a:r>
              <a:rPr lang="ko-KR" altLang="en-US" dirty="0"/>
              <a:t>모든 플랫폼에서 동일한 시각적 결과</a:t>
            </a:r>
            <a:endParaRPr lang="en-US" altLang="ko-KR" dirty="0"/>
          </a:p>
          <a:p>
            <a:pPr lvl="1"/>
            <a:r>
              <a:rPr lang="ko-KR" altLang="en-US" b="1" dirty="0"/>
              <a:t>고성능</a:t>
            </a:r>
            <a:r>
              <a:rPr lang="en-US" b="1" dirty="0"/>
              <a:t>: </a:t>
            </a:r>
            <a:r>
              <a:rPr lang="en-US" altLang="ko-KR" dirty="0"/>
              <a:t>GPU </a:t>
            </a:r>
            <a:r>
              <a:rPr lang="ko-KR" altLang="en-US" dirty="0"/>
              <a:t>가속</a:t>
            </a:r>
            <a:endParaRPr lang="en-US" altLang="ko-KR" dirty="0"/>
          </a:p>
          <a:p>
            <a:r>
              <a:rPr lang="en-US" altLang="ko-KR" sz="2400"/>
              <a:t>Skia </a:t>
            </a:r>
            <a:r>
              <a:rPr lang="ko-KR" altLang="en-US" sz="2400"/>
              <a:t>렌더러의 현재 문제점</a:t>
            </a:r>
            <a:endParaRPr lang="en-US" altLang="ko-KR" sz="2400"/>
          </a:p>
          <a:p>
            <a:pPr lvl="1"/>
            <a:r>
              <a:rPr lang="en-US" altLang="ko-KR"/>
              <a:t>Skia</a:t>
            </a:r>
            <a:r>
              <a:rPr lang="en-US" altLang="ko-KR" dirty="0"/>
              <a:t> </a:t>
            </a:r>
            <a:r>
              <a:rPr lang="ko-KR" altLang="en-US" dirty="0"/>
              <a:t>렌더러 사용 시 한글</a:t>
            </a:r>
            <a:r>
              <a:rPr lang="en-US" altLang="ko-KR" dirty="0"/>
              <a:t>, </a:t>
            </a:r>
            <a:r>
              <a:rPr lang="ko-KR" altLang="en-US" dirty="0"/>
              <a:t>일본어</a:t>
            </a:r>
            <a:r>
              <a:rPr lang="en-US" altLang="ko-KR" dirty="0"/>
              <a:t>, </a:t>
            </a:r>
            <a:r>
              <a:rPr lang="ko-KR" altLang="en-US" dirty="0"/>
              <a:t>중국어 등 복합 문자 입력 불완전</a:t>
            </a:r>
            <a:endParaRPr lang="en-US" altLang="ko-KR" dirty="0"/>
          </a:p>
          <a:p>
            <a:pPr lvl="1"/>
            <a:r>
              <a:rPr lang="en-US" altLang="ko-KR"/>
              <a:t>Skia</a:t>
            </a:r>
            <a:r>
              <a:rPr lang="ko-KR" altLang="en-US" dirty="0"/>
              <a:t> 렌더러 사용 시 아시아권 문자 표시가 필요한 경우 커스텀 폰트를 추가해야됨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1718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C4B82A-083E-1113-C088-5865C9D5C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E5923-0B40-4994-8C6C-3004ABC0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감사합니다</a:t>
            </a:r>
            <a:endParaRPr lang="en-US" sz="540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4137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D8CB4-5B19-3B97-0D9F-5CCD03591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C08B-D364-0E3B-FF0F-7CB700339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Windows App SDK (WinUI)</a:t>
            </a:r>
            <a:r>
              <a:rPr lang="ko-KR" altLang="en-US" sz="4000">
                <a:solidFill>
                  <a:schemeClr val="bg1"/>
                </a:solidFill>
              </a:rPr>
              <a:t>란</a:t>
            </a:r>
            <a:r>
              <a:rPr lang="en-US" altLang="ko-KR" sz="4000">
                <a:solidFill>
                  <a:schemeClr val="bg1"/>
                </a:solidFill>
              </a:rPr>
              <a:t>?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0200-DAF7-494A-BDB2-6FA04B0F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ko-KR" altLang="en-US" sz="2400"/>
              <a:t>고품질 텍스트 렌더링</a:t>
            </a:r>
            <a:r>
              <a:rPr lang="en-US" altLang="ko-KR" sz="2400"/>
              <a:t>(DWriteCore)</a:t>
            </a:r>
          </a:p>
          <a:p>
            <a:r>
              <a:rPr lang="ko-KR" altLang="en-US" sz="2400"/>
              <a:t>다양한 언어 및 리소스 관리</a:t>
            </a:r>
            <a:r>
              <a:rPr lang="en-US" altLang="ko-KR" sz="2400"/>
              <a:t>(MRT Core)</a:t>
            </a:r>
          </a:p>
          <a:p>
            <a:r>
              <a:rPr lang="ko-KR" altLang="en-US" sz="2400"/>
              <a:t>앱 수명 주기 및 인스턴스 관리</a:t>
            </a:r>
          </a:p>
          <a:p>
            <a:r>
              <a:rPr lang="ko-KR" altLang="en-US" sz="2400"/>
              <a:t>창</a:t>
            </a:r>
            <a:r>
              <a:rPr lang="en-US" altLang="ko-KR" sz="2400"/>
              <a:t>(Window) </a:t>
            </a:r>
            <a:r>
              <a:rPr lang="ko-KR" altLang="en-US" sz="2400"/>
              <a:t>관리 및 다중 창 지원</a:t>
            </a:r>
          </a:p>
          <a:p>
            <a:r>
              <a:rPr lang="ko-KR" altLang="en-US" sz="2400"/>
              <a:t>클라우드 푸시 알림 및 로컬 알림</a:t>
            </a:r>
          </a:p>
          <a:p>
            <a:r>
              <a:rPr lang="ko-KR" altLang="en-US" sz="2400"/>
              <a:t>패키지드 앱</a:t>
            </a:r>
            <a:r>
              <a:rPr lang="en-US" altLang="ko-KR" sz="2400"/>
              <a:t>(MSIX) </a:t>
            </a:r>
            <a:r>
              <a:rPr lang="ko-KR" altLang="en-US" sz="2400"/>
              <a:t>및 언패키지드 앱</a:t>
            </a:r>
            <a:r>
              <a:rPr lang="en-US" altLang="ko-KR" sz="2400"/>
              <a:t>(Win32) </a:t>
            </a:r>
            <a:r>
              <a:rPr lang="ko-KR" altLang="en-US" sz="2400"/>
              <a:t>모두 지원</a:t>
            </a:r>
          </a:p>
        </p:txBody>
      </p:sp>
    </p:spTree>
    <p:extLst>
      <p:ext uri="{BB962C8B-B14F-4D97-AF65-F5344CB8AC3E}">
        <p14:creationId xmlns:p14="http://schemas.microsoft.com/office/powerpoint/2010/main" val="94263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1D27C-A845-CD93-85C4-9D00B214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4A3BC-84F0-5DDB-CA32-9373401C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altLang="ko-KR" sz="4000">
                <a:solidFill>
                  <a:schemeClr val="bg1"/>
                </a:solidFill>
              </a:rPr>
              <a:t>Windows App SDK (WinUI)</a:t>
            </a:r>
            <a:r>
              <a:rPr lang="ko-KR" altLang="en-US" sz="4000">
                <a:solidFill>
                  <a:schemeClr val="bg1"/>
                </a:solidFill>
              </a:rPr>
              <a:t>란</a:t>
            </a:r>
            <a:r>
              <a:rPr lang="en-US" altLang="ko-KR" sz="4000">
                <a:solidFill>
                  <a:schemeClr val="bg1"/>
                </a:solidFill>
              </a:rPr>
              <a:t>?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548E-09F2-70A7-19E2-BBD60AA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altLang="ko-KR" sz="2400"/>
              <a:t>Windows 11</a:t>
            </a:r>
            <a:r>
              <a:rPr lang="ko-KR" altLang="en-US" sz="2400"/>
              <a:t>의 수많은 기본 앱들이 </a:t>
            </a:r>
            <a:r>
              <a:rPr lang="en-US" altLang="ko-KR" sz="2400"/>
              <a:t>WinUI</a:t>
            </a:r>
            <a:r>
              <a:rPr lang="ko-KR" altLang="en-US" sz="2400"/>
              <a:t>로 만들어짐</a:t>
            </a:r>
          </a:p>
          <a:p>
            <a:r>
              <a:rPr lang="en-US" altLang="ko-KR" sz="2400"/>
              <a:t>WinUI </a:t>
            </a:r>
            <a:r>
              <a:rPr lang="ko-KR" altLang="en-US" sz="2400"/>
              <a:t>갤러리 앱을 통해 다양한 </a:t>
            </a:r>
            <a:r>
              <a:rPr lang="en-US" altLang="ko-KR" sz="2400"/>
              <a:t>UI </a:t>
            </a:r>
            <a:r>
              <a:rPr lang="ko-KR" altLang="en-US" sz="2400"/>
              <a:t>컨트롤과 기능을 미리 체험할 수 있음</a:t>
            </a:r>
          </a:p>
          <a:p>
            <a:r>
              <a:rPr lang="en-US" altLang="ko-KR" sz="2400"/>
              <a:t>WPF </a:t>
            </a:r>
            <a:r>
              <a:rPr lang="ko-KR" altLang="en-US" sz="2400"/>
              <a:t>대비 기본으로 제공하는 </a:t>
            </a:r>
            <a:r>
              <a:rPr lang="en-US" altLang="ko-KR" sz="2400"/>
              <a:t>UI </a:t>
            </a:r>
            <a:r>
              <a:rPr lang="ko-KR" altLang="en-US" sz="2400"/>
              <a:t>컨트롤이 매우 다양함</a:t>
            </a:r>
          </a:p>
          <a:p>
            <a:r>
              <a:rPr lang="en-US" altLang="ko-KR" sz="2400"/>
              <a:t>XAML </a:t>
            </a:r>
            <a:r>
              <a:rPr lang="ko-KR" altLang="en-US" sz="2400"/>
              <a:t>문법이 </a:t>
            </a:r>
            <a:r>
              <a:rPr lang="en-US" altLang="ko-KR" sz="2400"/>
              <a:t>WPF</a:t>
            </a:r>
            <a:r>
              <a:rPr lang="ko-KR" altLang="en-US" sz="2400"/>
              <a:t>와 거의 대부분 호환되어 </a:t>
            </a:r>
            <a:r>
              <a:rPr lang="en-US" altLang="ko-KR" sz="2400"/>
              <a:t>WPF </a:t>
            </a:r>
            <a:r>
              <a:rPr lang="ko-KR" altLang="en-US" sz="2400"/>
              <a:t>개발자들이 쉽게 넘어올 수 있게끔 되어있음</a:t>
            </a:r>
          </a:p>
        </p:txBody>
      </p:sp>
    </p:spTree>
    <p:extLst>
      <p:ext uri="{BB962C8B-B14F-4D97-AF65-F5344CB8AC3E}">
        <p14:creationId xmlns:p14="http://schemas.microsoft.com/office/powerpoint/2010/main" val="358930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0AD6DF-8AC4-6379-7E4C-6F884B6B9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04" y="0"/>
            <a:ext cx="116731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8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C3369-5130-3285-88E5-279121F5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DA44C8-9FF3-D05C-14B1-6A0470362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</a:rPr>
              <a:t>기술 개요 및 배경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6E45-231B-F13E-FE07-A65725A8F8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r>
              <a:rPr lang="en-US" sz="2000" b="1"/>
              <a:t>WPF (Windows Presentation Foundation)</a:t>
            </a:r>
          </a:p>
          <a:p>
            <a:pPr lvl="1"/>
            <a:r>
              <a:rPr lang="ko-KR" altLang="en-US" sz="2000" b="1"/>
              <a:t>출시</a:t>
            </a:r>
            <a:r>
              <a:rPr lang="en-US" altLang="ko-KR" sz="2000" b="1"/>
              <a:t>: </a:t>
            </a:r>
            <a:r>
              <a:rPr lang="en-US" altLang="ko-KR" sz="2000"/>
              <a:t>2006</a:t>
            </a:r>
            <a:r>
              <a:rPr lang="ko-KR" altLang="en-US" sz="2000"/>
              <a:t>년 </a:t>
            </a:r>
            <a:r>
              <a:rPr lang="en-US" altLang="ko-KR" sz="2000"/>
              <a:t>(.</a:t>
            </a:r>
            <a:r>
              <a:rPr lang="en-US" sz="2000"/>
              <a:t>NET Framework 3.0)</a:t>
            </a:r>
          </a:p>
          <a:p>
            <a:pPr lvl="1"/>
            <a:r>
              <a:rPr lang="ko-KR" altLang="en-US" sz="2000" b="1"/>
              <a:t>기반</a:t>
            </a:r>
            <a:r>
              <a:rPr lang="en-US" altLang="ko-KR" sz="2000" b="1"/>
              <a:t>: </a:t>
            </a:r>
            <a:r>
              <a:rPr lang="en-US" altLang="ko-KR" sz="2000"/>
              <a:t>.</a:t>
            </a:r>
            <a:r>
              <a:rPr lang="en-US" sz="2000"/>
              <a:t>NET Framework → .NET Core/.NET 5+</a:t>
            </a:r>
          </a:p>
          <a:p>
            <a:pPr lvl="1"/>
            <a:r>
              <a:rPr lang="ko-KR" altLang="en-US" sz="2000" b="1"/>
              <a:t>타겟</a:t>
            </a:r>
            <a:r>
              <a:rPr lang="en-US" altLang="ko-KR" sz="2000" b="1"/>
              <a:t>: </a:t>
            </a:r>
            <a:r>
              <a:rPr lang="en-US" altLang="ko-KR" sz="2000"/>
              <a:t>Windows </a:t>
            </a:r>
            <a:r>
              <a:rPr lang="ko-KR" altLang="en-US" sz="2000"/>
              <a:t>데스크톱 애플리케이션</a:t>
            </a:r>
            <a:endParaRPr lang="en-US" altLang="ko-KR" sz="2000"/>
          </a:p>
          <a:p>
            <a:pPr lvl="1"/>
            <a:r>
              <a:rPr lang="ko-KR" altLang="en-US" sz="2000" b="1"/>
              <a:t>성숙도</a:t>
            </a:r>
            <a:r>
              <a:rPr lang="en-US" altLang="ko-KR" sz="2000" b="1"/>
              <a:t>: </a:t>
            </a:r>
            <a:r>
              <a:rPr lang="en-US" altLang="ko-KR" sz="2000"/>
              <a:t>17</a:t>
            </a:r>
            <a:r>
              <a:rPr lang="ko-KR" altLang="en-US" sz="2000"/>
              <a:t>년간 발전된 안정적 기술</a:t>
            </a:r>
            <a:endParaRPr lang="en-US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0498B1-6B8F-C6E7-1338-B52B9124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>
            <a:normAutofit/>
          </a:bodyPr>
          <a:lstStyle/>
          <a:p>
            <a:r>
              <a:rPr lang="en-US" sz="2000" b="1"/>
              <a:t>WinUI (Windows UI Library)</a:t>
            </a:r>
          </a:p>
          <a:p>
            <a:pPr lvl="1"/>
            <a:r>
              <a:rPr lang="en-US" altLang="ko-KR" sz="2000" b="1"/>
              <a:t>WinUI 2: </a:t>
            </a:r>
            <a:r>
              <a:rPr lang="en-US" altLang="ko-KR" sz="2000"/>
              <a:t>UWP </a:t>
            </a:r>
            <a:r>
              <a:rPr lang="ko-KR" altLang="en-US" sz="2000"/>
              <a:t>앱용 </a:t>
            </a:r>
            <a:r>
              <a:rPr lang="en-US" altLang="ko-KR" sz="2000"/>
              <a:t>(2019</a:t>
            </a:r>
            <a:r>
              <a:rPr lang="ko-KR" altLang="en-US" sz="2000"/>
              <a:t>년 </a:t>
            </a:r>
            <a:r>
              <a:rPr lang="en-US" altLang="ko-KR" sz="2000"/>
              <a:t>4</a:t>
            </a:r>
            <a:r>
              <a:rPr lang="ko-KR" altLang="en-US" sz="2000"/>
              <a:t>월</a:t>
            </a:r>
            <a:r>
              <a:rPr lang="en-US" altLang="ko-KR" sz="2000"/>
              <a:t>)</a:t>
            </a:r>
          </a:p>
          <a:p>
            <a:pPr lvl="1"/>
            <a:r>
              <a:rPr lang="en-US" altLang="ko-KR" sz="2000" b="1"/>
              <a:t>WinUI 3: </a:t>
            </a:r>
            <a:r>
              <a:rPr lang="ko-KR" altLang="en-US" sz="2000"/>
              <a:t>독립적 프레임워크 </a:t>
            </a:r>
            <a:r>
              <a:rPr lang="en-US" altLang="ko-KR" sz="2000"/>
              <a:t>(2021</a:t>
            </a:r>
            <a:r>
              <a:rPr lang="ko-KR" altLang="en-US" sz="2000"/>
              <a:t>년</a:t>
            </a:r>
            <a:r>
              <a:rPr lang="en-US" altLang="ko-KR" sz="2000"/>
              <a:t>)</a:t>
            </a:r>
          </a:p>
          <a:p>
            <a:pPr lvl="1"/>
            <a:r>
              <a:rPr lang="ko-KR" altLang="en-US" sz="2000" b="1"/>
              <a:t>기반</a:t>
            </a:r>
            <a:r>
              <a:rPr lang="en-US" altLang="ko-KR" sz="2000" b="1"/>
              <a:t>: </a:t>
            </a:r>
            <a:r>
              <a:rPr lang="en-US" altLang="ko-KR" sz="2000"/>
              <a:t>Windows App SDK</a:t>
            </a:r>
          </a:p>
          <a:p>
            <a:pPr lvl="1"/>
            <a:r>
              <a:rPr lang="ko-KR" altLang="en-US" sz="2000" b="1"/>
              <a:t>타겟</a:t>
            </a:r>
            <a:r>
              <a:rPr lang="en-US" altLang="ko-KR" sz="2000" b="1"/>
              <a:t>: </a:t>
            </a:r>
            <a:r>
              <a:rPr lang="ko-KR" altLang="en-US" sz="2000"/>
              <a:t>현대적 </a:t>
            </a:r>
            <a:r>
              <a:rPr lang="en-US" altLang="ko-KR" sz="2000"/>
              <a:t>Windows </a:t>
            </a:r>
            <a:r>
              <a:rPr lang="ko-KR" altLang="en-US" sz="2000"/>
              <a:t>애플리케이션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90689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DB8C8-D9AB-B520-4C58-7FD5ACE15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5DAC-3338-5498-F518-D3507D44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chemeClr val="bg1"/>
                </a:solidFill>
              </a:rPr>
              <a:t>아키텍쳐 및 성능 비교</a:t>
            </a:r>
            <a:endParaRPr lang="en-US" sz="400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45766C83-BFAA-F0CD-826D-8950881C6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149487"/>
              </p:ext>
            </p:extLst>
          </p:nvPr>
        </p:nvGraphicFramePr>
        <p:xfrm>
          <a:off x="1155558" y="2532377"/>
          <a:ext cx="9889790" cy="3365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133">
                  <a:extLst>
                    <a:ext uri="{9D8B030D-6E8A-4147-A177-3AD203B41FA5}">
                      <a16:colId xmlns:a16="http://schemas.microsoft.com/office/drawing/2014/main" val="3261059511"/>
                    </a:ext>
                  </a:extLst>
                </a:gridCol>
                <a:gridCol w="4239060">
                  <a:extLst>
                    <a:ext uri="{9D8B030D-6E8A-4147-A177-3AD203B41FA5}">
                      <a16:colId xmlns:a16="http://schemas.microsoft.com/office/drawing/2014/main" val="3915439845"/>
                    </a:ext>
                  </a:extLst>
                </a:gridCol>
                <a:gridCol w="3296597">
                  <a:extLst>
                    <a:ext uri="{9D8B030D-6E8A-4147-A177-3AD203B41FA5}">
                      <a16:colId xmlns:a16="http://schemas.microsoft.com/office/drawing/2014/main" val="3749117753"/>
                    </a:ext>
                  </a:extLst>
                </a:gridCol>
              </a:tblGrid>
              <a:tr h="46439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300"/>
                        <a:t>항목</a:t>
                      </a:r>
                      <a:endParaRPr lang="en-US" sz="19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WPF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/>
                        <a:t>WinUI 3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938395928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렌더링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DirectX 9</a:t>
                      </a:r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DirectX 12</a:t>
                      </a:r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2711861168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메모리 사용량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/>
                        <a:t>~100MB (</a:t>
                      </a:r>
                      <a:r>
                        <a:rPr lang="ko-KR" altLang="en-US" sz="1700"/>
                        <a:t>동일 기능 기준</a:t>
                      </a:r>
                      <a:r>
                        <a:rPr lang="en-US" altLang="ko-KR" sz="1700"/>
                        <a:t>)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~45MB (Native AOT </a:t>
                      </a:r>
                      <a:r>
                        <a:rPr lang="ko-KR" altLang="en-US" sz="1700"/>
                        <a:t>적용 시</a:t>
                      </a:r>
                      <a:r>
                        <a:rPr lang="en-US" altLang="ko-KR" sz="1700"/>
                        <a:t>)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3242116768"/>
                  </a:ext>
                </a:extLst>
              </a:tr>
              <a:tr h="636387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시작 시간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/>
                        <a:t>빠름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/>
                        <a:t>빠름 </a:t>
                      </a:r>
                      <a:r>
                        <a:rPr lang="en-US" altLang="ko-KR" sz="1700"/>
                        <a:t>~</a:t>
                      </a:r>
                      <a:br>
                        <a:rPr lang="en-US" altLang="ko-KR" sz="1700"/>
                      </a:br>
                      <a:r>
                        <a:rPr lang="ko-KR" altLang="en-US" sz="1700"/>
                        <a:t>매우 빠름 </a:t>
                      </a:r>
                      <a:r>
                        <a:rPr lang="en-US" altLang="ko-KR" sz="1700"/>
                        <a:t>(Native AOT </a:t>
                      </a:r>
                      <a:r>
                        <a:rPr lang="ko-KR" altLang="en-US" sz="1700"/>
                        <a:t>적용 시</a:t>
                      </a:r>
                      <a:r>
                        <a:rPr lang="en-US" altLang="ko-KR" sz="1700"/>
                        <a:t>)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285162937"/>
                  </a:ext>
                </a:extLst>
              </a:tr>
              <a:tr h="636387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바인딩 성능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/>
                        <a:t>Binding (</a:t>
                      </a:r>
                      <a:r>
                        <a:rPr lang="ko-KR" altLang="en-US" sz="1700"/>
                        <a:t>런타임 리플렉션</a:t>
                      </a:r>
                      <a:r>
                        <a:rPr lang="en-US" altLang="ko-KR" sz="1700"/>
                        <a:t>)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altLang="ko-KR" sz="1700"/>
                        <a:t>x:Bind (</a:t>
                      </a:r>
                      <a:r>
                        <a:rPr lang="ko-KR" altLang="en-US" sz="1700"/>
                        <a:t>컴파일 타임</a:t>
                      </a:r>
                      <a:r>
                        <a:rPr lang="en-US" altLang="ko-KR" sz="1700"/>
                        <a:t>)</a:t>
                      </a:r>
                      <a:br>
                        <a:rPr lang="en-US" altLang="ko-KR" sz="1700"/>
                      </a:br>
                      <a:r>
                        <a:rPr lang="en-US" altLang="ko-KR" sz="1700"/>
                        <a:t>+ Binding </a:t>
                      </a:r>
                      <a:r>
                        <a:rPr lang="ko-KR" altLang="en-US" sz="1700"/>
                        <a:t>혼용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2628917865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스레딩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Dispatcher </a:t>
                      </a:r>
                      <a:r>
                        <a:rPr lang="ko-KR" altLang="en-US" sz="1700"/>
                        <a:t>기반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DispatcherQueue </a:t>
                      </a:r>
                      <a:r>
                        <a:rPr lang="ko-KR" altLang="en-US" sz="1700"/>
                        <a:t>기반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164943083"/>
                  </a:ext>
                </a:extLst>
              </a:tr>
              <a:tr h="407059">
                <a:tc>
                  <a:txBody>
                    <a:bodyPr/>
                    <a:lstStyle/>
                    <a:p>
                      <a:r>
                        <a:rPr lang="ko-KR" altLang="en-US" sz="1900" b="1"/>
                        <a:t>터치 지원</a:t>
                      </a:r>
                      <a:endParaRPr lang="en-US" sz="1900" b="1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/>
                        <a:t>기본적 터치 이벤트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tc>
                  <a:txBody>
                    <a:bodyPr/>
                    <a:lstStyle/>
                    <a:p>
                      <a:r>
                        <a:rPr lang="ko-KR" altLang="en-US" sz="1700"/>
                        <a:t>네이티브 터치</a:t>
                      </a:r>
                      <a:r>
                        <a:rPr lang="en-US" altLang="ko-KR" sz="1700"/>
                        <a:t>/</a:t>
                      </a:r>
                      <a:r>
                        <a:rPr lang="ko-KR" altLang="en-US" sz="1700"/>
                        <a:t>제스처 최적화</a:t>
                      </a:r>
                      <a:endParaRPr lang="en-US" sz="1700"/>
                    </a:p>
                  </a:txBody>
                  <a:tcPr marL="85998" marR="85998" marT="42999" marB="42999" anchor="ctr"/>
                </a:tc>
                <a:extLst>
                  <a:ext uri="{0D108BD9-81ED-4DB2-BD59-A6C34878D82A}">
                    <a16:rowId xmlns:a16="http://schemas.microsoft.com/office/drawing/2014/main" val="143574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08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AE8FA-6E9A-BC08-7D4D-D870780C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1EDB50-98AF-B38E-7002-3B7834E3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Native AOT </a:t>
            </a:r>
            <a:r>
              <a:rPr lang="ko-KR" alt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적용 유무에 따른</a:t>
            </a:r>
            <a:br>
              <a:rPr lang="en-US" altLang="ko-KR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ko-KR" alt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성능 차이 비교</a:t>
            </a:r>
            <a:endParaRPr lang="en-US" sz="2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E791C5F-0E0B-B3E0-7196-74D2C67A7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88968"/>
            <a:ext cx="10905066" cy="39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5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1045</Words>
  <Application>Microsoft Office PowerPoint</Application>
  <PresentationFormat>Widescreen</PresentationFormat>
  <Paragraphs>232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Office Theme</vt:lpstr>
      <vt:lpstr>WinUI가 WPF와 다른 점 알아보기</vt:lpstr>
      <vt:lpstr>목차</vt:lpstr>
      <vt:lpstr>발표자 소개</vt:lpstr>
      <vt:lpstr>Windows App SDK (WinUI)란?</vt:lpstr>
      <vt:lpstr>Windows App SDK (WinUI)란?</vt:lpstr>
      <vt:lpstr>PowerPoint Presentation</vt:lpstr>
      <vt:lpstr>기술 개요 및 배경</vt:lpstr>
      <vt:lpstr>아키텍쳐 및 성능 비교</vt:lpstr>
      <vt:lpstr>Native AOT 적용 유무에 따른 성능 차이 비교</vt:lpstr>
      <vt:lpstr>공통 컨트롤의 주요 차이점 – StackPanel</vt:lpstr>
      <vt:lpstr>공통 컨트롤의 주요 차이점 – StackPanel</vt:lpstr>
      <vt:lpstr>공통 컨트롤의 주요 차이점 – StackPanel</vt:lpstr>
      <vt:lpstr>공통 컨트롤의 주요 차이점 – Button</vt:lpstr>
      <vt:lpstr>공통 컨트롤의 주요 차이점 – Button</vt:lpstr>
      <vt:lpstr>공통 컨트롤의 주요 차이점 – Button</vt:lpstr>
      <vt:lpstr>공통 컨트롤의 주요 차이점 – ListView/ListBox</vt:lpstr>
      <vt:lpstr>공통 컨트롤의 주요 차이점 – ListView/ListBox</vt:lpstr>
      <vt:lpstr>공통 컨트롤의 주요 차이점 – ListView/ListBox</vt:lpstr>
      <vt:lpstr>공통 컨트롤의 주요 차이점 – ListView/ListBox</vt:lpstr>
      <vt:lpstr>공통 컨트롤의 주요 차이점 – ListView/ListBox</vt:lpstr>
      <vt:lpstr>WinUI 전용 컨트롤 – NavigationView</vt:lpstr>
      <vt:lpstr>WinUI 전용 컨트롤 – TeachingTip</vt:lpstr>
      <vt:lpstr>WinUI 전용 컨트롤 – InfoBar</vt:lpstr>
      <vt:lpstr>WinUI 전용 컨트롤 – Expander</vt:lpstr>
      <vt:lpstr>WinUI 전용 컨트롤 – NumberBox</vt:lpstr>
      <vt:lpstr>WinUI 전용 컨트롤 – ProgressRing</vt:lpstr>
      <vt:lpstr>WinUI 전용 컨트롤 – SwipeControl</vt:lpstr>
      <vt:lpstr>WinUI 전용 컨트롤 – RefreshContainer</vt:lpstr>
      <vt:lpstr>터치 및 입력 비교</vt:lpstr>
      <vt:lpstr>터치 및 입력 비교</vt:lpstr>
      <vt:lpstr>패키징 및 배포</vt:lpstr>
      <vt:lpstr>패키징 및 배포</vt:lpstr>
      <vt:lpstr>마이그레이션 고려사항</vt:lpstr>
      <vt:lpstr>크로스플랫폼 확장성 (Uno Platform)</vt:lpstr>
      <vt:lpstr>크로스플랫폼 확장성 (Uno Platform)</vt:lpstr>
      <vt:lpstr>크로스플랫폼 확장성 (Uno Platform)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Howon Lee</dc:creator>
  <cp:lastModifiedBy>Howon Lee</cp:lastModifiedBy>
  <cp:revision>2</cp:revision>
  <dcterms:created xsi:type="dcterms:W3CDTF">2025-08-25T08:12:54Z</dcterms:created>
  <dcterms:modified xsi:type="dcterms:W3CDTF">2025-08-28T10:57:12Z</dcterms:modified>
</cp:coreProperties>
</file>