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69" r:id="rId3"/>
  </p:sldMasterIdLst>
  <p:notesMasterIdLst>
    <p:notesMasterId r:id="rId20"/>
  </p:notesMasterIdLst>
  <p:handoutMasterIdLst>
    <p:handoutMasterId r:id="rId21"/>
  </p:handoutMasterIdLst>
  <p:sldIdLst>
    <p:sldId id="256" r:id="rId4"/>
    <p:sldId id="257" r:id="rId5"/>
    <p:sldId id="258" r:id="rId6"/>
    <p:sldId id="261" r:id="rId7"/>
    <p:sldId id="262" r:id="rId8"/>
    <p:sldId id="260" r:id="rId9"/>
    <p:sldId id="268" r:id="rId10"/>
    <p:sldId id="259" r:id="rId11"/>
    <p:sldId id="263" r:id="rId12"/>
    <p:sldId id="266" r:id="rId13"/>
    <p:sldId id="271" r:id="rId14"/>
    <p:sldId id="264" r:id="rId15"/>
    <p:sldId id="265" r:id="rId16"/>
    <p:sldId id="267" r:id="rId17"/>
    <p:sldId id="269" r:id="rId18"/>
    <p:sldId id="270" r:id="rId19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03447BB-5D67-496B-8E87-E561075AD55C}" styleName="Dunkle Formatvorlage 1 - Akz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unkle Formatvorlage 1 - Akz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622" autoAdjust="0"/>
  </p:normalViewPr>
  <p:slideViewPr>
    <p:cSldViewPr snapToGrid="0" snapToObjects="1"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6" d="100"/>
          <a:sy n="106" d="100"/>
        </p:scale>
        <p:origin x="-4080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13250-C537-B448-BED9-AF61DCF088B2}" type="datetimeFigureOut">
              <a:rPr lang="de-DE" smtClean="0"/>
              <a:t>20.03.2016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4A695-7498-A74F-BC00-EA565901E7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7081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8C751-7494-BF40-8574-213D7890D13D}" type="datetimeFigureOut">
              <a:rPr lang="de-DE" smtClean="0"/>
              <a:t>20.03.2016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48DAB-2417-E040-ADE8-0DE3F02E62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2471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7196477" y="4130561"/>
            <a:ext cx="787061" cy="3762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1400">
                <a:solidFill>
                  <a:srgbClr val="005A9B"/>
                </a:solidFill>
                <a:latin typeface="Arial"/>
              </a:defRPr>
            </a:lvl1pPr>
          </a:lstStyle>
          <a:p>
            <a:fld id="{4DAB4EE1-6072-2F44-92CB-9F66911368CD}" type="datetimeFigureOut">
              <a:rPr lang="de-DE" smtClean="0"/>
              <a:pPr/>
              <a:t>20.08.13</a:t>
            </a:fld>
            <a:endParaRPr lang="de-DE" dirty="0"/>
          </a:p>
        </p:txBody>
      </p:sp>
      <p:sp>
        <p:nvSpPr>
          <p:cNvPr id="16" name="Textplatzhalt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2527200" y="4139505"/>
            <a:ext cx="4535119" cy="3672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1400">
                <a:solidFill>
                  <a:srgbClr val="005A9B"/>
                </a:solidFill>
                <a:latin typeface="Arial"/>
              </a:defRPr>
            </a:lvl1pPr>
          </a:lstStyle>
          <a:p>
            <a:r>
              <a:rPr lang="de-DE" dirty="0" smtClean="0"/>
              <a:t>Marco Egner, Dominik </a:t>
            </a:r>
            <a:r>
              <a:rPr lang="de-DE" dirty="0" err="1" smtClean="0"/>
              <a:t>Thirmeyer</a:t>
            </a:r>
            <a:endParaRPr lang="de-DE" dirty="0"/>
          </a:p>
        </p:txBody>
      </p:sp>
      <p:sp>
        <p:nvSpPr>
          <p:cNvPr id="19" name="Textplatzhalt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2528570" y="3280855"/>
            <a:ext cx="5454698" cy="59200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2400" b="0" i="1" baseline="0">
                <a:solidFill>
                  <a:srgbClr val="005A9B"/>
                </a:solidFill>
                <a:latin typeface="Arial"/>
              </a:defRPr>
            </a:lvl1pPr>
          </a:lstStyle>
          <a:p>
            <a:r>
              <a:rPr lang="de-DE" dirty="0" smtClean="0"/>
              <a:t>Masteruntertitelformat bearbeiten</a:t>
            </a:r>
            <a:endParaRPr lang="de-DE" dirty="0"/>
          </a:p>
        </p:txBody>
      </p:sp>
      <p:sp>
        <p:nvSpPr>
          <p:cNvPr id="13" name="Titelplatzhalter 16"/>
          <p:cNvSpPr>
            <a:spLocks noGrp="1"/>
          </p:cNvSpPr>
          <p:nvPr>
            <p:ph type="title"/>
          </p:nvPr>
        </p:nvSpPr>
        <p:spPr>
          <a:xfrm>
            <a:off x="2527200" y="2296800"/>
            <a:ext cx="5454000" cy="8604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5405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6" y="1770960"/>
            <a:ext cx="4051577" cy="1609966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474663" y="3541921"/>
            <a:ext cx="4050940" cy="2969489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6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6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155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9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2963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5" y="1770959"/>
            <a:ext cx="8298000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8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9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4382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474663" y="1766888"/>
            <a:ext cx="8297862" cy="4741200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2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2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2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2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2600" kern="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4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9638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5200" y="1767840"/>
            <a:ext cx="8291713" cy="4741200"/>
          </a:xfrm>
          <a:prstGeom prst="rect">
            <a:avLst/>
          </a:prstGeom>
        </p:spPr>
        <p:txBody>
          <a:bodyPr vert="horz" tIns="0" rIns="0" bIns="0"/>
          <a:lstStyle>
            <a:lvl1pPr marL="0" indent="0">
              <a:buFontTx/>
              <a:buNone/>
              <a:defRPr/>
            </a:lvl1pPr>
          </a:lstStyle>
          <a:p>
            <a:endParaRPr lang="de-DE" dirty="0"/>
          </a:p>
        </p:txBody>
      </p:sp>
      <p:sp>
        <p:nvSpPr>
          <p:cNvPr id="13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2158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2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6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7" name="Bildplatzhalter 13"/>
          <p:cNvSpPr>
            <a:spLocks noGrp="1"/>
          </p:cNvSpPr>
          <p:nvPr>
            <p:ph type="pic" sz="quarter" idx="18"/>
          </p:nvPr>
        </p:nvSpPr>
        <p:spPr>
          <a:xfrm>
            <a:off x="47427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9" name="Textplatzhalt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7427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2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1352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6" y="1770959"/>
            <a:ext cx="4051577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8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7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6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71683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9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474663" y="1771651"/>
            <a:ext cx="4050940" cy="4739759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20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20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20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20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2000" kern="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4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4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765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9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87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5" y="1770959"/>
            <a:ext cx="8298000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15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8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5708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5" y="1770960"/>
            <a:ext cx="8298000" cy="1064366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20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474663" y="2978941"/>
            <a:ext cx="8297862" cy="3528000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5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4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9329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474663" y="1766888"/>
            <a:ext cx="8297862" cy="474120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8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8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8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8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800" kern="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0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3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160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5200" y="1767840"/>
            <a:ext cx="8291713" cy="4741200"/>
          </a:xfrm>
          <a:prstGeom prst="rect">
            <a:avLst/>
          </a:prstGeom>
        </p:spPr>
        <p:txBody>
          <a:bodyPr vert="horz" tIns="0" rIns="0" bIns="0"/>
          <a:lstStyle>
            <a:lvl1pPr marL="0" indent="0">
              <a:buFontTx/>
              <a:buNone/>
              <a:defRPr/>
            </a:lvl1pPr>
          </a:lstStyle>
          <a:p>
            <a:endParaRPr lang="de-DE" dirty="0"/>
          </a:p>
        </p:txBody>
      </p:sp>
      <p:sp>
        <p:nvSpPr>
          <p:cNvPr id="14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7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019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6" y="1770959"/>
            <a:ext cx="4051577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7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724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0" name="Bildplatzhalter 13"/>
          <p:cNvSpPr>
            <a:spLocks noGrp="1"/>
          </p:cNvSpPr>
          <p:nvPr>
            <p:ph type="pic" sz="quarter" idx="18"/>
          </p:nvPr>
        </p:nvSpPr>
        <p:spPr>
          <a:xfrm>
            <a:off x="47427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1" name="Textplatzhalt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7427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6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4880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8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474663" y="1771651"/>
            <a:ext cx="4050940" cy="4739759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9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2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5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8921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4.emf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5.emf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7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d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Bild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elplatzhalter 16"/>
          <p:cNvSpPr>
            <a:spLocks noGrp="1"/>
          </p:cNvSpPr>
          <p:nvPr>
            <p:ph type="title"/>
          </p:nvPr>
        </p:nvSpPr>
        <p:spPr>
          <a:xfrm>
            <a:off x="2527200" y="2296800"/>
            <a:ext cx="5454000" cy="8604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7" name="Textplatzhalter 17"/>
          <p:cNvSpPr>
            <a:spLocks noGrp="1"/>
          </p:cNvSpPr>
          <p:nvPr>
            <p:ph type="body" idx="1"/>
          </p:nvPr>
        </p:nvSpPr>
        <p:spPr>
          <a:xfrm>
            <a:off x="2527200" y="3251201"/>
            <a:ext cx="5454000" cy="32575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662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lvl1pPr algn="r" defTabSz="457200" rtl="0" eaLnBrk="1" latinLnBrk="0" hangingPunct="1">
        <a:lnSpc>
          <a:spcPts val="3000"/>
        </a:lnSpc>
        <a:spcBef>
          <a:spcPct val="0"/>
        </a:spcBef>
        <a:buNone/>
        <a:defRPr sz="3000" i="1" kern="1200">
          <a:solidFill>
            <a:srgbClr val="005A9B"/>
          </a:solidFill>
          <a:latin typeface="Arial"/>
          <a:ea typeface="+mj-ea"/>
          <a:cs typeface="Arial"/>
        </a:defRPr>
      </a:lvl1pPr>
    </p:titleStyle>
    <p:bodyStyle>
      <a:lvl1pPr marL="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b="1" ker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4pPr>
      <a:lvl5pPr marL="144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 10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Fußzeilenplatzhalter 8"/>
          <p:cNvSpPr txBox="1">
            <a:spLocks/>
          </p:cNvSpPr>
          <p:nvPr/>
        </p:nvSpPr>
        <p:spPr>
          <a:xfrm>
            <a:off x="378432" y="6582965"/>
            <a:ext cx="822837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457200" rtl="0" eaLnBrk="1" latinLnBrk="0" hangingPunct="1">
              <a:defRPr sz="800" kern="120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17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idx="1"/>
          </p:nvPr>
        </p:nvSpPr>
        <p:spPr>
          <a:xfrm>
            <a:off x="475200" y="1767599"/>
            <a:ext cx="8298000" cy="4741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75200" y="6627685"/>
            <a:ext cx="333248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smtClean="0"/>
              <a:t>Git &amp; Spike Solutions – Eine Einführung</a:t>
            </a:r>
            <a:endParaRPr lang="de-DE" sz="8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680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1" r:id="rId2"/>
    <p:sldLayoutId id="2147483663" r:id="rId3"/>
    <p:sldLayoutId id="2147483667" r:id="rId4"/>
    <p:sldLayoutId id="2147483665" r:id="rId5"/>
    <p:sldLayoutId id="2147483662" r:id="rId6"/>
    <p:sldLayoutId id="2147483678" r:id="rId7"/>
    <p:sldLayoutId id="2147483677" r:id="rId8"/>
    <p:sldLayoutId id="2147483664" r:id="rId9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200" b="0" i="1" ker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b="1" ker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4pPr>
      <a:lvl5pPr marL="144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Fußzeilenplatzhalter 8"/>
          <p:cNvSpPr txBox="1">
            <a:spLocks/>
          </p:cNvSpPr>
          <p:nvPr/>
        </p:nvSpPr>
        <p:spPr>
          <a:xfrm>
            <a:off x="378432" y="6582965"/>
            <a:ext cx="822837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457200" rtl="0" eaLnBrk="1" latinLnBrk="0" hangingPunct="1">
              <a:defRPr sz="800" kern="120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6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8" name="Textplatzhalter 17"/>
          <p:cNvSpPr>
            <a:spLocks noGrp="1"/>
          </p:cNvSpPr>
          <p:nvPr>
            <p:ph type="body" idx="1"/>
          </p:nvPr>
        </p:nvSpPr>
        <p:spPr>
          <a:xfrm>
            <a:off x="475200" y="1767599"/>
            <a:ext cx="8298000" cy="4741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2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475200" y="6627685"/>
            <a:ext cx="33324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smtClean="0">
                <a:latin typeface="Arial"/>
              </a:rPr>
              <a:t>Fußzeile auf Masterfolie eingeben</a:t>
            </a:r>
          </a:p>
          <a:p>
            <a:endParaRPr lang="de-DE" sz="8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5271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3" r:id="rId3"/>
    <p:sldLayoutId id="2147483674" r:id="rId4"/>
    <p:sldLayoutId id="2147483679" r:id="rId5"/>
    <p:sldLayoutId id="2147483675" r:id="rId6"/>
    <p:sldLayoutId id="2147483676" r:id="rId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600" b="0" i="1" ker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b="1" ker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4pPr>
      <a:lvl5pPr marL="144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22.03.16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Eine Einführung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r>
              <a:rPr lang="de-DE" dirty="0" smtClean="0"/>
              <a:t> &amp; Spike Solutions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95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commit</a:t>
            </a:r>
            <a:r>
              <a:rPr lang="de-DE" dirty="0"/>
              <a:t> –m </a:t>
            </a:r>
            <a:r>
              <a:rPr lang="de-DE" dirty="0" smtClean="0"/>
              <a:t>“&lt;Commit Nachricht&gt;“</a:t>
            </a:r>
            <a:endParaRPr lang="de-DE" dirty="0"/>
          </a:p>
          <a:p>
            <a:pPr lvl="1"/>
            <a:r>
              <a:rPr lang="de-DE" dirty="0"/>
              <a:t>Bestätigen der Änderungen (modifizierte, hinzugefügte und gelöschte Dateien) gegenüber des lokalen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smtClean="0"/>
              <a:t>Repository</a:t>
            </a:r>
          </a:p>
          <a:p>
            <a:pPr lvl="1"/>
            <a:endParaRPr lang="de-DE" dirty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status</a:t>
            </a:r>
            <a:r>
              <a:rPr lang="de-DE" dirty="0" smtClean="0"/>
              <a:t> </a:t>
            </a:r>
            <a:endParaRPr lang="de-DE" dirty="0"/>
          </a:p>
          <a:p>
            <a:pPr lvl="1"/>
            <a:r>
              <a:rPr lang="de-DE" dirty="0" smtClean="0"/>
              <a:t>Zeigt die getätigten Änderungen (nicht </a:t>
            </a:r>
            <a:r>
              <a:rPr lang="de-DE" dirty="0" err="1" smtClean="0"/>
              <a:t>commited</a:t>
            </a:r>
            <a:r>
              <a:rPr lang="de-DE" dirty="0" smtClean="0"/>
              <a:t>) an</a:t>
            </a:r>
          </a:p>
          <a:p>
            <a:pPr lvl="1" indent="0">
              <a:buNone/>
            </a:pPr>
            <a:r>
              <a:rPr lang="de-DE" dirty="0" smtClean="0"/>
              <a:t> </a:t>
            </a:r>
            <a:endParaRPr lang="de-DE" dirty="0"/>
          </a:p>
          <a:p>
            <a:r>
              <a:rPr lang="de-DE" altLang="de-DE" dirty="0" err="1"/>
              <a:t>git</a:t>
            </a:r>
            <a:r>
              <a:rPr lang="de-DE" altLang="de-DE" dirty="0"/>
              <a:t> push </a:t>
            </a:r>
            <a:r>
              <a:rPr lang="de-DE" altLang="de-DE" dirty="0" err="1"/>
              <a:t>origin</a:t>
            </a:r>
            <a:r>
              <a:rPr lang="de-DE" altLang="de-DE" dirty="0"/>
              <a:t> </a:t>
            </a:r>
            <a:r>
              <a:rPr lang="de-DE" altLang="de-DE" dirty="0" err="1"/>
              <a:t>master</a:t>
            </a:r>
            <a:endParaRPr lang="de-DE" altLang="de-DE" dirty="0"/>
          </a:p>
          <a:p>
            <a:pPr lvl="1"/>
            <a:r>
              <a:rPr lang="de-DE" dirty="0"/>
              <a:t>Übertragen der </a:t>
            </a:r>
            <a:r>
              <a:rPr lang="de-DE" dirty="0" err="1"/>
              <a:t>Commits</a:t>
            </a:r>
            <a:r>
              <a:rPr lang="de-DE" dirty="0"/>
              <a:t> an das Master Repository (definiert im </a:t>
            </a:r>
            <a:r>
              <a:rPr lang="de-DE" dirty="0" err="1"/>
              <a:t>Clone</a:t>
            </a:r>
            <a:r>
              <a:rPr lang="de-DE" dirty="0"/>
              <a:t>-Befehl)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Wichtigste Befehle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Workflow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0624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err="1"/>
              <a:t>g</a:t>
            </a:r>
            <a:r>
              <a:rPr lang="de-DE" dirty="0" err="1" smtClean="0"/>
              <a:t>it</a:t>
            </a:r>
            <a:r>
              <a:rPr lang="de-DE" dirty="0" smtClean="0"/>
              <a:t> pull</a:t>
            </a:r>
          </a:p>
          <a:p>
            <a:pPr lvl="1"/>
            <a:r>
              <a:rPr lang="de-DE" dirty="0" smtClean="0"/>
              <a:t>Aktualisiert das lokale Repository mit den neuesten Änderungen</a:t>
            </a:r>
          </a:p>
          <a:p>
            <a:endParaRPr lang="de-DE" dirty="0"/>
          </a:p>
          <a:p>
            <a:pPr lvl="0"/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diff</a:t>
            </a:r>
            <a:r>
              <a:rPr lang="de-DE" altLang="de-DE" dirty="0"/>
              <a:t> &lt;</a:t>
            </a:r>
            <a:r>
              <a:rPr lang="de-DE" altLang="de-DE" dirty="0" err="1"/>
              <a:t>quell_branch</a:t>
            </a:r>
            <a:r>
              <a:rPr lang="de-DE" altLang="de-DE" dirty="0"/>
              <a:t>&gt; &lt;</a:t>
            </a:r>
            <a:r>
              <a:rPr lang="de-DE" altLang="de-DE" dirty="0" err="1"/>
              <a:t>ziel_branch</a:t>
            </a:r>
            <a:r>
              <a:rPr lang="de-DE" altLang="de-DE" dirty="0"/>
              <a:t>&gt; </a:t>
            </a:r>
            <a:endParaRPr lang="de-DE" altLang="de-DE" dirty="0" smtClean="0"/>
          </a:p>
          <a:p>
            <a:pPr lvl="1"/>
            <a:r>
              <a:rPr lang="de-DE" altLang="de-DE" dirty="0" smtClean="0"/>
              <a:t>Zeigt die Differenzen zweier Branches an</a:t>
            </a:r>
            <a:endParaRPr lang="de-DE" alt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Wichtigste Befehle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Workflow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1540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err="1" smtClean="0"/>
              <a:t>Branching</a:t>
            </a:r>
            <a:r>
              <a:rPr lang="de-DE" dirty="0" smtClean="0"/>
              <a:t> hilft dabei Tickets nach einem Ticket-Tracking-System</a:t>
            </a:r>
          </a:p>
          <a:p>
            <a:pPr indent="361950">
              <a:buNone/>
            </a:pPr>
            <a:r>
              <a:rPr lang="de-DE" dirty="0"/>
              <a:t>a</a:t>
            </a:r>
            <a:r>
              <a:rPr lang="de-DE" dirty="0" smtClean="0"/>
              <a:t>bzuarbeiten</a:t>
            </a:r>
            <a:endParaRPr lang="de-DE" dirty="0" smtClean="0"/>
          </a:p>
          <a:p>
            <a:r>
              <a:rPr lang="de-DE" dirty="0" smtClean="0"/>
              <a:t>Mit </a:t>
            </a:r>
            <a:r>
              <a:rPr lang="de-DE" dirty="0" smtClean="0">
                <a:solidFill>
                  <a:srgbClr val="FF0000"/>
                </a:solidFill>
              </a:rPr>
              <a:t>Git </a:t>
            </a:r>
            <a:r>
              <a:rPr lang="de-DE" dirty="0" err="1" smtClean="0">
                <a:solidFill>
                  <a:srgbClr val="FF0000"/>
                </a:solidFill>
              </a:rPr>
              <a:t>checkout</a:t>
            </a:r>
            <a:r>
              <a:rPr lang="de-DE" dirty="0" smtClean="0">
                <a:solidFill>
                  <a:srgbClr val="FF0000"/>
                </a:solidFill>
              </a:rPr>
              <a:t> –b &lt;</a:t>
            </a:r>
            <a:r>
              <a:rPr lang="de-DE" dirty="0" err="1" smtClean="0">
                <a:solidFill>
                  <a:srgbClr val="FF0000"/>
                </a:solidFill>
              </a:rPr>
              <a:t>newBranchName</a:t>
            </a:r>
            <a:r>
              <a:rPr lang="de-DE" dirty="0" smtClean="0">
                <a:solidFill>
                  <a:srgbClr val="FF0000"/>
                </a:solidFill>
              </a:rPr>
              <a:t>&gt;</a:t>
            </a:r>
            <a:r>
              <a:rPr lang="de-DE" dirty="0" smtClean="0"/>
              <a:t> erstellt man </a:t>
            </a:r>
            <a:r>
              <a:rPr lang="de-DE" dirty="0" smtClean="0"/>
              <a:t>einen neuen </a:t>
            </a:r>
            <a:r>
              <a:rPr lang="de-DE" dirty="0" err="1" smtClean="0"/>
              <a:t>Branch</a:t>
            </a:r>
            <a:endParaRPr lang="de-DE" dirty="0" smtClean="0"/>
          </a:p>
          <a:p>
            <a:pPr indent="361950">
              <a:buNone/>
            </a:pPr>
            <a:r>
              <a:rPr lang="de-DE" dirty="0" smtClean="0"/>
              <a:t>und wechselt </a:t>
            </a:r>
            <a:r>
              <a:rPr lang="de-DE" dirty="0" smtClean="0"/>
              <a:t>direkt vom aktuellen zum neu erstellten </a:t>
            </a:r>
            <a:r>
              <a:rPr lang="de-DE" dirty="0" err="1" smtClean="0"/>
              <a:t>Branch</a:t>
            </a:r>
            <a:r>
              <a:rPr lang="de-DE" dirty="0" smtClean="0"/>
              <a:t>.</a:t>
            </a:r>
            <a:endParaRPr lang="de-DE" dirty="0" smtClean="0"/>
          </a:p>
          <a:p>
            <a:pPr indent="361950">
              <a:buNone/>
              <a:tabLst>
                <a:tab pos="361950" algn="l"/>
              </a:tabLst>
            </a:pPr>
            <a:r>
              <a:rPr lang="de-DE" dirty="0" smtClean="0"/>
              <a:t>Nach dem Commit </a:t>
            </a:r>
            <a:r>
              <a:rPr lang="de-DE" dirty="0"/>
              <a:t>wechselt man wieder </a:t>
            </a:r>
            <a:r>
              <a:rPr lang="de-DE" dirty="0" smtClean="0"/>
              <a:t>zum Master (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checkout</a:t>
            </a:r>
            <a:r>
              <a:rPr lang="de-DE" dirty="0" smtClean="0"/>
              <a:t> </a:t>
            </a:r>
            <a:r>
              <a:rPr lang="de-DE" dirty="0"/>
              <a:t>	</a:t>
            </a:r>
            <a:r>
              <a:rPr lang="de-DE" dirty="0" err="1" smtClean="0"/>
              <a:t>master</a:t>
            </a:r>
            <a:r>
              <a:rPr lang="de-DE" dirty="0" smtClean="0"/>
              <a:t>) und </a:t>
            </a:r>
            <a:r>
              <a:rPr lang="de-DE" dirty="0" err="1" smtClean="0"/>
              <a:t>merged</a:t>
            </a:r>
            <a:r>
              <a:rPr lang="de-DE" dirty="0" smtClean="0"/>
              <a:t> </a:t>
            </a:r>
            <a:r>
              <a:rPr lang="de-DE" dirty="0" smtClean="0"/>
              <a:t>mit der eben angelegten </a:t>
            </a:r>
            <a:r>
              <a:rPr lang="de-DE" dirty="0" err="1" smtClean="0"/>
              <a:t>Branch</a:t>
            </a:r>
            <a:r>
              <a:rPr lang="de-DE" dirty="0" smtClean="0"/>
              <a:t>.</a:t>
            </a:r>
            <a:endParaRPr lang="de-DE" dirty="0" smtClean="0"/>
          </a:p>
          <a:p>
            <a:pPr indent="361950">
              <a:buNone/>
            </a:pPr>
            <a:r>
              <a:rPr lang="de-DE" dirty="0" smtClean="0"/>
              <a:t>(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 &lt;</a:t>
            </a:r>
            <a:r>
              <a:rPr lang="de-DE" dirty="0" err="1" smtClean="0"/>
              <a:t>newBranchName</a:t>
            </a:r>
            <a:r>
              <a:rPr lang="de-DE" dirty="0" smtClean="0"/>
              <a:t>&gt;)</a:t>
            </a:r>
          </a:p>
          <a:p>
            <a:pPr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Branches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12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898" y="4667160"/>
            <a:ext cx="4747804" cy="168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82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Kopieren des Projekts incl. Erzeugen des </a:t>
            </a:r>
            <a:r>
              <a:rPr lang="de-DE" dirty="0" err="1" smtClean="0"/>
              <a:t>working</a:t>
            </a:r>
            <a:r>
              <a:rPr lang="de-DE" dirty="0" smtClean="0"/>
              <a:t> </a:t>
            </a:r>
            <a:r>
              <a:rPr lang="de-DE" dirty="0" err="1" smtClean="0"/>
              <a:t>directory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/>
              <a:t>clone</a:t>
            </a:r>
            <a:r>
              <a:rPr lang="de-DE" dirty="0"/>
              <a:t> https</a:t>
            </a:r>
            <a:r>
              <a:rPr lang="de-DE" dirty="0" smtClean="0"/>
              <a:t>://github.com/daHaimi/2dgame-thi-2016.git</a:t>
            </a:r>
            <a:r>
              <a:rPr lang="de-DE" dirty="0"/>
              <a:t> </a:t>
            </a:r>
            <a:r>
              <a:rPr lang="de-DE" dirty="0" smtClean="0"/>
              <a:t>[&lt;Ordnername&gt;]</a:t>
            </a:r>
          </a:p>
          <a:p>
            <a:endParaRPr lang="de-DE" dirty="0" smtClean="0"/>
          </a:p>
          <a:p>
            <a:r>
              <a:rPr lang="de-DE" dirty="0" smtClean="0"/>
              <a:t>Geänderte Dateien in </a:t>
            </a:r>
            <a:r>
              <a:rPr lang="de-DE" dirty="0" err="1" smtClean="0"/>
              <a:t>Staging</a:t>
            </a:r>
            <a:r>
              <a:rPr lang="de-DE" dirty="0" smtClean="0"/>
              <a:t> Area hinzufügen und </a:t>
            </a:r>
            <a:r>
              <a:rPr lang="de-DE" dirty="0" err="1" smtClean="0"/>
              <a:t>commiten</a:t>
            </a:r>
            <a:r>
              <a:rPr lang="de-DE" dirty="0" smtClean="0"/>
              <a:t>:</a:t>
            </a:r>
          </a:p>
          <a:p>
            <a:pPr lvl="1"/>
            <a:r>
              <a:rPr lang="de-DE" altLang="de-DE" dirty="0" err="1">
                <a:latin typeface="Arial Unicode MS"/>
              </a:rPr>
              <a:t>git</a:t>
            </a:r>
            <a:r>
              <a:rPr lang="de-DE" altLang="de-DE" dirty="0">
                <a:latin typeface="Arial Unicode MS"/>
              </a:rPr>
              <a:t> </a:t>
            </a:r>
            <a:r>
              <a:rPr lang="de-DE" altLang="de-DE" dirty="0" err="1">
                <a:latin typeface="Arial Unicode MS"/>
              </a:rPr>
              <a:t>commit</a:t>
            </a:r>
            <a:r>
              <a:rPr lang="de-DE" altLang="de-DE" dirty="0">
                <a:latin typeface="Arial Unicode MS"/>
              </a:rPr>
              <a:t> -a -m </a:t>
            </a:r>
            <a:r>
              <a:rPr lang="de-DE" altLang="de-DE" dirty="0" smtClean="0">
                <a:latin typeface="Arial Unicode MS"/>
              </a:rPr>
              <a:t>„&lt;Commit Nachricht&gt;“</a:t>
            </a:r>
            <a:endParaRPr lang="de-DE" altLang="de-DE" sz="4000" dirty="0">
              <a:latin typeface="Arial Unicode MS"/>
            </a:endParaRPr>
          </a:p>
          <a:p>
            <a:endParaRPr lang="de-DE" altLang="de-DE" dirty="0" smtClean="0">
              <a:latin typeface="Arial Unicode MS"/>
            </a:endParaRPr>
          </a:p>
          <a:p>
            <a:endParaRPr lang="de-DE" altLang="de-DE" dirty="0">
              <a:latin typeface="Arial Unicode MS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Getting</a:t>
            </a:r>
            <a:r>
              <a:rPr lang="de-DE" dirty="0" smtClean="0"/>
              <a:t> </a:t>
            </a:r>
            <a:r>
              <a:rPr lang="de-DE" dirty="0" err="1" smtClean="0"/>
              <a:t>Started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192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Code Experiment</a:t>
            </a:r>
          </a:p>
          <a:p>
            <a:pPr>
              <a:tabLst>
                <a:tab pos="361950" algn="l"/>
              </a:tabLst>
            </a:pPr>
            <a:r>
              <a:rPr lang="de-DE" dirty="0" smtClean="0"/>
              <a:t>Statt vorsichtiges Layer für Layer erstellen, </a:t>
            </a:r>
            <a:r>
              <a:rPr lang="de-DE" dirty="0" err="1" smtClean="0"/>
              <a:t>Brutforce</a:t>
            </a:r>
            <a:r>
              <a:rPr lang="de-DE" dirty="0" smtClean="0"/>
              <a:t> Methode durch </a:t>
            </a:r>
            <a:r>
              <a:rPr lang="de-DE" dirty="0" smtClean="0"/>
              <a:t>	alle </a:t>
            </a:r>
            <a:r>
              <a:rPr lang="de-DE" dirty="0" smtClean="0"/>
              <a:t>Schichten</a:t>
            </a:r>
          </a:p>
          <a:p>
            <a:r>
              <a:rPr lang="de-DE" dirty="0" smtClean="0"/>
              <a:t>Quick &amp; </a:t>
            </a:r>
            <a:r>
              <a:rPr lang="de-DE" dirty="0" err="1" smtClean="0"/>
              <a:t>Dirty</a:t>
            </a:r>
            <a:r>
              <a:rPr lang="de-DE" dirty="0" smtClean="0"/>
              <a:t> Lösung bei einem neuangefangenen Wegwerfprojekt</a:t>
            </a:r>
          </a:p>
          <a:p>
            <a:pPr>
              <a:tabLst>
                <a:tab pos="361950" algn="l"/>
              </a:tabLst>
            </a:pPr>
            <a:r>
              <a:rPr lang="de-DE" dirty="0" smtClean="0"/>
              <a:t>Code wird nur soweit programmiert bis er eine Antwort auf unsere </a:t>
            </a:r>
            <a:r>
              <a:rPr lang="de-DE" dirty="0" smtClean="0"/>
              <a:t>	Fragestellung </a:t>
            </a:r>
            <a:r>
              <a:rPr lang="de-DE" dirty="0" smtClean="0"/>
              <a:t>ausspuckt.</a:t>
            </a:r>
            <a:endParaRPr lang="de-DE" dirty="0"/>
          </a:p>
          <a:p>
            <a:r>
              <a:rPr lang="de-DE" dirty="0" smtClean="0"/>
              <a:t>Herumbasteln und Hacken erwünscht</a:t>
            </a:r>
          </a:p>
          <a:p>
            <a:r>
              <a:rPr lang="de-DE" dirty="0" smtClean="0"/>
              <a:t>Kein Bedarf von Unit Tests</a:t>
            </a:r>
          </a:p>
          <a:p>
            <a:pPr>
              <a:tabLst>
                <a:tab pos="361950" algn="l"/>
              </a:tabLst>
            </a:pPr>
            <a:r>
              <a:rPr lang="de-DE" dirty="0" smtClean="0"/>
              <a:t>Nach erfolgreichem Durchlauf mit brauchbaren Ergebnissen, Code </a:t>
            </a:r>
            <a:r>
              <a:rPr lang="de-DE" dirty="0" smtClean="0"/>
              <a:t>	wegwerfen</a:t>
            </a: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Spike Solutions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6125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Arbeiten in Branchen, aber danach nicht </a:t>
            </a:r>
            <a:r>
              <a:rPr lang="de-DE" dirty="0" err="1" smtClean="0"/>
              <a:t>Mergen</a:t>
            </a:r>
            <a:endParaRPr lang="de-DE" dirty="0" smtClean="0"/>
          </a:p>
          <a:p>
            <a:pPr lvl="1"/>
            <a:r>
              <a:rPr lang="de-DE" dirty="0" smtClean="0"/>
              <a:t>Lösche</a:t>
            </a:r>
            <a:r>
              <a:rPr lang="de-DE" dirty="0" smtClean="0"/>
              <a:t> </a:t>
            </a:r>
            <a:r>
              <a:rPr lang="de-DE" dirty="0" smtClean="0"/>
              <a:t>die </a:t>
            </a:r>
            <a:r>
              <a:rPr lang="de-DE" dirty="0" smtClean="0"/>
              <a:t>Branches, die nicht </a:t>
            </a:r>
            <a:r>
              <a:rPr lang="de-DE" dirty="0" smtClean="0"/>
              <a:t>länger </a:t>
            </a:r>
            <a:r>
              <a:rPr lang="de-DE" dirty="0" smtClean="0"/>
              <a:t>benötigt werden</a:t>
            </a:r>
            <a:endParaRPr lang="de-DE" dirty="0" smtClean="0"/>
          </a:p>
          <a:p>
            <a:r>
              <a:rPr lang="de-DE" dirty="0" smtClean="0"/>
              <a:t>Den Spike da anbringen, wo er schnell läuft</a:t>
            </a:r>
          </a:p>
          <a:p>
            <a:pPr lvl="1"/>
            <a:r>
              <a:rPr lang="de-DE" dirty="0" smtClean="0"/>
              <a:t>Vermeide langes navigieren in deiner laufenden Anwendung</a:t>
            </a:r>
          </a:p>
          <a:p>
            <a:r>
              <a:rPr lang="de-DE" dirty="0" smtClean="0"/>
              <a:t>Arbeite in kleinen Schritten, </a:t>
            </a:r>
            <a:r>
              <a:rPr lang="de-DE" dirty="0" smtClean="0"/>
              <a:t>überprüfe </a:t>
            </a:r>
            <a:r>
              <a:rPr lang="de-DE" dirty="0" smtClean="0"/>
              <a:t>deinen Fortschritt</a:t>
            </a:r>
          </a:p>
          <a:p>
            <a:pPr lvl="1"/>
            <a:r>
              <a:rPr lang="de-DE" dirty="0" smtClean="0"/>
              <a:t>Wenn du Feedback bekommen kannst, hol es dir</a:t>
            </a:r>
          </a:p>
          <a:p>
            <a:r>
              <a:rPr lang="de-DE" dirty="0" err="1" smtClean="0"/>
              <a:t>Copy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Past</a:t>
            </a:r>
            <a:r>
              <a:rPr lang="de-DE" dirty="0" smtClean="0"/>
              <a:t> </a:t>
            </a:r>
            <a:r>
              <a:rPr lang="de-DE" dirty="0" smtClean="0"/>
              <a:t>großzügig Verwenden</a:t>
            </a:r>
            <a:endParaRPr lang="de-DE" dirty="0" smtClean="0"/>
          </a:p>
          <a:p>
            <a:pPr lvl="1"/>
            <a:r>
              <a:rPr lang="de-DE" dirty="0" err="1" smtClean="0"/>
              <a:t>StackOverflow</a:t>
            </a:r>
            <a:r>
              <a:rPr lang="de-DE" dirty="0" smtClean="0"/>
              <a:t> ist dein Freund, weil wir hier nur Hacken, nicht Test Treiber Programmierung betreiben</a:t>
            </a:r>
          </a:p>
          <a:p>
            <a:pPr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Techniken für Spike Solution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235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Nutze Anwendungscode</a:t>
            </a:r>
          </a:p>
          <a:p>
            <a:pPr lvl="1"/>
            <a:r>
              <a:rPr lang="de-DE" dirty="0" smtClean="0"/>
              <a:t>Je besser du es lernst, desto weniger musst du schreiben</a:t>
            </a:r>
          </a:p>
          <a:p>
            <a:r>
              <a:rPr lang="de-DE" dirty="0" smtClean="0"/>
              <a:t>Schreib keinen Code den du nicht brauchst</a:t>
            </a:r>
          </a:p>
          <a:p>
            <a:pPr lvl="1"/>
            <a:r>
              <a:rPr lang="de-DE" dirty="0" smtClean="0"/>
              <a:t>Ziel ist es eine Antwort zu bekommen, keinen sauberen Code</a:t>
            </a:r>
          </a:p>
          <a:p>
            <a:r>
              <a:rPr lang="de-DE" dirty="0" smtClean="0"/>
              <a:t>Setze deine Spike Solution nicht in deinen Produktivcode ein</a:t>
            </a:r>
          </a:p>
          <a:p>
            <a:pPr lvl="1"/>
            <a:r>
              <a:rPr lang="de-DE" dirty="0" smtClean="0"/>
              <a:t>Schmeiß sie </a:t>
            </a:r>
            <a:r>
              <a:rPr lang="de-DE" dirty="0" smtClean="0"/>
              <a:t>weg, </a:t>
            </a:r>
            <a:r>
              <a:rPr lang="de-DE" dirty="0" smtClean="0"/>
              <a:t>wenn du fertig </a:t>
            </a:r>
            <a:r>
              <a:rPr lang="de-DE" dirty="0" smtClean="0"/>
              <a:t>bist	-&gt; nur </a:t>
            </a:r>
            <a:r>
              <a:rPr lang="de-DE" dirty="0" smtClean="0"/>
              <a:t>quick &amp; </a:t>
            </a:r>
            <a:r>
              <a:rPr lang="de-DE" dirty="0" err="1" smtClean="0"/>
              <a:t>dirty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Techniken für Spike Solution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3285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00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Versionskontrollsystem</a:t>
            </a:r>
          </a:p>
          <a:p>
            <a:r>
              <a:rPr lang="de-DE" dirty="0"/>
              <a:t>Git Client ist Verfügbar für</a:t>
            </a:r>
          </a:p>
          <a:p>
            <a:pPr lvl="1"/>
            <a:r>
              <a:rPr lang="de-DE" dirty="0"/>
              <a:t>Windows </a:t>
            </a:r>
          </a:p>
          <a:p>
            <a:pPr lvl="1"/>
            <a:r>
              <a:rPr lang="de-DE" dirty="0"/>
              <a:t>Linux</a:t>
            </a:r>
          </a:p>
          <a:p>
            <a:pPr lvl="1"/>
            <a:r>
              <a:rPr lang="de-DE" dirty="0"/>
              <a:t>Solaris</a:t>
            </a:r>
          </a:p>
          <a:p>
            <a:pPr lvl="1"/>
            <a:r>
              <a:rPr lang="de-DE" dirty="0"/>
              <a:t>Mac OS </a:t>
            </a:r>
            <a:r>
              <a:rPr lang="de-DE" dirty="0" smtClean="0"/>
              <a:t>X</a:t>
            </a:r>
            <a:endParaRPr lang="de-DE" dirty="0" smtClean="0"/>
          </a:p>
          <a:p>
            <a:r>
              <a:rPr lang="de-DE" dirty="0" err="1"/>
              <a:t>Git</a:t>
            </a:r>
            <a:r>
              <a:rPr lang="de-DE" dirty="0"/>
              <a:t> verwaltet fast ausschließlich </a:t>
            </a:r>
            <a:r>
              <a:rPr lang="de-DE" dirty="0" smtClean="0"/>
              <a:t>Daten</a:t>
            </a:r>
            <a:endParaRPr lang="de-DE" dirty="0"/>
          </a:p>
          <a:p>
            <a:r>
              <a:rPr lang="de-DE" dirty="0" smtClean="0"/>
              <a:t>Homepage</a:t>
            </a:r>
            <a:r>
              <a:rPr lang="de-DE" dirty="0"/>
              <a:t>: https://git-scm.com/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Was ist </a:t>
            </a:r>
            <a:r>
              <a:rPr lang="de-DE" dirty="0" err="1" smtClean="0"/>
              <a:t>Git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436" y="1683704"/>
            <a:ext cx="2075736" cy="87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47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Speichern von </a:t>
            </a:r>
            <a:r>
              <a:rPr lang="de-DE" dirty="0"/>
              <a:t>Information als eine fortlaufende Liste von Änderungen an </a:t>
            </a:r>
            <a:r>
              <a:rPr lang="de-DE" dirty="0" smtClean="0"/>
              <a:t>Dateien (sog. </a:t>
            </a:r>
            <a:r>
              <a:rPr lang="de-DE" dirty="0" err="1" smtClean="0"/>
              <a:t>Diffs</a:t>
            </a:r>
            <a:r>
              <a:rPr lang="de-DE" dirty="0" smtClean="0"/>
              <a:t>)</a:t>
            </a:r>
          </a:p>
          <a:p>
            <a:r>
              <a:rPr lang="de-DE" dirty="0" smtClean="0"/>
              <a:t>Betrachtet </a:t>
            </a:r>
            <a:r>
              <a:rPr lang="de-DE" dirty="0"/>
              <a:t>die </a:t>
            </a:r>
            <a:r>
              <a:rPr lang="de-DE" dirty="0" smtClean="0"/>
              <a:t>Informationen als </a:t>
            </a:r>
            <a:r>
              <a:rPr lang="de-DE" dirty="0"/>
              <a:t>eine Menge von Dateien und die Änderungen, die über die Zeit hinweg an einzelnen Dateien vorgenommen werden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Snapshots, nicht </a:t>
            </a:r>
            <a:r>
              <a:rPr lang="de-DE" dirty="0" err="1" smtClean="0"/>
              <a:t>Diffs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Diffs</a:t>
            </a:r>
            <a:r>
              <a:rPr lang="de-DE" dirty="0" smtClean="0"/>
              <a:t>, Standardverhalten von Versionskontrollsystemen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642" y="3771494"/>
            <a:ext cx="5633904" cy="251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0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smtClean="0"/>
              <a:t>sichert den </a:t>
            </a:r>
            <a:r>
              <a:rPr lang="de-DE" dirty="0"/>
              <a:t>Zustand sämtlicher Dateien in diesem Moment („Snapshot“) und speichert eine Referenz auf diesen Snapshot</a:t>
            </a:r>
          </a:p>
          <a:p>
            <a:r>
              <a:rPr lang="de-DE" dirty="0" smtClean="0"/>
              <a:t>Daten als </a:t>
            </a:r>
            <a:r>
              <a:rPr lang="de-DE" dirty="0"/>
              <a:t>eine Reihe von Snapshots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Snapshots, nicht </a:t>
            </a:r>
            <a:r>
              <a:rPr lang="de-DE" dirty="0" err="1"/>
              <a:t>Diffs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Git</a:t>
            </a:r>
            <a:r>
              <a:rPr lang="de-DE" dirty="0" smtClean="0"/>
              <a:t> verwendet Snapshots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953" y="3771494"/>
            <a:ext cx="5659282" cy="251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43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/>
              <a:t>Die </a:t>
            </a:r>
            <a:r>
              <a:rPr lang="de-DE" dirty="0" smtClean="0"/>
              <a:t>drei lokalen </a:t>
            </a:r>
            <a:r>
              <a:rPr lang="de-DE" dirty="0"/>
              <a:t>Zustände</a:t>
            </a:r>
          </a:p>
          <a:p>
            <a:pPr lvl="1"/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directory</a:t>
            </a:r>
            <a:endParaRPr lang="de-DE" dirty="0"/>
          </a:p>
          <a:p>
            <a:pPr lvl="1"/>
            <a:r>
              <a:rPr lang="de-DE" dirty="0" err="1"/>
              <a:t>staging</a:t>
            </a:r>
            <a:r>
              <a:rPr lang="de-DE" dirty="0"/>
              <a:t> </a:t>
            </a:r>
            <a:r>
              <a:rPr lang="de-DE" dirty="0" err="1"/>
              <a:t>area</a:t>
            </a:r>
            <a:endParaRPr lang="de-DE" dirty="0"/>
          </a:p>
          <a:p>
            <a:pPr lvl="1"/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 smtClean="0"/>
              <a:t>directory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Bei remote </a:t>
            </a:r>
            <a:r>
              <a:rPr lang="de-DE" dirty="0" err="1" smtClean="0"/>
              <a:t>Repositories</a:t>
            </a:r>
            <a:r>
              <a:rPr lang="de-DE" dirty="0"/>
              <a:t> </a:t>
            </a:r>
          </a:p>
          <a:p>
            <a:pPr indent="0">
              <a:buNone/>
            </a:pPr>
            <a:r>
              <a:rPr lang="de-DE" dirty="0" smtClean="0"/>
              <a:t>	müssen </a:t>
            </a:r>
            <a:r>
              <a:rPr lang="de-DE" dirty="0" err="1" smtClean="0"/>
              <a:t>Commits</a:t>
            </a:r>
            <a:r>
              <a:rPr lang="de-DE" dirty="0" smtClean="0"/>
              <a:t> noch </a:t>
            </a:r>
          </a:p>
          <a:p>
            <a:pPr indent="0">
              <a:buNone/>
            </a:pPr>
            <a:r>
              <a:rPr lang="de-DE" dirty="0"/>
              <a:t>	</a:t>
            </a:r>
            <a:r>
              <a:rPr lang="de-DE" dirty="0" smtClean="0"/>
              <a:t>übertragen (</a:t>
            </a:r>
            <a:r>
              <a:rPr lang="de-DE" dirty="0" err="1" smtClean="0"/>
              <a:t>gepushed</a:t>
            </a:r>
            <a:r>
              <a:rPr lang="de-DE" dirty="0" smtClean="0"/>
              <a:t>)</a:t>
            </a:r>
          </a:p>
          <a:p>
            <a:pPr indent="0">
              <a:buNone/>
            </a:pPr>
            <a:r>
              <a:rPr lang="de-DE" dirty="0"/>
              <a:t>	</a:t>
            </a:r>
            <a:r>
              <a:rPr lang="de-DE" dirty="0" smtClean="0"/>
              <a:t>werden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drei </a:t>
            </a:r>
            <a:r>
              <a:rPr lang="de-DE" dirty="0" smtClean="0"/>
              <a:t>Zustände in </a:t>
            </a:r>
            <a:r>
              <a:rPr lang="de-DE" dirty="0" err="1" smtClean="0"/>
              <a:t>Git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485" y="2020193"/>
            <a:ext cx="4161481" cy="382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31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Benutzung der Git </a:t>
            </a:r>
            <a:r>
              <a:rPr lang="de-DE" dirty="0" err="1" smtClean="0"/>
              <a:t>Bash</a:t>
            </a:r>
            <a:r>
              <a:rPr lang="de-DE" dirty="0" smtClean="0"/>
              <a:t> „vereinfacht“ viele (Autovervollständigung, </a:t>
            </a:r>
            <a:r>
              <a:rPr lang="de-DE" dirty="0" err="1" smtClean="0"/>
              <a:t>Vim</a:t>
            </a:r>
            <a:r>
              <a:rPr lang="de-DE" dirty="0" smtClean="0"/>
              <a:t> Editor </a:t>
            </a:r>
            <a:r>
              <a:rPr lang="de-DE" dirty="0" smtClean="0"/>
              <a:t>steht zur </a:t>
            </a:r>
            <a:r>
              <a:rPr lang="de-DE" dirty="0" smtClean="0"/>
              <a:t>Verfügung, …)</a:t>
            </a:r>
          </a:p>
          <a:p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config</a:t>
            </a:r>
            <a:r>
              <a:rPr lang="de-DE" dirty="0" smtClean="0"/>
              <a:t> –global user.name „&lt;Username&gt;“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config</a:t>
            </a:r>
            <a:r>
              <a:rPr lang="de-DE" dirty="0" smtClean="0"/>
              <a:t> –global </a:t>
            </a:r>
            <a:r>
              <a:rPr lang="de-DE" dirty="0" err="1" smtClean="0"/>
              <a:t>user.email</a:t>
            </a:r>
            <a:r>
              <a:rPr lang="de-DE" dirty="0" smtClean="0"/>
              <a:t> </a:t>
            </a:r>
            <a:r>
              <a:rPr lang="de-DE" dirty="0"/>
              <a:t>&lt;</a:t>
            </a:r>
            <a:r>
              <a:rPr lang="de-DE" dirty="0" smtClean="0"/>
              <a:t>user@email.com&gt;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config</a:t>
            </a:r>
            <a:r>
              <a:rPr lang="de-DE" dirty="0" smtClean="0"/>
              <a:t> </a:t>
            </a:r>
            <a:r>
              <a:rPr lang="de-DE" dirty="0" err="1" smtClean="0"/>
              <a:t>push.default</a:t>
            </a:r>
            <a:r>
              <a:rPr lang="de-DE" dirty="0" smtClean="0"/>
              <a:t> </a:t>
            </a:r>
            <a:r>
              <a:rPr lang="de-DE" dirty="0" err="1" smtClean="0"/>
              <a:t>matching</a:t>
            </a:r>
            <a:r>
              <a:rPr lang="de-DE" dirty="0" smtClean="0"/>
              <a:t> </a:t>
            </a:r>
            <a:r>
              <a:rPr lang="de-DE" dirty="0" smtClean="0"/>
              <a:t>&lt;</a:t>
            </a:r>
            <a:r>
              <a:rPr lang="de-DE" altLang="de-DE" dirty="0" smtClean="0"/>
              <a:t>/</a:t>
            </a:r>
            <a:r>
              <a:rPr lang="de-DE" altLang="de-DE" dirty="0" err="1" smtClean="0"/>
              <a:t>pfad</a:t>
            </a:r>
            <a:r>
              <a:rPr lang="de-DE" altLang="de-DE" dirty="0" smtClean="0"/>
              <a:t>/zum/</a:t>
            </a:r>
            <a:r>
              <a:rPr lang="de-DE" altLang="de-DE" dirty="0" err="1" smtClean="0"/>
              <a:t>repository</a:t>
            </a:r>
            <a:r>
              <a:rPr lang="de-DE" altLang="de-DE" dirty="0" smtClean="0"/>
              <a:t>&gt;</a:t>
            </a:r>
          </a:p>
          <a:p>
            <a:pPr lvl="1"/>
            <a:r>
              <a:rPr lang="de-DE" altLang="de-DE" dirty="0" smtClean="0"/>
              <a:t>Für kürzeren </a:t>
            </a:r>
            <a:r>
              <a:rPr lang="de-DE" altLang="de-DE" dirty="0" smtClean="0"/>
              <a:t>push-Befehlt </a:t>
            </a:r>
            <a:r>
              <a:rPr lang="de-DE" altLang="de-DE" dirty="0" smtClean="0"/>
              <a:t>(nur noch </a:t>
            </a:r>
            <a:r>
              <a:rPr lang="de-DE" altLang="de-DE" dirty="0" err="1" smtClean="0"/>
              <a:t>git</a:t>
            </a:r>
            <a:r>
              <a:rPr lang="de-DE" altLang="de-DE" dirty="0" smtClean="0"/>
              <a:t> push)</a:t>
            </a:r>
          </a:p>
          <a:p>
            <a:pPr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Git</a:t>
            </a:r>
            <a:r>
              <a:rPr lang="de-DE" dirty="0" smtClean="0"/>
              <a:t> Grundkonfiguration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Wichtigsten Konfigurationen nach der Installation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4792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err="1"/>
              <a:t>g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init</a:t>
            </a:r>
            <a:endParaRPr lang="de-DE" dirty="0" smtClean="0"/>
          </a:p>
          <a:p>
            <a:pPr lvl="1"/>
            <a:r>
              <a:rPr lang="de-DE" dirty="0" smtClean="0"/>
              <a:t>Erstellt ein neues </a:t>
            </a:r>
            <a:r>
              <a:rPr lang="de-DE" dirty="0" err="1" smtClean="0"/>
              <a:t>Git-Repositry</a:t>
            </a:r>
            <a:endParaRPr lang="de-DE" dirty="0" smtClean="0"/>
          </a:p>
          <a:p>
            <a:pPr lvl="1" indent="0">
              <a:buNone/>
            </a:pPr>
            <a:endParaRPr lang="de-DE" dirty="0"/>
          </a:p>
          <a:p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clone</a:t>
            </a:r>
            <a:r>
              <a:rPr lang="de-DE" altLang="de-DE" dirty="0"/>
              <a:t> /</a:t>
            </a:r>
            <a:r>
              <a:rPr lang="de-DE" altLang="de-DE" dirty="0" err="1" smtClean="0"/>
              <a:t>pfad</a:t>
            </a:r>
            <a:r>
              <a:rPr lang="de-DE" altLang="de-DE" dirty="0" smtClean="0"/>
              <a:t>/zum/</a:t>
            </a:r>
            <a:r>
              <a:rPr lang="de-DE" altLang="de-DE" dirty="0" err="1" smtClean="0"/>
              <a:t>repository</a:t>
            </a:r>
            <a:r>
              <a:rPr lang="de-DE" altLang="de-DE" dirty="0"/>
              <a:t> </a:t>
            </a:r>
            <a:r>
              <a:rPr lang="de-DE" altLang="de-DE" dirty="0" smtClean="0"/>
              <a:t>oder</a:t>
            </a:r>
          </a:p>
          <a:p>
            <a:pPr indent="0">
              <a:buNone/>
            </a:pPr>
            <a:r>
              <a:rPr lang="de-DE" altLang="de-DE" dirty="0"/>
              <a:t>		</a:t>
            </a:r>
            <a:r>
              <a:rPr lang="de-DE" altLang="de-DE" dirty="0" smtClean="0"/>
              <a:t>	/</a:t>
            </a:r>
            <a:r>
              <a:rPr lang="de-DE" altLang="de-DE" dirty="0" err="1" smtClean="0"/>
              <a:t>pfad</a:t>
            </a:r>
            <a:r>
              <a:rPr lang="de-DE" altLang="de-DE" dirty="0" smtClean="0"/>
              <a:t>/zum/</a:t>
            </a:r>
            <a:r>
              <a:rPr lang="de-DE" altLang="de-DE" dirty="0" err="1" smtClean="0"/>
              <a:t>repository</a:t>
            </a:r>
            <a:r>
              <a:rPr lang="de-DE" altLang="de-DE" dirty="0" smtClean="0"/>
              <a:t> &lt;Ordnername&gt;</a:t>
            </a:r>
          </a:p>
          <a:p>
            <a:pPr lvl="1"/>
            <a:r>
              <a:rPr lang="de-DE" dirty="0" smtClean="0"/>
              <a:t>Erstellt </a:t>
            </a:r>
            <a:r>
              <a:rPr lang="de-DE" dirty="0"/>
              <a:t>eine </a:t>
            </a:r>
            <a:r>
              <a:rPr lang="de-DE" dirty="0" smtClean="0"/>
              <a:t>Arbeitskopie des </a:t>
            </a:r>
            <a:r>
              <a:rPr lang="de-DE" dirty="0" err="1" smtClean="0"/>
              <a:t>Git</a:t>
            </a:r>
            <a:r>
              <a:rPr lang="de-DE" dirty="0" smtClean="0"/>
              <a:t> Repository, gegebenenfalls in extra angegebenen Ordner</a:t>
            </a:r>
            <a:endParaRPr lang="de-DE" altLang="de-DE" dirty="0"/>
          </a:p>
          <a:p>
            <a:endParaRPr lang="de-DE" dirty="0" smtClean="0"/>
          </a:p>
          <a:p>
            <a:pPr lvl="1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Wichtigste Befehle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Repository initialisieren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903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&lt;</a:t>
            </a:r>
            <a:r>
              <a:rPr lang="de-DE" dirty="0" err="1" smtClean="0"/>
              <a:t>dateiname</a:t>
            </a:r>
            <a:r>
              <a:rPr lang="de-DE" dirty="0" smtClean="0"/>
              <a:t>&gt; oder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*</a:t>
            </a:r>
          </a:p>
          <a:p>
            <a:pPr lvl="1"/>
            <a:r>
              <a:rPr lang="de-DE" dirty="0" smtClean="0"/>
              <a:t>Fügt eine, mehrere oder alle noch nicht aufgeführten Dateien zum Repository hinzu</a:t>
            </a:r>
          </a:p>
          <a:p>
            <a:pPr lvl="1"/>
            <a:endParaRPr lang="de-DE" dirty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rm</a:t>
            </a:r>
            <a:r>
              <a:rPr lang="de-DE" dirty="0" smtClean="0"/>
              <a:t> &lt;</a:t>
            </a:r>
            <a:r>
              <a:rPr lang="de-DE" dirty="0" err="1" smtClean="0"/>
              <a:t>dateiname</a:t>
            </a:r>
            <a:r>
              <a:rPr lang="de-DE" dirty="0" smtClean="0"/>
              <a:t>&gt; </a:t>
            </a:r>
          </a:p>
          <a:p>
            <a:pPr lvl="1"/>
            <a:r>
              <a:rPr lang="de-DE" dirty="0" smtClean="0"/>
              <a:t>Löscht die Angegebene Datei aus dem Repository (bei ganzen Verzeichnissen wird der Parameter –r benötigt)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Wichtigste Befehle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Workflow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600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i_template_thi_2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ildschirm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örsaal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thi_template_EI</Template>
  <TotalTime>0</TotalTime>
  <Words>571</Words>
  <Application>Microsoft Office PowerPoint</Application>
  <PresentationFormat>Bildschirmpräsentation (4:3)</PresentationFormat>
  <Paragraphs>125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Arial Unicode MS</vt:lpstr>
      <vt:lpstr>Arial</vt:lpstr>
      <vt:lpstr>Calibri</vt:lpstr>
      <vt:lpstr>thi_template_thi_2</vt:lpstr>
      <vt:lpstr>Bildschirm</vt:lpstr>
      <vt:lpstr>Hörsaal</vt:lpstr>
      <vt:lpstr>Git &amp; Spike Solutions</vt:lpstr>
      <vt:lpstr>Agenda</vt:lpstr>
      <vt:lpstr>Was ist Git?</vt:lpstr>
      <vt:lpstr>Snapshots, nicht Diffs</vt:lpstr>
      <vt:lpstr>Snapshots, nicht Diffs</vt:lpstr>
      <vt:lpstr>Die drei Zustände in Git</vt:lpstr>
      <vt:lpstr>Git Grundkonfiguration</vt:lpstr>
      <vt:lpstr>Wichtigste Befehle</vt:lpstr>
      <vt:lpstr>Wichtigste Befehle</vt:lpstr>
      <vt:lpstr>Wichtigste Befehle</vt:lpstr>
      <vt:lpstr>Wichtigste Befehle</vt:lpstr>
      <vt:lpstr>Branches</vt:lpstr>
      <vt:lpstr>Getting Started</vt:lpstr>
      <vt:lpstr>Spike Solutions</vt:lpstr>
      <vt:lpstr>Techniken für Spike Solution</vt:lpstr>
      <vt:lpstr>Techniken für Spike Solution</vt:lpstr>
    </vt:vector>
  </TitlesOfParts>
  <Company>Hochschule Ingolstadt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Plessow Waltraud</dc:creator>
  <cp:lastModifiedBy>Marco Egner</cp:lastModifiedBy>
  <cp:revision>41</cp:revision>
  <cp:lastPrinted>2013-09-13T13:09:18Z</cp:lastPrinted>
  <dcterms:created xsi:type="dcterms:W3CDTF">2014-06-10T06:20:43Z</dcterms:created>
  <dcterms:modified xsi:type="dcterms:W3CDTF">2016-03-20T13:36:00Z</dcterms:modified>
</cp:coreProperties>
</file>