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1" r:id="rId2"/>
    <p:sldMasterId id="2147483763" r:id="rId3"/>
  </p:sldMasterIdLst>
  <p:notesMasterIdLst>
    <p:notesMasterId r:id="rId17"/>
  </p:notesMasterIdLst>
  <p:handoutMasterIdLst>
    <p:handoutMasterId r:id="rId18"/>
  </p:handoutMasterIdLst>
  <p:sldIdLst>
    <p:sldId id="594" r:id="rId4"/>
    <p:sldId id="599" r:id="rId5"/>
    <p:sldId id="600" r:id="rId6"/>
    <p:sldId id="601" r:id="rId7"/>
    <p:sldId id="604" r:id="rId8"/>
    <p:sldId id="595" r:id="rId9"/>
    <p:sldId id="606" r:id="rId10"/>
    <p:sldId id="609" r:id="rId11"/>
    <p:sldId id="610" r:id="rId12"/>
    <p:sldId id="598" r:id="rId13"/>
    <p:sldId id="613" r:id="rId14"/>
    <p:sldId id="614" r:id="rId15"/>
    <p:sldId id="6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örre - multipurpose template" id="{2D78C04B-A168-479C-9541-E3B6372F0BA9}">
          <p14:sldIdLst>
            <p14:sldId id="594"/>
            <p14:sldId id="599"/>
            <p14:sldId id="600"/>
            <p14:sldId id="601"/>
            <p14:sldId id="604"/>
            <p14:sldId id="595"/>
            <p14:sldId id="606"/>
            <p14:sldId id="609"/>
            <p14:sldId id="610"/>
            <p14:sldId id="598"/>
            <p14:sldId id="613"/>
            <p14:sldId id="614"/>
            <p14:sldId id="61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2B91AF"/>
    <a:srgbClr val="FF9933"/>
    <a:srgbClr val="DA08D0"/>
    <a:srgbClr val="0000FF"/>
    <a:srgbClr val="4F8291"/>
    <a:srgbClr val="DC4A3D"/>
    <a:srgbClr val="800000"/>
    <a:srgbClr val="2733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Сред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865" autoAdjust="0"/>
  </p:normalViewPr>
  <p:slideViewPr>
    <p:cSldViewPr snapToGrid="0">
      <p:cViewPr varScale="1">
        <p:scale>
          <a:sx n="99" d="100"/>
          <a:sy n="99" d="100"/>
        </p:scale>
        <p:origin x="336" y="82"/>
      </p:cViewPr>
      <p:guideLst>
        <p:guide orient="horz" pos="2160"/>
        <p:guide pos="3840"/>
      </p:guideLst>
    </p:cSldViewPr>
  </p:slideViewPr>
  <p:notesTextViewPr>
    <p:cViewPr>
      <p:scale>
        <a:sx n="3" d="2"/>
        <a:sy n="3" d="2"/>
      </p:scale>
      <p:origin x="0" y="0"/>
    </p:cViewPr>
  </p:notesTextViewPr>
  <p:sorterViewPr>
    <p:cViewPr>
      <p:scale>
        <a:sx n="100" d="100"/>
        <a:sy n="100" d="100"/>
      </p:scale>
      <p:origin x="0" y="-648"/>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10/26/2019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741819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smtClean="0"/>
              <a:t>Short introduction text here</a:t>
            </a:r>
            <a:endParaRPr lang="en-US"/>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smtClean="0"/>
              <a:t>Project Name Here</a:t>
            </a:r>
            <a:endParaRPr lang="en-US"/>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smtClean="0"/>
              <a:t>Project Name Here</a:t>
            </a:r>
            <a:endParaRPr lang="en-US"/>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smtClean="0"/>
              <a:t>Client Name Here</a:t>
            </a:r>
            <a:endParaRPr lang="en-US"/>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smtClean="0"/>
              <a:t>Client Name Here</a:t>
            </a:r>
            <a:endParaRPr lang="en-US"/>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Project Name Here</a:t>
            </a:r>
            <a:endParaRPr lang="en-US"/>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Client Name Here</a:t>
            </a:r>
            <a:endParaRPr lang="en-US"/>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Project Name Here</a:t>
            </a:r>
            <a:endParaRPr lang="en-US"/>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Client Name Here</a:t>
            </a:r>
            <a:endParaRPr lang="en-US"/>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smtClean="0"/>
              <a:t>Click to edit Master title style</a:t>
            </a:r>
            <a:endParaRPr lang="en-US"/>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smtClean="0"/>
              <a:t>Short description text here</a:t>
            </a:r>
            <a:endParaRPr lang="en-US"/>
          </a:p>
        </p:txBody>
      </p:sp>
    </p:spTree>
    <p:extLst>
      <p:ext uri="{BB962C8B-B14F-4D97-AF65-F5344CB8AC3E}">
        <p14:creationId xmlns:p14="http://schemas.microsoft.com/office/powerpoint/2010/main" val="2882599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smtClean="0"/>
              <a:t>Click to edit Master title style</a:t>
            </a:r>
            <a:endParaRPr lang="en-US"/>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smtClean="0"/>
              <a:t>Short description text here</a:t>
            </a:r>
            <a:endParaRPr lang="en-US"/>
          </a:p>
        </p:txBody>
      </p:sp>
    </p:spTree>
    <p:extLst>
      <p:ext uri="{BB962C8B-B14F-4D97-AF65-F5344CB8AC3E}">
        <p14:creationId xmlns:p14="http://schemas.microsoft.com/office/powerpoint/2010/main" val="20877347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b="1">
                <a:solidFill>
                  <a:schemeClr val="bg1"/>
                </a:solidFill>
                <a:latin typeface="+mn-lt"/>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endParaRPr lang="en-US" dirty="0"/>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smtClean="0"/>
              <a:t>Skills:</a:t>
            </a:r>
            <a:endParaRPr lang="en-US" sz="2600"/>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Name Here</a:t>
            </a:r>
            <a:endParaRPr lang="en-US"/>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Job Title Here</a:t>
            </a:r>
            <a:endParaRPr lang="en-US"/>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smtClean="0"/>
              <a:t>Email here</a:t>
            </a:r>
            <a:endParaRPr lang="en-US"/>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smtClean="0"/>
              <a:t>Skills:</a:t>
            </a:r>
            <a:endParaRPr lang="en-US" sz="2600"/>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Name Here</a:t>
            </a:r>
            <a:endParaRPr lang="en-US"/>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Job Title Here</a:t>
            </a:r>
            <a:endParaRPr lang="en-US"/>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smtClean="0"/>
              <a:t>Email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smtClean="0"/>
              <a:t>Job Title Here</a:t>
            </a:r>
            <a:endParaRPr lang="en-US"/>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smtClean="0"/>
              <a:t>Job Title Here</a:t>
            </a:r>
            <a:endParaRPr lang="en-US"/>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smtClean="0"/>
              <a:t>Name Here</a:t>
            </a:r>
            <a:endParaRPr lang="en-US"/>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smtClean="0"/>
              <a:t>Name Here</a:t>
            </a:r>
            <a:endParaRPr lang="en-US"/>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smtClean="0"/>
              <a:t>your date here</a:t>
            </a:r>
            <a:endParaRPr lang="en-US"/>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smtClean="0"/>
              <a:t>större - a multipurpose PowerPoint template</a:t>
            </a:r>
            <a:endParaRPr lang="en-US"/>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smtClean="0"/>
              <a:t>Name Here</a:t>
            </a:r>
            <a:endParaRPr lang="en-US"/>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smtClean="0"/>
              <a:t>Job Title Here</a:t>
            </a:r>
            <a:endParaRPr lang="en-US"/>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smtClean="0">
                <a:solidFill>
                  <a:schemeClr val="bg1"/>
                </a:solidFill>
              </a:rPr>
              <a:t>”</a:t>
            </a:r>
            <a:endParaRPr lang="en-US" sz="11500" b="1">
              <a:solidFill>
                <a:schemeClr val="bg1"/>
              </a:solidFill>
            </a:endParaRP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smtClean="0"/>
              <a:t>Title description</a:t>
            </a:r>
            <a:endParaRPr lang="en-US"/>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smtClean="0"/>
              <a:t>Insert some title here</a:t>
            </a:r>
            <a:endParaRPr lang="en-US"/>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b="1">
                <a:solidFill>
                  <a:schemeClr val="bg1"/>
                </a:solidFill>
                <a:latin typeface="+mn-lt"/>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endParaRPr lang="en-US" dirty="0"/>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b="1">
                <a:solidFill>
                  <a:schemeClr val="bg1"/>
                </a:solidFill>
                <a:latin typeface="+mn-lt"/>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p:cNvSpPr>
            <a:spLocks noGrp="1"/>
          </p:cNvSpPr>
          <p:nvPr>
            <p:ph sz="half" idx="2"/>
          </p:nvPr>
        </p:nvSpPr>
        <p:spPr>
          <a:xfrm>
            <a:off x="6172200" y="164317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Strategy</a:t>
            </a:r>
            <a:endParaRPr lang="en-US"/>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smtClean="0">
                <a:solidFill>
                  <a:schemeClr val="accent1">
                    <a:lumMod val="20000"/>
                    <a:lumOff val="80000"/>
                  </a:schemeClr>
                </a:solidFill>
              </a:rPr>
              <a:t>S</a:t>
            </a:r>
            <a:endParaRPr lang="en-US" sz="3600" b="1">
              <a:solidFill>
                <a:schemeClr val="accent1">
                  <a:lumMod val="20000"/>
                  <a:lumOff val="80000"/>
                </a:schemeClr>
              </a:solidFill>
            </a:endParaRP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smtClean="0">
                <a:solidFill>
                  <a:schemeClr val="accent3">
                    <a:lumMod val="40000"/>
                    <a:lumOff val="60000"/>
                  </a:schemeClr>
                </a:solidFill>
              </a:rPr>
              <a:t>W</a:t>
            </a:r>
            <a:endParaRPr lang="en-US" sz="3600" b="1">
              <a:solidFill>
                <a:schemeClr val="accent3">
                  <a:lumMod val="40000"/>
                  <a:lumOff val="60000"/>
                </a:schemeClr>
              </a:solidFill>
            </a:endParaRP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smtClean="0">
                <a:solidFill>
                  <a:schemeClr val="accent4">
                    <a:lumMod val="40000"/>
                    <a:lumOff val="60000"/>
                  </a:schemeClr>
                </a:solidFill>
              </a:rPr>
              <a:t>O</a:t>
            </a:r>
            <a:endParaRPr lang="en-US" sz="3600" b="1">
              <a:solidFill>
                <a:schemeClr val="accent4">
                  <a:lumMod val="40000"/>
                  <a:lumOff val="60000"/>
                </a:schemeClr>
              </a:solidFill>
            </a:endParaRP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smtClean="0">
                <a:solidFill>
                  <a:schemeClr val="accent6">
                    <a:lumMod val="20000"/>
                    <a:lumOff val="80000"/>
                  </a:schemeClr>
                </a:solidFill>
              </a:rPr>
              <a:t>T</a:t>
            </a:r>
            <a:endParaRPr lang="en-US" sz="3600" b="1">
              <a:solidFill>
                <a:schemeClr val="accent6">
                  <a:lumMod val="20000"/>
                  <a:lumOff val="80000"/>
                </a:schemeClr>
              </a:solidFill>
            </a:endParaRP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smtClean="0"/>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smtClean="0">
                <a:solidFill>
                  <a:schemeClr val="accent1">
                    <a:lumMod val="20000"/>
                    <a:lumOff val="80000"/>
                  </a:schemeClr>
                </a:solidFill>
              </a:rPr>
              <a:t>S</a:t>
            </a:r>
            <a:endParaRPr lang="en-US" sz="3600" b="1">
              <a:solidFill>
                <a:schemeClr val="accent1">
                  <a:lumMod val="20000"/>
                  <a:lumOff val="80000"/>
                </a:schemeClr>
              </a:solidFill>
            </a:endParaRP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STRENGTHS</a:t>
            </a:r>
            <a:endParaRPr lang="en-US"/>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Weaknesses</a:t>
            </a:r>
            <a:endParaRPr lang="en-US"/>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smtClean="0"/>
              <a:t>W</a:t>
            </a:r>
            <a:endParaRPr lang="en-US" sz="3600"/>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Opportunities</a:t>
            </a:r>
            <a:endParaRPr lang="en-US"/>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smtClean="0"/>
              <a:t>O</a:t>
            </a:r>
            <a:endParaRPr lang="en-US" sz="3600"/>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Threats</a:t>
            </a:r>
            <a:endParaRPr lang="en-US"/>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smtClean="0">
                <a:solidFill>
                  <a:schemeClr val="accent6">
                    <a:lumMod val="20000"/>
                    <a:lumOff val="80000"/>
                  </a:schemeClr>
                </a:solidFill>
              </a:rPr>
              <a:t>T</a:t>
            </a:r>
            <a:endParaRPr lang="en-US" sz="3600" b="1">
              <a:solidFill>
                <a:schemeClr val="accent6">
                  <a:lumMod val="20000"/>
                  <a:lumOff val="80000"/>
                </a:schemeClr>
              </a:solidFill>
            </a:endParaRP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Placeholder 2"/>
          <p:cNvSpPr>
            <a:spLocks noGrp="1"/>
          </p:cNvSpPr>
          <p:nvPr>
            <p:ph sz="half" idx="13"/>
          </p:nvPr>
        </p:nvSpPr>
        <p:spPr>
          <a:xfrm>
            <a:off x="7905750"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2"/>
          <p:cNvSpPr>
            <a:spLocks noGrp="1"/>
          </p:cNvSpPr>
          <p:nvPr>
            <p:ph sz="half" idx="14"/>
          </p:nvPr>
        </p:nvSpPr>
        <p:spPr>
          <a:xfrm>
            <a:off x="4371975"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smtClean="0"/>
              <a:t>TITLE</a:t>
            </a:r>
            <a:endParaRPr lang="en-US"/>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smtClean="0"/>
              <a:t>Title 1</a:t>
            </a:r>
            <a:endParaRPr lang="en-US"/>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smtClean="0"/>
              <a:t>Title 2</a:t>
            </a:r>
            <a:endParaRPr lang="en-US"/>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smtClean="0"/>
              <a:t>Title 3</a:t>
            </a:r>
            <a:endParaRPr lang="en-US"/>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smtClean="0"/>
              <a:t>Title 4</a:t>
            </a:r>
            <a:endParaRPr lang="en-US"/>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smtClean="0"/>
              <a:t>List items for Title 1</a:t>
            </a:r>
            <a:endParaRPr lang="en-US"/>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smtClean="0"/>
              <a:t>List items for TITLE</a:t>
            </a:r>
            <a:endParaRPr lang="en-US"/>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smtClean="0"/>
              <a:t>List items for Title 2</a:t>
            </a:r>
            <a:endParaRPr lang="en-US"/>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smtClean="0"/>
              <a:t>List items for Title 3</a:t>
            </a:r>
            <a:endParaRPr lang="en-US"/>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smtClean="0"/>
              <a:t>List items for Title 4</a:t>
            </a:r>
            <a:endParaRPr lang="en-US"/>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smtClean="0"/>
              <a:t>List items for TITLE</a:t>
            </a:r>
            <a:endParaRPr lang="en-US"/>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smtClean="0"/>
              <a:t>List items for Title 1</a:t>
            </a:r>
            <a:endParaRPr lang="en-US"/>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2</a:t>
            </a:r>
            <a:endParaRPr lang="en-US"/>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3</a:t>
            </a:r>
            <a:endParaRPr lang="en-US"/>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4</a:t>
            </a:r>
            <a:endParaRPr lang="en-US"/>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1</a:t>
            </a:r>
            <a:endParaRPr lang="en-US"/>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3</a:t>
            </a:r>
            <a:endParaRPr lang="en-US"/>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2</a:t>
            </a:r>
            <a:endParaRPr lang="en-US"/>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4</a:t>
            </a: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smtClean="0"/>
              <a:t>List items for Title 1</a:t>
            </a:r>
            <a:endParaRPr lang="en-US"/>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smtClean="0"/>
              <a:t>List items for Title 2</a:t>
            </a:r>
            <a:endParaRPr lang="en-US"/>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smtClean="0"/>
              <a:t>List items for Title 3</a:t>
            </a:r>
            <a:endParaRPr lang="en-US"/>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smtClean="0"/>
              <a:t>List items for Title 4</a:t>
            </a:r>
            <a:endParaRPr lang="en-US"/>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1</a:t>
            </a:r>
            <a:endParaRPr lang="en-US"/>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3</a:t>
            </a:r>
            <a:endParaRPr lang="en-US"/>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2</a:t>
            </a:r>
            <a:endParaRPr lang="en-US"/>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4</a:t>
            </a:r>
            <a:endParaRPr lang="en-US"/>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smtClean="0"/>
              <a:t>Title</a:t>
            </a:r>
            <a:endParaRPr lang="en-US"/>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smtClean="0"/>
              <a:t>Subtitle</a:t>
            </a:r>
            <a:endParaRPr lang="en-US"/>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smtClean="0"/>
              <a:t>Title</a:t>
            </a:r>
            <a:endParaRPr lang="en-US"/>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smtClean="0"/>
              <a:t>Subtitle</a:t>
            </a:r>
            <a:endParaRPr lang="en-US"/>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smtClean="0"/>
              <a:t>Subtitle</a:t>
            </a:r>
            <a:endParaRPr lang="en-US"/>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smtClean="0"/>
              <a:t>Subtitle</a:t>
            </a:r>
            <a:endParaRPr lang="en-US"/>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smtClean="0"/>
              <a:t>Title</a:t>
            </a:r>
            <a:endParaRPr lang="en-US"/>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smtClean="0"/>
              <a:t>Subtitle</a:t>
            </a:r>
            <a:endParaRPr lang="en-US"/>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smtClean="0"/>
              <a:t>Title</a:t>
            </a:r>
            <a:endParaRPr lang="en-US"/>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smtClean="0"/>
              <a:t>Subtitle</a:t>
            </a:r>
            <a:endParaRPr lang="en-US"/>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smtClean="0"/>
              <a:t>Subtitle</a:t>
            </a:r>
            <a:endParaRPr lang="en-US"/>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smtClean="0"/>
              <a:t>Subtitle</a:t>
            </a:r>
            <a:endParaRPr lang="en-US"/>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smtClean="0"/>
              <a:t>Subtitle</a:t>
            </a:r>
            <a:endParaRPr lang="en-US"/>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smtClean="0"/>
              <a:t>Subtitle</a:t>
            </a:r>
            <a:endParaRPr lang="en-US"/>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4</a:t>
            </a:r>
            <a:endParaRPr lang="en-US"/>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2</a:t>
            </a:r>
            <a:endParaRPr lang="en-US"/>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smtClean="0"/>
              <a:t>Item</a:t>
            </a:r>
            <a:endParaRPr lang="en-US"/>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Cause &amp; Effect Fishbone Diagram</a:t>
            </a:r>
            <a:endParaRPr lang="en-US"/>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smtClean="0"/>
              <a:t>Effect</a:t>
            </a:r>
            <a:endParaRPr lang="en-US"/>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4</a:t>
            </a:r>
            <a:endParaRPr lang="en-US"/>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2</a:t>
            </a:r>
            <a:endParaRPr lang="en-US"/>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smtClean="0"/>
              <a:t>Effect</a:t>
            </a:r>
            <a:endParaRPr lang="en-US"/>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Cause &amp; Effect Fishbone Diagram</a:t>
            </a:r>
            <a:endParaRPr lang="en-US"/>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3</a:t>
            </a:r>
            <a:endParaRPr lang="en-US"/>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2</a:t>
            </a:r>
            <a:endParaRPr lang="en-US"/>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3</a:t>
            </a:r>
            <a:endParaRPr lang="en-US"/>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smtClean="0"/>
              <a:t>Option 2</a:t>
            </a:r>
            <a:endParaRPr lang="en-US"/>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2</a:t>
            </a:r>
            <a:endParaRPr lang="en-US"/>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smtClean="0"/>
              <a:t>Option 3</a:t>
            </a:r>
            <a:endParaRPr lang="en-US"/>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1</a:t>
            </a:r>
            <a:endParaRPr lang="en-US"/>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3</a:t>
            </a:r>
            <a:endParaRPr lang="en-US"/>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2</a:t>
            </a:r>
            <a:endParaRPr lang="en-US"/>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smtClean="0"/>
              <a:t>Your map goes here</a:t>
            </a:r>
            <a:endParaRPr lang="en-US"/>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smtClean="0"/>
              <a:t>Lorem ipsum dolor sit amet, placerat ipsum erat et tortor, vehicula sociis vel vel, ut cursus sociosqu integer sapien in. Aliquet blandit, pellentesque nec vitae. Sapien ante feugiat non est etiam aut.</a:t>
            </a:r>
            <a:endParaRPr lang="en-US"/>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smtClean="0"/>
              <a:t></a:t>
            </a:r>
            <a:endParaRPr lang="en-US"/>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smtClean="0"/>
              <a:t>Adress</a:t>
            </a:r>
            <a:endParaRPr lang="en-US"/>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Tree>
    <p:extLst>
      <p:ext uri="{BB962C8B-B14F-4D97-AF65-F5344CB8AC3E}">
        <p14:creationId xmlns:p14="http://schemas.microsoft.com/office/powerpoint/2010/main" val="47287414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COUNTRY</a:t>
            </a:r>
            <a:endParaRPr lang="en-US"/>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Supplier information (address, phone #, etc.)</a:t>
            </a:r>
            <a:endParaRPr lang="en-US"/>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Invoice to:</a:t>
            </a:r>
            <a:endParaRPr lang="en-US"/>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title here</a:t>
            </a:r>
            <a:endParaRPr lang="en-US"/>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title here</a:t>
            </a:r>
            <a:endParaRPr lang="en-US"/>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smtClean="0"/>
              <a:t>Title Here</a:t>
            </a:r>
            <a:endParaRPr lang="en-US"/>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smtClean="0"/>
              <a:t></a:t>
            </a:r>
            <a:endParaRPr lang="en-US"/>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9806684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smtClean="0"/>
              <a:t>Click to edit Master title style</a:t>
            </a:r>
            <a:endParaRPr lang="en-US"/>
          </a:p>
        </p:txBody>
      </p:sp>
    </p:spTree>
    <p:extLst>
      <p:ext uri="{BB962C8B-B14F-4D97-AF65-F5344CB8AC3E}">
        <p14:creationId xmlns:p14="http://schemas.microsoft.com/office/powerpoint/2010/main" val="3256673876"/>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4152349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smtClean="0"/>
              <a:t>Title Here</a:t>
            </a:r>
            <a:endParaRPr lang="en-US"/>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smtClean="0"/>
              <a:t></a:t>
            </a:r>
            <a:endParaRPr lang="en-US"/>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smtClean="0"/>
              <a:t>Click to edit Master subtitle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2.xml"/><Relationship Id="rId1" Type="http://schemas.openxmlformats.org/officeDocument/2006/relationships/slideLayout" Target="../slideLayouts/slideLayout89.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your date here</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större - a multipurpose PowerPoint template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dirty="0">
                <a:solidFill>
                  <a:srgbClr val="909DB3"/>
                </a:solidFill>
                <a:latin typeface="Calibri Light" panose="020F0302020204030204" pitchFamily="34" charset="0"/>
              </a:rPr>
              <a:t>Free </a:t>
            </a:r>
            <a:r>
              <a:rPr lang="en-US" sz="4000">
                <a:solidFill>
                  <a:srgbClr val="909DB3"/>
                </a:solidFill>
                <a:latin typeface="Calibri Light" panose="020F0302020204030204" pitchFamily="34" charset="0"/>
              </a:rPr>
              <a:t>creative </a:t>
            </a:r>
            <a:r>
              <a:rPr lang="en-US" sz="4000" smtClean="0">
                <a:solidFill>
                  <a:srgbClr val="909DB3"/>
                </a:solidFill>
                <a:latin typeface="Calibri Light" panose="020F0302020204030204" pitchFamily="34" charset="0"/>
              </a:rPr>
              <a:t>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dirty="0" smtClean="0">
                <a:solidFill>
                  <a:prstClr val="white">
                    <a:lumMod val="85000"/>
                  </a:prstClr>
                </a:solidFill>
              </a:rPr>
              <a:t>showeet@ymail.com</a:t>
            </a:r>
            <a:endParaRPr lang="en-US" sz="1400" dirty="0">
              <a:solidFill>
                <a:prstClr val="white">
                  <a:lumMod val="85000"/>
                </a:prstClr>
              </a:solidFill>
            </a:endParaRP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Конструктор класса</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1</a:t>
            </a:fld>
            <a:endParaRPr lang="en-US"/>
          </a:p>
        </p:txBody>
      </p:sp>
      <p:sp>
        <p:nvSpPr>
          <p:cNvPr id="4" name="TextBox 3"/>
          <p:cNvSpPr txBox="1"/>
          <p:nvPr/>
        </p:nvSpPr>
        <p:spPr>
          <a:xfrm>
            <a:off x="292100" y="1371728"/>
            <a:ext cx="11607800" cy="369332"/>
          </a:xfrm>
          <a:prstGeom prst="rect">
            <a:avLst/>
          </a:prstGeom>
          <a:noFill/>
        </p:spPr>
        <p:txBody>
          <a:bodyPr wrap="square" rtlCol="0">
            <a:spAutoFit/>
          </a:bodyPr>
          <a:lstStyle/>
          <a:p>
            <a:r>
              <a:rPr lang="ru-RU" b="1" dirty="0" smtClean="0"/>
              <a:t>Конструктор класса – </a:t>
            </a:r>
            <a:r>
              <a:rPr lang="ru-RU" dirty="0" smtClean="0"/>
              <a:t>это специальный метод выполняющийся в момент создания объекта(экземпляра класса)</a:t>
            </a:r>
          </a:p>
        </p:txBody>
      </p:sp>
      <p:sp>
        <p:nvSpPr>
          <p:cNvPr id="2" name="TextBox 1"/>
          <p:cNvSpPr txBox="1"/>
          <p:nvPr/>
        </p:nvSpPr>
        <p:spPr>
          <a:xfrm>
            <a:off x="4531010" y="3611199"/>
            <a:ext cx="2337499" cy="2031325"/>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p>
          <a:p>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p:txBody>
      </p:sp>
      <p:grpSp>
        <p:nvGrpSpPr>
          <p:cNvPr id="23" name="Группа 22"/>
          <p:cNvGrpSpPr/>
          <p:nvPr/>
        </p:nvGrpSpPr>
        <p:grpSpPr>
          <a:xfrm>
            <a:off x="6309362" y="3403253"/>
            <a:ext cx="4785359" cy="1200329"/>
            <a:chOff x="6096002" y="2787909"/>
            <a:chExt cx="4785359" cy="1200329"/>
          </a:xfrm>
        </p:grpSpPr>
        <p:cxnSp>
          <p:nvCxnSpPr>
            <p:cNvPr id="9" name="Прямая со стрелкой 8"/>
            <p:cNvCxnSpPr/>
            <p:nvPr/>
          </p:nvCxnSpPr>
          <p:spPr>
            <a:xfrm flipH="1">
              <a:off x="6096002" y="3132375"/>
              <a:ext cx="559147" cy="411131"/>
            </a:xfrm>
            <a:prstGeom prst="straightConnector1">
              <a:avLst/>
            </a:prstGeom>
            <a:ln w="28575">
              <a:solidFill>
                <a:srgbClr val="DA08D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76720" y="2787909"/>
              <a:ext cx="4104641" cy="1200329"/>
            </a:xfrm>
            <a:prstGeom prst="rect">
              <a:avLst/>
            </a:prstGeom>
            <a:noFill/>
          </p:spPr>
          <p:txBody>
            <a:bodyPr wrap="square" rtlCol="0">
              <a:spAutoFit/>
            </a:bodyPr>
            <a:lstStyle/>
            <a:p>
              <a:r>
                <a:rPr lang="ru-RU" dirty="0" smtClean="0"/>
                <a:t>Наименование </a:t>
              </a:r>
              <a:r>
                <a:rPr lang="ru-RU" b="1" dirty="0" smtClean="0"/>
                <a:t>конструктора</a:t>
              </a:r>
              <a:r>
                <a:rPr lang="ru-RU" dirty="0" smtClean="0"/>
                <a:t> совпадает</a:t>
              </a:r>
            </a:p>
            <a:p>
              <a:r>
                <a:rPr lang="ru-RU" dirty="0" smtClean="0"/>
                <a:t>с наименованием класса .</a:t>
              </a:r>
              <a:br>
                <a:rPr lang="ru-RU" dirty="0" smtClean="0"/>
              </a:br>
              <a:r>
                <a:rPr lang="ru-RU" dirty="0" smtClean="0"/>
                <a:t>Конструктор без аргументов называется </a:t>
              </a:r>
              <a:r>
                <a:rPr lang="ru-RU" b="1" dirty="0" smtClean="0"/>
                <a:t>КОНСТРУКТОР ПО УМОЛЧАНИЮ</a:t>
              </a:r>
            </a:p>
          </p:txBody>
        </p:sp>
      </p:grpSp>
      <p:grpSp>
        <p:nvGrpSpPr>
          <p:cNvPr id="24" name="Группа 23"/>
          <p:cNvGrpSpPr/>
          <p:nvPr/>
        </p:nvGrpSpPr>
        <p:grpSpPr>
          <a:xfrm>
            <a:off x="5994402" y="4527548"/>
            <a:ext cx="2936238" cy="1806839"/>
            <a:chOff x="5781042" y="3912204"/>
            <a:chExt cx="2936238" cy="1806839"/>
          </a:xfrm>
        </p:grpSpPr>
        <p:cxnSp>
          <p:nvCxnSpPr>
            <p:cNvPr id="7" name="Прямая со стрелкой 6"/>
            <p:cNvCxnSpPr/>
            <p:nvPr/>
          </p:nvCxnSpPr>
          <p:spPr>
            <a:xfrm flipH="1" flipV="1">
              <a:off x="5781042" y="3912204"/>
              <a:ext cx="670558" cy="1114976"/>
            </a:xfrm>
            <a:prstGeom prst="straightConnector1">
              <a:avLst/>
            </a:prstGeom>
            <a:ln w="28575">
              <a:solidFill>
                <a:srgbClr val="DA08D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13120" y="5072712"/>
              <a:ext cx="2804160" cy="646331"/>
            </a:xfrm>
            <a:prstGeom prst="rect">
              <a:avLst/>
            </a:prstGeom>
            <a:noFill/>
          </p:spPr>
          <p:txBody>
            <a:bodyPr wrap="square" rtlCol="0">
              <a:spAutoFit/>
            </a:bodyPr>
            <a:lstStyle/>
            <a:p>
              <a:r>
                <a:rPr lang="ru-RU" dirty="0" smtClean="0"/>
                <a:t>У </a:t>
              </a:r>
              <a:r>
                <a:rPr lang="ru-RU" b="1" dirty="0" smtClean="0"/>
                <a:t>конструктора</a:t>
              </a:r>
              <a:r>
                <a:rPr lang="ru-RU" dirty="0" smtClean="0"/>
                <a:t> нет типа возвращаемого значения</a:t>
              </a:r>
            </a:p>
          </p:txBody>
        </p:sp>
      </p:grpSp>
      <p:grpSp>
        <p:nvGrpSpPr>
          <p:cNvPr id="25" name="Группа 24"/>
          <p:cNvGrpSpPr/>
          <p:nvPr/>
        </p:nvGrpSpPr>
        <p:grpSpPr>
          <a:xfrm>
            <a:off x="939800" y="4287815"/>
            <a:ext cx="4119880" cy="923330"/>
            <a:chOff x="726440" y="3672471"/>
            <a:chExt cx="4119880" cy="923330"/>
          </a:xfrm>
        </p:grpSpPr>
        <p:sp>
          <p:nvSpPr>
            <p:cNvPr id="18" name="TextBox 17"/>
            <p:cNvSpPr txBox="1"/>
            <p:nvPr/>
          </p:nvSpPr>
          <p:spPr>
            <a:xfrm>
              <a:off x="726440" y="3672471"/>
              <a:ext cx="3058161" cy="923330"/>
            </a:xfrm>
            <a:prstGeom prst="rect">
              <a:avLst/>
            </a:prstGeom>
            <a:noFill/>
          </p:spPr>
          <p:txBody>
            <a:bodyPr wrap="square" rtlCol="0">
              <a:spAutoFit/>
            </a:bodyPr>
            <a:lstStyle/>
            <a:p>
              <a:r>
                <a:rPr lang="ru-RU" dirty="0" smtClean="0"/>
                <a:t>У </a:t>
              </a:r>
              <a:r>
                <a:rPr lang="ru-RU" b="1" dirty="0" smtClean="0"/>
                <a:t>конструктора</a:t>
              </a:r>
              <a:r>
                <a:rPr lang="ru-RU" dirty="0" smtClean="0"/>
                <a:t> может иметь модификатор доступа как </a:t>
              </a:r>
              <a:r>
                <a:rPr lang="en-US" b="1" dirty="0" smtClean="0">
                  <a:solidFill>
                    <a:srgbClr val="0000FF"/>
                  </a:solidFill>
                </a:rPr>
                <a:t>public</a:t>
              </a:r>
              <a:r>
                <a:rPr lang="ru-RU" dirty="0" smtClean="0"/>
                <a:t>, так и </a:t>
              </a:r>
              <a:r>
                <a:rPr lang="en-US" b="1" dirty="0" smtClean="0">
                  <a:solidFill>
                    <a:srgbClr val="0000FF"/>
                  </a:solidFill>
                </a:rPr>
                <a:t>private</a:t>
              </a:r>
              <a:endParaRPr lang="ru-RU" b="1" dirty="0" smtClean="0">
                <a:solidFill>
                  <a:srgbClr val="0000FF"/>
                </a:solidFill>
              </a:endParaRPr>
            </a:p>
          </p:txBody>
        </p:sp>
        <p:cxnSp>
          <p:nvCxnSpPr>
            <p:cNvPr id="19" name="Прямая со стрелкой 18"/>
            <p:cNvCxnSpPr/>
            <p:nvPr/>
          </p:nvCxnSpPr>
          <p:spPr>
            <a:xfrm flipV="1">
              <a:off x="3657599" y="3778971"/>
              <a:ext cx="1188721" cy="325669"/>
            </a:xfrm>
            <a:prstGeom prst="straightConnector1">
              <a:avLst/>
            </a:prstGeom>
            <a:ln w="28575">
              <a:solidFill>
                <a:srgbClr val="DA08D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292100" y="1942137"/>
            <a:ext cx="4110421" cy="1200329"/>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grpSp>
        <p:nvGrpSpPr>
          <p:cNvPr id="37" name="Группа 36"/>
          <p:cNvGrpSpPr/>
          <p:nvPr/>
        </p:nvGrpSpPr>
        <p:grpSpPr>
          <a:xfrm>
            <a:off x="1425590" y="2899954"/>
            <a:ext cx="4052101" cy="2032450"/>
            <a:chOff x="1425590" y="2899954"/>
            <a:chExt cx="4052101" cy="2032450"/>
          </a:xfrm>
        </p:grpSpPr>
        <p:sp>
          <p:nvSpPr>
            <p:cNvPr id="35" name="Полилиния 34"/>
            <p:cNvSpPr/>
            <p:nvPr/>
          </p:nvSpPr>
          <p:spPr>
            <a:xfrm>
              <a:off x="2733145" y="2899954"/>
              <a:ext cx="2744546" cy="2032450"/>
            </a:xfrm>
            <a:custGeom>
              <a:avLst/>
              <a:gdLst>
                <a:gd name="connsiteX0" fmla="*/ 10055 w 2744546"/>
                <a:gd name="connsiteY0" fmla="*/ 0 h 2032450"/>
                <a:gd name="connsiteX1" fmla="*/ 166809 w 2744546"/>
                <a:gd name="connsiteY1" fmla="*/ 653143 h 2032450"/>
                <a:gd name="connsiteX2" fmla="*/ 1159586 w 2744546"/>
                <a:gd name="connsiteY2" fmla="*/ 896983 h 2032450"/>
                <a:gd name="connsiteX3" fmla="*/ 1690809 w 2744546"/>
                <a:gd name="connsiteY3" fmla="*/ 1872343 h 2032450"/>
                <a:gd name="connsiteX4" fmla="*/ 2744546 w 2744546"/>
                <a:gd name="connsiteY4" fmla="*/ 2020389 h 203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546" h="2032450">
                  <a:moveTo>
                    <a:pt x="10055" y="0"/>
                  </a:moveTo>
                  <a:cubicBezTo>
                    <a:pt x="-7362" y="251823"/>
                    <a:pt x="-24779" y="503646"/>
                    <a:pt x="166809" y="653143"/>
                  </a:cubicBezTo>
                  <a:cubicBezTo>
                    <a:pt x="358397" y="802640"/>
                    <a:pt x="905586" y="693783"/>
                    <a:pt x="1159586" y="896983"/>
                  </a:cubicBezTo>
                  <a:cubicBezTo>
                    <a:pt x="1413586" y="1100183"/>
                    <a:pt x="1426649" y="1685109"/>
                    <a:pt x="1690809" y="1872343"/>
                  </a:cubicBezTo>
                  <a:cubicBezTo>
                    <a:pt x="1954969" y="2059577"/>
                    <a:pt x="2349757" y="2039983"/>
                    <a:pt x="2744546" y="2020389"/>
                  </a:cubicBezTo>
                </a:path>
              </a:pathLst>
            </a:custGeom>
            <a:noFill/>
            <a:ln w="28575">
              <a:solidFill>
                <a:srgbClr val="FF9933"/>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p:cNvSpPr txBox="1"/>
            <p:nvPr/>
          </p:nvSpPr>
          <p:spPr>
            <a:xfrm>
              <a:off x="1425590" y="3448304"/>
              <a:ext cx="2486207" cy="369332"/>
            </a:xfrm>
            <a:prstGeom prst="rect">
              <a:avLst/>
            </a:prstGeom>
            <a:solidFill>
              <a:schemeClr val="bg1"/>
            </a:solidFill>
            <a:ln w="28575">
              <a:solidFill>
                <a:srgbClr val="FF9933"/>
              </a:solidFill>
            </a:ln>
          </p:spPr>
          <p:txBody>
            <a:bodyPr wrap="square" rtlCol="0">
              <a:spAutoFit/>
            </a:bodyPr>
            <a:lstStyle/>
            <a:p>
              <a:r>
                <a:rPr lang="ru-RU" dirty="0" smtClean="0"/>
                <a:t>Вызывает конструктора</a:t>
              </a:r>
            </a:p>
          </p:txBody>
        </p:sp>
      </p:grpSp>
    </p:spTree>
    <p:extLst>
      <p:ext uri="{BB962C8B-B14F-4D97-AF65-F5344CB8AC3E}">
        <p14:creationId xmlns:p14="http://schemas.microsoft.com/office/powerpoint/2010/main" val="69348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Модификатор доступа </a:t>
            </a:r>
            <a:r>
              <a:rPr lang="en-US" dirty="0" err="1" smtClean="0">
                <a:solidFill>
                  <a:srgbClr val="0000FF"/>
                </a:solidFill>
              </a:rPr>
              <a:t>readonly</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10</a:t>
            </a:fld>
            <a:endParaRPr lang="en-US"/>
          </a:p>
        </p:txBody>
      </p:sp>
      <p:sp>
        <p:nvSpPr>
          <p:cNvPr id="4" name="TextBox 3"/>
          <p:cNvSpPr txBox="1"/>
          <p:nvPr/>
        </p:nvSpPr>
        <p:spPr>
          <a:xfrm>
            <a:off x="361291" y="1311459"/>
            <a:ext cx="11348110" cy="830997"/>
          </a:xfrm>
          <a:prstGeom prst="rect">
            <a:avLst/>
          </a:prstGeom>
          <a:noFill/>
          <a:ln>
            <a:noFill/>
          </a:ln>
        </p:spPr>
        <p:txBody>
          <a:bodyPr wrap="square" rtlCol="0">
            <a:spAutoFit/>
          </a:bodyPr>
          <a:lstStyle/>
          <a:p>
            <a:r>
              <a:rPr lang="en-US" sz="2400" dirty="0" err="1">
                <a:solidFill>
                  <a:srgbClr val="0000FF"/>
                </a:solidFill>
              </a:rPr>
              <a:t>readonly</a:t>
            </a:r>
            <a:r>
              <a:rPr lang="en-US" sz="2400" dirty="0" smtClean="0"/>
              <a:t> – </a:t>
            </a:r>
            <a:r>
              <a:rPr lang="ru-RU" sz="2400" dirty="0" smtClean="0"/>
              <a:t>это модификатор устанавливающий доступ к полю только на чтение.</a:t>
            </a:r>
          </a:p>
          <a:p>
            <a:r>
              <a:rPr lang="ru-RU" sz="2400" dirty="0" smtClean="0"/>
              <a:t>Т.е. из поля можно столько считывать данные. В поле нельзя записывать данные.</a:t>
            </a:r>
          </a:p>
        </p:txBody>
      </p:sp>
      <p:sp>
        <p:nvSpPr>
          <p:cNvPr id="2" name="TextBox 1"/>
          <p:cNvSpPr txBox="1"/>
          <p:nvPr/>
        </p:nvSpPr>
        <p:spPr>
          <a:xfrm>
            <a:off x="6610194" y="2536443"/>
            <a:ext cx="4743606" cy="1477328"/>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Details;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NickName</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endParaRPr lang="ru-RU" dirty="0"/>
          </a:p>
        </p:txBody>
      </p:sp>
      <p:sp>
        <p:nvSpPr>
          <p:cNvPr id="7" name="TextBox 6"/>
          <p:cNvSpPr txBox="1"/>
          <p:nvPr/>
        </p:nvSpPr>
        <p:spPr>
          <a:xfrm>
            <a:off x="361291" y="2748138"/>
            <a:ext cx="5756704" cy="2862322"/>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anton.Details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Описание пользователя"</a:t>
            </a:r>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anton.NickName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Тоха"</a:t>
            </a:r>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anton.Details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anton.NickName</a:t>
            </a:r>
            <a:r>
              <a:rPr lang="en-US" dirty="0" smtClean="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endParaRPr lang="ru-RU" dirty="0"/>
          </a:p>
        </p:txBody>
      </p:sp>
      <p:cxnSp>
        <p:nvCxnSpPr>
          <p:cNvPr id="8" name="Прямая соединительная линия 7"/>
          <p:cNvCxnSpPr/>
          <p:nvPr/>
        </p:nvCxnSpPr>
        <p:spPr>
          <a:xfrm>
            <a:off x="1704513" y="4488205"/>
            <a:ext cx="1033703"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Полилиния 8"/>
          <p:cNvSpPr/>
          <p:nvPr/>
        </p:nvSpPr>
        <p:spPr>
          <a:xfrm>
            <a:off x="2844799" y="3746377"/>
            <a:ext cx="5615619" cy="873076"/>
          </a:xfrm>
          <a:custGeom>
            <a:avLst/>
            <a:gdLst>
              <a:gd name="connsiteX0" fmla="*/ 0 w 5646198"/>
              <a:gd name="connsiteY0" fmla="*/ 781235 h 872154"/>
              <a:gd name="connsiteX1" fmla="*/ 1944210 w 5646198"/>
              <a:gd name="connsiteY1" fmla="*/ 870011 h 872154"/>
              <a:gd name="connsiteX2" fmla="*/ 4225771 w 5646198"/>
              <a:gd name="connsiteY2" fmla="*/ 701336 h 872154"/>
              <a:gd name="connsiteX3" fmla="*/ 5646198 w 5646198"/>
              <a:gd name="connsiteY3" fmla="*/ 0 h 872154"/>
            </a:gdLst>
            <a:ahLst/>
            <a:cxnLst>
              <a:cxn ang="0">
                <a:pos x="connsiteX0" y="connsiteY0"/>
              </a:cxn>
              <a:cxn ang="0">
                <a:pos x="connsiteX1" y="connsiteY1"/>
              </a:cxn>
              <a:cxn ang="0">
                <a:pos x="connsiteX2" y="connsiteY2"/>
              </a:cxn>
              <a:cxn ang="0">
                <a:pos x="connsiteX3" y="connsiteY3"/>
              </a:cxn>
            </a:cxnLst>
            <a:rect l="l" t="t" r="r" b="b"/>
            <a:pathLst>
              <a:path w="5646198" h="872154">
                <a:moveTo>
                  <a:pt x="0" y="781235"/>
                </a:moveTo>
                <a:cubicBezTo>
                  <a:pt x="619957" y="832281"/>
                  <a:pt x="1239915" y="883327"/>
                  <a:pt x="1944210" y="870011"/>
                </a:cubicBezTo>
                <a:cubicBezTo>
                  <a:pt x="2648505" y="856695"/>
                  <a:pt x="3608773" y="846338"/>
                  <a:pt x="4225771" y="701336"/>
                </a:cubicBezTo>
                <a:cubicBezTo>
                  <a:pt x="4842769" y="556334"/>
                  <a:pt x="5244483" y="278167"/>
                  <a:pt x="5646198" y="0"/>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Прямая со стрелкой 10"/>
          <p:cNvCxnSpPr/>
          <p:nvPr/>
        </p:nvCxnSpPr>
        <p:spPr>
          <a:xfrm flipV="1">
            <a:off x="4312227" y="5331239"/>
            <a:ext cx="12473" cy="612361"/>
          </a:xfrm>
          <a:prstGeom prst="straightConnector1">
            <a:avLst/>
          </a:prstGeom>
          <a:ln w="28575">
            <a:solidFill>
              <a:srgbClr val="DA08D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440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Модификатор доступа </a:t>
            </a:r>
            <a:r>
              <a:rPr lang="en-US" u="sng" dirty="0" err="1" smtClean="0"/>
              <a:t>readonly</a:t>
            </a:r>
            <a:endParaRPr lang="ru-RU" u="sng"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11</a:t>
            </a:fld>
            <a:endParaRPr lang="en-US"/>
          </a:p>
        </p:txBody>
      </p:sp>
      <p:sp>
        <p:nvSpPr>
          <p:cNvPr id="4" name="TextBox 3"/>
          <p:cNvSpPr txBox="1"/>
          <p:nvPr/>
        </p:nvSpPr>
        <p:spPr>
          <a:xfrm>
            <a:off x="361291" y="1311459"/>
            <a:ext cx="11348110" cy="830997"/>
          </a:xfrm>
          <a:prstGeom prst="rect">
            <a:avLst/>
          </a:prstGeom>
          <a:noFill/>
          <a:ln>
            <a:noFill/>
          </a:ln>
        </p:spPr>
        <p:txBody>
          <a:bodyPr wrap="square" rtlCol="0">
            <a:spAutoFit/>
          </a:bodyPr>
          <a:lstStyle/>
          <a:p>
            <a:r>
              <a:rPr lang="en-US" sz="2400" dirty="0" err="1">
                <a:solidFill>
                  <a:srgbClr val="0000FF"/>
                </a:solidFill>
              </a:rPr>
              <a:t>readonly</a:t>
            </a:r>
            <a:r>
              <a:rPr lang="en-US" sz="2400" dirty="0" smtClean="0"/>
              <a:t> – </a:t>
            </a:r>
            <a:r>
              <a:rPr lang="ru-RU" sz="2400" dirty="0" smtClean="0"/>
              <a:t>это модификатор устанавливающий доступ к полю только на чтение.</a:t>
            </a:r>
          </a:p>
          <a:p>
            <a:r>
              <a:rPr lang="ru-RU" sz="2400" dirty="0" smtClean="0"/>
              <a:t>Т.е. из поля можно столько считывать данные. В поле нельзя записывать данные.</a:t>
            </a:r>
          </a:p>
        </p:txBody>
      </p:sp>
      <p:sp>
        <p:nvSpPr>
          <p:cNvPr id="2" name="TextBox 1"/>
          <p:cNvSpPr txBox="1"/>
          <p:nvPr/>
        </p:nvSpPr>
        <p:spPr>
          <a:xfrm>
            <a:off x="6332531" y="2175557"/>
            <a:ext cx="5756704" cy="4524315"/>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Details;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NickName</a:t>
            </a:r>
            <a:r>
              <a:rPr lang="en-US" dirty="0" smtClean="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User()</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NickName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Тоха"</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SetNickName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nickName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NickName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nickName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p>
        </p:txBody>
      </p:sp>
      <p:sp>
        <p:nvSpPr>
          <p:cNvPr id="7" name="TextBox 6"/>
          <p:cNvSpPr txBox="1"/>
          <p:nvPr/>
        </p:nvSpPr>
        <p:spPr>
          <a:xfrm>
            <a:off x="361291" y="2748138"/>
            <a:ext cx="5756704" cy="3416320"/>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anton.Details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Описание пользователя"</a:t>
            </a:r>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anton.NickName</a:t>
            </a:r>
            <a:r>
              <a:rPr lang="en-US"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Тоха</a:t>
            </a:r>
            <a:r>
              <a:rPr lang="ru-RU" dirty="0" smtClean="0">
                <a:solidFill>
                  <a:srgbClr val="008000"/>
                </a:solidFill>
                <a:latin typeface="Consolas" panose="020B0609020204030204" pitchFamily="49" charset="0"/>
              </a:rPr>
              <a:t>";</a:t>
            </a:r>
            <a:endParaRPr lang="en-US" dirty="0" smtClean="0">
              <a:solidFill>
                <a:srgbClr val="008000"/>
              </a:solidFill>
              <a:latin typeface="Consolas" panose="020B0609020204030204" pitchFamily="49" charset="0"/>
            </a:endParaRPr>
          </a:p>
          <a:p>
            <a:endParaRPr lang="en-US" dirty="0">
              <a:solidFill>
                <a:srgbClr val="008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anton.SetNickName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Тоха"</a:t>
            </a:r>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anton.Details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anton.NickName</a:t>
            </a:r>
            <a:r>
              <a:rPr lang="en-US" dirty="0" smtClean="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endParaRPr lang="ru-RU" dirty="0"/>
          </a:p>
        </p:txBody>
      </p:sp>
      <p:cxnSp>
        <p:nvCxnSpPr>
          <p:cNvPr id="8" name="Прямая соединительная линия 7"/>
          <p:cNvCxnSpPr/>
          <p:nvPr/>
        </p:nvCxnSpPr>
        <p:spPr>
          <a:xfrm>
            <a:off x="7429903" y="5859805"/>
            <a:ext cx="1033703"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Полилиния 9"/>
          <p:cNvSpPr/>
          <p:nvPr/>
        </p:nvSpPr>
        <p:spPr>
          <a:xfrm>
            <a:off x="4343400" y="4852555"/>
            <a:ext cx="2524991" cy="278020"/>
          </a:xfrm>
          <a:custGeom>
            <a:avLst/>
            <a:gdLst>
              <a:gd name="connsiteX0" fmla="*/ 0 w 2694039"/>
              <a:gd name="connsiteY0" fmla="*/ 30899 h 1767736"/>
              <a:gd name="connsiteX1" fmla="*/ 639097 w 2694039"/>
              <a:gd name="connsiteY1" fmla="*/ 80061 h 1767736"/>
              <a:gd name="connsiteX2" fmla="*/ 953729 w 2694039"/>
              <a:gd name="connsiteY2" fmla="*/ 719157 h 1767736"/>
              <a:gd name="connsiteX3" fmla="*/ 1504335 w 2694039"/>
              <a:gd name="connsiteY3" fmla="*/ 1663054 h 1767736"/>
              <a:gd name="connsiteX4" fmla="*/ 2694039 w 2694039"/>
              <a:gd name="connsiteY4" fmla="*/ 1702383 h 1767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39" h="1767736">
                <a:moveTo>
                  <a:pt x="0" y="30899"/>
                </a:moveTo>
                <a:cubicBezTo>
                  <a:pt x="240071" y="-1875"/>
                  <a:pt x="480142" y="-34649"/>
                  <a:pt x="639097" y="80061"/>
                </a:cubicBezTo>
                <a:cubicBezTo>
                  <a:pt x="798052" y="194771"/>
                  <a:pt x="809523" y="455325"/>
                  <a:pt x="953729" y="719157"/>
                </a:cubicBezTo>
                <a:cubicBezTo>
                  <a:pt x="1097935" y="982989"/>
                  <a:pt x="1214283" y="1499183"/>
                  <a:pt x="1504335" y="1663054"/>
                </a:cubicBezTo>
                <a:cubicBezTo>
                  <a:pt x="1794387" y="1826925"/>
                  <a:pt x="2244213" y="1764654"/>
                  <a:pt x="2694039" y="1702383"/>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838200" y="4644736"/>
            <a:ext cx="3380509" cy="446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6868391" y="4925290"/>
            <a:ext cx="5091545" cy="1239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6868391" y="3491345"/>
            <a:ext cx="2888673" cy="1313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027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 presetClass="entr"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5" grpId="1" animBg="1"/>
      <p:bldP spid="12" grpId="0" animBg="1"/>
      <p:bldP spid="12" grpId="1"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Модификатор доступа </a:t>
            </a:r>
            <a:r>
              <a:rPr lang="en-US" dirty="0" err="1" smtClean="0">
                <a:solidFill>
                  <a:srgbClr val="0000FF"/>
                </a:solidFill>
              </a:rPr>
              <a:t>readonly</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12</a:t>
            </a:fld>
            <a:endParaRPr lang="en-US"/>
          </a:p>
        </p:txBody>
      </p:sp>
      <p:sp>
        <p:nvSpPr>
          <p:cNvPr id="2" name="TextBox 1"/>
          <p:cNvSpPr txBox="1"/>
          <p:nvPr/>
        </p:nvSpPr>
        <p:spPr>
          <a:xfrm>
            <a:off x="6610194" y="2536443"/>
            <a:ext cx="5250155" cy="2585323"/>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Tasks</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User()</a:t>
            </a:r>
          </a:p>
          <a:p>
            <a:r>
              <a:rPr lang="ru-RU"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Tasks = </a:t>
            </a:r>
            <a:r>
              <a:rPr lang="en-US" dirty="0" smtClean="0">
                <a:solidFill>
                  <a:srgbClr val="0000FF"/>
                </a:solidFill>
                <a:latin typeface="Consolas" panose="020B0609020204030204" pitchFamily="49" charset="0"/>
              </a:rPr>
              <a:t>new</a:t>
            </a:r>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string</a:t>
            </a:r>
            <a:r>
              <a:rPr lang="en-US" dirty="0" smtClean="0">
                <a:solidFill>
                  <a:srgbClr val="000000"/>
                </a:solidFill>
                <a:latin typeface="Consolas" panose="020B0609020204030204" pitchFamily="49" charset="0"/>
              </a:rPr>
              <a:t>&gt;();</a:t>
            </a:r>
          </a:p>
          <a:p>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p>
        </p:txBody>
      </p:sp>
      <p:sp>
        <p:nvSpPr>
          <p:cNvPr id="7" name="TextBox 6"/>
          <p:cNvSpPr txBox="1"/>
          <p:nvPr/>
        </p:nvSpPr>
        <p:spPr>
          <a:xfrm>
            <a:off x="361291" y="2748138"/>
            <a:ext cx="5630067" cy="2862322"/>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anton.Tasks</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smtClean="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antonTasks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anton.Tasks</a:t>
            </a:r>
            <a:r>
              <a:rPr lang="en-US"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anton.Tasks.Add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Новая задача</a:t>
            </a:r>
            <a:r>
              <a:rPr lang="ru-RU" dirty="0" smtClean="0">
                <a:solidFill>
                  <a:srgbClr val="A31515"/>
                </a:solidFill>
                <a:latin typeface="Consolas" panose="020B0609020204030204" pitchFamily="49" charset="0"/>
              </a:rPr>
              <a:t>"</a:t>
            </a:r>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p>
        </p:txBody>
      </p:sp>
      <p:cxnSp>
        <p:nvCxnSpPr>
          <p:cNvPr id="8" name="Прямая соединительная линия 7"/>
          <p:cNvCxnSpPr/>
          <p:nvPr/>
        </p:nvCxnSpPr>
        <p:spPr>
          <a:xfrm>
            <a:off x="969179" y="4234295"/>
            <a:ext cx="397689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2598836" y="5304279"/>
            <a:ext cx="12473" cy="612361"/>
          </a:xfrm>
          <a:prstGeom prst="straightConnector1">
            <a:avLst/>
          </a:prstGeom>
          <a:ln w="28575">
            <a:solidFill>
              <a:srgbClr val="DA08D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7263245" y="3626427"/>
            <a:ext cx="4090555" cy="1215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838199" y="3864259"/>
            <a:ext cx="4357255" cy="52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838200" y="4423762"/>
            <a:ext cx="4918364" cy="33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838200" y="4998027"/>
            <a:ext cx="4357255" cy="1132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73395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Задача 2: Счета в банке</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13</a:t>
            </a:fld>
            <a:endParaRPr lang="en-US"/>
          </a:p>
        </p:txBody>
      </p:sp>
      <p:sp>
        <p:nvSpPr>
          <p:cNvPr id="12" name="TextBox 11"/>
          <p:cNvSpPr txBox="1"/>
          <p:nvPr/>
        </p:nvSpPr>
        <p:spPr>
          <a:xfrm>
            <a:off x="5104693" y="1240549"/>
            <a:ext cx="3503290" cy="1492716"/>
          </a:xfrm>
          <a:prstGeom prst="rect">
            <a:avLst/>
          </a:prstGeom>
          <a:noFill/>
          <a:ln>
            <a:solidFill>
              <a:schemeClr val="bg1">
                <a:lumMod val="85000"/>
              </a:schemeClr>
            </a:solidFill>
          </a:ln>
        </p:spPr>
        <p:txBody>
          <a:bodyPr wrap="square" rtlCol="0">
            <a:spAutoFit/>
          </a:bodyPr>
          <a:lstStyle/>
          <a:p>
            <a:pPr marL="285750" indent="-285750">
              <a:buFont typeface="Courier New" panose="02070309020205020404" pitchFamily="49" charset="0"/>
              <a:buChar char="o"/>
            </a:pPr>
            <a:r>
              <a:rPr lang="ru-RU" sz="1300" dirty="0" smtClean="0"/>
              <a:t>Наименование организации</a:t>
            </a:r>
          </a:p>
          <a:p>
            <a:pPr marL="285750" indent="-285750">
              <a:buFont typeface="Wingdings" panose="05000000000000000000" pitchFamily="2" charset="2"/>
              <a:buChar char="§"/>
            </a:pPr>
            <a:r>
              <a:rPr lang="ru-RU" sz="1300" dirty="0" smtClean="0"/>
              <a:t>Список счетов</a:t>
            </a:r>
          </a:p>
          <a:p>
            <a:pPr marL="285750" indent="-285750">
              <a:buFont typeface="Wingdings" panose="05000000000000000000" pitchFamily="2" charset="2"/>
              <a:buChar char="Ø"/>
            </a:pPr>
            <a:r>
              <a:rPr lang="ru-RU" sz="1300" dirty="0" smtClean="0"/>
              <a:t>Добавить счёт</a:t>
            </a:r>
          </a:p>
          <a:p>
            <a:pPr marL="285750" indent="-285750">
              <a:buFont typeface="Wingdings" panose="05000000000000000000" pitchFamily="2" charset="2"/>
              <a:buChar char="Ø"/>
            </a:pPr>
            <a:r>
              <a:rPr lang="ru-RU" sz="1300" dirty="0" smtClean="0"/>
              <a:t>Пополнить конкретный счёт</a:t>
            </a:r>
          </a:p>
          <a:p>
            <a:pPr marL="285750" indent="-285750">
              <a:buFont typeface="Wingdings" panose="05000000000000000000" pitchFamily="2" charset="2"/>
              <a:buChar char="Ø"/>
            </a:pPr>
            <a:r>
              <a:rPr lang="ru-RU" sz="1300" dirty="0" smtClean="0"/>
              <a:t>Списать средства с конкретного счёта</a:t>
            </a:r>
          </a:p>
          <a:p>
            <a:pPr marL="285750" indent="-285750">
              <a:buFont typeface="Wingdings" panose="05000000000000000000" pitchFamily="2" charset="2"/>
              <a:buChar char="Ø"/>
            </a:pPr>
            <a:r>
              <a:rPr lang="ru-RU" sz="1300" dirty="0" smtClean="0"/>
              <a:t>Напечатать историю операций</a:t>
            </a:r>
          </a:p>
          <a:p>
            <a:pPr marL="285750" indent="-285750">
              <a:buFont typeface="Wingdings" panose="05000000000000000000" pitchFamily="2" charset="2"/>
              <a:buChar char="Ø"/>
            </a:pPr>
            <a:r>
              <a:rPr lang="ru-RU" sz="1300" dirty="0" smtClean="0"/>
              <a:t>Напечатать список доступных счетов</a:t>
            </a:r>
            <a:endParaRPr lang="ru-RU" sz="1300" b="1" dirty="0"/>
          </a:p>
        </p:txBody>
      </p:sp>
      <p:cxnSp>
        <p:nvCxnSpPr>
          <p:cNvPr id="24" name="Прямая со стрелкой 23"/>
          <p:cNvCxnSpPr>
            <a:stCxn id="1028" idx="0"/>
            <a:endCxn id="2" idx="2"/>
          </p:cNvCxnSpPr>
          <p:nvPr/>
        </p:nvCxnSpPr>
        <p:spPr>
          <a:xfrm flipH="1" flipV="1">
            <a:off x="2105584" y="2815827"/>
            <a:ext cx="1225282" cy="647803"/>
          </a:xfrm>
          <a:prstGeom prst="straightConnector1">
            <a:avLst/>
          </a:prstGeom>
          <a:ln w="19050">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29" idx="0"/>
            <a:endCxn id="2" idx="2"/>
          </p:cNvCxnSpPr>
          <p:nvPr/>
        </p:nvCxnSpPr>
        <p:spPr>
          <a:xfrm flipV="1">
            <a:off x="1122328" y="2815827"/>
            <a:ext cx="983256" cy="647803"/>
          </a:xfrm>
          <a:prstGeom prst="straightConnector1">
            <a:avLst/>
          </a:prstGeom>
          <a:ln w="19050">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53" idx="0"/>
            <a:endCxn id="29" idx="2"/>
          </p:cNvCxnSpPr>
          <p:nvPr/>
        </p:nvCxnSpPr>
        <p:spPr>
          <a:xfrm flipH="1" flipV="1">
            <a:off x="1122328" y="4438673"/>
            <a:ext cx="688806" cy="1159680"/>
          </a:xfrm>
          <a:prstGeom prst="straightConnector1">
            <a:avLst/>
          </a:prstGeom>
          <a:ln w="28575">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1032" idx="0"/>
            <a:endCxn id="1028" idx="2"/>
          </p:cNvCxnSpPr>
          <p:nvPr/>
        </p:nvCxnSpPr>
        <p:spPr>
          <a:xfrm flipV="1">
            <a:off x="2864074" y="4438673"/>
            <a:ext cx="466792" cy="1070461"/>
          </a:xfrm>
          <a:prstGeom prst="straightConnector1">
            <a:avLst/>
          </a:prstGeom>
          <a:ln w="28575">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18" idx="0"/>
            <a:endCxn id="1028" idx="2"/>
          </p:cNvCxnSpPr>
          <p:nvPr/>
        </p:nvCxnSpPr>
        <p:spPr>
          <a:xfrm flipH="1" flipV="1">
            <a:off x="3330866" y="4438673"/>
            <a:ext cx="650082" cy="1137677"/>
          </a:xfrm>
          <a:prstGeom prst="straightConnector1">
            <a:avLst/>
          </a:prstGeom>
          <a:ln w="28575">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a:stCxn id="49" idx="0"/>
            <a:endCxn id="29" idx="2"/>
          </p:cNvCxnSpPr>
          <p:nvPr/>
        </p:nvCxnSpPr>
        <p:spPr>
          <a:xfrm flipV="1">
            <a:off x="574304" y="4438673"/>
            <a:ext cx="548024" cy="1049742"/>
          </a:xfrm>
          <a:prstGeom prst="straightConnector1">
            <a:avLst/>
          </a:prstGeom>
          <a:ln w="28575">
            <a:solidFill>
              <a:srgbClr val="FF993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04693" y="2878817"/>
            <a:ext cx="3043718" cy="1692771"/>
          </a:xfrm>
          <a:prstGeom prst="rect">
            <a:avLst/>
          </a:prstGeom>
          <a:noFill/>
          <a:ln>
            <a:solidFill>
              <a:schemeClr val="bg1">
                <a:lumMod val="85000"/>
              </a:schemeClr>
            </a:solidFill>
          </a:ln>
        </p:spPr>
        <p:txBody>
          <a:bodyPr wrap="none" rtlCol="0">
            <a:spAutoFit/>
          </a:bodyPr>
          <a:lstStyle/>
          <a:p>
            <a:pPr marL="285750" indent="-285750">
              <a:buFont typeface="Wingdings" panose="05000000000000000000" pitchFamily="2" charset="2"/>
              <a:buChar char="§"/>
            </a:pPr>
            <a:r>
              <a:rPr lang="ru-RU" sz="1300" dirty="0" smtClean="0"/>
              <a:t>Клиент</a:t>
            </a:r>
          </a:p>
          <a:p>
            <a:pPr marL="285750" indent="-285750">
              <a:buFont typeface="Wingdings" panose="05000000000000000000" pitchFamily="2" charset="2"/>
              <a:buChar char="§"/>
            </a:pPr>
            <a:r>
              <a:rPr lang="ru-RU" sz="1300" dirty="0" smtClean="0"/>
              <a:t>Номер счёта</a:t>
            </a:r>
          </a:p>
          <a:p>
            <a:pPr marL="285750" indent="-285750">
              <a:buFont typeface="Wingdings" panose="05000000000000000000" pitchFamily="2" charset="2"/>
              <a:buChar char="§"/>
            </a:pPr>
            <a:r>
              <a:rPr lang="ru-RU" sz="1300" dirty="0" smtClean="0"/>
              <a:t>Баланс</a:t>
            </a:r>
          </a:p>
          <a:p>
            <a:pPr marL="285750" indent="-285750">
              <a:buFont typeface="Wingdings" panose="05000000000000000000" pitchFamily="2" charset="2"/>
              <a:buChar char="§"/>
            </a:pPr>
            <a:r>
              <a:rPr lang="ru-RU" sz="1300" dirty="0" smtClean="0"/>
              <a:t>История операций</a:t>
            </a:r>
          </a:p>
          <a:p>
            <a:pPr marL="285750" indent="-285750">
              <a:buFont typeface="Wingdings" panose="05000000000000000000" pitchFamily="2" charset="2"/>
              <a:buChar char="q"/>
            </a:pPr>
            <a:r>
              <a:rPr lang="ru-RU" sz="1300" dirty="0" smtClean="0"/>
              <a:t>Создать объект</a:t>
            </a:r>
          </a:p>
          <a:p>
            <a:pPr marL="285750" indent="-285750">
              <a:buFont typeface="Wingdings" panose="05000000000000000000" pitchFamily="2" charset="2"/>
              <a:buChar char="Ø"/>
            </a:pPr>
            <a:r>
              <a:rPr lang="ru-RU" sz="1300" dirty="0" smtClean="0"/>
              <a:t>Пополнить счёт (сумма, описание)</a:t>
            </a:r>
          </a:p>
          <a:p>
            <a:pPr marL="285750" indent="-285750">
              <a:buFont typeface="Wingdings" panose="05000000000000000000" pitchFamily="2" charset="2"/>
              <a:buChar char="Ø"/>
            </a:pPr>
            <a:r>
              <a:rPr lang="ru-RU" sz="1300" dirty="0" smtClean="0"/>
              <a:t>Списать средства (</a:t>
            </a:r>
            <a:r>
              <a:rPr lang="ru-RU" sz="1300" dirty="0"/>
              <a:t>сумма, описание</a:t>
            </a:r>
            <a:r>
              <a:rPr lang="ru-RU" sz="1300" dirty="0" smtClean="0"/>
              <a:t>)</a:t>
            </a:r>
          </a:p>
          <a:p>
            <a:pPr marL="285750" indent="-285750">
              <a:buFont typeface="Wingdings" panose="05000000000000000000" pitchFamily="2" charset="2"/>
              <a:buChar char="Ø"/>
            </a:pPr>
            <a:r>
              <a:rPr lang="ru-RU" sz="1300" dirty="0" smtClean="0"/>
              <a:t>Получить историю операций</a:t>
            </a:r>
          </a:p>
        </p:txBody>
      </p:sp>
      <p:sp>
        <p:nvSpPr>
          <p:cNvPr id="92" name="TextBox 91"/>
          <p:cNvSpPr txBox="1"/>
          <p:nvPr/>
        </p:nvSpPr>
        <p:spPr>
          <a:xfrm>
            <a:off x="5104693" y="5755244"/>
            <a:ext cx="3508423" cy="892552"/>
          </a:xfrm>
          <a:prstGeom prst="rect">
            <a:avLst/>
          </a:prstGeom>
          <a:noFill/>
          <a:ln>
            <a:solidFill>
              <a:schemeClr val="bg1">
                <a:lumMod val="85000"/>
              </a:schemeClr>
            </a:solidFill>
          </a:ln>
        </p:spPr>
        <p:txBody>
          <a:bodyPr wrap="square" rtlCol="0">
            <a:spAutoFit/>
          </a:bodyPr>
          <a:lstStyle/>
          <a:p>
            <a:pPr marL="285750" indent="-285750">
              <a:buFont typeface="Wingdings" panose="05000000000000000000" pitchFamily="2" charset="2"/>
              <a:buChar char="§"/>
            </a:pPr>
            <a:r>
              <a:rPr lang="ru-RU" sz="1300" dirty="0" smtClean="0"/>
              <a:t>ФИО</a:t>
            </a:r>
          </a:p>
          <a:p>
            <a:pPr marL="285750" indent="-285750">
              <a:buFont typeface="Wingdings" panose="05000000000000000000" pitchFamily="2" charset="2"/>
              <a:buChar char="§"/>
            </a:pPr>
            <a:r>
              <a:rPr lang="ru-RU" sz="1300" dirty="0" smtClean="0"/>
              <a:t>Возраст</a:t>
            </a:r>
          </a:p>
          <a:p>
            <a:pPr marL="285750" indent="-285750">
              <a:buFont typeface="Wingdings" panose="05000000000000000000" pitchFamily="2" charset="2"/>
              <a:buChar char="§"/>
            </a:pPr>
            <a:r>
              <a:rPr lang="ru-RU" sz="1300" dirty="0" smtClean="0"/>
              <a:t>Пол</a:t>
            </a:r>
            <a:r>
              <a:rPr lang="en-US" sz="1300" dirty="0" smtClean="0"/>
              <a:t> [</a:t>
            </a:r>
            <a:r>
              <a:rPr lang="ru-RU" sz="1300" b="1" dirty="0" smtClean="0"/>
              <a:t>мужской, женский</a:t>
            </a:r>
            <a:r>
              <a:rPr lang="en-US" sz="1300" dirty="0" smtClean="0"/>
              <a:t>]</a:t>
            </a:r>
            <a:endParaRPr lang="ru-RU" sz="1300" dirty="0" smtClean="0"/>
          </a:p>
          <a:p>
            <a:pPr marL="285750" indent="-285750">
              <a:buFont typeface="Wingdings" panose="05000000000000000000" pitchFamily="2" charset="2"/>
              <a:buChar char="q"/>
            </a:pPr>
            <a:r>
              <a:rPr lang="ru-RU" sz="1300" dirty="0"/>
              <a:t>Создать объект</a:t>
            </a:r>
            <a:endParaRPr lang="ru-RU" sz="1300" dirty="0" smtClean="0"/>
          </a:p>
        </p:txBody>
      </p:sp>
      <p:sp>
        <p:nvSpPr>
          <p:cNvPr id="25" name="TextBox 24"/>
          <p:cNvSpPr txBox="1"/>
          <p:nvPr/>
        </p:nvSpPr>
        <p:spPr>
          <a:xfrm>
            <a:off x="5104693" y="4717140"/>
            <a:ext cx="3508423" cy="892552"/>
          </a:xfrm>
          <a:prstGeom prst="rect">
            <a:avLst/>
          </a:prstGeom>
          <a:noFill/>
          <a:ln>
            <a:solidFill>
              <a:schemeClr val="bg1">
                <a:lumMod val="85000"/>
              </a:schemeClr>
            </a:solidFill>
          </a:ln>
        </p:spPr>
        <p:txBody>
          <a:bodyPr wrap="square" rtlCol="0">
            <a:spAutoFit/>
          </a:bodyPr>
          <a:lstStyle/>
          <a:p>
            <a:pPr marL="285750" indent="-285750">
              <a:buFont typeface="Courier New" panose="02070309020205020404" pitchFamily="49" charset="0"/>
              <a:buChar char="o"/>
            </a:pPr>
            <a:r>
              <a:rPr lang="ru-RU" sz="1300" dirty="0" smtClean="0"/>
              <a:t>Номер счёта</a:t>
            </a:r>
          </a:p>
          <a:p>
            <a:pPr marL="285750" indent="-285750">
              <a:buFont typeface="Courier New" panose="02070309020205020404" pitchFamily="49" charset="0"/>
              <a:buChar char="o"/>
            </a:pPr>
            <a:r>
              <a:rPr lang="ru-RU" sz="1300" dirty="0" smtClean="0"/>
              <a:t>Тип операции </a:t>
            </a:r>
            <a:r>
              <a:rPr lang="en-US" sz="1300" b="1" dirty="0" smtClean="0"/>
              <a:t>[</a:t>
            </a:r>
            <a:r>
              <a:rPr lang="ru-RU" sz="1300" b="1" dirty="0" smtClean="0"/>
              <a:t>Пополнение, Списание</a:t>
            </a:r>
            <a:r>
              <a:rPr lang="en-US" sz="1300" b="1" dirty="0" smtClean="0"/>
              <a:t>]</a:t>
            </a:r>
            <a:endParaRPr lang="ru-RU" sz="1300" b="1" dirty="0" smtClean="0"/>
          </a:p>
          <a:p>
            <a:pPr marL="285750" indent="-285750">
              <a:buFont typeface="Courier New" panose="02070309020205020404" pitchFamily="49" charset="0"/>
              <a:buChar char="o"/>
            </a:pPr>
            <a:r>
              <a:rPr lang="ru-RU" sz="1300" dirty="0" smtClean="0"/>
              <a:t>Сумма</a:t>
            </a:r>
          </a:p>
          <a:p>
            <a:pPr marL="285750" indent="-285750">
              <a:buFont typeface="Courier New" panose="02070309020205020404" pitchFamily="49" charset="0"/>
              <a:buChar char="o"/>
            </a:pPr>
            <a:r>
              <a:rPr lang="ru-RU" sz="1300" dirty="0" smtClean="0"/>
              <a:t>Описание</a:t>
            </a:r>
          </a:p>
        </p:txBody>
      </p:sp>
      <p:pic>
        <p:nvPicPr>
          <p:cNvPr id="2" name="Picture 2"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251" y="1427295"/>
            <a:ext cx="2186665" cy="1388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ртинки по запросу Счёт в банке"/>
          <p:cNvPicPr>
            <a:picLocks noChangeAspect="1" noChangeArrowheads="1"/>
          </p:cNvPicPr>
          <p:nvPr/>
        </p:nvPicPr>
        <p:blipFill>
          <a:blip r:embed="rId3" cstate="print">
            <a:clrChange>
              <a:clrFrom>
                <a:srgbClr val="F3E9CB"/>
              </a:clrFrom>
              <a:clrTo>
                <a:srgbClr val="F3E9CB">
                  <a:alpha val="0"/>
                </a:srgbClr>
              </a:clrTo>
            </a:clrChange>
            <a:extLst>
              <a:ext uri="{28A0092B-C50C-407E-A947-70E740481C1C}">
                <a14:useLocalDpi xmlns:a14="http://schemas.microsoft.com/office/drawing/2010/main" val="0"/>
              </a:ext>
            </a:extLst>
          </a:blip>
          <a:srcRect/>
          <a:stretch>
            <a:fillRect/>
          </a:stretch>
        </p:blipFill>
        <p:spPr bwMode="auto">
          <a:xfrm>
            <a:off x="2471018" y="3463630"/>
            <a:ext cx="1719696" cy="97504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Картинки по запросу Счёт в банке"/>
          <p:cNvPicPr>
            <a:picLocks noChangeAspect="1" noChangeArrowheads="1"/>
          </p:cNvPicPr>
          <p:nvPr/>
        </p:nvPicPr>
        <p:blipFill>
          <a:blip r:embed="rId3" cstate="print">
            <a:clrChange>
              <a:clrFrom>
                <a:srgbClr val="F3E9CB"/>
              </a:clrFrom>
              <a:clrTo>
                <a:srgbClr val="F3E9CB">
                  <a:alpha val="0"/>
                </a:srgbClr>
              </a:clrTo>
            </a:clrChange>
            <a:extLst>
              <a:ext uri="{28A0092B-C50C-407E-A947-70E740481C1C}">
                <a14:useLocalDpi xmlns:a14="http://schemas.microsoft.com/office/drawing/2010/main" val="0"/>
              </a:ext>
            </a:extLst>
          </a:blip>
          <a:srcRect/>
          <a:stretch>
            <a:fillRect/>
          </a:stretch>
        </p:blipFill>
        <p:spPr bwMode="auto">
          <a:xfrm>
            <a:off x="262480" y="3463630"/>
            <a:ext cx="1719696" cy="9750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Картинки по запросу Список"/>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473" r="24267"/>
          <a:stretch/>
        </p:blipFill>
        <p:spPr bwMode="auto">
          <a:xfrm>
            <a:off x="3505383" y="5576350"/>
            <a:ext cx="951129" cy="10249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Картинки по запросу Клиент"/>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891" t="8400" r="22308" b="7333"/>
          <a:stretch/>
        </p:blipFill>
        <p:spPr bwMode="auto">
          <a:xfrm>
            <a:off x="2487091" y="5509134"/>
            <a:ext cx="753965" cy="1159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Картинки по запросу Клиент"/>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891" t="8400" r="22308" b="7333"/>
          <a:stretch/>
        </p:blipFill>
        <p:spPr bwMode="auto">
          <a:xfrm>
            <a:off x="197321" y="5488415"/>
            <a:ext cx="753965" cy="11593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Картинки по запросу Список"/>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473" r="24267"/>
          <a:stretch/>
        </p:blipFill>
        <p:spPr bwMode="auto">
          <a:xfrm>
            <a:off x="1335569" y="5598353"/>
            <a:ext cx="951129" cy="1024951"/>
          </a:xfrm>
          <a:prstGeom prst="rect">
            <a:avLst/>
          </a:prstGeom>
          <a:noFill/>
          <a:extLst>
            <a:ext uri="{909E8E84-426E-40DD-AFC4-6F175D3DCCD1}">
              <a14:hiddenFill xmlns:a14="http://schemas.microsoft.com/office/drawing/2010/main">
                <a:solidFill>
                  <a:srgbClr val="FFFFFF"/>
                </a:solidFill>
              </a14:hiddenFill>
            </a:ext>
          </a:extLst>
        </p:spPr>
      </p:pic>
      <p:sp>
        <p:nvSpPr>
          <p:cNvPr id="58" name="Полилиния 57"/>
          <p:cNvSpPr/>
          <p:nvPr/>
        </p:nvSpPr>
        <p:spPr>
          <a:xfrm>
            <a:off x="4544410" y="3005921"/>
            <a:ext cx="560282" cy="2749323"/>
          </a:xfrm>
          <a:custGeom>
            <a:avLst/>
            <a:gdLst>
              <a:gd name="connsiteX0" fmla="*/ 1076824 w 1111548"/>
              <a:gd name="connsiteY0" fmla="*/ 3497 h 2897168"/>
              <a:gd name="connsiteX1" fmla="*/ 336045 w 1111548"/>
              <a:gd name="connsiteY1" fmla="*/ 362312 h 2897168"/>
              <a:gd name="connsiteX2" fmla="*/ 35103 w 1111548"/>
              <a:gd name="connsiteY2" fmla="*/ 2283709 h 2897168"/>
              <a:gd name="connsiteX3" fmla="*/ 1111548 w 1111548"/>
              <a:gd name="connsiteY3" fmla="*/ 2897168 h 2897168"/>
            </a:gdLst>
            <a:ahLst/>
            <a:cxnLst>
              <a:cxn ang="0">
                <a:pos x="connsiteX0" y="connsiteY0"/>
              </a:cxn>
              <a:cxn ang="0">
                <a:pos x="connsiteX1" y="connsiteY1"/>
              </a:cxn>
              <a:cxn ang="0">
                <a:pos x="connsiteX2" y="connsiteY2"/>
              </a:cxn>
              <a:cxn ang="0">
                <a:pos x="connsiteX3" y="connsiteY3"/>
              </a:cxn>
            </a:cxnLst>
            <a:rect l="l" t="t" r="r" b="b"/>
            <a:pathLst>
              <a:path w="1111548" h="2897168">
                <a:moveTo>
                  <a:pt x="1076824" y="3497"/>
                </a:moveTo>
                <a:cubicBezTo>
                  <a:pt x="793244" y="-7113"/>
                  <a:pt x="509665" y="-17723"/>
                  <a:pt x="336045" y="362312"/>
                </a:cubicBezTo>
                <a:cubicBezTo>
                  <a:pt x="162425" y="742347"/>
                  <a:pt x="-94147" y="1861233"/>
                  <a:pt x="35103" y="2283709"/>
                </a:cubicBezTo>
                <a:cubicBezTo>
                  <a:pt x="164353" y="2706185"/>
                  <a:pt x="637950" y="2801676"/>
                  <a:pt x="1111548" y="2897168"/>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Полилиния 58"/>
          <p:cNvSpPr/>
          <p:nvPr/>
        </p:nvSpPr>
        <p:spPr>
          <a:xfrm>
            <a:off x="4867838" y="3611301"/>
            <a:ext cx="236854" cy="1105839"/>
          </a:xfrm>
          <a:custGeom>
            <a:avLst/>
            <a:gdLst>
              <a:gd name="connsiteX0" fmla="*/ 418035 w 418035"/>
              <a:gd name="connsiteY0" fmla="*/ 0 h 1250066"/>
              <a:gd name="connsiteX1" fmla="*/ 59219 w 418035"/>
              <a:gd name="connsiteY1" fmla="*/ 486137 h 1250066"/>
              <a:gd name="connsiteX2" fmla="*/ 36070 w 418035"/>
              <a:gd name="connsiteY2" fmla="*/ 868102 h 1250066"/>
              <a:gd name="connsiteX3" fmla="*/ 418035 w 418035"/>
              <a:gd name="connsiteY3" fmla="*/ 1250066 h 1250066"/>
            </a:gdLst>
            <a:ahLst/>
            <a:cxnLst>
              <a:cxn ang="0">
                <a:pos x="connsiteX0" y="connsiteY0"/>
              </a:cxn>
              <a:cxn ang="0">
                <a:pos x="connsiteX1" y="connsiteY1"/>
              </a:cxn>
              <a:cxn ang="0">
                <a:pos x="connsiteX2" y="connsiteY2"/>
              </a:cxn>
              <a:cxn ang="0">
                <a:pos x="connsiteX3" y="connsiteY3"/>
              </a:cxn>
            </a:cxnLst>
            <a:rect l="l" t="t" r="r" b="b"/>
            <a:pathLst>
              <a:path w="418035" h="1250066">
                <a:moveTo>
                  <a:pt x="418035" y="0"/>
                </a:moveTo>
                <a:cubicBezTo>
                  <a:pt x="270457" y="170726"/>
                  <a:pt x="122880" y="341453"/>
                  <a:pt x="59219" y="486137"/>
                </a:cubicBezTo>
                <a:cubicBezTo>
                  <a:pt x="-4442" y="630821"/>
                  <a:pt x="-23733" y="740781"/>
                  <a:pt x="36070" y="868102"/>
                </a:cubicBezTo>
                <a:cubicBezTo>
                  <a:pt x="95873" y="995424"/>
                  <a:pt x="256954" y="1122745"/>
                  <a:pt x="418035" y="1250066"/>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олилиния 25"/>
          <p:cNvSpPr/>
          <p:nvPr/>
        </p:nvSpPr>
        <p:spPr>
          <a:xfrm>
            <a:off x="4731798" y="1567708"/>
            <a:ext cx="372894" cy="1292661"/>
          </a:xfrm>
          <a:custGeom>
            <a:avLst/>
            <a:gdLst>
              <a:gd name="connsiteX0" fmla="*/ 1076824 w 1111548"/>
              <a:gd name="connsiteY0" fmla="*/ 3497 h 2897168"/>
              <a:gd name="connsiteX1" fmla="*/ 336045 w 1111548"/>
              <a:gd name="connsiteY1" fmla="*/ 362312 h 2897168"/>
              <a:gd name="connsiteX2" fmla="*/ 35103 w 1111548"/>
              <a:gd name="connsiteY2" fmla="*/ 2283709 h 2897168"/>
              <a:gd name="connsiteX3" fmla="*/ 1111548 w 1111548"/>
              <a:gd name="connsiteY3" fmla="*/ 2897168 h 2897168"/>
            </a:gdLst>
            <a:ahLst/>
            <a:cxnLst>
              <a:cxn ang="0">
                <a:pos x="connsiteX0" y="connsiteY0"/>
              </a:cxn>
              <a:cxn ang="0">
                <a:pos x="connsiteX1" y="connsiteY1"/>
              </a:cxn>
              <a:cxn ang="0">
                <a:pos x="connsiteX2" y="connsiteY2"/>
              </a:cxn>
              <a:cxn ang="0">
                <a:pos x="connsiteX3" y="connsiteY3"/>
              </a:cxn>
            </a:cxnLst>
            <a:rect l="l" t="t" r="r" b="b"/>
            <a:pathLst>
              <a:path w="1111548" h="2897168">
                <a:moveTo>
                  <a:pt x="1076824" y="3497"/>
                </a:moveTo>
                <a:cubicBezTo>
                  <a:pt x="793244" y="-7113"/>
                  <a:pt x="509665" y="-17723"/>
                  <a:pt x="336045" y="362312"/>
                </a:cubicBezTo>
                <a:cubicBezTo>
                  <a:pt x="162425" y="742347"/>
                  <a:pt x="-94147" y="1861233"/>
                  <a:pt x="35103" y="2283709"/>
                </a:cubicBezTo>
                <a:cubicBezTo>
                  <a:pt x="164353" y="2706185"/>
                  <a:pt x="637950" y="2801676"/>
                  <a:pt x="1111548" y="2897168"/>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9387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Аргументы конструктора класса</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2</a:t>
            </a:fld>
            <a:endParaRPr lang="en-US"/>
          </a:p>
        </p:txBody>
      </p:sp>
      <p:sp>
        <p:nvSpPr>
          <p:cNvPr id="4" name="TextBox 3"/>
          <p:cNvSpPr txBox="1"/>
          <p:nvPr/>
        </p:nvSpPr>
        <p:spPr>
          <a:xfrm>
            <a:off x="292100" y="1371728"/>
            <a:ext cx="11607800" cy="646331"/>
          </a:xfrm>
          <a:prstGeom prst="rect">
            <a:avLst/>
          </a:prstGeom>
          <a:noFill/>
        </p:spPr>
        <p:txBody>
          <a:bodyPr wrap="square" rtlCol="0">
            <a:spAutoFit/>
          </a:bodyPr>
          <a:lstStyle/>
          <a:p>
            <a:r>
              <a:rPr lang="ru-RU" b="1" dirty="0" smtClean="0"/>
              <a:t>Конструктор класса – </a:t>
            </a:r>
            <a:r>
              <a:rPr lang="ru-RU" dirty="0" smtClean="0"/>
              <a:t>это МЕТОД а следовательно может иметь аргументы, как и обычный метод.</a:t>
            </a:r>
            <a:br>
              <a:rPr lang="ru-RU" dirty="0" smtClean="0"/>
            </a:br>
            <a:r>
              <a:rPr lang="ru-RU" dirty="0" smtClean="0"/>
              <a:t>Конструктор с аргументами называется </a:t>
            </a:r>
            <a:r>
              <a:rPr lang="ru-RU" b="1" dirty="0" smtClean="0"/>
              <a:t>ПОЛЬЗОВАТЕЛЬСКИЙ КОНСТРУКТОР</a:t>
            </a:r>
          </a:p>
        </p:txBody>
      </p:sp>
      <p:sp>
        <p:nvSpPr>
          <p:cNvPr id="2" name="TextBox 1"/>
          <p:cNvSpPr txBox="1"/>
          <p:nvPr/>
        </p:nvSpPr>
        <p:spPr>
          <a:xfrm>
            <a:off x="6300169" y="2195316"/>
            <a:ext cx="4870244" cy="2308324"/>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p:txBody>
      </p:sp>
      <p:sp>
        <p:nvSpPr>
          <p:cNvPr id="20" name="TextBox 19"/>
          <p:cNvSpPr txBox="1"/>
          <p:nvPr/>
        </p:nvSpPr>
        <p:spPr>
          <a:xfrm>
            <a:off x="292100" y="2195316"/>
            <a:ext cx="5250155" cy="1477328"/>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a:t>
            </a:r>
            <a:r>
              <a:rPr lang="ru-RU" dirty="0">
                <a:solidFill>
                  <a:srgbClr val="A31515"/>
                </a:solidFill>
                <a:latin typeface="Consolas" panose="020B0609020204030204" pitchFamily="49" charset="0"/>
              </a:rPr>
              <a:t>"Антон"</a:t>
            </a:r>
            <a:r>
              <a:rPr lang="ru-RU" dirty="0">
                <a:solidFill>
                  <a:srgbClr val="000000"/>
                </a:solidFill>
                <a:latin typeface="Consolas" panose="020B0609020204030204" pitchFamily="49" charset="0"/>
              </a:rPr>
              <a:t>, 27</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r>
              <a:rPr lang="ru-RU" dirty="0" smtClean="0">
                <a:solidFill>
                  <a:srgbClr val="2B91AF"/>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justUser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cxnSp>
        <p:nvCxnSpPr>
          <p:cNvPr id="8" name="Прямая соединительная линия 7"/>
          <p:cNvCxnSpPr/>
          <p:nvPr/>
        </p:nvCxnSpPr>
        <p:spPr>
          <a:xfrm>
            <a:off x="887730" y="3387090"/>
            <a:ext cx="3261360" cy="190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5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Перегрузки конструктора класса</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3</a:t>
            </a:fld>
            <a:endParaRPr lang="en-US"/>
          </a:p>
        </p:txBody>
      </p:sp>
      <p:sp>
        <p:nvSpPr>
          <p:cNvPr id="4" name="TextBox 3"/>
          <p:cNvSpPr txBox="1"/>
          <p:nvPr/>
        </p:nvSpPr>
        <p:spPr>
          <a:xfrm>
            <a:off x="292100" y="1371728"/>
            <a:ext cx="11607800" cy="369332"/>
          </a:xfrm>
          <a:prstGeom prst="rect">
            <a:avLst/>
          </a:prstGeom>
          <a:noFill/>
        </p:spPr>
        <p:txBody>
          <a:bodyPr wrap="square" rtlCol="0">
            <a:spAutoFit/>
          </a:bodyPr>
          <a:lstStyle/>
          <a:p>
            <a:r>
              <a:rPr lang="ru-RU" b="1" dirty="0" smtClean="0"/>
              <a:t>Конструктор класса – </a:t>
            </a:r>
            <a:r>
              <a:rPr lang="ru-RU" dirty="0" smtClean="0"/>
              <a:t>это МЕТОД а следовательно может иметь перегрузки</a:t>
            </a:r>
          </a:p>
        </p:txBody>
      </p:sp>
      <p:sp>
        <p:nvSpPr>
          <p:cNvPr id="2" name="TextBox 1"/>
          <p:cNvSpPr txBox="1"/>
          <p:nvPr/>
        </p:nvSpPr>
        <p:spPr>
          <a:xfrm>
            <a:off x="6839157" y="1839523"/>
            <a:ext cx="4870244" cy="4801314"/>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p>
          <a:p>
            <a:endParaRPr lang="ru-RU" dirty="0" smtClean="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User()</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p>
        </p:txBody>
      </p:sp>
      <p:sp>
        <p:nvSpPr>
          <p:cNvPr id="7" name="TextBox 6"/>
          <p:cNvSpPr txBox="1"/>
          <p:nvPr/>
        </p:nvSpPr>
        <p:spPr>
          <a:xfrm>
            <a:off x="292100" y="2195316"/>
            <a:ext cx="5123518" cy="1754326"/>
          </a:xfrm>
          <a:prstGeom prst="rect">
            <a:avLst/>
          </a:prstGeom>
          <a:noFill/>
        </p:spPr>
        <p:txBody>
          <a:bodyPr wrap="none" rtlCol="0">
            <a:spAutoFit/>
          </a:bodyPr>
          <a:lstStyle/>
          <a:p>
            <a:r>
              <a:rPr lang="en-US" dirty="0" smtClean="0">
                <a:solidFill>
                  <a:srgbClr val="0000FF"/>
                </a:solidFill>
                <a:latin typeface="Consolas" panose="020B0609020204030204" pitchFamily="49" charset="0"/>
              </a:rPr>
              <a:t>static</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Main(</a:t>
            </a:r>
            <a:r>
              <a:rPr lang="en-US" dirty="0" smtClean="0">
                <a:solidFill>
                  <a:srgbClr val="0000FF"/>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args</a:t>
            </a:r>
            <a:r>
              <a:rPr lang="en-US" dirty="0" smtClean="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a:t>
            </a:r>
            <a:r>
              <a:rPr lang="en-US" dirty="0" smtClean="0">
                <a:solidFill>
                  <a:srgbClr val="000000"/>
                </a:solidFill>
                <a:latin typeface="Consolas" panose="020B0609020204030204" pitchFamily="49" charset="0"/>
              </a:rPr>
              <a:t> = </a:t>
            </a:r>
            <a:r>
              <a:rPr lang="en-US" dirty="0" smtClean="0">
                <a:solidFill>
                  <a:srgbClr val="0000FF"/>
                </a:solidFill>
                <a:latin typeface="Consolas" panose="020B0609020204030204" pitchFamily="49" charset="0"/>
              </a:rPr>
              <a:t>new</a:t>
            </a:r>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a:t>
            </a:r>
            <a:r>
              <a:rPr lang="ru-RU" dirty="0" smtClean="0">
                <a:solidFill>
                  <a:srgbClr val="A31515"/>
                </a:solidFill>
                <a:latin typeface="Consolas" panose="020B0609020204030204" pitchFamily="49" charset="0"/>
              </a:rPr>
              <a:t>"Антон"</a:t>
            </a:r>
            <a:r>
              <a:rPr lang="ru-RU" dirty="0" smtClean="0">
                <a:solidFill>
                  <a:srgbClr val="000000"/>
                </a:solidFill>
                <a:latin typeface="Consolas" panose="020B0609020204030204" pitchFamily="49" charset="0"/>
              </a:rPr>
              <a:t>, 27</a:t>
            </a:r>
            <a:r>
              <a:rPr lang="en-US" dirty="0" smtClean="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ivan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a:t>
            </a:r>
            <a:r>
              <a:rPr lang="ru-RU" dirty="0" smtClean="0">
                <a:solidFill>
                  <a:srgbClr val="A31515"/>
                </a:solidFill>
                <a:latin typeface="Consolas" panose="020B0609020204030204" pitchFamily="49" charset="0"/>
              </a:rPr>
              <a:t>"Иван"</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r>
              <a:rPr lang="ru-RU" dirty="0" smtClean="0">
                <a:solidFill>
                  <a:srgbClr val="2B91AF"/>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justUser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p>
        </p:txBody>
      </p:sp>
      <p:sp>
        <p:nvSpPr>
          <p:cNvPr id="8" name="Полилиния 7"/>
          <p:cNvSpPr/>
          <p:nvPr/>
        </p:nvSpPr>
        <p:spPr>
          <a:xfrm flipV="1">
            <a:off x="5415618" y="2530221"/>
            <a:ext cx="1961927" cy="431188"/>
          </a:xfrm>
          <a:custGeom>
            <a:avLst/>
            <a:gdLst>
              <a:gd name="connsiteX0" fmla="*/ 0 w 1858297"/>
              <a:gd name="connsiteY0" fmla="*/ 46212 h 800410"/>
              <a:gd name="connsiteX1" fmla="*/ 501445 w 1858297"/>
              <a:gd name="connsiteY1" fmla="*/ 75709 h 800410"/>
              <a:gd name="connsiteX2" fmla="*/ 678426 w 1858297"/>
              <a:gd name="connsiteY2" fmla="*/ 754134 h 800410"/>
              <a:gd name="connsiteX3" fmla="*/ 1858297 w 1858297"/>
              <a:gd name="connsiteY3" fmla="*/ 685309 h 800410"/>
            </a:gdLst>
            <a:ahLst/>
            <a:cxnLst>
              <a:cxn ang="0">
                <a:pos x="connsiteX0" y="connsiteY0"/>
              </a:cxn>
              <a:cxn ang="0">
                <a:pos x="connsiteX1" y="connsiteY1"/>
              </a:cxn>
              <a:cxn ang="0">
                <a:pos x="connsiteX2" y="connsiteY2"/>
              </a:cxn>
              <a:cxn ang="0">
                <a:pos x="connsiteX3" y="connsiteY3"/>
              </a:cxn>
            </a:cxnLst>
            <a:rect l="l" t="t" r="r" b="b"/>
            <a:pathLst>
              <a:path w="1858297" h="800410">
                <a:moveTo>
                  <a:pt x="0" y="46212"/>
                </a:moveTo>
                <a:cubicBezTo>
                  <a:pt x="194187" y="1967"/>
                  <a:pt x="388374" y="-42278"/>
                  <a:pt x="501445" y="75709"/>
                </a:cubicBezTo>
                <a:cubicBezTo>
                  <a:pt x="614516" y="193696"/>
                  <a:pt x="452284" y="652534"/>
                  <a:pt x="678426" y="754134"/>
                </a:cubicBezTo>
                <a:cubicBezTo>
                  <a:pt x="904568" y="855734"/>
                  <a:pt x="1381432" y="770521"/>
                  <a:pt x="1858297" y="685309"/>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8"/>
          <p:cNvSpPr/>
          <p:nvPr/>
        </p:nvSpPr>
        <p:spPr>
          <a:xfrm>
            <a:off x="4640826" y="3223578"/>
            <a:ext cx="2736719" cy="783971"/>
          </a:xfrm>
          <a:custGeom>
            <a:avLst/>
            <a:gdLst>
              <a:gd name="connsiteX0" fmla="*/ 0 w 2694039"/>
              <a:gd name="connsiteY0" fmla="*/ 30899 h 1767736"/>
              <a:gd name="connsiteX1" fmla="*/ 639097 w 2694039"/>
              <a:gd name="connsiteY1" fmla="*/ 80061 h 1767736"/>
              <a:gd name="connsiteX2" fmla="*/ 953729 w 2694039"/>
              <a:gd name="connsiteY2" fmla="*/ 719157 h 1767736"/>
              <a:gd name="connsiteX3" fmla="*/ 1504335 w 2694039"/>
              <a:gd name="connsiteY3" fmla="*/ 1663054 h 1767736"/>
              <a:gd name="connsiteX4" fmla="*/ 2694039 w 2694039"/>
              <a:gd name="connsiteY4" fmla="*/ 1702383 h 1767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39" h="1767736">
                <a:moveTo>
                  <a:pt x="0" y="30899"/>
                </a:moveTo>
                <a:cubicBezTo>
                  <a:pt x="240071" y="-1875"/>
                  <a:pt x="480142" y="-34649"/>
                  <a:pt x="639097" y="80061"/>
                </a:cubicBezTo>
                <a:cubicBezTo>
                  <a:pt x="798052" y="194771"/>
                  <a:pt x="809523" y="455325"/>
                  <a:pt x="953729" y="719157"/>
                </a:cubicBezTo>
                <a:cubicBezTo>
                  <a:pt x="1097935" y="982989"/>
                  <a:pt x="1214283" y="1499183"/>
                  <a:pt x="1504335" y="1663054"/>
                </a:cubicBezTo>
                <a:cubicBezTo>
                  <a:pt x="1794387" y="1826925"/>
                  <a:pt x="2244213" y="1764654"/>
                  <a:pt x="2694039" y="1702383"/>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единительная линия 9"/>
          <p:cNvCxnSpPr/>
          <p:nvPr/>
        </p:nvCxnSpPr>
        <p:spPr>
          <a:xfrm>
            <a:off x="847952" y="3688426"/>
            <a:ext cx="3261360" cy="190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7377545" y="5128589"/>
            <a:ext cx="2264065" cy="1215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a:off x="4371632" y="3475564"/>
            <a:ext cx="3005913" cy="1927709"/>
          </a:xfrm>
          <a:custGeom>
            <a:avLst/>
            <a:gdLst>
              <a:gd name="connsiteX0" fmla="*/ 0 w 2694039"/>
              <a:gd name="connsiteY0" fmla="*/ 30899 h 1767736"/>
              <a:gd name="connsiteX1" fmla="*/ 639097 w 2694039"/>
              <a:gd name="connsiteY1" fmla="*/ 80061 h 1767736"/>
              <a:gd name="connsiteX2" fmla="*/ 953729 w 2694039"/>
              <a:gd name="connsiteY2" fmla="*/ 719157 h 1767736"/>
              <a:gd name="connsiteX3" fmla="*/ 1504335 w 2694039"/>
              <a:gd name="connsiteY3" fmla="*/ 1663054 h 1767736"/>
              <a:gd name="connsiteX4" fmla="*/ 2694039 w 2694039"/>
              <a:gd name="connsiteY4" fmla="*/ 1702383 h 1767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39" h="1767736">
                <a:moveTo>
                  <a:pt x="0" y="30899"/>
                </a:moveTo>
                <a:cubicBezTo>
                  <a:pt x="240071" y="-1875"/>
                  <a:pt x="480142" y="-34649"/>
                  <a:pt x="639097" y="80061"/>
                </a:cubicBezTo>
                <a:cubicBezTo>
                  <a:pt x="798052" y="194771"/>
                  <a:pt x="809523" y="455325"/>
                  <a:pt x="953729" y="719157"/>
                </a:cubicBezTo>
                <a:cubicBezTo>
                  <a:pt x="1097935" y="982989"/>
                  <a:pt x="1214283" y="1499183"/>
                  <a:pt x="1504335" y="1663054"/>
                </a:cubicBezTo>
                <a:cubicBezTo>
                  <a:pt x="1794387" y="1826925"/>
                  <a:pt x="2244213" y="1764654"/>
                  <a:pt x="2694039" y="1702383"/>
                </a:cubicBezTo>
              </a:path>
            </a:pathLst>
          </a:custGeom>
          <a:noFill/>
          <a:ln w="28575">
            <a:solidFill>
              <a:srgbClr val="FF9933"/>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838200" y="3341774"/>
            <a:ext cx="3432464" cy="28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14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P spid="9"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Задачи конструктор класса</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4</a:t>
            </a:fld>
            <a:endParaRPr lang="en-US"/>
          </a:p>
        </p:txBody>
      </p:sp>
      <p:sp>
        <p:nvSpPr>
          <p:cNvPr id="2" name="TextBox 1"/>
          <p:cNvSpPr txBox="1"/>
          <p:nvPr/>
        </p:nvSpPr>
        <p:spPr>
          <a:xfrm>
            <a:off x="3380208" y="2601344"/>
            <a:ext cx="7779627" cy="4247317"/>
          </a:xfrm>
          <a:prstGeom prst="rect">
            <a:avLst/>
          </a:prstGeom>
          <a:noFill/>
        </p:spPr>
        <p:txBody>
          <a:bodyPr wrap="squar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r>
              <a:rPr lang="en-US" dirty="0" smtClean="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Notes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smtClean="0">
                <a:solidFill>
                  <a:srgbClr val="000000"/>
                </a:solidFill>
                <a:latin typeface="Consolas" panose="020B0609020204030204" pitchFamily="49" charset="0"/>
              </a:rPr>
              <a:t>&gt;();</a:t>
            </a: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smtClean="0">
                <a:solidFill>
                  <a:srgbClr val="000000"/>
                </a:solidFill>
                <a:latin typeface="Consolas" panose="020B0609020204030204" pitchFamily="49" charset="0"/>
              </a:rPr>
              <a:t>Notes;</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name;</a:t>
            </a:r>
          </a:p>
          <a:p>
            <a:r>
              <a:rPr lang="en-US" dirty="0">
                <a:solidFill>
                  <a:srgbClr val="000000"/>
                </a:solidFill>
                <a:latin typeface="Consolas" panose="020B0609020204030204" pitchFamily="49" charset="0"/>
              </a:rPr>
              <a:t>            _age = age</a:t>
            </a:r>
            <a:r>
              <a:rPr lang="en-US" dirty="0" smtClean="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            </a:t>
            </a:r>
            <a:r>
              <a:rPr lang="en-US" dirty="0" smtClean="0">
                <a:solidFill>
                  <a:srgbClr val="000000"/>
                </a:solidFill>
                <a:latin typeface="Consolas" panose="020B0609020204030204" pitchFamily="49" charset="0"/>
              </a:rPr>
              <a:t>Notes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a:t>
            </a:r>
          </a:p>
          <a:p>
            <a:r>
              <a:rPr lang="ru-RU"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p:txBody>
      </p:sp>
      <p:sp>
        <p:nvSpPr>
          <p:cNvPr id="26" name="TextBox 25"/>
          <p:cNvSpPr txBox="1"/>
          <p:nvPr/>
        </p:nvSpPr>
        <p:spPr>
          <a:xfrm>
            <a:off x="210821" y="1383639"/>
            <a:ext cx="11209020" cy="461665"/>
          </a:xfrm>
          <a:prstGeom prst="rect">
            <a:avLst/>
          </a:prstGeom>
          <a:noFill/>
          <a:ln>
            <a:noFill/>
          </a:ln>
        </p:spPr>
        <p:txBody>
          <a:bodyPr wrap="square" rtlCol="0">
            <a:spAutoFit/>
          </a:bodyPr>
          <a:lstStyle/>
          <a:p>
            <a:r>
              <a:rPr lang="en-US" sz="2400" dirty="0" smtClean="0"/>
              <a:t>1. </a:t>
            </a:r>
            <a:r>
              <a:rPr lang="ru-RU" sz="2400" dirty="0" smtClean="0"/>
              <a:t>Инициализировать все поля класса и запустить необходимые приватные методы</a:t>
            </a:r>
          </a:p>
        </p:txBody>
      </p:sp>
      <p:sp>
        <p:nvSpPr>
          <p:cNvPr id="4" name="Прямоугольник 3"/>
          <p:cNvSpPr/>
          <p:nvPr/>
        </p:nvSpPr>
        <p:spPr>
          <a:xfrm>
            <a:off x="3896591" y="4031673"/>
            <a:ext cx="3460173"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862945" y="5683827"/>
            <a:ext cx="3532910" cy="332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3896591" y="3751118"/>
            <a:ext cx="5995554" cy="280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659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Задачи конструктор класса</a:t>
            </a:r>
            <a:endParaRPr lang="ru-RU" dirty="0"/>
          </a:p>
        </p:txBody>
      </p:sp>
      <p:sp>
        <p:nvSpPr>
          <p:cNvPr id="6" name="Номер слайда 5"/>
          <p:cNvSpPr>
            <a:spLocks noGrp="1"/>
          </p:cNvSpPr>
          <p:nvPr>
            <p:ph type="sldNum" sz="quarter" idx="12"/>
          </p:nvPr>
        </p:nvSpPr>
        <p:spPr/>
        <p:txBody>
          <a:bodyPr/>
          <a:lstStyle/>
          <a:p>
            <a:fld id="{6E18DBF4-37B7-4C4F-9728-A1C100B177EE}" type="slidenum">
              <a:rPr lang="en-US" smtClean="0"/>
              <a:pPr/>
              <a:t>5</a:t>
            </a:fld>
            <a:endParaRPr lang="en-US"/>
          </a:p>
        </p:txBody>
      </p:sp>
      <p:sp>
        <p:nvSpPr>
          <p:cNvPr id="2" name="TextBox 1"/>
          <p:cNvSpPr txBox="1"/>
          <p:nvPr/>
        </p:nvSpPr>
        <p:spPr>
          <a:xfrm>
            <a:off x="7321756" y="1250994"/>
            <a:ext cx="4870244" cy="2862322"/>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name;</a:t>
            </a:r>
          </a:p>
          <a:p>
            <a:r>
              <a:rPr lang="en-US" dirty="0">
                <a:solidFill>
                  <a:srgbClr val="000000"/>
                </a:solidFill>
                <a:latin typeface="Consolas" panose="020B0609020204030204" pitchFamily="49" charset="0"/>
              </a:rPr>
              <a:t>            _age = age;</a:t>
            </a:r>
          </a:p>
          <a:p>
            <a:r>
              <a:rPr lang="ru-RU"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p:txBody>
      </p:sp>
      <p:sp>
        <p:nvSpPr>
          <p:cNvPr id="26" name="TextBox 25"/>
          <p:cNvSpPr txBox="1"/>
          <p:nvPr/>
        </p:nvSpPr>
        <p:spPr>
          <a:xfrm>
            <a:off x="210821" y="1383639"/>
            <a:ext cx="6386749" cy="830997"/>
          </a:xfrm>
          <a:prstGeom prst="rect">
            <a:avLst/>
          </a:prstGeom>
          <a:noFill/>
          <a:ln>
            <a:noFill/>
          </a:ln>
        </p:spPr>
        <p:txBody>
          <a:bodyPr wrap="square" rtlCol="0">
            <a:spAutoFit/>
          </a:bodyPr>
          <a:lstStyle/>
          <a:p>
            <a:r>
              <a:rPr lang="en-US" sz="2400" dirty="0" smtClean="0"/>
              <a:t>2. </a:t>
            </a:r>
            <a:r>
              <a:rPr lang="ru-RU" sz="2400" dirty="0"/>
              <a:t>Установка требований к созданию класса и </a:t>
            </a:r>
            <a:endParaRPr lang="en-US" sz="2400" dirty="0" smtClean="0"/>
          </a:p>
          <a:p>
            <a:r>
              <a:rPr lang="ru-RU" sz="2400" dirty="0" smtClean="0"/>
              <a:t>зависимостей </a:t>
            </a:r>
            <a:r>
              <a:rPr lang="ru-RU" sz="2400" dirty="0"/>
              <a:t>между классами</a:t>
            </a:r>
            <a:endParaRPr lang="ru-RU" sz="2400" dirty="0" smtClean="0"/>
          </a:p>
        </p:txBody>
      </p:sp>
      <p:sp>
        <p:nvSpPr>
          <p:cNvPr id="4" name="TextBox 3"/>
          <p:cNvSpPr txBox="1"/>
          <p:nvPr/>
        </p:nvSpPr>
        <p:spPr>
          <a:xfrm>
            <a:off x="7321756" y="4379531"/>
            <a:ext cx="3350597" cy="2308324"/>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Car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_driver</a:t>
            </a:r>
            <a:r>
              <a:rPr lang="en-US"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Car(</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user)</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_driver = user;</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7" name="TextBox 6"/>
          <p:cNvSpPr txBox="1"/>
          <p:nvPr/>
        </p:nvSpPr>
        <p:spPr>
          <a:xfrm>
            <a:off x="314993" y="3041732"/>
            <a:ext cx="5123518" cy="2862322"/>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errorUser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User</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Антон"</a:t>
            </a:r>
            <a:r>
              <a:rPr lang="ru-RU" dirty="0">
                <a:solidFill>
                  <a:srgbClr val="000000"/>
                </a:solidFill>
                <a:latin typeface="Consolas" panose="020B0609020204030204" pitchFamily="49" charset="0"/>
              </a:rPr>
              <a:t>, 27</a:t>
            </a:r>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Car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errorCar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4F8291"/>
                </a:solidFill>
                <a:latin typeface="Consolas" panose="020B0609020204030204" pitchFamily="49" charset="0"/>
              </a:rPr>
              <a:t>Car</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4F8291"/>
                </a:solidFill>
                <a:latin typeface="Consolas" panose="020B0609020204030204" pitchFamily="49" charset="0"/>
              </a:rPr>
              <a:t>Car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corolla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4F8291"/>
                </a:solidFill>
                <a:latin typeface="Consolas" panose="020B0609020204030204" pitchFamily="49" charset="0"/>
              </a:rPr>
              <a:t>Car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cxnSp>
        <p:nvCxnSpPr>
          <p:cNvPr id="8" name="Прямая соединительная линия 7"/>
          <p:cNvCxnSpPr/>
          <p:nvPr/>
        </p:nvCxnSpPr>
        <p:spPr>
          <a:xfrm>
            <a:off x="3437681" y="3973300"/>
            <a:ext cx="942903"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3240911" y="5072895"/>
            <a:ext cx="815582"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Полилиния 12"/>
          <p:cNvSpPr/>
          <p:nvPr/>
        </p:nvSpPr>
        <p:spPr>
          <a:xfrm>
            <a:off x="6597570" y="1551008"/>
            <a:ext cx="2501446" cy="3275635"/>
          </a:xfrm>
          <a:custGeom>
            <a:avLst/>
            <a:gdLst>
              <a:gd name="connsiteX0" fmla="*/ 2501446 w 2501446"/>
              <a:gd name="connsiteY0" fmla="*/ 3460831 h 3460831"/>
              <a:gd name="connsiteX1" fmla="*/ 2084757 w 2501446"/>
              <a:gd name="connsiteY1" fmla="*/ 2812649 h 3460831"/>
              <a:gd name="connsiteX2" fmla="*/ 302256 w 2501446"/>
              <a:gd name="connsiteY2" fmla="*/ 2754775 h 3460831"/>
              <a:gd name="connsiteX3" fmla="*/ 24463 w 2501446"/>
              <a:gd name="connsiteY3" fmla="*/ 763930 h 3460831"/>
              <a:gd name="connsiteX4" fmla="*/ 568474 w 2501446"/>
              <a:gd name="connsiteY4" fmla="*/ 0 h 346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446" h="3460831">
                <a:moveTo>
                  <a:pt x="2501446" y="3460831"/>
                </a:moveTo>
                <a:cubicBezTo>
                  <a:pt x="2476367" y="3195578"/>
                  <a:pt x="2451289" y="2930325"/>
                  <a:pt x="2084757" y="2812649"/>
                </a:cubicBezTo>
                <a:cubicBezTo>
                  <a:pt x="1718225" y="2694973"/>
                  <a:pt x="645638" y="3096228"/>
                  <a:pt x="302256" y="2754775"/>
                </a:cubicBezTo>
                <a:cubicBezTo>
                  <a:pt x="-41126" y="2413322"/>
                  <a:pt x="-19907" y="1223059"/>
                  <a:pt x="24463" y="763930"/>
                </a:cubicBezTo>
                <a:cubicBezTo>
                  <a:pt x="68833" y="304801"/>
                  <a:pt x="318653" y="152400"/>
                  <a:pt x="568474" y="0"/>
                </a:cubicBezTo>
              </a:path>
            </a:pathLst>
          </a:custGeom>
          <a:noFill/>
          <a:ln w="28575">
            <a:solidFill>
              <a:srgbClr val="DA08D0"/>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13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Ключевое слово </a:t>
            </a:r>
            <a:r>
              <a:rPr lang="en-US" dirty="0" smtClean="0">
                <a:solidFill>
                  <a:srgbClr val="0000FF"/>
                </a:solidFill>
              </a:rPr>
              <a:t>this</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6</a:t>
            </a:fld>
            <a:endParaRPr lang="en-US"/>
          </a:p>
        </p:txBody>
      </p:sp>
      <p:sp>
        <p:nvSpPr>
          <p:cNvPr id="2" name="TextBox 1"/>
          <p:cNvSpPr txBox="1"/>
          <p:nvPr/>
        </p:nvSpPr>
        <p:spPr>
          <a:xfrm>
            <a:off x="6230282" y="2748138"/>
            <a:ext cx="5123518" cy="2862322"/>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_name;</a:t>
            </a:r>
          </a:p>
          <a:p>
            <a:r>
              <a:rPr lang="en-US" dirty="0">
                <a:solidFill>
                  <a:srgbClr val="000000"/>
                </a:solidFill>
                <a:latin typeface="Consolas" panose="020B0609020204030204" pitchFamily="49" charset="0"/>
              </a:rPr>
              <a:t>        _age = _age;</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5" name="TextBox 4"/>
          <p:cNvSpPr txBox="1"/>
          <p:nvPr/>
        </p:nvSpPr>
        <p:spPr>
          <a:xfrm>
            <a:off x="361291" y="1311459"/>
            <a:ext cx="11209020" cy="461665"/>
          </a:xfrm>
          <a:prstGeom prst="rect">
            <a:avLst/>
          </a:prstGeom>
          <a:noFill/>
          <a:ln>
            <a:noFill/>
          </a:ln>
        </p:spPr>
        <p:txBody>
          <a:bodyPr wrap="square" rtlCol="0">
            <a:spAutoFit/>
          </a:bodyPr>
          <a:lstStyle/>
          <a:p>
            <a:r>
              <a:rPr lang="en-US" sz="2400" b="1" dirty="0" smtClean="0">
                <a:solidFill>
                  <a:srgbClr val="0000FF"/>
                </a:solidFill>
              </a:rPr>
              <a:t>this</a:t>
            </a:r>
            <a:r>
              <a:rPr lang="en-US" sz="2400" dirty="0" smtClean="0"/>
              <a:t> – </a:t>
            </a:r>
            <a:r>
              <a:rPr lang="ru-RU" sz="2400" dirty="0" smtClean="0"/>
              <a:t>это ключевое слово указывающее на объект в котором находится</a:t>
            </a:r>
          </a:p>
        </p:txBody>
      </p:sp>
      <p:sp>
        <p:nvSpPr>
          <p:cNvPr id="4" name="TextBox 3"/>
          <p:cNvSpPr txBox="1"/>
          <p:nvPr/>
        </p:nvSpPr>
        <p:spPr>
          <a:xfrm>
            <a:off x="361291" y="2748138"/>
            <a:ext cx="5123518" cy="1200329"/>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Антон"</a:t>
            </a:r>
            <a:r>
              <a:rPr lang="ru-RU" dirty="0">
                <a:solidFill>
                  <a:srgbClr val="000000"/>
                </a:solidFill>
                <a:latin typeface="Consolas" panose="020B0609020204030204" pitchFamily="49" charset="0"/>
              </a:rPr>
              <a:t>, 27);</a:t>
            </a:r>
          </a:p>
          <a:p>
            <a:r>
              <a:rPr lang="ru-RU" dirty="0">
                <a:solidFill>
                  <a:srgbClr val="000000"/>
                </a:solidFill>
                <a:latin typeface="Consolas" panose="020B0609020204030204" pitchFamily="49" charset="0"/>
              </a:rPr>
              <a:t>}</a:t>
            </a:r>
            <a:endParaRPr lang="ru-RU" dirty="0"/>
          </a:p>
        </p:txBody>
      </p:sp>
      <p:pic>
        <p:nvPicPr>
          <p:cNvPr id="7" name="Рисунок 6"/>
          <p:cNvPicPr>
            <a:picLocks noChangeAspect="1"/>
          </p:cNvPicPr>
          <p:nvPr/>
        </p:nvPicPr>
        <p:blipFill>
          <a:blip r:embed="rId2"/>
          <a:stretch>
            <a:fillRect/>
          </a:stretch>
        </p:blipFill>
        <p:spPr>
          <a:xfrm>
            <a:off x="1949075" y="3605567"/>
            <a:ext cx="2495550" cy="685800"/>
          </a:xfrm>
          <a:prstGeom prst="rect">
            <a:avLst/>
          </a:prstGeom>
        </p:spPr>
      </p:pic>
    </p:spTree>
    <p:extLst>
      <p:ext uri="{BB962C8B-B14F-4D97-AF65-F5344CB8AC3E}">
        <p14:creationId xmlns:p14="http://schemas.microsoft.com/office/powerpoint/2010/main" val="25403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Ключевое слово </a:t>
            </a:r>
            <a:r>
              <a:rPr lang="en-US" dirty="0" smtClean="0">
                <a:solidFill>
                  <a:srgbClr val="0000FF"/>
                </a:solidFill>
              </a:rPr>
              <a:t>this</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7</a:t>
            </a:fld>
            <a:endParaRPr lang="en-US"/>
          </a:p>
        </p:txBody>
      </p:sp>
      <p:sp>
        <p:nvSpPr>
          <p:cNvPr id="2" name="TextBox 1"/>
          <p:cNvSpPr txBox="1"/>
          <p:nvPr/>
        </p:nvSpPr>
        <p:spPr>
          <a:xfrm>
            <a:off x="6230282" y="2748138"/>
            <a:ext cx="5123518" cy="2862322"/>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._name</a:t>
            </a:r>
            <a:r>
              <a:rPr lang="en-US" dirty="0">
                <a:solidFill>
                  <a:srgbClr val="000000"/>
                </a:solidFill>
                <a:latin typeface="Consolas" panose="020B0609020204030204" pitchFamily="49" charset="0"/>
              </a:rPr>
              <a:t> = _name;</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._age</a:t>
            </a:r>
            <a:r>
              <a:rPr lang="en-US" dirty="0">
                <a:solidFill>
                  <a:srgbClr val="000000"/>
                </a:solidFill>
                <a:latin typeface="Consolas" panose="020B0609020204030204" pitchFamily="49" charset="0"/>
              </a:rPr>
              <a:t> = _age;</a:t>
            </a: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ru-RU" dirty="0" smtClean="0">
                <a:solidFill>
                  <a:srgbClr val="000000"/>
                </a:solidFill>
                <a:latin typeface="Consolas" panose="020B0609020204030204" pitchFamily="49" charset="0"/>
              </a:rPr>
              <a:t>}</a:t>
            </a:r>
            <a:endParaRPr lang="ru-RU" dirty="0"/>
          </a:p>
        </p:txBody>
      </p:sp>
      <p:sp>
        <p:nvSpPr>
          <p:cNvPr id="5" name="TextBox 4"/>
          <p:cNvSpPr txBox="1"/>
          <p:nvPr/>
        </p:nvSpPr>
        <p:spPr>
          <a:xfrm>
            <a:off x="361291" y="1311459"/>
            <a:ext cx="11209020" cy="461665"/>
          </a:xfrm>
          <a:prstGeom prst="rect">
            <a:avLst/>
          </a:prstGeom>
          <a:noFill/>
          <a:ln>
            <a:noFill/>
          </a:ln>
        </p:spPr>
        <p:txBody>
          <a:bodyPr wrap="square" rtlCol="0">
            <a:spAutoFit/>
          </a:bodyPr>
          <a:lstStyle/>
          <a:p>
            <a:r>
              <a:rPr lang="en-US" sz="2400" b="1" dirty="0" smtClean="0">
                <a:solidFill>
                  <a:srgbClr val="0000FF"/>
                </a:solidFill>
              </a:rPr>
              <a:t>this</a:t>
            </a:r>
            <a:r>
              <a:rPr lang="en-US" sz="2400" dirty="0" smtClean="0"/>
              <a:t> – </a:t>
            </a:r>
            <a:r>
              <a:rPr lang="ru-RU" sz="2400" dirty="0" smtClean="0"/>
              <a:t>это ключевое слово указывающее на объект в котором находится</a:t>
            </a:r>
          </a:p>
        </p:txBody>
      </p:sp>
      <p:sp>
        <p:nvSpPr>
          <p:cNvPr id="4" name="TextBox 3"/>
          <p:cNvSpPr txBox="1"/>
          <p:nvPr/>
        </p:nvSpPr>
        <p:spPr>
          <a:xfrm>
            <a:off x="361291" y="2748138"/>
            <a:ext cx="5123518" cy="1200329"/>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Антон"</a:t>
            </a:r>
            <a:r>
              <a:rPr lang="ru-RU" dirty="0">
                <a:solidFill>
                  <a:srgbClr val="000000"/>
                </a:solidFill>
                <a:latin typeface="Consolas" panose="020B0609020204030204" pitchFamily="49" charset="0"/>
              </a:rPr>
              <a:t>, 27);</a:t>
            </a:r>
          </a:p>
          <a:p>
            <a:r>
              <a:rPr lang="ru-RU" dirty="0">
                <a:solidFill>
                  <a:srgbClr val="000000"/>
                </a:solidFill>
                <a:latin typeface="Consolas" panose="020B0609020204030204" pitchFamily="49" charset="0"/>
              </a:rPr>
              <a:t>}</a:t>
            </a:r>
            <a:endParaRPr lang="ru-RU" dirty="0"/>
          </a:p>
        </p:txBody>
      </p:sp>
      <p:pic>
        <p:nvPicPr>
          <p:cNvPr id="8" name="Рисунок 7"/>
          <p:cNvPicPr>
            <a:picLocks noChangeAspect="1"/>
          </p:cNvPicPr>
          <p:nvPr/>
        </p:nvPicPr>
        <p:blipFill>
          <a:blip r:embed="rId2"/>
          <a:stretch>
            <a:fillRect/>
          </a:stretch>
        </p:blipFill>
        <p:spPr>
          <a:xfrm>
            <a:off x="1938915" y="3595407"/>
            <a:ext cx="2495550" cy="704850"/>
          </a:xfrm>
          <a:prstGeom prst="rect">
            <a:avLst/>
          </a:prstGeom>
        </p:spPr>
      </p:pic>
    </p:spTree>
    <p:extLst>
      <p:ext uri="{BB962C8B-B14F-4D97-AF65-F5344CB8AC3E}">
        <p14:creationId xmlns:p14="http://schemas.microsoft.com/office/powerpoint/2010/main" val="36929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Ключевое слово </a:t>
            </a:r>
            <a:r>
              <a:rPr lang="en-US" dirty="0" smtClean="0">
                <a:solidFill>
                  <a:srgbClr val="0000FF"/>
                </a:solidFill>
              </a:rPr>
              <a:t>this</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8</a:t>
            </a:fld>
            <a:endParaRPr lang="en-US"/>
          </a:p>
        </p:txBody>
      </p:sp>
      <p:sp>
        <p:nvSpPr>
          <p:cNvPr id="2" name="TextBox 1"/>
          <p:cNvSpPr txBox="1"/>
          <p:nvPr/>
        </p:nvSpPr>
        <p:spPr>
          <a:xfrm>
            <a:off x="6839157" y="2038099"/>
            <a:ext cx="4870244" cy="4524315"/>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a:t>
            </a:r>
            <a:r>
              <a:rPr lang="en-US" dirty="0">
                <a:solidFill>
                  <a:srgbClr val="A31515"/>
                </a:solidFill>
                <a:latin typeface="Consolas" panose="020B0609020204030204" pitchFamily="49" charset="0"/>
              </a:rPr>
              <a:t>$"Super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a:t>
            </a:r>
            <a:r>
              <a:rPr lang="en-US" dirty="0">
                <a:solidFill>
                  <a:srgbClr val="A31515"/>
                </a:solidFill>
                <a:latin typeface="Consolas" panose="020B0609020204030204" pitchFamily="49" charset="0"/>
              </a:rPr>
              <a:t>$"Super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_age = age;</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5" name="TextBox 4"/>
          <p:cNvSpPr txBox="1"/>
          <p:nvPr/>
        </p:nvSpPr>
        <p:spPr>
          <a:xfrm>
            <a:off x="361291" y="1311459"/>
            <a:ext cx="11348110" cy="830997"/>
          </a:xfrm>
          <a:prstGeom prst="rect">
            <a:avLst/>
          </a:prstGeom>
          <a:noFill/>
          <a:ln>
            <a:noFill/>
          </a:ln>
        </p:spPr>
        <p:txBody>
          <a:bodyPr wrap="square" rtlCol="0">
            <a:spAutoFit/>
          </a:bodyPr>
          <a:lstStyle/>
          <a:p>
            <a:r>
              <a:rPr lang="en-US" sz="2400" b="1" dirty="0">
                <a:solidFill>
                  <a:srgbClr val="0000FF"/>
                </a:solidFill>
              </a:rPr>
              <a:t>this</a:t>
            </a:r>
            <a:r>
              <a:rPr lang="en-US" sz="2400" dirty="0"/>
              <a:t> – </a:t>
            </a:r>
            <a:r>
              <a:rPr lang="ru-RU" sz="2400" dirty="0"/>
              <a:t>это ключевое слово указывающее на определённый </a:t>
            </a:r>
            <a:r>
              <a:rPr lang="ru-RU" sz="2400" b="1" dirty="0"/>
              <a:t>конструктор</a:t>
            </a:r>
            <a:r>
              <a:rPr lang="ru-RU" sz="2400" dirty="0"/>
              <a:t> объекта в котором находится</a:t>
            </a:r>
          </a:p>
        </p:txBody>
      </p:sp>
      <p:sp>
        <p:nvSpPr>
          <p:cNvPr id="4" name="TextBox 3"/>
          <p:cNvSpPr txBox="1"/>
          <p:nvPr/>
        </p:nvSpPr>
        <p:spPr>
          <a:xfrm>
            <a:off x="361291" y="2748138"/>
            <a:ext cx="5250155" cy="1477328"/>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smtClean="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User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a:t>
            </a:r>
            <a:r>
              <a:rPr lang="ru-RU" dirty="0" smtClean="0">
                <a:solidFill>
                  <a:srgbClr val="000000"/>
                </a:solidFill>
                <a:latin typeface="Consolas" panose="020B0609020204030204" pitchFamily="49" charset="0"/>
              </a:rPr>
              <a:t>1</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Антон</a:t>
            </a:r>
            <a:r>
              <a:rPr lang="ru-RU" dirty="0" smtClean="0">
                <a:solidFill>
                  <a:srgbClr val="A31515"/>
                </a:solidFill>
                <a:latin typeface="Consolas" panose="020B0609020204030204" pitchFamily="49" charset="0"/>
              </a:rPr>
              <a:t>"</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anton</a:t>
            </a:r>
            <a:r>
              <a:rPr lang="ru-RU" dirty="0" smtClean="0">
                <a:solidFill>
                  <a:srgbClr val="000000"/>
                </a:solidFill>
                <a:latin typeface="Consolas" panose="020B0609020204030204" pitchFamily="49" charset="0"/>
              </a:rPr>
              <a:t>2</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smtClean="0">
                <a:solidFill>
                  <a:srgbClr val="A31515"/>
                </a:solidFill>
                <a:latin typeface="Consolas" panose="020B0609020204030204" pitchFamily="49" charset="0"/>
              </a:rPr>
              <a:t>Антон"</a:t>
            </a:r>
            <a:r>
              <a:rPr lang="en-US" dirty="0" smtClean="0">
                <a:latin typeface="Consolas" panose="020B0609020204030204" pitchFamily="49" charset="0"/>
              </a:rPr>
              <a:t>, 27</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Полилиния 6"/>
          <p:cNvSpPr/>
          <p:nvPr/>
        </p:nvSpPr>
        <p:spPr>
          <a:xfrm rot="20871079">
            <a:off x="3047008" y="3478604"/>
            <a:ext cx="4106426" cy="1974324"/>
          </a:xfrm>
          <a:custGeom>
            <a:avLst/>
            <a:gdLst>
              <a:gd name="connsiteX0" fmla="*/ 0 w 4368800"/>
              <a:gd name="connsiteY0" fmla="*/ 0 h 1280160"/>
              <a:gd name="connsiteX1" fmla="*/ 843280 w 4368800"/>
              <a:gd name="connsiteY1" fmla="*/ 904240 h 1280160"/>
              <a:gd name="connsiteX2" fmla="*/ 4368800 w 4368800"/>
              <a:gd name="connsiteY2" fmla="*/ 1280160 h 1280160"/>
            </a:gdLst>
            <a:ahLst/>
            <a:cxnLst>
              <a:cxn ang="0">
                <a:pos x="connsiteX0" y="connsiteY0"/>
              </a:cxn>
              <a:cxn ang="0">
                <a:pos x="connsiteX1" y="connsiteY1"/>
              </a:cxn>
              <a:cxn ang="0">
                <a:pos x="connsiteX2" y="connsiteY2"/>
              </a:cxn>
            </a:cxnLst>
            <a:rect l="l" t="t" r="r" b="b"/>
            <a:pathLst>
              <a:path w="4368800" h="1280160">
                <a:moveTo>
                  <a:pt x="0" y="0"/>
                </a:moveTo>
                <a:cubicBezTo>
                  <a:pt x="57573" y="345440"/>
                  <a:pt x="115147" y="690880"/>
                  <a:pt x="843280" y="904240"/>
                </a:cubicBezTo>
                <a:cubicBezTo>
                  <a:pt x="1571413" y="1117600"/>
                  <a:pt x="2970106" y="1198880"/>
                  <a:pt x="4368800" y="1280160"/>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p:nvPr/>
        </p:nvCxnSpPr>
        <p:spPr>
          <a:xfrm>
            <a:off x="8873281" y="4339060"/>
            <a:ext cx="2018239" cy="0"/>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8966201" y="5690340"/>
            <a:ext cx="2018239" cy="0"/>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62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Ключевое слово </a:t>
            </a:r>
            <a:r>
              <a:rPr lang="en-US" dirty="0" smtClean="0">
                <a:solidFill>
                  <a:srgbClr val="0000FF"/>
                </a:solidFill>
              </a:rPr>
              <a:t>this</a:t>
            </a:r>
            <a:endParaRPr lang="ru-RU" dirty="0">
              <a:solidFill>
                <a:srgbClr val="0000FF"/>
              </a:solidFill>
            </a:endParaRPr>
          </a:p>
        </p:txBody>
      </p:sp>
      <p:sp>
        <p:nvSpPr>
          <p:cNvPr id="6" name="Номер слайда 5"/>
          <p:cNvSpPr>
            <a:spLocks noGrp="1"/>
          </p:cNvSpPr>
          <p:nvPr>
            <p:ph type="sldNum" sz="quarter" idx="12"/>
          </p:nvPr>
        </p:nvSpPr>
        <p:spPr/>
        <p:txBody>
          <a:bodyPr/>
          <a:lstStyle/>
          <a:p>
            <a:fld id="{6E18DBF4-37B7-4C4F-9728-A1C100B177EE}" type="slidenum">
              <a:rPr lang="en-US" smtClean="0"/>
              <a:pPr/>
              <a:t>9</a:t>
            </a:fld>
            <a:endParaRPr lang="en-US"/>
          </a:p>
        </p:txBody>
      </p:sp>
      <p:sp>
        <p:nvSpPr>
          <p:cNvPr id="2" name="TextBox 1"/>
          <p:cNvSpPr txBox="1"/>
          <p:nvPr/>
        </p:nvSpPr>
        <p:spPr>
          <a:xfrm>
            <a:off x="5834574" y="2362343"/>
            <a:ext cx="6263253" cy="4247317"/>
          </a:xfrm>
          <a:prstGeom prst="rect">
            <a:avLst/>
          </a:prstGeom>
          <a:noFill/>
        </p:spPr>
        <p:txBody>
          <a:bodyPr wrap="non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_age;</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_name = </a:t>
            </a:r>
            <a:r>
              <a:rPr lang="en-US" dirty="0">
                <a:solidFill>
                  <a:srgbClr val="A31515"/>
                </a:solidFill>
                <a:latin typeface="Consolas" panose="020B0609020204030204" pitchFamily="49" charset="0"/>
              </a:rPr>
              <a:t>$"Super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User(</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age):</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(name)</a:t>
            </a:r>
          </a:p>
          <a:p>
            <a:r>
              <a:rPr lang="ru-RU"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_age = age;</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5" name="TextBox 4"/>
          <p:cNvSpPr txBox="1"/>
          <p:nvPr/>
        </p:nvSpPr>
        <p:spPr>
          <a:xfrm>
            <a:off x="361291" y="1311459"/>
            <a:ext cx="11348110" cy="830997"/>
          </a:xfrm>
          <a:prstGeom prst="rect">
            <a:avLst/>
          </a:prstGeom>
          <a:noFill/>
          <a:ln>
            <a:noFill/>
          </a:ln>
        </p:spPr>
        <p:txBody>
          <a:bodyPr wrap="square" rtlCol="0">
            <a:spAutoFit/>
          </a:bodyPr>
          <a:lstStyle/>
          <a:p>
            <a:r>
              <a:rPr lang="en-US" sz="2400" b="1" dirty="0" smtClean="0">
                <a:solidFill>
                  <a:srgbClr val="0000FF"/>
                </a:solidFill>
              </a:rPr>
              <a:t>this</a:t>
            </a:r>
            <a:r>
              <a:rPr lang="en-US" sz="2400" dirty="0" smtClean="0"/>
              <a:t> – </a:t>
            </a:r>
            <a:r>
              <a:rPr lang="ru-RU" sz="2400" dirty="0" smtClean="0"/>
              <a:t>это ключевое слово указывающее на </a:t>
            </a:r>
            <a:r>
              <a:rPr lang="ru-RU" sz="2400" dirty="0"/>
              <a:t>определённый </a:t>
            </a:r>
            <a:r>
              <a:rPr lang="ru-RU" sz="2400" b="1" dirty="0" smtClean="0"/>
              <a:t>конструктор</a:t>
            </a:r>
            <a:r>
              <a:rPr lang="ru-RU" sz="2400" dirty="0" smtClean="0"/>
              <a:t> объекта в котором находится</a:t>
            </a:r>
          </a:p>
        </p:txBody>
      </p:sp>
      <p:sp>
        <p:nvSpPr>
          <p:cNvPr id="4" name="TextBox 3"/>
          <p:cNvSpPr txBox="1"/>
          <p:nvPr/>
        </p:nvSpPr>
        <p:spPr>
          <a:xfrm>
            <a:off x="361291" y="2748138"/>
            <a:ext cx="5123518" cy="1200329"/>
          </a:xfrm>
          <a:prstGeom prst="rect">
            <a:avLst/>
          </a:prstGeom>
          <a:noFill/>
        </p:spPr>
        <p:txBody>
          <a:bodyPr wrap="none" rtlCol="0">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anton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User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smtClean="0">
                <a:solidFill>
                  <a:srgbClr val="A31515"/>
                </a:solidFill>
                <a:latin typeface="Consolas" panose="020B0609020204030204" pitchFamily="49" charset="0"/>
              </a:rPr>
              <a:t>Антон"</a:t>
            </a:r>
            <a:r>
              <a:rPr lang="en-US" dirty="0" smtClean="0">
                <a:latin typeface="Consolas" panose="020B0609020204030204" pitchFamily="49" charset="0"/>
              </a:rPr>
              <a:t>, 27</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Полилиния 6"/>
          <p:cNvSpPr/>
          <p:nvPr/>
        </p:nvSpPr>
        <p:spPr>
          <a:xfrm rot="20871079">
            <a:off x="3037990" y="3307310"/>
            <a:ext cx="3078180" cy="2356660"/>
          </a:xfrm>
          <a:custGeom>
            <a:avLst/>
            <a:gdLst>
              <a:gd name="connsiteX0" fmla="*/ 0 w 4368800"/>
              <a:gd name="connsiteY0" fmla="*/ 0 h 1280160"/>
              <a:gd name="connsiteX1" fmla="*/ 843280 w 4368800"/>
              <a:gd name="connsiteY1" fmla="*/ 904240 h 1280160"/>
              <a:gd name="connsiteX2" fmla="*/ 4368800 w 4368800"/>
              <a:gd name="connsiteY2" fmla="*/ 1280160 h 1280160"/>
            </a:gdLst>
            <a:ahLst/>
            <a:cxnLst>
              <a:cxn ang="0">
                <a:pos x="connsiteX0" y="connsiteY0"/>
              </a:cxn>
              <a:cxn ang="0">
                <a:pos x="connsiteX1" y="connsiteY1"/>
              </a:cxn>
              <a:cxn ang="0">
                <a:pos x="connsiteX2" y="connsiteY2"/>
              </a:cxn>
            </a:cxnLst>
            <a:rect l="l" t="t" r="r" b="b"/>
            <a:pathLst>
              <a:path w="4368800" h="1280160">
                <a:moveTo>
                  <a:pt x="0" y="0"/>
                </a:moveTo>
                <a:cubicBezTo>
                  <a:pt x="57573" y="345440"/>
                  <a:pt x="115147" y="690880"/>
                  <a:pt x="843280" y="904240"/>
                </a:cubicBezTo>
                <a:cubicBezTo>
                  <a:pt x="1571413" y="1117600"/>
                  <a:pt x="2970106" y="1198880"/>
                  <a:pt x="4368800" y="1280160"/>
                </a:cubicBezTo>
              </a:path>
            </a:pathLst>
          </a:custGeom>
          <a:noFill/>
          <a:ln w="28575">
            <a:solidFill>
              <a:srgbClr val="DA08D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10"/>
          <p:cNvSpPr/>
          <p:nvPr/>
        </p:nvSpPr>
        <p:spPr>
          <a:xfrm rot="9383856">
            <a:off x="9876302" y="3706726"/>
            <a:ext cx="851445" cy="1704329"/>
          </a:xfrm>
          <a:custGeom>
            <a:avLst/>
            <a:gdLst>
              <a:gd name="connsiteX0" fmla="*/ 0 w 4368800"/>
              <a:gd name="connsiteY0" fmla="*/ 0 h 1280160"/>
              <a:gd name="connsiteX1" fmla="*/ 843280 w 4368800"/>
              <a:gd name="connsiteY1" fmla="*/ 904240 h 1280160"/>
              <a:gd name="connsiteX2" fmla="*/ 4368800 w 4368800"/>
              <a:gd name="connsiteY2" fmla="*/ 1280160 h 1280160"/>
            </a:gdLst>
            <a:ahLst/>
            <a:cxnLst>
              <a:cxn ang="0">
                <a:pos x="connsiteX0" y="connsiteY0"/>
              </a:cxn>
              <a:cxn ang="0">
                <a:pos x="connsiteX1" y="connsiteY1"/>
              </a:cxn>
              <a:cxn ang="0">
                <a:pos x="connsiteX2" y="connsiteY2"/>
              </a:cxn>
            </a:cxnLst>
            <a:rect l="l" t="t" r="r" b="b"/>
            <a:pathLst>
              <a:path w="4368800" h="1280160">
                <a:moveTo>
                  <a:pt x="0" y="0"/>
                </a:moveTo>
                <a:cubicBezTo>
                  <a:pt x="57573" y="345440"/>
                  <a:pt x="115147" y="690880"/>
                  <a:pt x="843280" y="904240"/>
                </a:cubicBezTo>
                <a:cubicBezTo>
                  <a:pt x="1571413" y="1117600"/>
                  <a:pt x="2970106" y="1198880"/>
                  <a:pt x="4368800" y="1280160"/>
                </a:cubicBezTo>
              </a:path>
            </a:pathLst>
          </a:custGeom>
          <a:noFill/>
          <a:ln w="28575">
            <a:solidFill>
              <a:srgbClr val="FF9933"/>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9810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Lst>
  </p:timing>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35309</TotalTime>
  <Words>1105</Words>
  <Application>Microsoft Office PowerPoint</Application>
  <PresentationFormat>Широкоэкранный</PresentationFormat>
  <Paragraphs>288</Paragraphs>
  <Slides>13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13</vt:i4>
      </vt:variant>
    </vt:vector>
  </HeadingPairs>
  <TitlesOfParts>
    <vt:vector size="24" baseType="lpstr">
      <vt:lpstr>Arial</vt:lpstr>
      <vt:lpstr>Calibri</vt:lpstr>
      <vt:lpstr>Calibri Light</vt:lpstr>
      <vt:lpstr>Consolas</vt:lpstr>
      <vt:lpstr>Courier New</vt:lpstr>
      <vt:lpstr>FontAwesome</vt:lpstr>
      <vt:lpstr>Open Sans</vt:lpstr>
      <vt:lpstr>Wingdings</vt:lpstr>
      <vt:lpstr>Office Theme</vt:lpstr>
      <vt:lpstr>Blank</vt:lpstr>
      <vt:lpstr>TITLES</vt:lpstr>
      <vt:lpstr>Конструктор класса</vt:lpstr>
      <vt:lpstr>Аргументы конструктора класса</vt:lpstr>
      <vt:lpstr>Перегрузки конструктора класса</vt:lpstr>
      <vt:lpstr>Задачи конструктор класса</vt:lpstr>
      <vt:lpstr>Задачи конструктор класса</vt:lpstr>
      <vt:lpstr>Ключевое слово this</vt:lpstr>
      <vt:lpstr>Ключевое слово this</vt:lpstr>
      <vt:lpstr>Ключевое слово this</vt:lpstr>
      <vt:lpstr>Ключевое слово this</vt:lpstr>
      <vt:lpstr>Модификатор доступа readonly</vt:lpstr>
      <vt:lpstr>Модификатор доступа readonly</vt:lpstr>
      <vt:lpstr>Модификатор доступа readonly</vt:lpstr>
      <vt:lpstr>Задача 2: Счета в банке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större - a multipurpose PowerPoint template</dc:title>
  <dc:creator>showeet.com</dc:creator>
  <dc:description>© Copyright Showeet.com</dc:description>
  <cp:lastModifiedBy>Александр</cp:lastModifiedBy>
  <cp:revision>202</cp:revision>
  <dcterms:created xsi:type="dcterms:W3CDTF">2016-07-27T20:38:12Z</dcterms:created>
  <dcterms:modified xsi:type="dcterms:W3CDTF">2019-10-26T04:32:10Z</dcterms:modified>
  <cp:category>Templates</cp:category>
</cp:coreProperties>
</file>