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76" r:id="rId6"/>
    <p:sldId id="275" r:id="rId7"/>
    <p:sldId id="269" r:id="rId8"/>
    <p:sldId id="27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3866" autoAdjust="0"/>
  </p:normalViewPr>
  <p:slideViewPr>
    <p:cSldViewPr snapToGrid="0">
      <p:cViewPr varScale="1">
        <p:scale>
          <a:sx n="61" d="100"/>
          <a:sy n="61" d="100"/>
        </p:scale>
        <p:origin x="135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937A-684B-4359-B721-D0BE8BAB1080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3F9FD-10AB-4AF3-9E18-2736BB53DE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200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Slidexxx,TransitionDuration,ClickForNext</a:t>
            </a:r>
            <a:r>
              <a:rPr lang="en-US" dirty="0"/>
              <a:t> (Boolean True/False), Gender of voice (Male/Female),Text to say</a:t>
            </a:r>
          </a:p>
          <a:p>
            <a:r>
              <a:rPr lang="en-US" dirty="0"/>
              <a:t>Slide001,0,True,Female,"Let us look at Network Theory in Risk Assessment. We will be doing so using the Bow-Tie method."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3F9FD-10AB-4AF3-9E18-2736BB53DE70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255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Slidexxx,TransitionDuration,ClickForNext</a:t>
            </a:r>
            <a:r>
              <a:rPr lang="en-US" dirty="0"/>
              <a:t> (Boolean True/False), Gender of voice (Male/Female),Text to say</a:t>
            </a:r>
          </a:p>
          <a:p>
            <a:r>
              <a:rPr lang="en-US" dirty="0"/>
              <a:t>Slide002,0,False,Female,"The Bow-Tie method starts with a look at a Hazard that can lead to </a:t>
            </a:r>
            <a:r>
              <a:rPr lang="en-US"/>
              <a:t>an Event."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3F9FD-10AB-4AF3-9E18-2736BB53DE7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13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Slidexxx,TransitionDuration,ClickForNext</a:t>
            </a:r>
            <a:r>
              <a:rPr lang="en-US" dirty="0"/>
              <a:t> (Boolean True/False), Gender of voice (Male/Female),Text to say</a:t>
            </a:r>
          </a:p>
          <a:p>
            <a:r>
              <a:rPr lang="en-US" dirty="0"/>
              <a:t>Slide003,0,False,Female,"In this run-through of the model we look at Business E-mail Compromise that leads to fraud."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Slide003,0,False,Female,"The fraudsters could target our company or our customers or partners."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3F9FD-10AB-4AF3-9E18-2736BB53DE7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00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Slidexxx,TransitionDuration,ClickForNext</a:t>
            </a:r>
            <a:r>
              <a:rPr lang="en-US" dirty="0"/>
              <a:t> (Boolean True/False), Gender of voice (Male/Female),Text to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Slide004,0,False,Female,"The 2018 Internet Crime Report had the combination of Business Email Compromise and Email Account Compromise listed at the very top."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Slide004,0,False,Female,"The reported Victim Loss was the incredible amount of 1.3 Billion US dollars."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3F9FD-10AB-4AF3-9E18-2736BB53DE7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790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Slidexxx,TransitionDuration,ClickForNext</a:t>
            </a:r>
            <a:r>
              <a:rPr lang="en-US" dirty="0"/>
              <a:t> (Boolean True/False), Gender of voice (Male/Female),Text to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Slide016,5,False,Female,"Thanks for watching!</a:t>
            </a:r>
            <a:r>
              <a:rPr lang="nb-NO" dirty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3F9FD-10AB-4AF3-9E18-2736BB53DE7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E38-3C9A-46D7-9E8C-315E1EAB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944F-95B9-4E0F-A357-CC676B8B6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A070-24C6-4D36-901A-C1337594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4676-F110-4BAB-AE23-D49B1B0B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905F-9408-445C-AF17-D8C9BC1A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8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D9E4-EA7D-4E03-B0A3-CBAF288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DB79-C555-449E-ACB6-A9419C68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F9CF-7BF4-4E1C-86C6-498AF4E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C867-EB5A-45D3-8073-4B099083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6F12-FEEF-4DD0-8C32-36FD8D8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31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36DD0-58CE-4F05-AE30-0B037AF9D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5A2AF-589F-4043-9575-03A3BA62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7B74-A3C6-4827-BEF1-B6BFB1B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7B30-EEB2-49A2-AB8D-8EBB061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1452-3354-4B8F-85DC-8A457A5C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068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13D5-0F37-4978-9BD3-E8DD0076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C83A-36EF-449E-B121-F14FF2DB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64FC-7679-4C46-B792-DA8ED647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1B3-CA8C-46F6-962B-394BB700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DDAE-7074-4A77-ACBF-D48814DA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5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DCB5-60F9-4FBE-AE8C-A5F087E0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CC1F-C21E-4DE9-9811-91057664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7867-1579-487E-834E-C782E2B3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7BB9-D93F-4C48-89E0-7B3712C0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730A-70AB-4F8E-8629-5DE3B7AD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6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BC9-14FD-47CB-A29F-A3FA8C7D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E8CB-5A54-47D2-A67E-20F3E8BC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8B2B-A26F-45FE-9D58-F005B4EC0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AE56-3FEC-4415-B99F-0ECE20DD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F5B5-309E-41C7-9ED3-6C800605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DDBAB-31EF-4893-A434-82B68DEF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CC4F-1F13-47F2-8BB5-120C8266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ABF9-4FC6-4943-B584-166916C4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0F2CA-94BA-4F67-9EBE-718BD2F8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C0AD-D93A-4922-ACA2-584CC6FE7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73E4A-D710-443E-B7F9-E9C802157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DB33B-7B5A-4747-A9C9-D9B808A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3753C-61B2-49FA-BCF7-A1A4E91B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1EA62-32F6-42CE-9B07-8E4318C5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9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7A40-5D96-4217-8EA2-9F3D51E3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DBB5-B603-40BB-9DA2-CE2A46A2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6607-C316-4149-9C3A-FE9B02DC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3956A-EE1D-4594-ABFA-83239D3A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116B4-9A84-44AB-A800-96E9E1D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FB3A-8089-4CD7-B8C1-D7307A9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A0192-8216-49A0-AFED-A4FCAD5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170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433D-162E-4E3B-93BD-4429FF3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579-C323-4815-9512-D8DA9A7F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6E2E-5204-42F3-BF89-FBFBB5CD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32FB-788B-414E-9735-4516C810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3923-8350-4397-8BD8-38A25B4F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7C50-6218-42DC-98AA-599D7C48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3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05C-19BD-4763-ADAF-11131DD1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47B2-5ED2-4D7D-AD8D-7D837721A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A252-0CEE-414F-B177-A359E0EF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0070-5425-432D-83ED-D502E63D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5F4B-4BD0-41B3-AABF-C3EE43EC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25220-719E-44B3-A025-924BF003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7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D41A-6267-486C-A422-401FEF23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AF78-8132-4EBB-BB1E-0B23080E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C61A-39BE-4522-8198-AF21CC78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D184-42E9-45CD-A9C8-B85E03024ED6}" type="datetimeFigureOut">
              <a:rPr lang="nb-NO" smtClean="0"/>
              <a:t>21.10.2019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305E-DB5A-48F1-81A8-9BE321EEF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5846-330B-419A-AD74-2D27B4A8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1B2D-2B2D-46D0-839F-616D810E23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59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EB59-7EEA-495A-8F2F-B90458E4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Network Theory in</a:t>
            </a:r>
            <a:br>
              <a:rPr lang="en-US" sz="4100">
                <a:solidFill>
                  <a:srgbClr val="000000"/>
                </a:solidFill>
              </a:rPr>
            </a:br>
            <a:r>
              <a:rPr lang="en-US" sz="4100">
                <a:solidFill>
                  <a:srgbClr val="000000"/>
                </a:solidFill>
              </a:rPr>
              <a:t>Risk Assessment</a:t>
            </a:r>
            <a:endParaRPr lang="nb-NO" sz="41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B57F-5B07-4E5C-A0AF-2D8D99B6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Using the Bow-Tie Method</a:t>
            </a:r>
            <a:endParaRPr lang="nb-NO" sz="1800" dirty="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7CE6900-A1B7-4F37-BFAE-E9909CECA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2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800"/>
    </mc:Choice>
    <mc:Fallback>
      <p:transition advTm="6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9F70A5-AF64-4971-B436-6C92F0064695}"/>
              </a:ext>
            </a:extLst>
          </p:cNvPr>
          <p:cNvGrpSpPr/>
          <p:nvPr/>
        </p:nvGrpSpPr>
        <p:grpSpPr>
          <a:xfrm>
            <a:off x="4601207" y="325487"/>
            <a:ext cx="2989586" cy="6207027"/>
            <a:chOff x="4601207" y="325487"/>
            <a:chExt cx="2989586" cy="62070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ECB5A6-7272-4AA2-B751-2458EE625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12" r="42154" b="35448"/>
            <a:stretch/>
          </p:blipFill>
          <p:spPr>
            <a:xfrm>
              <a:off x="4601207" y="325487"/>
              <a:ext cx="2989586" cy="620702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2A6159-CC99-4CDE-8A49-B32C489A268E}"/>
                </a:ext>
              </a:extLst>
            </p:cNvPr>
            <p:cNvSpPr/>
            <p:nvPr/>
          </p:nvSpPr>
          <p:spPr>
            <a:xfrm>
              <a:off x="4764086" y="1589943"/>
              <a:ext cx="2646117" cy="345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3CCD18-7A32-47D6-BC9E-23C31CD5A67B}"/>
                </a:ext>
              </a:extLst>
            </p:cNvPr>
            <p:cNvSpPr/>
            <p:nvPr/>
          </p:nvSpPr>
          <p:spPr>
            <a:xfrm>
              <a:off x="4636832" y="5095188"/>
              <a:ext cx="2868373" cy="91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242807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400">
        <p159:morph option="byObject"/>
      </p:transition>
    </mc:Choice>
    <mc:Fallback>
      <p:transition spd="slow" advClick="0" advTm="54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CB5A6-7272-4AA2-B751-2458EE625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2" r="42154" b="35448"/>
          <a:stretch/>
        </p:blipFill>
        <p:spPr>
          <a:xfrm>
            <a:off x="5224178" y="548464"/>
            <a:ext cx="1791143" cy="37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1700">
        <p159:morph option="byObject"/>
      </p:transition>
    </mc:Choice>
    <mc:Fallback>
      <p:transition spd="slow" advClick="0" advTm="11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CB5A6-7272-4AA2-B751-2458EE625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2" r="42154" b="35448"/>
          <a:stretch/>
        </p:blipFill>
        <p:spPr>
          <a:xfrm>
            <a:off x="1959428" y="643467"/>
            <a:ext cx="2683279" cy="55710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1233C6-980B-415F-A101-3B7C639887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390535"/>
            <a:ext cx="5294715" cy="4076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747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000">
        <p159:morph option="byObject"/>
      </p:transition>
    </mc:Choice>
    <mc:Fallback>
      <p:transition spd="slow" advTm="1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80502-853A-43C0-A094-2ECB7BD255E5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Thanks for watching.</a:t>
            </a:r>
          </a:p>
        </p:txBody>
      </p:sp>
    </p:spTree>
    <p:extLst>
      <p:ext uri="{BB962C8B-B14F-4D97-AF65-F5344CB8AC3E}">
        <p14:creationId xmlns:p14="http://schemas.microsoft.com/office/powerpoint/2010/main" val="20392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8C2C4D2467D04C8F76CC54AA36E14A" ma:contentTypeVersion="10" ma:contentTypeDescription="Opprett et nytt dokument." ma:contentTypeScope="" ma:versionID="cacb6bbae460b5a2ada942853e3f8b48">
  <xsd:schema xmlns:xsd="http://www.w3.org/2001/XMLSchema" xmlns:xs="http://www.w3.org/2001/XMLSchema" xmlns:p="http://schemas.microsoft.com/office/2006/metadata/properties" xmlns:ns3="44d977e8-986a-4d4f-84bb-df267b456a77" xmlns:ns4="aa0759f6-826d-4adb-a9f4-e77dc778fa93" targetNamespace="http://schemas.microsoft.com/office/2006/metadata/properties" ma:root="true" ma:fieldsID="085c7f9e51b34efef1ce8e9ec7c36d16" ns3:_="" ns4:_="">
    <xsd:import namespace="44d977e8-986a-4d4f-84bb-df267b456a77"/>
    <xsd:import namespace="aa0759f6-826d-4adb-a9f4-e77dc778fa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977e8-986a-4d4f-84bb-df267b456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for deling av tip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759f6-826d-4adb-a9f4-e77dc778fa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55248-C6B6-46FA-99DE-0DCF596432A8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44d977e8-986a-4d4f-84bb-df267b456a7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a0759f6-826d-4adb-a9f4-e77dc778fa9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0E746D-9687-4F35-89B9-9D9EC6B6A6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7B290-24C1-482C-8B3F-383FB2A95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d977e8-986a-4d4f-84bb-df267b456a77"/>
    <ds:schemaRef ds:uri="aa0759f6-826d-4adb-a9f4-e77dc778fa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275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Network Theory in Risk Assessment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Theory in Risk Assessment</dc:title>
  <dc:creator>Tor Vigesdal</dc:creator>
  <cp:lastModifiedBy>Tor Vigesdal</cp:lastModifiedBy>
  <cp:revision>16</cp:revision>
  <dcterms:created xsi:type="dcterms:W3CDTF">2019-09-17T09:59:43Z</dcterms:created>
  <dcterms:modified xsi:type="dcterms:W3CDTF">2019-10-21T08:38:49Z</dcterms:modified>
</cp:coreProperties>
</file>