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2" r:id="rId3"/>
    <p:sldId id="258" r:id="rId4"/>
    <p:sldId id="287" r:id="rId5"/>
    <p:sldId id="260" r:id="rId6"/>
    <p:sldId id="257" r:id="rId7"/>
    <p:sldId id="269" r:id="rId8"/>
    <p:sldId id="270" r:id="rId9"/>
    <p:sldId id="274" r:id="rId10"/>
    <p:sldId id="275" r:id="rId11"/>
    <p:sldId id="276" r:id="rId12"/>
    <p:sldId id="277" r:id="rId13"/>
    <p:sldId id="279" r:id="rId14"/>
    <p:sldId id="278" r:id="rId15"/>
    <p:sldId id="280" r:id="rId16"/>
    <p:sldId id="266" r:id="rId17"/>
    <p:sldId id="265" r:id="rId18"/>
    <p:sldId id="282" r:id="rId19"/>
    <p:sldId id="288" r:id="rId20"/>
    <p:sldId id="289" r:id="rId21"/>
    <p:sldId id="285" r:id="rId22"/>
    <p:sldId id="284" r:id="rId23"/>
    <p:sldId id="283" r:id="rId24"/>
    <p:sldId id="273" r:id="rId25"/>
    <p:sldId id="262" r:id="rId26"/>
    <p:sldId id="261" r:id="rId27"/>
    <p:sldId id="294" r:id="rId28"/>
    <p:sldId id="281" r:id="rId29"/>
    <p:sldId id="293" r:id="rId30"/>
    <p:sldId id="286" r:id="rId31"/>
    <p:sldId id="290" r:id="rId32"/>
    <p:sldId id="263" r:id="rId33"/>
    <p:sldId id="291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77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89520" autoAdjust="0"/>
  </p:normalViewPr>
  <p:slideViewPr>
    <p:cSldViewPr>
      <p:cViewPr>
        <p:scale>
          <a:sx n="66" d="100"/>
          <a:sy n="66" d="100"/>
        </p:scale>
        <p:origin x="-8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title…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4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3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transform our web app into a native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6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you zip up your code and upload it here. The Build service starts running, takes only a few minutes tops. All selected app platforms are here. You can download each compiled app here, and load it onto a device.</a:t>
            </a:r>
            <a:endParaRPr lang="en-US" dirty="0" smtClean="0"/>
          </a:p>
          <a:p>
            <a:r>
              <a:rPr lang="en-US" dirty="0" smtClean="0"/>
              <a:t>TODO: prep</a:t>
            </a:r>
            <a:r>
              <a:rPr lang="en-US" baseline="0" dirty="0" smtClean="0"/>
              <a:t> other slides like this in case of No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KendoUI Mobile, PG Build and PhoneGap</a:t>
            </a:r>
            <a:r>
              <a:rPr lang="en-US" baseline="0" dirty="0" smtClean="0"/>
              <a:t> we cover all the parts of a hybrid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34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Nix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orange/red</a:t>
            </a:r>
            <a:r>
              <a:rPr lang="en-US" baseline="0" dirty="0" smtClean="0"/>
              <a:t> checkmarks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7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T</a:t>
            </a:r>
            <a:r>
              <a:rPr sz="3200" dirty="0" smtClean="0"/>
              <a:t>hank</a:t>
            </a:r>
            <a:r>
              <a:rPr lang="en-US" sz="3200" dirty="0" smtClean="0"/>
              <a:t>s to</a:t>
            </a:r>
            <a:r>
              <a:rPr sz="3200" dirty="0" smtClean="0"/>
              <a:t> </a:t>
            </a:r>
            <a:r>
              <a:rPr sz="3200" dirty="0"/>
              <a:t>our Principal, Platinum and Gold Sponsors.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</a:t>
            </a:r>
            <a:r>
              <a:rPr lang="en-US" baseline="0" dirty="0" smtClean="0"/>
              <a:t> slide. Explain image better – the axis.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split between </a:t>
            </a:r>
            <a:r>
              <a:rPr lang="en-US" dirty="0" err="1" smtClean="0"/>
              <a:t>dev</a:t>
            </a:r>
            <a:r>
              <a:rPr lang="en-US" dirty="0" smtClean="0"/>
              <a:t> &amp; designers.. Mobile teams smaller. More</a:t>
            </a:r>
            <a:r>
              <a:rPr lang="en-US" baseline="0" dirty="0" smtClean="0"/>
              <a:t> relevant than ever for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KendoUI Mobile is part of the</a:t>
            </a:r>
            <a:r>
              <a:rPr lang="en-US" baseline="0" dirty="0" smtClean="0"/>
              <a:t> larger KendoUI framework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7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00"/>
            </a:lvl1pPr>
            <a:lvl2pPr marL="0" indent="96012" algn="ctr">
              <a:spcBef>
                <a:spcPts val="0"/>
              </a:spcBef>
              <a:buSzTx/>
              <a:buNone/>
              <a:defRPr sz="1800"/>
            </a:lvl2pPr>
            <a:lvl3pPr marL="0" indent="192024" algn="ctr">
              <a:spcBef>
                <a:spcPts val="0"/>
              </a:spcBef>
              <a:buSzTx/>
              <a:buNone/>
              <a:defRPr sz="1800"/>
            </a:lvl3pPr>
            <a:lvl4pPr marL="0" indent="288036" algn="ctr">
              <a:spcBef>
                <a:spcPts val="0"/>
              </a:spcBef>
              <a:buSzTx/>
              <a:buNone/>
              <a:defRPr sz="1800"/>
            </a:lvl4pPr>
            <a:lvl5pPr marL="0" indent="384048" algn="ctr">
              <a:spcBef>
                <a:spcPts val="0"/>
              </a:spcBef>
              <a:buSzTx/>
              <a:buNone/>
              <a:defRPr sz="1800"/>
            </a:lvl5pPr>
          </a:lstStyle>
          <a:p>
            <a:pPr lvl="0">
              <a:defRPr sz="1800"/>
            </a:pPr>
            <a:r>
              <a:rPr sz="1800"/>
              <a:t>Body Level One</a:t>
            </a:r>
          </a:p>
          <a:p>
            <a:pPr lvl="1">
              <a:defRPr sz="1800"/>
            </a:pPr>
            <a:r>
              <a:rPr sz="1800"/>
              <a:t>Body Level Two</a:t>
            </a:r>
          </a:p>
          <a:p>
            <a:pPr lvl="2">
              <a:defRPr sz="1800"/>
            </a:pPr>
            <a:r>
              <a:rPr sz="1800"/>
              <a:t>Body Level Three</a:t>
            </a:r>
          </a:p>
          <a:p>
            <a:pPr lvl="3">
              <a:defRPr sz="1800"/>
            </a:pPr>
            <a:r>
              <a:rPr sz="1800"/>
              <a:t>Body Level Four</a:t>
            </a:r>
          </a:p>
          <a:p>
            <a:pPr lvl="4">
              <a:defRPr sz="1800"/>
            </a:pPr>
            <a:r>
              <a:rPr sz="18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031795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224528" cy="3886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562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7036"/>
            <a:ext cx="7696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dotnetk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c.dhe.ibm.com/infocenter/wrklight/v5r0m5/index.jsp?topic=/com.ibm.worklight.help.doc/devref/c_overview_projects_apps_envs_skin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company/press-releases/2014/04/16/telerik-open-sources-world-s-largest-library-of-ui-tools-and-javascript-framework-features-with-telerik-kendo-ui-co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dt.bz/content/article.aspx?ArticleID=71355&amp;amp;amp;amp;amp;amp;amp;page=1#ios88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rik/kendo-ui-cor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kow/public-speaking/tree/master/2014-08-11%20That%20Conference%20-%20Hybrid%20Apps" TargetMode="External"/><Relationship Id="rId5" Type="http://schemas.openxmlformats.org/officeDocument/2006/relationships/hyperlink" Target="https://github.com/dotNetkow/phonegap-build-template" TargetMode="External"/><Relationship Id="rId4" Type="http://schemas.openxmlformats.org/officeDocument/2006/relationships/hyperlink" Target="https://build.phonegap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newsroom/id/23249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alesforce.com/page/Native,_HTML5,_or_Hybrid:_Understanding_Your_Mobile_Application_Development_Option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067800" cy="266700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523067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SAVO Group   </a:t>
            </a:r>
            <a:endParaRPr lang="en-US" sz="2800" dirty="0" smtClean="0">
              <a:solidFill>
                <a:schemeClr val="bg1"/>
              </a:solidFill>
              <a:hlinkClick r:id="rId3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3067"/>
            <a:ext cx="3535891" cy="36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eader-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43171" y="4664171"/>
            <a:ext cx="2971800" cy="21611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19200"/>
            <a:ext cx="7543800" cy="50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M</a:t>
            </a:r>
            <a:r>
              <a:rPr lang="en-US" i="0" dirty="0" smtClean="0"/>
              <a:t>ore </a:t>
            </a:r>
            <a:r>
              <a:rPr lang="en-US" i="0" dirty="0"/>
              <a:t>opportunities: web technology </a:t>
            </a:r>
            <a:r>
              <a:rPr lang="en-US" i="0" dirty="0" smtClean="0"/>
              <a:t>usage increasing </a:t>
            </a:r>
            <a:r>
              <a:rPr lang="en-US" i="0" dirty="0"/>
              <a:t>across devices </a:t>
            </a:r>
            <a:endParaRPr lang="en-US" i="0" dirty="0" smtClean="0"/>
          </a:p>
          <a:p>
            <a:pPr lvl="1"/>
            <a:r>
              <a:rPr lang="en-US" i="0" dirty="0" smtClean="0"/>
              <a:t>TV, </a:t>
            </a:r>
            <a:r>
              <a:rPr lang="en-US" i="0" dirty="0"/>
              <a:t>cars, </a:t>
            </a:r>
            <a:r>
              <a:rPr lang="en-US" i="0" dirty="0" err="1" smtClean="0"/>
              <a:t>smartwatches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Constantly </a:t>
            </a:r>
            <a:r>
              <a:rPr lang="en-US" i="0" dirty="0"/>
              <a:t>getting </a:t>
            </a:r>
            <a:r>
              <a:rPr lang="en-US" i="0" dirty="0" smtClean="0"/>
              <a:t>better: tools, frameworks, lower barrier to entry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Career</a:t>
            </a:r>
            <a:r>
              <a:rPr lang="en-US" i="0" dirty="0"/>
              <a:t>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individual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953000" cy="249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</a:t>
            </a:r>
            <a:endParaRPr lang="en-US" b="1" i="0" dirty="0" smtClean="0"/>
          </a:p>
          <a:p>
            <a:pPr marL="0" indent="0">
              <a:buNone/>
            </a:pPr>
            <a:endParaRPr lang="en-US" b="1" i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114800"/>
            <a:ext cx="502920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Native Code </a:t>
            </a:r>
            <a:r>
              <a:rPr lang="en-US" sz="3200" i="1" dirty="0">
                <a:solidFill>
                  <a:srgbClr val="3F3F3F"/>
                </a:solidFill>
              </a:rPr>
              <a:t>&amp; Native Shell</a:t>
            </a:r>
            <a:r>
              <a:rPr lang="en-US" sz="3200" dirty="0">
                <a:solidFill>
                  <a:srgbClr val="3F3F3F"/>
                </a:solidFill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WebView container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Compiled </a:t>
            </a:r>
            <a:r>
              <a:rPr lang="en-US" sz="2800" dirty="0">
                <a:solidFill>
                  <a:srgbClr val="3F3F3F"/>
                </a:solidFill>
              </a:rPr>
              <a:t>app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3F3F3F"/>
                </a:solidFill>
              </a:rPr>
              <a:t>Device APIs</a:t>
            </a:r>
            <a:endParaRPr lang="en-US" sz="2800" b="1" dirty="0">
              <a:solidFill>
                <a:srgbClr val="3F3F3F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162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JS normally</a:t>
            </a:r>
          </a:p>
          <a:p>
            <a:pPr lvl="1"/>
            <a:r>
              <a:rPr lang="en-US" dirty="0" smtClean="0"/>
              <a:t>Classes, libraries, unit testing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Popular Frameworks are compatible</a:t>
            </a:r>
          </a:p>
          <a:p>
            <a:pPr lvl="1"/>
            <a:r>
              <a:rPr lang="en-US" dirty="0" smtClean="0"/>
              <a:t>Angular, Knockout, Backbone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javascript app logic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219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No </a:t>
            </a:r>
            <a:r>
              <a:rPr lang="en-US" sz="3200" i="1" dirty="0">
                <a:solidFill>
                  <a:srgbClr val="3F3F3F"/>
                </a:solidFill>
              </a:rPr>
              <a:t>surprises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35" y="1574705"/>
            <a:ext cx="3078760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002268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developers </a:t>
            </a:r>
            <a:r>
              <a:rPr lang="en-US" dirty="0" smtClean="0">
                <a:solidFill>
                  <a:schemeClr val="bg1"/>
                </a:solidFill>
              </a:rPr>
              <a:t>are not good designers…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8006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Challenging to accomplish:</a:t>
            </a:r>
          </a:p>
          <a:p>
            <a:pPr lvl="1"/>
            <a:r>
              <a:rPr lang="en-US" dirty="0" smtClean="0"/>
              <a:t>A native look</a:t>
            </a:r>
          </a:p>
          <a:p>
            <a:pPr lvl="1"/>
            <a:r>
              <a:rPr lang="en-US" dirty="0" smtClean="0"/>
              <a:t>Touch friendliness</a:t>
            </a:r>
          </a:p>
          <a:p>
            <a:pPr lvl="1"/>
            <a:r>
              <a:rPr lang="en-US" dirty="0" smtClean="0"/>
              <a:t>Responsiveness across </a:t>
            </a:r>
          </a:p>
          <a:p>
            <a:pPr marL="457200" lvl="1" indent="0">
              <a:buNone/>
            </a:pPr>
            <a:r>
              <a:rPr lang="en-US" dirty="0" smtClean="0"/>
              <a:t>many devices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06647"/>
            <a:ext cx="2897109" cy="48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4038600" cy="2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4648200"/>
            <a:ext cx="3581400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286000"/>
            <a:ext cx="27432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524000"/>
            <a:ext cx="73914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i="1" dirty="0" smtClean="0"/>
              <a:t>The solution?</a:t>
            </a:r>
            <a:endParaRPr lang="en-US" i="1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41269"/>
            <a:ext cx="1424253" cy="14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257550" cy="171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4876800"/>
            <a:ext cx="3819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5" y="2916064"/>
            <a:ext cx="2324100" cy="8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867775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429000" cy="68580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724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781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0107"/>
            <a:ext cx="4448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199" y="1371600"/>
            <a:ext cx="5257801" cy="513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457200"/>
            <a:ext cx="3886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UI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47800"/>
            <a:ext cx="4552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44767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4476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474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84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/* </a:t>
            </a:r>
            <a:r>
              <a:rPr lang="en-US" sz="2800" dirty="0"/>
              <a:t>Phones */</a:t>
            </a:r>
          </a:p>
          <a:p>
            <a:pPr marL="0" indent="0">
              <a:buNone/>
            </a:pPr>
            <a:r>
              <a:rPr lang="en-US" sz="2800" dirty="0" smtClean="0"/>
              <a:t>@</a:t>
            </a:r>
            <a:r>
              <a:rPr lang="en-US" sz="2800" dirty="0"/>
              <a:t>media only screen 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and </a:t>
            </a:r>
            <a:r>
              <a:rPr lang="en-US" sz="2800" dirty="0"/>
              <a:t>(min-device-width : 320px)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/>
              <a:t>(max-device-width : 480px)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.</a:t>
            </a:r>
            <a:r>
              <a:rPr lang="en-US" sz="2800" dirty="0" err="1" smtClean="0"/>
              <a:t>img</a:t>
            </a:r>
            <a:r>
              <a:rPr lang="en-US" sz="2800" dirty="0" smtClean="0"/>
              <a:t>-round 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		height: 40%;</a:t>
            </a:r>
          </a:p>
          <a:p>
            <a:pPr marL="0" indent="0">
              <a:buNone/>
            </a:pPr>
            <a:r>
              <a:rPr lang="en-US" sz="2800" dirty="0"/>
              <a:t>			width: 75%;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</a:t>
            </a:r>
          </a:p>
          <a:p>
            <a:pPr marL="0" indent="0">
              <a:buNone/>
            </a:pPr>
            <a:r>
              <a:rPr lang="en-US" sz="2800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990600"/>
            <a:ext cx="77724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</a:t>
            </a:r>
            <a:r>
              <a:rPr lang="en-US" dirty="0" smtClean="0"/>
              <a:t>iPads/tablets 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/>
              <a:t>(min-device-width : 768px)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(max-device-width : 1024px) </a:t>
            </a: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60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80%;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776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902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98524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69650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2859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18641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62016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51172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40329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29485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14363" y="761213"/>
            <a:ext cx="3315275" cy="17718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0265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7724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Desktops and laptops ----------- 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(min-width : 1224px) {</a:t>
            </a:r>
          </a:p>
          <a:p>
            <a:pPr marL="0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20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40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400" y="990600"/>
            <a:ext cx="19812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Before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  <a:endParaRPr lang="en-US" dirty="0"/>
          </a:p>
        </p:txBody>
      </p:sp>
      <p:pic>
        <p:nvPicPr>
          <p:cNvPr id="4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648200" y="990600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After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4704"/>
            <a:ext cx="2895600" cy="513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924800" cy="449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~$700, 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 smtClean="0">
                <a:solidFill>
                  <a:srgbClr val="FF0000"/>
                </a:solidFill>
              </a:rPr>
              <a:t>arly 2013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$199, </a:t>
            </a:r>
            <a:r>
              <a:rPr lang="en-US" sz="4800" dirty="0">
                <a:solidFill>
                  <a:srgbClr val="FFFF00"/>
                </a:solidFill>
              </a:rPr>
              <a:t>L</a:t>
            </a:r>
            <a:r>
              <a:rPr lang="en-US" sz="4800" dirty="0" smtClean="0">
                <a:solidFill>
                  <a:srgbClr val="FFFF00"/>
                </a:solidFill>
              </a:rPr>
              <a:t>ate 2013</a:t>
            </a:r>
          </a:p>
          <a:p>
            <a:pPr marL="0" indent="0" algn="ctr">
              <a:buNone/>
            </a:pPr>
            <a:endParaRPr lang="en-US" sz="4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66FF33"/>
                </a:solidFill>
              </a:rPr>
              <a:t>Free/open-source, April 2014 </a:t>
            </a:r>
            <a:endParaRPr lang="en-US" sz="4800" dirty="0">
              <a:solidFill>
                <a:srgbClr val="66FF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r>
              <a:rPr lang="en-US" dirty="0" smtClean="0"/>
              <a:t>: cost?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Telerik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40971"/>
            <a:ext cx="2615105" cy="53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2819400"/>
            <a:ext cx="774152" cy="1600200"/>
          </a:xfrm>
          <a:prstGeom prst="rect">
            <a:avLst/>
          </a:prstGeom>
          <a:noFill/>
          <a:ln w="508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2438400"/>
            <a:ext cx="18288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819400"/>
            <a:ext cx="685800" cy="1600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5124450"/>
            <a:ext cx="18288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990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PhoneGap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Implements native “wiring” for you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Provides access to device features via JavaScript API’s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Individual Platform SDKs required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PhoneGap Build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C</a:t>
            </a:r>
            <a:r>
              <a:rPr lang="en-US" sz="2600" dirty="0" smtClean="0">
                <a:solidFill>
                  <a:schemeClr val="bg1"/>
                </a:solidFill>
              </a:rPr>
              <a:t>loud </a:t>
            </a:r>
            <a:r>
              <a:rPr lang="en-US" sz="2600" dirty="0">
                <a:solidFill>
                  <a:schemeClr val="bg1"/>
                </a:solidFill>
              </a:rPr>
              <a:t>service </a:t>
            </a:r>
            <a:r>
              <a:rPr lang="en-US" sz="2600" dirty="0" smtClean="0">
                <a:solidFill>
                  <a:schemeClr val="bg1"/>
                </a:solidFill>
              </a:rPr>
              <a:t>that creates native app &amp; injects PhoneGap into it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No SDKs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smtClean="0">
                <a:solidFill>
                  <a:schemeClr val="bg1"/>
                </a:solidFill>
              </a:rPr>
              <a:t>compilers, or hardware (iOS requires a Mac)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1 private app free, unlimited open source apps 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7467600" cy="5290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 individually or with a team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build: features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99" y="1386114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Phonegap</a:t>
            </a:r>
            <a:r>
              <a:rPr lang="en-US" sz="2500" dirty="0" smtClean="0"/>
              <a:t> build site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0" y="650480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Internet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build site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50480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Internet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6839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4953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UI Mobile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Native &amp; Native Shell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recap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popular hybrid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600" dirty="0" smtClean="0">
                <a:solidFill>
                  <a:schemeClr val="bg1"/>
                </a:solidFill>
              </a:rPr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Backend .NET C# development: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Mobile app development for Netkosoft </a:t>
            </a:r>
            <a:r>
              <a:rPr lang="en-US" sz="2600" dirty="0" smtClean="0">
                <a:solidFill>
                  <a:schemeClr val="bg1"/>
                </a:solidFill>
              </a:rPr>
              <a:t>–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Entirely PhoneGap-based, Hybrid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Netkow.com Blog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Technology trends, programming, PhoneGap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/>
              <a:t>Hardware</a:t>
            </a:r>
            <a:r>
              <a:rPr lang="en-US" i="0" dirty="0"/>
              <a:t>: natural improvements over time; incredibly powerful phones </a:t>
            </a:r>
            <a:r>
              <a:rPr lang="en-US" i="0" dirty="0" smtClean="0"/>
              <a:t>now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Software</a:t>
            </a:r>
            <a:r>
              <a:rPr lang="en-US" i="0" dirty="0" smtClean="0"/>
              <a:t>:</a:t>
            </a:r>
            <a:endParaRPr lang="en-US" i="0" dirty="0"/>
          </a:p>
          <a:p>
            <a:pPr lvl="1"/>
            <a:r>
              <a:rPr lang="en-US" i="0" dirty="0" smtClean="0"/>
              <a:t>iOS: </a:t>
            </a:r>
            <a:r>
              <a:rPr lang="en-US" i="0" dirty="0"/>
              <a:t>big improvements between iOS 7 and 8 Javascript performance, 4.5x faster with new WebView; </a:t>
            </a:r>
            <a:r>
              <a:rPr lang="en-US" i="0" dirty="0" err="1" smtClean="0"/>
              <a:t>webGL</a:t>
            </a:r>
            <a:r>
              <a:rPr lang="en-US" i="0" dirty="0"/>
              <a:t> </a:t>
            </a:r>
            <a:r>
              <a:rPr lang="en-US" i="0" dirty="0" smtClean="0"/>
              <a:t>adoption</a:t>
            </a:r>
            <a:r>
              <a:rPr lang="en-US" i="0" dirty="0"/>
              <a:t> </a:t>
            </a:r>
            <a:endParaRPr lang="en-US" i="0" dirty="0" smtClean="0"/>
          </a:p>
          <a:p>
            <a:pPr lvl="1"/>
            <a:r>
              <a:rPr lang="en-US" i="0" dirty="0" smtClean="0"/>
              <a:t>Android</a:t>
            </a:r>
            <a:r>
              <a:rPr lang="en-US" i="0" dirty="0"/>
              <a:t>: v4.4 has new WebView version based on </a:t>
            </a:r>
            <a:r>
              <a:rPr lang="en-US" i="0" dirty="0" smtClean="0"/>
              <a:t>Chromium</a:t>
            </a:r>
          </a:p>
          <a:p>
            <a:pPr lvl="1"/>
            <a:r>
              <a:rPr lang="en-US" i="0" dirty="0" smtClean="0"/>
              <a:t>Windows Phone 8: IE10-based WebView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May </a:t>
            </a:r>
            <a:r>
              <a:rPr lang="en-US" i="0" dirty="0"/>
              <a:t>never be the exact same as native - consider what is </a:t>
            </a:r>
            <a:r>
              <a:rPr lang="en-US" i="0" dirty="0" smtClean="0"/>
              <a:t>“good enough” for your app 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12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0" y="1295400"/>
            <a:ext cx="7162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Business:</a:t>
            </a:r>
          </a:p>
          <a:p>
            <a:pPr lvl="1"/>
            <a:r>
              <a:rPr lang="en-US" dirty="0" smtClean="0"/>
              <a:t>Keep existing server side code for heavy processing, reusability (</a:t>
            </a:r>
            <a:r>
              <a:rPr lang="en-US" dirty="0" err="1" smtClean="0"/>
              <a:t>Xamarin</a:t>
            </a:r>
            <a:r>
              <a:rPr lang="en-US" dirty="0" smtClean="0"/>
              <a:t>, C#)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Consumer/Social/Integrations:</a:t>
            </a:r>
          </a:p>
          <a:p>
            <a:pPr lvl="1"/>
            <a:r>
              <a:rPr lang="en-US" dirty="0" smtClean="0"/>
              <a:t>Short to mid-range calculations</a:t>
            </a:r>
          </a:p>
          <a:p>
            <a:pPr lvl="1"/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Simpler Games: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, Canvas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Complex Games:</a:t>
            </a:r>
            <a:r>
              <a:rPr lang="en-US" dirty="0" smtClean="0"/>
              <a:t> …Depends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takeaways: </a:t>
            </a:r>
            <a:br>
              <a:rPr lang="en-US" dirty="0" smtClean="0"/>
            </a:br>
            <a:r>
              <a:rPr lang="en-US" dirty="0" smtClean="0"/>
              <a:t>App recommendations</a:t>
            </a:r>
            <a:endParaRPr lang="en-US" dirty="0"/>
          </a:p>
        </p:txBody>
      </p:sp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990600" cy="990600"/>
          </a:xfrm>
          <a:prstGeom prst="rect">
            <a:avLst/>
          </a:prstGeom>
          <a:noFill/>
          <a:extLst/>
        </p:spPr>
      </p:pic>
      <p:pic>
        <p:nvPicPr>
          <p:cNvPr id="7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90600" cy="99060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3716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742492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Pick Hybrid!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	Expand your Web development skills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Create beautiful UIs</a:t>
            </a:r>
            <a:endParaRPr lang="en-US" dirty="0"/>
          </a:p>
          <a:p>
            <a:pPr lvl="3"/>
            <a:r>
              <a:rPr lang="en-US" dirty="0" smtClean="0"/>
              <a:t>KendoUI Mobile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Build for all devices</a:t>
            </a:r>
          </a:p>
          <a:p>
            <a:pPr lvl="3"/>
            <a:r>
              <a:rPr lang="en-US" dirty="0" smtClean="0"/>
              <a:t>PhoneGap Build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Key takeaways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696200" cy="49316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3"/>
              </a:rPr>
              <a:t>KendoUI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source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PhoneGap Build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PhoneGap Build Starter Template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6"/>
              </a:rPr>
              <a:t>This Presentation</a:t>
            </a:r>
            <a:r>
              <a:rPr lang="en-US" dirty="0" smtClean="0"/>
              <a:t>: PPTX and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building!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6200" y="2081748"/>
            <a:ext cx="655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Matt Netkow</a:t>
            </a:r>
          </a:p>
          <a:p>
            <a:pPr algn="ctr"/>
            <a:endParaRPr lang="en-US" sz="5400" dirty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www.netkow.com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hlinkClick r:id="rId2"/>
              </a:rPr>
              <a:t>@dotNetkow</a:t>
            </a:r>
            <a:endParaRPr lang="en-US" sz="4400" dirty="0" smtClean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matt.netkow@gmail.com</a:t>
            </a:r>
          </a:p>
        </p:txBody>
      </p:sp>
      <p:pic>
        <p:nvPicPr>
          <p:cNvPr id="4" name="nextYea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5129" y="2819400"/>
            <a:ext cx="2962671" cy="243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772400" cy="4626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i="0" dirty="0"/>
              <a:t>By 2016, </a:t>
            </a:r>
            <a:r>
              <a:rPr lang="en-US" sz="8000" dirty="0" smtClean="0"/>
              <a:t>&gt; </a:t>
            </a:r>
            <a:r>
              <a:rPr lang="en-US" sz="8000" b="1" dirty="0" smtClean="0"/>
              <a:t>50</a:t>
            </a:r>
            <a:r>
              <a:rPr lang="en-US" sz="8000" b="1" dirty="0"/>
              <a:t>%</a:t>
            </a:r>
            <a:r>
              <a:rPr lang="en-US" sz="8000" dirty="0"/>
              <a:t> </a:t>
            </a:r>
            <a:r>
              <a:rPr lang="en-US" sz="8000" i="0" dirty="0" smtClean="0"/>
              <a:t>of </a:t>
            </a:r>
            <a:r>
              <a:rPr lang="en-US" sz="8000" i="0" dirty="0"/>
              <a:t>mobile apps will be </a:t>
            </a:r>
            <a:r>
              <a:rPr lang="en-US" sz="8000" i="0" dirty="0" smtClean="0"/>
              <a:t>hybrid.</a:t>
            </a:r>
            <a:endParaRPr lang="en-US" sz="8000" i="0" dirty="0"/>
          </a:p>
          <a:p>
            <a:pPr marL="0" indent="0">
              <a:buNone/>
            </a:pP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talk?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49742"/>
            <a:ext cx="6019800" cy="943146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Journey to mobile app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15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</a:t>
            </a: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1" y="4572000"/>
            <a:ext cx="3847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</a:t>
            </a:r>
            <a:r>
              <a:rPr lang="en-US" dirty="0" smtClean="0">
                <a:solidFill>
                  <a:schemeClr val="bg1"/>
                </a:solidFill>
              </a:rPr>
              <a:t>tracking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</a:t>
            </a:r>
            <a:r>
              <a:rPr lang="en-US" dirty="0" smtClean="0">
                <a:solidFill>
                  <a:schemeClr val="bg1"/>
                </a:solidFill>
              </a:rPr>
              <a:t>multiple platforms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145" y="914400"/>
            <a:ext cx="289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idea emerges…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1988" y="3560764"/>
            <a:ext cx="12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3593068"/>
            <a:ext cx="29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 Watchers member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24400" y="4495800"/>
            <a:ext cx="4187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 10,000 paying users 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7" grpId="0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90945"/>
            <a:ext cx="4306888" cy="471055"/>
          </a:xfrm>
        </p:spPr>
        <p:txBody>
          <a:bodyPr>
            <a:noAutofit/>
          </a:bodyPr>
          <a:lstStyle/>
          <a:p>
            <a:r>
              <a:rPr lang="en-US" dirty="0" err="1" smtClean="0"/>
              <a:t>Fitwatchr</a:t>
            </a:r>
            <a:r>
              <a:rPr lang="en-US" dirty="0" smtClean="0"/>
              <a:t>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9" y="1295400"/>
            <a:ext cx="8053916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Salesforce.com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100" y="1329871"/>
            <a:ext cx="904969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10200" y="4572000"/>
            <a:ext cx="904969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38800" y="1329871"/>
            <a:ext cx="904969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4478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existing HTML5, CSS3, JavaScript knowledge </a:t>
            </a:r>
          </a:p>
          <a:p>
            <a:pPr lvl="1"/>
            <a:r>
              <a:rPr lang="en-US" dirty="0" smtClean="0"/>
              <a:t>Native optional!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Capabilities: Device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technology</a:t>
            </a:r>
            <a:endParaRPr lang="en-US" i="1" dirty="0"/>
          </a:p>
        </p:txBody>
      </p:sp>
      <p:pic>
        <p:nvPicPr>
          <p:cNvPr id="3074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4" y="33188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648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696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Lower Cost: </a:t>
            </a:r>
          </a:p>
          <a:p>
            <a:pPr lvl="1"/>
            <a:r>
              <a:rPr lang="en-US" i="0" dirty="0"/>
              <a:t>Single codebase</a:t>
            </a:r>
          </a:p>
          <a:p>
            <a:pPr lvl="1"/>
            <a:r>
              <a:rPr lang="en-US" i="0" dirty="0"/>
              <a:t>Single technology stack</a:t>
            </a:r>
          </a:p>
          <a:p>
            <a:pPr lvl="1"/>
            <a:r>
              <a:rPr lang="en-US" i="0" dirty="0"/>
              <a:t>Reuse business logic code</a:t>
            </a:r>
            <a:r>
              <a:rPr lang="en-US" i="0" dirty="0" smtClean="0"/>
              <a:t>*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This matters because:</a:t>
            </a:r>
          </a:p>
          <a:p>
            <a:pPr lvl="1"/>
            <a:r>
              <a:rPr lang="en-US" i="0" dirty="0" smtClean="0"/>
              <a:t>BYOD </a:t>
            </a:r>
            <a:r>
              <a:rPr lang="en-US" i="0" dirty="0"/>
              <a:t>trend </a:t>
            </a:r>
            <a:r>
              <a:rPr lang="en-US" i="0" dirty="0" smtClean="0"/>
              <a:t>continues to gain momentum</a:t>
            </a:r>
          </a:p>
          <a:p>
            <a:pPr lvl="1"/>
            <a:r>
              <a:rPr lang="en-US" i="0" dirty="0" smtClean="0"/>
              <a:t>Mobile/remote </a:t>
            </a:r>
            <a:r>
              <a:rPr lang="en-US" i="0" dirty="0"/>
              <a:t>work </a:t>
            </a:r>
            <a:r>
              <a:rPr lang="en-US" i="0" dirty="0" smtClean="0"/>
              <a:t>increasing across </a:t>
            </a:r>
            <a:r>
              <a:rPr lang="en-US" i="0" dirty="0"/>
              <a:t>many industries</a:t>
            </a:r>
          </a:p>
          <a:p>
            <a:pPr marL="0" indent="0">
              <a:buNone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business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1852</TotalTime>
  <Words>925</Words>
  <Application>Microsoft Office PowerPoint</Application>
  <PresentationFormat>On-screen Show (4:3)</PresentationFormat>
  <Paragraphs>264</Paragraphs>
  <Slides>34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Tradeshow</vt:lpstr>
      <vt:lpstr>SEEING THE FOREST FOR THE TREES  BUILDING FULLY FEATURED Hybrid MOBILE APPS</vt:lpstr>
      <vt:lpstr>PowerPoint Presentation</vt:lpstr>
      <vt:lpstr>About me</vt:lpstr>
      <vt:lpstr>Why this talk?</vt:lpstr>
      <vt:lpstr>Journey to mobile app</vt:lpstr>
      <vt:lpstr>Fitwatchr versions</vt:lpstr>
      <vt:lpstr>Which technology to use?</vt:lpstr>
      <vt:lpstr>Why Hybrid? technology</vt:lpstr>
      <vt:lpstr>Why hybrid? business</vt:lpstr>
      <vt:lpstr>Why hybrid? individual</vt:lpstr>
      <vt:lpstr>Creating a Hybrid app: Parts?</vt:lpstr>
      <vt:lpstr>Web: javascript app logic</vt:lpstr>
      <vt:lpstr>Web: layout &amp; styling</vt:lpstr>
      <vt:lpstr>Web: layout &amp; styling</vt:lpstr>
      <vt:lpstr>Web: layout &amp; styling The solution?</vt:lpstr>
      <vt:lpstr>Kendo UI Mobile</vt:lpstr>
      <vt:lpstr>Kendo UI Framework</vt:lpstr>
      <vt:lpstr>Responsive UI?</vt:lpstr>
      <vt:lpstr>Responsive UI?</vt:lpstr>
      <vt:lpstr>Responsive UI?</vt:lpstr>
      <vt:lpstr>Much better!</vt:lpstr>
      <vt:lpstr>Kendo ui: cost?</vt:lpstr>
      <vt:lpstr>From web to native app</vt:lpstr>
      <vt:lpstr>From web to native app</vt:lpstr>
      <vt:lpstr>phonegap build: features</vt:lpstr>
      <vt:lpstr>Phonegap build site</vt:lpstr>
      <vt:lpstr>Phonegap build site</vt:lpstr>
      <vt:lpstr>Creating a Hybrid app: recap</vt:lpstr>
      <vt:lpstr>Other popular hybrid apps</vt:lpstr>
      <vt:lpstr>Hybrid app performance</vt:lpstr>
      <vt:lpstr>Key takeaways:  App recommendations</vt:lpstr>
      <vt:lpstr>Key takeaways</vt:lpstr>
      <vt:lpstr>Get building!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Netkow, Matt</cp:lastModifiedBy>
  <cp:revision>212</cp:revision>
  <dcterms:created xsi:type="dcterms:W3CDTF">2014-06-10T00:12:35Z</dcterms:created>
  <dcterms:modified xsi:type="dcterms:W3CDTF">2014-08-03T21:52:52Z</dcterms:modified>
</cp:coreProperties>
</file>