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92" r:id="rId3"/>
    <p:sldId id="258" r:id="rId4"/>
    <p:sldId id="287" r:id="rId5"/>
    <p:sldId id="260" r:id="rId6"/>
    <p:sldId id="269" r:id="rId7"/>
    <p:sldId id="270" r:id="rId8"/>
    <p:sldId id="274" r:id="rId9"/>
    <p:sldId id="275" r:id="rId10"/>
    <p:sldId id="276" r:id="rId11"/>
    <p:sldId id="277" r:id="rId12"/>
    <p:sldId id="279" r:id="rId13"/>
    <p:sldId id="278" r:id="rId14"/>
    <p:sldId id="280" r:id="rId15"/>
    <p:sldId id="266" r:id="rId16"/>
    <p:sldId id="265" r:id="rId17"/>
    <p:sldId id="282" r:id="rId18"/>
    <p:sldId id="288" r:id="rId19"/>
    <p:sldId id="289" r:id="rId20"/>
    <p:sldId id="285" r:id="rId21"/>
    <p:sldId id="284" r:id="rId22"/>
    <p:sldId id="283" r:id="rId23"/>
    <p:sldId id="273" r:id="rId24"/>
    <p:sldId id="262" r:id="rId25"/>
    <p:sldId id="261" r:id="rId26"/>
    <p:sldId id="281" r:id="rId27"/>
    <p:sldId id="271" r:id="rId28"/>
    <p:sldId id="257" r:id="rId29"/>
    <p:sldId id="286" r:id="rId30"/>
    <p:sldId id="263" r:id="rId31"/>
    <p:sldId id="290" r:id="rId32"/>
    <p:sldId id="291" r:id="rId33"/>
    <p:sldId id="26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B77C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6" autoAdjust="0"/>
    <p:restoredTop sz="89520" autoAdjust="0"/>
  </p:normalViewPr>
  <p:slideViewPr>
    <p:cSldViewPr>
      <p:cViewPr>
        <p:scale>
          <a:sx n="66" d="100"/>
          <a:sy n="66" d="100"/>
        </p:scale>
        <p:origin x="-8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BCC37-2920-4C1D-8057-51EE69B1718A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0A4CB-D5A4-4016-9063-EAE271975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0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3200" dirty="0" smtClean="0"/>
              <a:t>T</a:t>
            </a:r>
            <a:r>
              <a:rPr sz="3200" dirty="0" smtClean="0"/>
              <a:t>hank</a:t>
            </a:r>
            <a:r>
              <a:rPr lang="en-US" sz="3200" dirty="0" smtClean="0"/>
              <a:t>s to</a:t>
            </a:r>
            <a:r>
              <a:rPr sz="3200" dirty="0" smtClean="0"/>
              <a:t> </a:t>
            </a:r>
            <a:r>
              <a:rPr sz="3200" dirty="0"/>
              <a:t>our Principal, Platinum and Gold Sponsors.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KendoUI Mobile, PG Build and PhoneGap</a:t>
            </a:r>
            <a:r>
              <a:rPr lang="en-US" baseline="0" dirty="0" smtClean="0"/>
              <a:t> we cover all the parts of a hybrid app!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0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45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Consider </a:t>
            </a:r>
            <a:r>
              <a:rPr lang="en-US" baseline="0" dirty="0" smtClean="0"/>
              <a:t>what is “good enough” for you/your business. Will users notice a few </a:t>
            </a:r>
            <a:r>
              <a:rPr lang="en-US" baseline="0" dirty="0" err="1" smtClean="0"/>
              <a:t>ms</a:t>
            </a:r>
            <a:r>
              <a:rPr lang="en-US" baseline="0" dirty="0" smtClean="0"/>
              <a:t> delay?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5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orange/red</a:t>
            </a:r>
            <a:r>
              <a:rPr lang="en-US" baseline="0" dirty="0" smtClean="0"/>
              <a:t> checkmarks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07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44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3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96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 to create an app,</a:t>
            </a:r>
            <a:r>
              <a:rPr lang="en-US" baseline="0" dirty="0" smtClean="0"/>
              <a:t> we have two major parts: Web and Native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0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07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KendoUI Mobile is part of the</a:t>
            </a:r>
            <a:r>
              <a:rPr lang="en-US" baseline="0" dirty="0" smtClean="0"/>
              <a:t> larger KendoUI framework suite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59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we transform our web app into a native one?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26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02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First,</a:t>
            </a:r>
            <a:r>
              <a:rPr lang="en-US" baseline="0" dirty="0" smtClean="0"/>
              <a:t> you zip up your code and upload it here. The Build service starts running, takes only a few minutes tops. All selected app platforms are here. You can download each compiled app here, and load it onto a device.</a:t>
            </a:r>
            <a:endParaRPr lang="en-US" dirty="0" smtClean="0"/>
          </a:p>
          <a:p>
            <a:r>
              <a:rPr lang="en-US" dirty="0" smtClean="0"/>
              <a:t>TODO: prep</a:t>
            </a:r>
            <a:r>
              <a:rPr lang="en-US" baseline="0" dirty="0" smtClean="0"/>
              <a:t> other slides like this in case of No Internet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37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812727" y="1151930"/>
            <a:ext cx="5518547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7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812727" y="3536156"/>
            <a:ext cx="5518547" cy="79474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00"/>
            </a:lvl1pPr>
            <a:lvl2pPr marL="0" indent="96012" algn="ctr">
              <a:spcBef>
                <a:spcPts val="0"/>
              </a:spcBef>
              <a:buSzTx/>
              <a:buNone/>
              <a:defRPr sz="1800"/>
            </a:lvl2pPr>
            <a:lvl3pPr marL="0" indent="192024" algn="ctr">
              <a:spcBef>
                <a:spcPts val="0"/>
              </a:spcBef>
              <a:buSzTx/>
              <a:buNone/>
              <a:defRPr sz="1800"/>
            </a:lvl3pPr>
            <a:lvl4pPr marL="0" indent="288036" algn="ctr">
              <a:spcBef>
                <a:spcPts val="0"/>
              </a:spcBef>
              <a:buSzTx/>
              <a:buNone/>
              <a:defRPr sz="1800"/>
            </a:lvl4pPr>
            <a:lvl5pPr marL="0" indent="384048" algn="ctr">
              <a:spcBef>
                <a:spcPts val="0"/>
              </a:spcBef>
              <a:buSzTx/>
              <a:buNone/>
              <a:defRPr sz="1800"/>
            </a:lvl5pPr>
          </a:lstStyle>
          <a:p>
            <a:pPr lvl="0">
              <a:defRPr sz="1800"/>
            </a:pPr>
            <a:r>
              <a:rPr sz="1800"/>
              <a:t>Body Level One</a:t>
            </a:r>
          </a:p>
          <a:p>
            <a:pPr lvl="1">
              <a:defRPr sz="1800"/>
            </a:pPr>
            <a:r>
              <a:rPr sz="1800"/>
              <a:t>Body Level Two</a:t>
            </a:r>
          </a:p>
          <a:p>
            <a:pPr lvl="2">
              <a:defRPr sz="1800"/>
            </a:pPr>
            <a:r>
              <a:rPr sz="1800"/>
              <a:t>Body Level Three</a:t>
            </a:r>
          </a:p>
          <a:p>
            <a:pPr lvl="3">
              <a:defRPr sz="1800"/>
            </a:pPr>
            <a:r>
              <a:rPr sz="1800"/>
              <a:t>Body Level Four</a:t>
            </a:r>
          </a:p>
          <a:p>
            <a:pPr lvl="4">
              <a:defRPr sz="1800"/>
            </a:pPr>
            <a:r>
              <a:rPr sz="18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8031795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545336"/>
            <a:ext cx="4224528" cy="3886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2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55626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47036"/>
            <a:ext cx="7696200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1980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5A8CFA8-5E6B-4DFB-8489-432793B14B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bg1"/>
          </a:solidFill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twitter.com/dotnetko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ic.dhe.ibm.com/infocenter/wrklight/v5r0m5/index.jsp?topic=%2Fcom.ibm.worklight.help.doc%2Fdevref%2Fc_overview_projects_apps_envs_skins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elerik.com/kendo-ui" TargetMode="Externa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elerik.com/kendo-ui" TargetMode="Externa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company/press-releases/2014/04/16/telerik-open-sources-world-s-largest-library-of-ui-tools-and-javascript-framework-features-with-telerik-kendo-ui-cor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dt.bz/content/article.aspx?ArticleID=71355&amp;amp;amp;amp;amp;amp;amp;page=1#ios888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lerik/kendo-ui-cor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kow/public-speaking/tree/master/2014-08-11%20That%20Conference%20-%20Hybrid%20Apps" TargetMode="External"/><Relationship Id="rId5" Type="http://schemas.openxmlformats.org/officeDocument/2006/relationships/hyperlink" Target="https://github.com/dotNetkow/phonegap-build-template" TargetMode="External"/><Relationship Id="rId4" Type="http://schemas.openxmlformats.org/officeDocument/2006/relationships/hyperlink" Target="https://build.phonegap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twitter.com/dotnetko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rtner.com/newsroom/id/232491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salesforce.com/page/Native,_HTML5,_or_Hybrid:_Understanding_Your_Mobile_Application_Development_Option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200"/>
            <a:ext cx="9067800" cy="2667000"/>
          </a:xfrm>
        </p:spPr>
        <p:txBody>
          <a:bodyPr/>
          <a:lstStyle/>
          <a:p>
            <a:pPr algn="ctr"/>
            <a:r>
              <a:rPr lang="en-US" sz="4000" dirty="0"/>
              <a:t>SEEING THE FOREST FOR THE </a:t>
            </a:r>
            <a:r>
              <a:rPr lang="en-US" sz="4000" dirty="0" smtClean="0"/>
              <a:t>TREES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2400" dirty="0" smtClean="0"/>
              <a:t>BUILDING </a:t>
            </a:r>
            <a:r>
              <a:rPr lang="en-US" sz="2400" dirty="0"/>
              <a:t>FULLY FEATURED </a:t>
            </a:r>
            <a:r>
              <a:rPr lang="en-US" sz="2400" dirty="0" smtClean="0"/>
              <a:t>Hybrid MOBILE </a:t>
            </a:r>
            <a:r>
              <a:rPr lang="en-US" sz="2400" dirty="0"/>
              <a:t>APPS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2523067"/>
            <a:ext cx="434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Matt Netkow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The SAVO Group   </a:t>
            </a:r>
            <a:endParaRPr lang="en-US" sz="2800" dirty="0" smtClean="0">
              <a:solidFill>
                <a:schemeClr val="bg1"/>
              </a:solidFill>
              <a:hlinkClick r:id="rId2"/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@</a:t>
            </a:r>
            <a:r>
              <a:rPr lang="en-US" sz="2800" dirty="0">
                <a:solidFill>
                  <a:schemeClr val="bg1"/>
                </a:solidFill>
              </a:rPr>
              <a:t>dotNetkow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netkow.com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 descr="http://www.visualphotos.com/photo/2x3793270/man_peeking_from_behind_a_tree_in_forest_with_binoculars_ddl0007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23067"/>
            <a:ext cx="3535891" cy="367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Header-Logo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43171" y="4664171"/>
            <a:ext cx="2971800" cy="21611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846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545336"/>
            <a:ext cx="4953000" cy="2493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Web</a:t>
            </a:r>
            <a:r>
              <a:rPr lang="en-US" i="0" dirty="0" smtClean="0"/>
              <a:t>:</a:t>
            </a:r>
          </a:p>
          <a:p>
            <a:pPr lvl="1"/>
            <a:r>
              <a:rPr lang="en-US" i="0" dirty="0"/>
              <a:t>All app logic (JavaScript</a:t>
            </a:r>
            <a:r>
              <a:rPr lang="en-US" i="0" dirty="0" smtClean="0"/>
              <a:t>)</a:t>
            </a:r>
          </a:p>
          <a:p>
            <a:pPr lvl="1"/>
            <a:r>
              <a:rPr lang="en-US" i="0" dirty="0" smtClean="0"/>
              <a:t>Layout (HTML)</a:t>
            </a:r>
          </a:p>
          <a:p>
            <a:pPr lvl="1"/>
            <a:r>
              <a:rPr lang="en-US" i="0" dirty="0" smtClean="0"/>
              <a:t>Styling (CSS)</a:t>
            </a:r>
            <a:endParaRPr lang="en-US" b="1" i="0" dirty="0" smtClean="0"/>
          </a:p>
          <a:p>
            <a:pPr marL="0" indent="0">
              <a:buNone/>
            </a:pPr>
            <a:endParaRPr lang="en-US" b="1" i="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304800"/>
            <a:ext cx="5867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Hybrid app: Parts?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350" y="1676400"/>
            <a:ext cx="2000250" cy="409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4114800"/>
            <a:ext cx="5029200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i="1" dirty="0" smtClean="0">
                <a:solidFill>
                  <a:srgbClr val="3F3F3F"/>
                </a:solidFill>
              </a:rPr>
              <a:t>Native Code </a:t>
            </a:r>
            <a:r>
              <a:rPr lang="en-US" sz="3200" i="1" dirty="0">
                <a:solidFill>
                  <a:srgbClr val="3F3F3F"/>
                </a:solidFill>
              </a:rPr>
              <a:t>&amp; Native Shell</a:t>
            </a:r>
            <a:r>
              <a:rPr lang="en-US" sz="3200" dirty="0">
                <a:solidFill>
                  <a:srgbClr val="3F3F3F"/>
                </a:solidFill>
              </a:rPr>
              <a:t>: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>
                <a:solidFill>
                  <a:srgbClr val="3F3F3F"/>
                </a:solidFill>
              </a:rPr>
              <a:t>WebView container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>
                <a:solidFill>
                  <a:srgbClr val="3F3F3F"/>
                </a:solidFill>
              </a:rPr>
              <a:t>Compiled </a:t>
            </a:r>
            <a:r>
              <a:rPr lang="en-US" sz="2800" dirty="0">
                <a:solidFill>
                  <a:srgbClr val="3F3F3F"/>
                </a:solidFill>
              </a:rPr>
              <a:t>app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srgbClr val="3F3F3F"/>
                </a:solidFill>
              </a:rPr>
              <a:t>Device APIs</a:t>
            </a:r>
            <a:endParaRPr lang="en-US" sz="2800" b="1" dirty="0">
              <a:solidFill>
                <a:srgbClr val="3F3F3F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4124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IBM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1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2286000"/>
            <a:ext cx="7162800" cy="3886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JS normally</a:t>
            </a:r>
          </a:p>
          <a:p>
            <a:pPr lvl="1"/>
            <a:r>
              <a:rPr lang="en-US" dirty="0" smtClean="0"/>
              <a:t>Classes, libraries, unit testing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Popular Frameworks are compatible</a:t>
            </a:r>
          </a:p>
          <a:p>
            <a:pPr lvl="1"/>
            <a:r>
              <a:rPr lang="en-US" dirty="0" smtClean="0"/>
              <a:t>Angular, Knockout, Backbone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Web: javascript app logic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12192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i="1" dirty="0" smtClean="0">
                <a:solidFill>
                  <a:srgbClr val="3F3F3F"/>
                </a:solidFill>
              </a:rPr>
              <a:t>No </a:t>
            </a:r>
            <a:r>
              <a:rPr lang="en-US" sz="3200" i="1" dirty="0">
                <a:solidFill>
                  <a:srgbClr val="3F3F3F"/>
                </a:solidFill>
              </a:rPr>
              <a:t>surprises here!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7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Web: layout &amp; styling</a:t>
            </a:r>
            <a:endParaRPr lang="en-US" dirty="0"/>
          </a:p>
        </p:txBody>
      </p:sp>
      <p:pic>
        <p:nvPicPr>
          <p:cNvPr id="7170" name="Picture 2" descr="C:\sourcecode\fixmyq-android\fixmyq-android\MyNetflixQ\market\screenshot_instant_expiring_s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574704"/>
            <a:ext cx="3078537" cy="513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sourcecode\fixmyq-android\fixmyq-android\MyNetflixQ\market\screenshot_notifications_pref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535" y="1574705"/>
            <a:ext cx="3078760" cy="513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1002268"/>
            <a:ext cx="4346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Most developers </a:t>
            </a:r>
            <a:r>
              <a:rPr lang="en-US" dirty="0" smtClean="0">
                <a:solidFill>
                  <a:schemeClr val="bg1"/>
                </a:solidFill>
              </a:rPr>
              <a:t>are not good designers…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9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1066800"/>
            <a:ext cx="4800600" cy="2895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Challenging to accomplish:</a:t>
            </a:r>
          </a:p>
          <a:p>
            <a:pPr lvl="1"/>
            <a:r>
              <a:rPr lang="en-US" dirty="0" smtClean="0"/>
              <a:t>A native look</a:t>
            </a:r>
          </a:p>
          <a:p>
            <a:pPr lvl="1"/>
            <a:r>
              <a:rPr lang="en-US" dirty="0" smtClean="0"/>
              <a:t>Touch friendliness</a:t>
            </a:r>
          </a:p>
          <a:p>
            <a:pPr lvl="1"/>
            <a:r>
              <a:rPr lang="en-US" dirty="0" smtClean="0"/>
              <a:t>Responsiveness across </a:t>
            </a:r>
          </a:p>
          <a:p>
            <a:pPr marL="457200" lvl="1" indent="0">
              <a:buNone/>
            </a:pPr>
            <a:r>
              <a:rPr lang="en-US" dirty="0" smtClean="0"/>
              <a:t>many devices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Web: layout &amp; styling</a:t>
            </a:r>
            <a:endParaRPr lang="en-US" dirty="0"/>
          </a:p>
        </p:txBody>
      </p:sp>
      <p:pic>
        <p:nvPicPr>
          <p:cNvPr id="8194" name="Picture 2" descr="C:\sourcecode\fixmyq-android\fixmyq-android\MyNetflixQ\market\screenshot_instant_normal_s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506647"/>
            <a:ext cx="2897109" cy="482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1143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Phone: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C:\sourcecode\fixmyq-android\fixmyq-android\MyNetflixQ\market\screenshot_instant_normal_s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038600"/>
            <a:ext cx="4038600" cy="256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3962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Tablet: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49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105400" y="4648200"/>
            <a:ext cx="3581400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71600" y="2286000"/>
            <a:ext cx="2743200" cy="2209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990600" y="1524000"/>
            <a:ext cx="7391400" cy="609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Let a mobile framework do the heavy lifting!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Web: layout &amp; styling</a:t>
            </a:r>
            <a:br>
              <a:rPr lang="en-US" dirty="0" smtClean="0"/>
            </a:br>
            <a:r>
              <a:rPr lang="en-US" i="1" dirty="0" smtClean="0"/>
              <a:t>The solution?</a:t>
            </a:r>
            <a:endParaRPr lang="en-US" i="1" dirty="0"/>
          </a:p>
        </p:txBody>
      </p:sp>
      <p:pic>
        <p:nvPicPr>
          <p:cNvPr id="4" name="Picture 8" descr="https://lh6.googleusercontent.com/-95XOZAfaeOc/AAAAAAAAAAI/AAAAAAAAAX8/tPCUmEbNrx8/phot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641269"/>
            <a:ext cx="1424253" cy="142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495800"/>
            <a:ext cx="3257550" cy="1712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9" y="4876800"/>
            <a:ext cx="38195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 descr="http://www.sencha.com/img/sencha-lar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425" y="2916064"/>
            <a:ext cx="2324100" cy="8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50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066800"/>
            <a:ext cx="8867775" cy="5105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1800" y="381000"/>
            <a:ext cx="3429000" cy="685800"/>
          </a:xfrm>
        </p:spPr>
        <p:txBody>
          <a:bodyPr/>
          <a:lstStyle/>
          <a:p>
            <a:r>
              <a:rPr lang="en-US" dirty="0" smtClean="0"/>
              <a:t>Kendo UI Mobile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37242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19200"/>
            <a:ext cx="37814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33800"/>
            <a:ext cx="38671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60107"/>
            <a:ext cx="44481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6477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6"/>
              </a:rPr>
              <a:t>KendoUI.com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3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62199" y="1371600"/>
            <a:ext cx="5257801" cy="51339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3200" y="457200"/>
            <a:ext cx="38862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Kendo UI Framework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447800"/>
            <a:ext cx="45529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276600"/>
            <a:ext cx="44767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029200"/>
            <a:ext cx="44767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0" y="6474023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Demo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77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6"/>
              </a:rPr>
              <a:t>KendoUI.com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3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066800"/>
            <a:ext cx="7848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/* </a:t>
            </a:r>
            <a:r>
              <a:rPr lang="en-US" sz="2800" dirty="0"/>
              <a:t>Phones */</a:t>
            </a:r>
          </a:p>
          <a:p>
            <a:pPr marL="0" indent="0">
              <a:buNone/>
            </a:pPr>
            <a:r>
              <a:rPr lang="en-US" sz="2800" dirty="0" smtClean="0"/>
              <a:t>@</a:t>
            </a:r>
            <a:r>
              <a:rPr lang="en-US" sz="2800" dirty="0"/>
              <a:t>media only screen 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dirty="0" smtClean="0"/>
              <a:t>	and </a:t>
            </a:r>
            <a:r>
              <a:rPr lang="en-US" sz="2800" dirty="0"/>
              <a:t>(min-device-width : 320px)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and </a:t>
            </a:r>
            <a:r>
              <a:rPr lang="en-US" sz="2800" dirty="0"/>
              <a:t>(max-device-width : 480px) {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.</a:t>
            </a:r>
            <a:r>
              <a:rPr lang="en-US" sz="2800" dirty="0" err="1" smtClean="0"/>
              <a:t>img</a:t>
            </a:r>
            <a:r>
              <a:rPr lang="en-US" sz="2800" dirty="0" smtClean="0"/>
              <a:t>-round  </a:t>
            </a: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			height: 40%;</a:t>
            </a:r>
          </a:p>
          <a:p>
            <a:pPr marL="0" indent="0">
              <a:buNone/>
            </a:pPr>
            <a:r>
              <a:rPr lang="en-US" sz="2800" dirty="0"/>
              <a:t>			width: 75%;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}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}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			</a:t>
            </a:r>
          </a:p>
          <a:p>
            <a:pPr marL="0" indent="0">
              <a:buNone/>
            </a:pPr>
            <a:r>
              <a:rPr lang="en-US" sz="2800" dirty="0"/>
              <a:t>	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UI?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8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990600"/>
            <a:ext cx="7772400" cy="5562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/* </a:t>
            </a:r>
            <a:r>
              <a:rPr lang="en-US" dirty="0" smtClean="0"/>
              <a:t>iPads/tablets </a:t>
            </a:r>
            <a:r>
              <a:rPr lang="en-US" dirty="0"/>
              <a:t>*/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/>
              <a:t>media only screen </a:t>
            </a:r>
          </a:p>
          <a:p>
            <a:pPr marL="0" indent="0">
              <a:buNone/>
            </a:pPr>
            <a:r>
              <a:rPr lang="en-US" dirty="0" smtClean="0"/>
              <a:t>	and </a:t>
            </a:r>
            <a:r>
              <a:rPr lang="en-US" dirty="0"/>
              <a:t>(min-device-width : 768px)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and </a:t>
            </a:r>
            <a:r>
              <a:rPr lang="en-US" dirty="0"/>
              <a:t>(max-device-width : 1024px) </a:t>
            </a:r>
            <a:r>
              <a:rPr lang="en-US" dirty="0" smtClean="0"/>
              <a:t>{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.</a:t>
            </a:r>
            <a:r>
              <a:rPr lang="en-US" dirty="0" err="1"/>
              <a:t>img</a:t>
            </a:r>
            <a:r>
              <a:rPr lang="en-US" dirty="0"/>
              <a:t>-round  {</a:t>
            </a:r>
          </a:p>
          <a:p>
            <a:pPr marL="0" indent="0">
              <a:buNone/>
            </a:pPr>
            <a:r>
              <a:rPr lang="en-US" dirty="0"/>
              <a:t>			height: </a:t>
            </a:r>
            <a:r>
              <a:rPr lang="en-US" dirty="0" smtClean="0"/>
              <a:t>60</a:t>
            </a:r>
            <a:r>
              <a:rPr lang="en-US" dirty="0"/>
              <a:t>%;</a:t>
            </a:r>
          </a:p>
          <a:p>
            <a:pPr marL="0" indent="0">
              <a:buNone/>
            </a:pPr>
            <a:r>
              <a:rPr lang="en-US" dirty="0"/>
              <a:t>			width: </a:t>
            </a:r>
            <a:r>
              <a:rPr lang="en-US" dirty="0" smtClean="0"/>
              <a:t>80%;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UI?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066800"/>
            <a:ext cx="7772400" cy="5486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/* Desktops and laptops ----------- */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/>
              <a:t>media only screen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and </a:t>
            </a:r>
            <a:r>
              <a:rPr lang="en-US" dirty="0"/>
              <a:t>(min-width : 1224px) {</a:t>
            </a:r>
          </a:p>
          <a:p>
            <a:pPr marL="0" indent="0">
              <a:buNone/>
            </a:pPr>
            <a:r>
              <a:rPr lang="en-US" dirty="0"/>
              <a:t>	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.</a:t>
            </a:r>
            <a:r>
              <a:rPr lang="en-US" dirty="0" err="1"/>
              <a:t>img</a:t>
            </a:r>
            <a:r>
              <a:rPr lang="en-US" dirty="0"/>
              <a:t>-round  {</a:t>
            </a:r>
          </a:p>
          <a:p>
            <a:pPr marL="0" indent="0">
              <a:buNone/>
            </a:pPr>
            <a:r>
              <a:rPr lang="en-US" dirty="0"/>
              <a:t>			height: </a:t>
            </a:r>
            <a:r>
              <a:rPr lang="en-US" dirty="0" smtClean="0"/>
              <a:t>20</a:t>
            </a:r>
            <a:r>
              <a:rPr lang="en-US" dirty="0"/>
              <a:t>%;</a:t>
            </a:r>
          </a:p>
          <a:p>
            <a:pPr marL="0" indent="0">
              <a:buNone/>
            </a:pPr>
            <a:r>
              <a:rPr lang="en-US" dirty="0"/>
              <a:t>			width: </a:t>
            </a:r>
            <a:r>
              <a:rPr lang="en-US" dirty="0" smtClean="0"/>
              <a:t>40</a:t>
            </a:r>
            <a:r>
              <a:rPr lang="en-US" dirty="0"/>
              <a:t>%;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UI?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4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API-pla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40776" y="2645678"/>
            <a:ext cx="1933575" cy="194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InRule-Plat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1902" y="2645678"/>
            <a:ext cx="1933575" cy="194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aypalBraintree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98524" y="2645678"/>
            <a:ext cx="1933575" cy="194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wordpress-com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669650" y="2645678"/>
            <a:ext cx="1933575" cy="194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gold-1-skyline.jp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72859" y="4701353"/>
            <a:ext cx="952500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gold-6-ts.jp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318641" y="4701353"/>
            <a:ext cx="952500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gold-2-safenet.jp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162016" y="4701353"/>
            <a:ext cx="952500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gold-3-devexpress.jp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451172" y="4701353"/>
            <a:ext cx="952500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gold-4-omni.jp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740329" y="4701353"/>
            <a:ext cx="952500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gold-5-corvisa.jp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029485" y="4701353"/>
            <a:ext cx="952500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ibm.pn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2914363" y="761213"/>
            <a:ext cx="3315275" cy="17718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6026515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914400" y="990600"/>
            <a:ext cx="19812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Without: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better!</a:t>
            </a:r>
            <a:endParaRPr lang="en-US" dirty="0"/>
          </a:p>
        </p:txBody>
      </p:sp>
      <p:pic>
        <p:nvPicPr>
          <p:cNvPr id="4" name="Picture 2" descr="C:\sourcecode\fixmyq-android\fixmyq-android\MyNetflixQ\market\screenshot_instant_expiring_s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574704"/>
            <a:ext cx="3078537" cy="513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4648200" y="990600"/>
            <a:ext cx="1981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With:</a:t>
            </a:r>
            <a:endParaRPr lang="en-US" dirty="0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950" y="1574703"/>
            <a:ext cx="2851612" cy="513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23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143000"/>
            <a:ext cx="7924800" cy="4495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 smtClean="0">
                <a:solidFill>
                  <a:srgbClr val="FF0000"/>
                </a:solidFill>
              </a:rPr>
              <a:t>~$700, </a:t>
            </a:r>
            <a:r>
              <a:rPr lang="en-US" sz="4800" dirty="0">
                <a:solidFill>
                  <a:srgbClr val="FF0000"/>
                </a:solidFill>
              </a:rPr>
              <a:t>E</a:t>
            </a:r>
            <a:r>
              <a:rPr lang="en-US" sz="4800" dirty="0" smtClean="0">
                <a:solidFill>
                  <a:srgbClr val="FF0000"/>
                </a:solidFill>
              </a:rPr>
              <a:t>arly 2013</a:t>
            </a:r>
          </a:p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>
                <a:solidFill>
                  <a:srgbClr val="FFFF00"/>
                </a:solidFill>
              </a:rPr>
              <a:t>$199, </a:t>
            </a:r>
            <a:r>
              <a:rPr lang="en-US" sz="4800" dirty="0">
                <a:solidFill>
                  <a:srgbClr val="FFFF00"/>
                </a:solidFill>
              </a:rPr>
              <a:t>L</a:t>
            </a:r>
            <a:r>
              <a:rPr lang="en-US" sz="4800" dirty="0" smtClean="0">
                <a:solidFill>
                  <a:srgbClr val="FFFF00"/>
                </a:solidFill>
              </a:rPr>
              <a:t>ate 2013</a:t>
            </a:r>
          </a:p>
          <a:p>
            <a:pPr marL="0" indent="0" algn="ctr">
              <a:buNone/>
            </a:pPr>
            <a:endParaRPr lang="en-US" sz="4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800" dirty="0" smtClean="0">
                <a:solidFill>
                  <a:srgbClr val="66FF33"/>
                </a:solidFill>
              </a:rPr>
              <a:t>Free/open-source, April 2014 </a:t>
            </a:r>
            <a:endParaRPr lang="en-US" sz="4800" dirty="0">
              <a:solidFill>
                <a:srgbClr val="66FF3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 </a:t>
            </a:r>
            <a:r>
              <a:rPr lang="en-US" dirty="0" err="1" smtClean="0"/>
              <a:t>ui</a:t>
            </a:r>
            <a:r>
              <a:rPr lang="en-US" dirty="0" smtClean="0"/>
              <a:t>: cost?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00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Telerik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2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web to native app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40971"/>
            <a:ext cx="2615105" cy="53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62400" y="2819400"/>
            <a:ext cx="774152" cy="1600200"/>
          </a:xfrm>
          <a:prstGeom prst="rect">
            <a:avLst/>
          </a:prstGeom>
          <a:noFill/>
          <a:ln w="508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0" y="2438400"/>
            <a:ext cx="1828800" cy="2057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0600" y="2819400"/>
            <a:ext cx="685800" cy="1600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0" y="5124450"/>
            <a:ext cx="182880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6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web to native app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990600"/>
            <a:ext cx="77724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</a:rPr>
              <a:t>PhoneGap</a:t>
            </a:r>
          </a:p>
          <a:p>
            <a:pPr marL="285750" indent="-285750">
              <a:buFontTx/>
              <a:buChar char="-"/>
            </a:pPr>
            <a:r>
              <a:rPr lang="en-US" sz="2600" dirty="0" smtClean="0">
                <a:solidFill>
                  <a:schemeClr val="bg1"/>
                </a:solidFill>
              </a:rPr>
              <a:t>Implements native “wiring” for you</a:t>
            </a:r>
          </a:p>
          <a:p>
            <a:pPr marL="285750" indent="-285750">
              <a:buFontTx/>
              <a:buChar char="-"/>
            </a:pPr>
            <a:r>
              <a:rPr lang="en-US" sz="2600" dirty="0" smtClean="0">
                <a:solidFill>
                  <a:schemeClr val="bg1"/>
                </a:solidFill>
              </a:rPr>
              <a:t>Provides access to device features via JavaScript API’s</a:t>
            </a:r>
          </a:p>
          <a:p>
            <a:pPr marL="285750" indent="-285750">
              <a:buFontTx/>
              <a:buChar char="-"/>
            </a:pP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smtClean="0">
                <a:solidFill>
                  <a:schemeClr val="bg1"/>
                </a:solidFill>
              </a:rPr>
              <a:t>Individual Platform SDKs required</a:t>
            </a:r>
          </a:p>
          <a:p>
            <a:endParaRPr lang="en-US" sz="2600" dirty="0">
              <a:solidFill>
                <a:schemeClr val="bg1"/>
              </a:solidFill>
            </a:endParaRPr>
          </a:p>
          <a:p>
            <a:endParaRPr lang="en-US" sz="2600" dirty="0" smtClean="0">
              <a:solidFill>
                <a:schemeClr val="bg1"/>
              </a:solidFill>
            </a:endParaRPr>
          </a:p>
          <a:p>
            <a:r>
              <a:rPr lang="en-US" sz="2600" b="1" dirty="0" smtClean="0">
                <a:solidFill>
                  <a:schemeClr val="bg1"/>
                </a:solidFill>
              </a:rPr>
              <a:t>PhoneGap Build</a:t>
            </a:r>
          </a:p>
          <a:p>
            <a:pPr marL="285750" indent="-285750">
              <a:buFontTx/>
              <a:buChar char="-"/>
            </a:pPr>
            <a:r>
              <a:rPr lang="en-US" sz="2600" dirty="0">
                <a:solidFill>
                  <a:schemeClr val="bg1"/>
                </a:solidFill>
              </a:rPr>
              <a:t>C</a:t>
            </a:r>
            <a:r>
              <a:rPr lang="en-US" sz="2600" dirty="0" smtClean="0">
                <a:solidFill>
                  <a:schemeClr val="bg1"/>
                </a:solidFill>
              </a:rPr>
              <a:t>loud </a:t>
            </a:r>
            <a:r>
              <a:rPr lang="en-US" sz="2600" dirty="0">
                <a:solidFill>
                  <a:schemeClr val="bg1"/>
                </a:solidFill>
              </a:rPr>
              <a:t>service </a:t>
            </a:r>
            <a:r>
              <a:rPr lang="en-US" sz="2600" dirty="0" smtClean="0">
                <a:solidFill>
                  <a:schemeClr val="bg1"/>
                </a:solidFill>
              </a:rPr>
              <a:t>that creates native app &amp; injects PhoneGap into it</a:t>
            </a:r>
          </a:p>
          <a:p>
            <a:pPr marL="285750" indent="-285750">
              <a:buFontTx/>
              <a:buChar char="-"/>
            </a:pPr>
            <a:r>
              <a:rPr lang="en-US" sz="2600" dirty="0" smtClean="0">
                <a:solidFill>
                  <a:schemeClr val="bg1"/>
                </a:solidFill>
              </a:rPr>
              <a:t>No SDKs</a:t>
            </a:r>
            <a:r>
              <a:rPr lang="en-US" sz="2600" dirty="0">
                <a:solidFill>
                  <a:schemeClr val="bg1"/>
                </a:solidFill>
              </a:rPr>
              <a:t>, </a:t>
            </a:r>
            <a:r>
              <a:rPr lang="en-US" sz="2600" dirty="0" smtClean="0">
                <a:solidFill>
                  <a:schemeClr val="bg1"/>
                </a:solidFill>
              </a:rPr>
              <a:t>compilers, or hardware (iOS requires a Mac)</a:t>
            </a:r>
          </a:p>
          <a:p>
            <a:pPr marL="285750" indent="-285750">
              <a:buFontTx/>
              <a:buChar char="-"/>
            </a:pPr>
            <a:r>
              <a:rPr lang="en-US" sz="2600" dirty="0" smtClean="0">
                <a:solidFill>
                  <a:schemeClr val="bg1"/>
                </a:solidFill>
              </a:rPr>
              <a:t>1 private app free, unlimited open source apps 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19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838200" y="1219200"/>
            <a:ext cx="7467600" cy="52900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Plugins</a:t>
            </a:r>
          </a:p>
          <a:p>
            <a:pPr lvl="1"/>
            <a:r>
              <a:rPr lang="en-US" dirty="0" smtClean="0"/>
              <a:t>Fill in missing native functionality:</a:t>
            </a:r>
          </a:p>
          <a:p>
            <a:pPr lvl="2"/>
            <a:r>
              <a:rPr lang="en-US" dirty="0" smtClean="0"/>
              <a:t>Camera interaction</a:t>
            </a:r>
          </a:p>
          <a:p>
            <a:pPr lvl="2"/>
            <a:r>
              <a:rPr lang="en-US" dirty="0" smtClean="0"/>
              <a:t>In-app Browser</a:t>
            </a:r>
          </a:p>
          <a:p>
            <a:pPr lvl="2"/>
            <a:r>
              <a:rPr lang="en-US" dirty="0" smtClean="0"/>
              <a:t>Google Analytics</a:t>
            </a:r>
          </a:p>
          <a:p>
            <a:pPr lvl="2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Hydration</a:t>
            </a:r>
          </a:p>
          <a:p>
            <a:pPr lvl="1"/>
            <a:r>
              <a:rPr lang="en-US" dirty="0" smtClean="0"/>
              <a:t>Automatically deploy new app versions to devices</a:t>
            </a:r>
          </a:p>
          <a:p>
            <a:pPr lvl="1"/>
            <a:r>
              <a:rPr lang="en-US" dirty="0" smtClean="0"/>
              <a:t>Use individually or with a team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Remote debugging</a:t>
            </a:r>
          </a:p>
          <a:p>
            <a:pPr lvl="1"/>
            <a:r>
              <a:rPr lang="en-US" dirty="0" smtClean="0"/>
              <a:t>Review app code, storage, etc. all in real-time</a:t>
            </a:r>
          </a:p>
          <a:p>
            <a:pPr lvl="1"/>
            <a:r>
              <a:rPr lang="en-US" dirty="0" smtClean="0"/>
              <a:t>Debug plugin behavior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28600"/>
            <a:ext cx="7848600" cy="685800"/>
          </a:xfrm>
        </p:spPr>
        <p:txBody>
          <a:bodyPr>
            <a:noAutofit/>
          </a:bodyPr>
          <a:lstStyle/>
          <a:p>
            <a:r>
              <a:rPr lang="en-US" sz="2500" baseline="0" dirty="0" err="1" smtClean="0"/>
              <a:t>phonegap</a:t>
            </a:r>
            <a:r>
              <a:rPr lang="en-US" sz="2500" baseline="0" dirty="0" smtClean="0"/>
              <a:t> build: features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8305800" y="6324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" name="Picture 4" descr="https://build.phonegap.com/images/marketing/buildbot-her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199" y="1386114"/>
            <a:ext cx="1267601" cy="107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14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33400" y="914400"/>
            <a:ext cx="79248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Easily build multiple versions of app from same codebase: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152400"/>
            <a:ext cx="8077200" cy="533400"/>
          </a:xfrm>
        </p:spPr>
        <p:txBody>
          <a:bodyPr>
            <a:noAutofit/>
          </a:bodyPr>
          <a:lstStyle/>
          <a:p>
            <a:r>
              <a:rPr lang="en-US" sz="2500" dirty="0" smtClean="0"/>
              <a:t>NOTABLE PHONEGAP BUILD FEATURES</a:t>
            </a:r>
            <a:endParaRPr lang="en-US" sz="25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81063"/>
            <a:ext cx="8658225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01000" y="6504801"/>
            <a:ext cx="1509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 Internet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248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295400"/>
            <a:ext cx="4953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Web</a:t>
            </a:r>
            <a:r>
              <a:rPr lang="en-US" i="0" dirty="0" smtClean="0"/>
              <a:t>:</a:t>
            </a:r>
          </a:p>
          <a:p>
            <a:pPr lvl="1"/>
            <a:r>
              <a:rPr lang="en-US" i="0" dirty="0"/>
              <a:t>All app logic (JavaScript</a:t>
            </a:r>
            <a:r>
              <a:rPr lang="en-US" i="0" dirty="0" smtClean="0"/>
              <a:t>)</a:t>
            </a:r>
          </a:p>
          <a:p>
            <a:pPr lvl="1"/>
            <a:r>
              <a:rPr lang="en-US" i="0" dirty="0" smtClean="0"/>
              <a:t>Layout (HTML)</a:t>
            </a:r>
          </a:p>
          <a:p>
            <a:pPr lvl="1"/>
            <a:r>
              <a:rPr lang="en-US" i="0" dirty="0" smtClean="0"/>
              <a:t>Styling (CSS) via </a:t>
            </a:r>
            <a:r>
              <a:rPr lang="en-US" b="1" i="0" dirty="0" smtClean="0"/>
              <a:t>Kendo UI Mobile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Native &amp; Native Shell</a:t>
            </a:r>
            <a:r>
              <a:rPr lang="en-US" i="0" dirty="0" smtClean="0"/>
              <a:t>:</a:t>
            </a:r>
          </a:p>
          <a:p>
            <a:pPr lvl="1"/>
            <a:r>
              <a:rPr lang="en-US" i="0" dirty="0"/>
              <a:t>Compiled app via </a:t>
            </a:r>
            <a:r>
              <a:rPr lang="en-US" b="1" i="0" dirty="0"/>
              <a:t>PhoneGap </a:t>
            </a:r>
            <a:r>
              <a:rPr lang="en-US" b="1" i="0" dirty="0" smtClean="0"/>
              <a:t>Build</a:t>
            </a:r>
            <a:endParaRPr lang="en-US" i="0" dirty="0" smtClean="0"/>
          </a:p>
          <a:p>
            <a:pPr lvl="1"/>
            <a:r>
              <a:rPr lang="en-US" i="0" dirty="0" smtClean="0"/>
              <a:t>Device APIs: </a:t>
            </a:r>
            <a:r>
              <a:rPr lang="en-US" b="1" i="0" dirty="0" smtClean="0"/>
              <a:t>PhoneGap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304800"/>
            <a:ext cx="5867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Hybrid app: recap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350" y="1676400"/>
            <a:ext cx="2000250" cy="409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52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22512" y="290945"/>
            <a:ext cx="4306888" cy="471055"/>
          </a:xfrm>
        </p:spPr>
        <p:txBody>
          <a:bodyPr>
            <a:noAutofit/>
          </a:bodyPr>
          <a:lstStyle/>
          <a:p>
            <a:r>
              <a:rPr lang="en-US" dirty="0" err="1" smtClean="0"/>
              <a:t>fitwatchr</a:t>
            </a:r>
            <a:endParaRPr lang="en-US" sz="2500" dirty="0"/>
          </a:p>
        </p:txBody>
      </p:sp>
      <p:sp>
        <p:nvSpPr>
          <p:cNvPr id="4" name="AutoShape 6" descr="Fitwatchr for Fitbit - screensh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Fitwatchr for Fitbit - screensho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Fitwatchr for Fitbit - screensho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0031" y="3590221"/>
            <a:ext cx="824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 err="1" smtClean="0">
                <a:solidFill>
                  <a:schemeClr val="bg1"/>
                </a:solidFill>
              </a:rPr>
              <a:t>Fitbit</a:t>
            </a:r>
            <a:r>
              <a:rPr lang="en-US" dirty="0" smtClean="0">
                <a:solidFill>
                  <a:schemeClr val="bg1"/>
                </a:solidFill>
              </a:rPr>
              <a:t> user                           Weight Watchers member                         </a:t>
            </a:r>
            <a:r>
              <a:rPr lang="en-US" dirty="0" err="1" smtClean="0">
                <a:solidFill>
                  <a:schemeClr val="bg1"/>
                </a:solidFill>
              </a:rPr>
              <a:t>Fitwatchr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1" name="Picture 2" descr="https://static5.fitbit.com/simple.b-dis-png.hc7f9c46912e04e7947281b48d1d37891.pack?items=%2Fcontent%2Fassets%2Fonezip%2Fimages%2Fproducts%2Fflex%2FflexProductShot_nav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28" y="1474788"/>
            <a:ext cx="16573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sourcecode\fitwatcher\fitwatcher\Fitwatcher\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595" y="1350302"/>
            <a:ext cx="1975634" cy="197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547795" y="1676400"/>
            <a:ext cx="91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=</a:t>
            </a:r>
            <a:endParaRPr lang="en-US" sz="8000" dirty="0"/>
          </a:p>
        </p:txBody>
      </p:sp>
      <p:pic>
        <p:nvPicPr>
          <p:cNvPr id="14" name="Picture 6" descr="https://lh4.ggpht.com/tbqpZU8R_tpObw9pZhDsW6qVvBdc1x5l7A5yH3o-lyDbVZ7sSHVpcWVb3wU1tP4TOvc=w3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195" y="1524000"/>
            <a:ext cx="1781176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347395" y="1752868"/>
            <a:ext cx="828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+</a:t>
            </a:r>
            <a:endParaRPr lang="en-US" sz="8000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0" y="4495800"/>
            <a:ext cx="8074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Notable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Initial version created in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Available for iOS, Android, and Windows Phone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Price varies: from $0.99 to $2.99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Over 10,000 paying users in 1 year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98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0800" y="290945"/>
            <a:ext cx="4306888" cy="471055"/>
          </a:xfrm>
        </p:spPr>
        <p:txBody>
          <a:bodyPr>
            <a:noAutofit/>
          </a:bodyPr>
          <a:lstStyle/>
          <a:p>
            <a:r>
              <a:rPr lang="en-US" dirty="0" err="1" smtClean="0"/>
              <a:t>Fitwatchr</a:t>
            </a:r>
            <a:r>
              <a:rPr lang="en-US" dirty="0" smtClean="0"/>
              <a:t> versions</a:t>
            </a:r>
            <a:endParaRPr lang="en-US" sz="2500" dirty="0"/>
          </a:p>
        </p:txBody>
      </p:sp>
      <p:pic>
        <p:nvPicPr>
          <p:cNvPr id="2050" name="Picture 2" descr="https://s4.mzstatic.com/us/r30/Purple/v4/19/a1/11/19a11158-9c6c-bdcb-ae3f-85d89d51a539/mzl.ckfjgpxo.png?downloadKey=1402969696_b1547a092671ba7d7c1ded8edb08406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907" y="1676400"/>
            <a:ext cx="2747493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 of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76400"/>
            <a:ext cx="292786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Fitwatchr for Fitbit - screensh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Fitwatchr for Fitbit - screensho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Fitwatchr for Fitbit - screensho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00" y="1676400"/>
            <a:ext cx="2688100" cy="48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0" y="1078468"/>
            <a:ext cx="845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Android			iPhone			Windows 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7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143000"/>
            <a:ext cx="8382000" cy="5334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0" dirty="0"/>
              <a:t>Hardware</a:t>
            </a:r>
            <a:r>
              <a:rPr lang="en-US" i="0" dirty="0"/>
              <a:t>: natural improvements over time; incredibly powerful phones </a:t>
            </a:r>
            <a:r>
              <a:rPr lang="en-US" i="0" dirty="0" smtClean="0"/>
              <a:t>now</a:t>
            </a:r>
            <a:endParaRPr lang="en-US" i="0" dirty="0"/>
          </a:p>
          <a:p>
            <a:pPr marL="0" indent="0">
              <a:buNone/>
            </a:pPr>
            <a:endParaRPr lang="en-US" i="0" dirty="0" smtClean="0"/>
          </a:p>
          <a:p>
            <a:pPr marL="0" indent="0">
              <a:buNone/>
            </a:pPr>
            <a:r>
              <a:rPr lang="en-US" b="1" i="0" dirty="0" smtClean="0"/>
              <a:t>Software</a:t>
            </a:r>
            <a:r>
              <a:rPr lang="en-US" i="0" dirty="0" smtClean="0"/>
              <a:t>:</a:t>
            </a:r>
            <a:endParaRPr lang="en-US" i="0" dirty="0"/>
          </a:p>
          <a:p>
            <a:pPr lvl="1"/>
            <a:r>
              <a:rPr lang="en-US" i="0" dirty="0" smtClean="0"/>
              <a:t>iOS: </a:t>
            </a:r>
            <a:r>
              <a:rPr lang="en-US" i="0" dirty="0"/>
              <a:t>big improvements between iOS 7 and 8 Javascript performance, 4.5x faster with new WebView; </a:t>
            </a:r>
            <a:r>
              <a:rPr lang="en-US" i="0" dirty="0" err="1" smtClean="0"/>
              <a:t>webGL</a:t>
            </a:r>
            <a:r>
              <a:rPr lang="en-US" i="0" dirty="0"/>
              <a:t> </a:t>
            </a:r>
            <a:r>
              <a:rPr lang="en-US" i="0" dirty="0" smtClean="0"/>
              <a:t>adoption</a:t>
            </a:r>
            <a:r>
              <a:rPr lang="en-US" i="0" dirty="0"/>
              <a:t> </a:t>
            </a:r>
            <a:endParaRPr lang="en-US" i="0" dirty="0" smtClean="0"/>
          </a:p>
          <a:p>
            <a:pPr lvl="1"/>
            <a:r>
              <a:rPr lang="en-US" i="0" dirty="0" smtClean="0"/>
              <a:t>Android</a:t>
            </a:r>
            <a:r>
              <a:rPr lang="en-US" i="0" dirty="0"/>
              <a:t>: v4.4 has new WebView version based on </a:t>
            </a:r>
            <a:r>
              <a:rPr lang="en-US" i="0" dirty="0" smtClean="0"/>
              <a:t>Chromium</a:t>
            </a:r>
          </a:p>
          <a:p>
            <a:pPr lvl="1"/>
            <a:r>
              <a:rPr lang="en-US" i="0" dirty="0" smtClean="0"/>
              <a:t>Windows Phone 8: IE10-based WebView</a:t>
            </a:r>
            <a:endParaRPr lang="en-US" i="0" dirty="0"/>
          </a:p>
          <a:p>
            <a:pPr marL="0" indent="0">
              <a:buNone/>
            </a:pPr>
            <a:endParaRPr lang="en-US" i="0" dirty="0" smtClean="0"/>
          </a:p>
          <a:p>
            <a:pPr marL="0" indent="0">
              <a:buNone/>
            </a:pPr>
            <a:r>
              <a:rPr lang="en-US" i="0" dirty="0" smtClean="0"/>
              <a:t>May </a:t>
            </a:r>
            <a:r>
              <a:rPr lang="en-US" i="0" dirty="0"/>
              <a:t>never be the exact same as native - consider what is </a:t>
            </a:r>
            <a:r>
              <a:rPr lang="en-US" i="0" dirty="0" smtClean="0"/>
              <a:t>“good enough” for your app </a:t>
            </a:r>
            <a:endParaRPr lang="en-US" i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app performance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124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Apple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2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9000" y="152400"/>
            <a:ext cx="2073348" cy="609600"/>
          </a:xfrm>
        </p:spPr>
        <p:txBody>
          <a:bodyPr>
            <a:normAutofit/>
          </a:bodyPr>
          <a:lstStyle/>
          <a:p>
            <a:pPr algn="ctr"/>
            <a:r>
              <a:rPr lang="en-US" sz="2500" dirty="0" smtClean="0"/>
              <a:t>About me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79248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</a:rPr>
              <a:t>Senior Developer for The SAVO Group </a:t>
            </a:r>
            <a:r>
              <a:rPr lang="en-US" sz="2600" dirty="0" smtClean="0">
                <a:solidFill>
                  <a:schemeClr val="bg1"/>
                </a:solidFill>
              </a:rPr>
              <a:t>– 5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Sales Productivity SaaS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Backend .NET C# development: user/document automation,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600" dirty="0" smtClean="0">
              <a:solidFill>
                <a:schemeClr val="bg1"/>
              </a:solidFill>
            </a:endParaRPr>
          </a:p>
          <a:p>
            <a:r>
              <a:rPr lang="en-US" sz="2600" b="1" dirty="0" smtClean="0">
                <a:solidFill>
                  <a:schemeClr val="bg1"/>
                </a:solidFill>
              </a:rPr>
              <a:t>Mobile app development for Netkosoft </a:t>
            </a:r>
            <a:r>
              <a:rPr lang="en-US" sz="2600" dirty="0" smtClean="0">
                <a:solidFill>
                  <a:schemeClr val="bg1"/>
                </a:solidFill>
              </a:rPr>
              <a:t>– 1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Focus on front-end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Entirely PhoneGap-based, Hybrid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Team of Two (Partnered with Graphic Designer)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b="1" dirty="0" smtClean="0">
                <a:solidFill>
                  <a:schemeClr val="bg1"/>
                </a:solidFill>
              </a:rPr>
              <a:t>Netkow.com Blog</a:t>
            </a:r>
            <a:endParaRPr lang="en-US" sz="26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Technology trends, programming, PhoneGap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6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033272" y="1219200"/>
            <a:ext cx="7424928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Pick Hybrid!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dirty="0" smtClean="0"/>
              <a:t>	Expand your Web development skills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Create beautiful UIs</a:t>
            </a:r>
            <a:endParaRPr lang="en-US" dirty="0"/>
          </a:p>
          <a:p>
            <a:pPr lvl="3"/>
            <a:r>
              <a:rPr lang="en-US" dirty="0" smtClean="0"/>
              <a:t>KendoUI Mobile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Build for all devices</a:t>
            </a:r>
          </a:p>
          <a:p>
            <a:pPr lvl="3"/>
            <a:r>
              <a:rPr lang="en-US" dirty="0" smtClean="0"/>
              <a:t>PhoneGap Build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3600" y="152400"/>
            <a:ext cx="5486400" cy="660400"/>
          </a:xfrm>
        </p:spPr>
        <p:txBody>
          <a:bodyPr>
            <a:noAutofit/>
          </a:bodyPr>
          <a:lstStyle/>
          <a:p>
            <a:r>
              <a:rPr lang="en-US" sz="2500" dirty="0" smtClean="0"/>
              <a:t>Key takeaways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95225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0" y="1295400"/>
            <a:ext cx="71628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Business:</a:t>
            </a:r>
          </a:p>
          <a:p>
            <a:pPr lvl="1"/>
            <a:r>
              <a:rPr lang="en-US" dirty="0" smtClean="0"/>
              <a:t>Keep existing server side code for heavy processing, reusability (</a:t>
            </a:r>
            <a:r>
              <a:rPr lang="en-US" dirty="0" err="1" smtClean="0"/>
              <a:t>Xamarin</a:t>
            </a:r>
            <a:r>
              <a:rPr lang="en-US" dirty="0" smtClean="0"/>
              <a:t>, C#)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Consumer/Social/Integrations:</a:t>
            </a:r>
          </a:p>
          <a:p>
            <a:pPr lvl="1"/>
            <a:r>
              <a:rPr lang="en-US" dirty="0" smtClean="0"/>
              <a:t>Short to mid-range calculations</a:t>
            </a:r>
          </a:p>
          <a:p>
            <a:pPr lvl="1"/>
            <a:r>
              <a:rPr lang="en-US" dirty="0" smtClean="0"/>
              <a:t>Web APIs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Simpler Games:</a:t>
            </a:r>
            <a:r>
              <a:rPr lang="en-US" dirty="0" smtClean="0"/>
              <a:t> </a:t>
            </a:r>
            <a:r>
              <a:rPr lang="en-US" dirty="0" err="1" smtClean="0"/>
              <a:t>WebGL</a:t>
            </a:r>
            <a:r>
              <a:rPr lang="en-US" dirty="0" smtClean="0"/>
              <a:t>, Canvas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Complex Games:</a:t>
            </a:r>
            <a:r>
              <a:rPr lang="en-US" dirty="0" smtClean="0"/>
              <a:t> …Depends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takeaways: </a:t>
            </a:r>
            <a:br>
              <a:rPr lang="en-US" dirty="0" smtClean="0"/>
            </a:br>
            <a:r>
              <a:rPr lang="en-US" dirty="0" smtClean="0"/>
              <a:t>App recommendations</a:t>
            </a:r>
            <a:endParaRPr lang="en-US" dirty="0"/>
          </a:p>
        </p:txBody>
      </p:sp>
      <p:pic>
        <p:nvPicPr>
          <p:cNvPr id="5" name="Picture 2" descr="C:\Users\dotNetkow\AppData\Local\Microsoft\Windows\INetCache\IE\NAXYECB7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990600" cy="990600"/>
          </a:xfrm>
          <a:prstGeom prst="rect">
            <a:avLst/>
          </a:prstGeom>
          <a:noFill/>
          <a:extLst/>
        </p:spPr>
      </p:pic>
      <p:pic>
        <p:nvPicPr>
          <p:cNvPr id="7" name="Picture 2" descr="C:\Users\dotNetkow\AppData\Local\Microsoft\Windows\INetCache\IE\NAXYECB7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990600" cy="990600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237162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545336"/>
            <a:ext cx="7696200" cy="493166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3"/>
              </a:rPr>
              <a:t>KendoUI</a:t>
            </a:r>
            <a:r>
              <a:rPr lang="en-US" dirty="0">
                <a:hlinkClick r:id="rId3"/>
              </a:rPr>
              <a:t> </a:t>
            </a:r>
            <a:r>
              <a:rPr lang="en-US" dirty="0" smtClean="0">
                <a:hlinkClick r:id="rId3"/>
              </a:rPr>
              <a:t>source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hlinkClick r:id="rId4"/>
              </a:rPr>
              <a:t>PhoneGap Build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hlinkClick r:id="rId5"/>
              </a:rPr>
              <a:t>PhoneGap Build Starter Template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hlinkClick r:id="rId6"/>
              </a:rPr>
              <a:t>This </a:t>
            </a:r>
            <a:r>
              <a:rPr lang="en-US" dirty="0" smtClean="0">
                <a:hlinkClick r:id="rId6"/>
              </a:rPr>
              <a:t>Presentation</a:t>
            </a:r>
            <a:r>
              <a:rPr lang="en-US" dirty="0" smtClean="0"/>
              <a:t>: PPTX and code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building!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3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304800"/>
            <a:ext cx="6172199" cy="12954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76200" y="2081748"/>
            <a:ext cx="6553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Matt Netkow</a:t>
            </a:r>
          </a:p>
          <a:p>
            <a:pPr algn="ctr"/>
            <a:endParaRPr lang="en-US" sz="5400" dirty="0">
              <a:solidFill>
                <a:schemeClr val="bg1"/>
              </a:solidFill>
            </a:endParaRPr>
          </a:p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www.netkow.com</a:t>
            </a:r>
          </a:p>
          <a:p>
            <a:pPr algn="ctr"/>
            <a:r>
              <a:rPr lang="en-US" sz="4400" dirty="0" smtClean="0">
                <a:solidFill>
                  <a:schemeClr val="bg1"/>
                </a:solidFill>
                <a:hlinkClick r:id="rId2"/>
              </a:rPr>
              <a:t>@dotNetkow</a:t>
            </a:r>
            <a:endParaRPr lang="en-US" sz="4400" dirty="0" smtClean="0">
              <a:solidFill>
                <a:schemeClr val="bg1"/>
              </a:solidFill>
            </a:endParaRPr>
          </a:p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matt.netkow@gmail.com</a:t>
            </a:r>
          </a:p>
        </p:txBody>
      </p:sp>
      <p:pic>
        <p:nvPicPr>
          <p:cNvPr id="4" name="nextYear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05129" y="2819400"/>
            <a:ext cx="2962671" cy="2438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4520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545336"/>
            <a:ext cx="7772400" cy="46268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i="0" dirty="0"/>
              <a:t>By 2016, </a:t>
            </a:r>
            <a:r>
              <a:rPr lang="en-US" sz="8000" dirty="0" smtClean="0"/>
              <a:t>&gt; </a:t>
            </a:r>
            <a:r>
              <a:rPr lang="en-US" sz="8000" b="1" dirty="0" smtClean="0"/>
              <a:t>50</a:t>
            </a:r>
            <a:r>
              <a:rPr lang="en-US" sz="8000" b="1" dirty="0"/>
              <a:t>%</a:t>
            </a:r>
            <a:r>
              <a:rPr lang="en-US" sz="8000" dirty="0"/>
              <a:t> </a:t>
            </a:r>
            <a:r>
              <a:rPr lang="en-US" sz="8000" i="0" dirty="0" smtClean="0"/>
              <a:t>of </a:t>
            </a:r>
            <a:r>
              <a:rPr lang="en-US" sz="8000" i="0" dirty="0"/>
              <a:t>mobile apps will be </a:t>
            </a:r>
            <a:r>
              <a:rPr lang="en-US" sz="8000" i="0" dirty="0" smtClean="0"/>
              <a:t>hybrid.</a:t>
            </a:r>
            <a:endParaRPr lang="en-US" sz="8000" i="0" dirty="0"/>
          </a:p>
          <a:p>
            <a:pPr marL="0" indent="0">
              <a:buNone/>
            </a:pPr>
            <a:endParaRPr lang="en-US" sz="8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talk?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124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Gartner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2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12912" y="49742"/>
            <a:ext cx="6019800" cy="943146"/>
          </a:xfrm>
        </p:spPr>
        <p:txBody>
          <a:bodyPr anchor="ctr">
            <a:normAutofit/>
          </a:bodyPr>
          <a:lstStyle/>
          <a:p>
            <a:pPr algn="ctr"/>
            <a:r>
              <a:rPr lang="en-US" sz="2500" dirty="0" smtClean="0"/>
              <a:t>Journey to mobile app</a:t>
            </a:r>
            <a:endParaRPr lang="en-US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590031" y="3590221"/>
            <a:ext cx="157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 err="1" smtClean="0">
                <a:solidFill>
                  <a:schemeClr val="bg1"/>
                </a:solidFill>
              </a:rPr>
              <a:t>Fitbit</a:t>
            </a:r>
            <a:r>
              <a:rPr lang="en-US" dirty="0" smtClean="0">
                <a:solidFill>
                  <a:schemeClr val="bg1"/>
                </a:solidFill>
              </a:rPr>
              <a:t> user</a:t>
            </a:r>
          </a:p>
        </p:txBody>
      </p:sp>
      <p:pic>
        <p:nvPicPr>
          <p:cNvPr id="1026" name="Picture 2" descr="https://static5.fitbit.com/simple.b-dis-png.hc7f9c46912e04e7947281b48d1d37891.pack?items=%2Fcontent%2Fassets%2Fonezip%2Fimages%2Fproducts%2Fflex%2FflexProductShot_nav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28" y="1474788"/>
            <a:ext cx="16573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47795" y="1676400"/>
            <a:ext cx="91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=</a:t>
            </a:r>
            <a:endParaRPr lang="en-US" sz="8000" dirty="0"/>
          </a:p>
        </p:txBody>
      </p:sp>
      <p:sp>
        <p:nvSpPr>
          <p:cNvPr id="8" name="AutoShape 4" descr="data:image/jpeg;base64,/9j/4AAQSkZJRgABAQAAAQABAAD/2wCEAAkGBxASBhISEg8QFhEXFhgUGBgUFRgXFRIUGBkXGBcUFRQYHCggGB0nHBQcJDEhJSkrLi4uGB8zODMsNygtLisBCgoKDg0OGxAQGiskICYvLDEvLCwvMCwsLCwsLCwsLywsLCwsLCwsLCwsLC8sLCwsLCwsLCwsLCwsLCwsLCwsLP/AABEIAOEA4QMBEQACEQEDEQH/xAAcAAEBAAIDAQEAAAAAAAAAAAAABwUGAwQIAQL/xABFEAABAwIBBA0JBgYDAQEAAAABAAIRAwQFBgcSIRMiJjFRcXKBkZKhwdEUFRdUYXOTsdIWMkFSgqIjNkJTYrIzVcLhJP/EABoBAQADAQEBAAAAAAAAAAAAAAAEBQYDAgH/xAAxEQEAAgECAwgBBAEEAwAAAAAAAQIDBBEFElETFCEzUmGBkUEVMTRxwSIjMkKx0fD/2gAMAwEAAhEDEQA/ALigICAgICAgICAgICAgICAgICAgICAgICAgICAgICDiu7llK2dUqPaym0FznOMBoG+SSvsRMztBM7JPlHnki4LLKg1zRq2WqTtuTTGuPaTzKXTS+H+qUS+q9LXvS9inBbfDP1Lr3Wnu5d6v7HpexTgtvhn6k7rT3O839j0vYpwW3wz9Sd1p7neb+x6XsU4Lb4Z+pO609zvN/Y9L2KcFt8M/Undae53m/sel7FOC2+GfqTutPc7zf2PS9inBbfDP1J3Wnud5v7HpexTgtvhn6k7rT3O839j0vYpwW3wz9Sd1p7neb+x6XsU4Lb4Z+pO609zvN/Y9L2KcFt8M/Undae53m/sel7FOC2+GfqTutPc7zf2PS9inBbfDP1J3Wnud5v7HpexTgtvhn6k7rT3O839j0vYpwW3wz9Sd1p7neb+x6XsU4Lb4Z+pO609zvN/Y9L2KcFt8M/Undae53m/sel7FOC2+GfqTutPc7zf2PS9inBbfDP1J3Wnud5v7HpexTgtvhn6k7rT3O839j0vYpwW3wz9Sd1p7neb+x6XsU4Lb4Z+pO609zvV/ZmMDzzVRXDbu2Y5hOt9IkOb7dAyHcUhc7aWP+suldV6oVrCcTo3Ng2tQqNfTdvEdoI/Ag74Kh2rNZ2lLi0TG8O4vj6ICCPZ8sffs9KyY4hmjstT/ADJMMHEIJ5xwKbpaf9kLVZP+qSwpiEQgQgQgQgQgQgQgQgQgQgQgQgQgQgQgQgQgQgQgQgQgQgQgoeZjHn0covJi47DXB2v5aoEhw4NQIPNwKNqab15uiVpsm1uXqvCr1gICCAZ5v53d7qn3qy0vlq3V/wDNo0KQjEIEIOxYWFWvdtpUmF9R280RJgSYn2BfLTFY3l9rWbTtDM/YXFfUK/Q3xXPtsfV17DJ0PsLivqFfob4p22Pqdhk6H2FxX1Cv0N8U7bH1OwydGOxbA7q1c0XFB9IunR0o20RMRxhe63rb9peL0tT92PhenghB3MMwm4uapbQo1KrgJIYJIG9JXm1q1/d6rS1v2ZH7FYn/ANfc9ReO2x9XvsMnQ+xWJ/8AX3PUTtsfU7DJ0dXEcnL23t9kr2tamyQ3Se2BJ3hPMvVclLTtEvlsV6xvMMZC9uZCDnsLGrXu20qNNz6jp0Wt33QCTHMCeZfLTFY3l9rE2naGa+wuK+oV+hviufbY+rr2GTofYXFfUK/Q3xTtsfU7DJ0PsLivqFfob4p22Pqdhk6MVimE3FtcBlek6m8jSDXRMb06uJe62rbxhzvS1P3dOF6eSECEGxZu/wCd7P3v/ly5Z/Ll20/mQ9LKqWogIIFnkG7Z3uqfyKstL5as1fmNHhSUUhAhB2sKvnW+J0q7PvU3tePbB1jnEjnXm1eaJh6x25bRL1Pb1mvoNe0y1wDgeEESD2qnmNl3E7uRfAQTzPZhuyZLsrAa6NRpPJftD2lqlaS219uqLq6703Q2FYqwhBaMxuF6GDV7kjXUqaDfaymNZH6nEfpVfq7f6ohZaOu1d1NURLEGCy4wnyrJW4oxtizSby2EPb2tjnXTFblvEueWvNSYeZ4VupiEFGzI4Zp5RVa5GqlTgcqoY/1B6VE1dtqxCZo672mVvVesRAQeacvMV8qysuasy0PNNnIp7UEccE86tsNOWkQqNRfmvLAQuriQgQg2HN4N21n73uK5Z/Ll20/mQ9KKpW4gIIJniG7V3uqfyKs9L5aq1nmNIhSUTchDchDchDd6AzT4rs+R9NpO3ouNE8TQC09Vw6CqvU05b/2uNNfmxw3JR0gQY3KTDhcYDcUD/XTc0cqNqekBe6W5bRLzevNWYeYHMIcQd8aj7D+KuVFPhOz4RqQh6dyWwzybJ63oRrZTaHco63dpKpslua0yvMdeWsQyq8PYgIPM+WWF+TZUXNH+kVC5vIftmjmDo5lcYbc1IlS568uSYYWF0cd1yzLYdseSrqpG2rVXOHIaAxvaHHnVbq7b326LbSV2x7qAoqUIMLllivkuTFxXnW1kN5byGM/c4LpipzXiHPLfkpMvNEK42Ukzu+Qj5uQhuQhu2HN8N2tn7zuK5Z/Ll303mQ9IqoXIgIIPngG7R3uqfyKtNJ5ap1vmNJ0VJQ9zRQ3NFDc0UN1FzK4noY5VtydVVmk0cL2a/wDUnoUPWU3rFk/Q3/1TVaVXLMQEHm7LnDdgytumRANR1RvJqbcRxaUcyuMFubHEqTU15ckw+5CYX5RlZbU4loeKjuSzbHtAHOme3LSZfdNXmyQ9IKnXQgICCPZ78L0cQt7kDU9ppOP+TdbekE9VWGjt4TVW66vjFkxI1KagQ9P5P4eLfBKFH8lNrTxxr7ZVJe3NaZX9K8tYhkF5ehBL89+JxZULYHW9xquH+LdTe0noU3R03mbIOuvtWKpDoqwVe5oobmihuaKG7YM343aWnvO4rjn8uXfTebD0cqhdiAghWd4bs3e6p/Iq10nlqfXeb8NK0VJQ9zRQ3NFDc0UN2QyexDybHKFf+28OPJ3nftJXjJTmrMOmHJyXiXphjgWAjeIkcRVI0D9ICCP57cO0cTt64Gp7HU3H/JhBbPGHHqqx0Vt4mqs19fGLOfMlhf8AHuLojeAot54c/wCTV51t/wBqvugp+9lZUBZCAgINVzm4bs+R9fVtqY2Yate01uj9MrvprcuSEfVU5scozkZhvlGVFtTiW7IHO5LNsZ6sc6ss1uWkyqdPXmyRD0gqZfCAg8+5ysS8oywrEGW04ot4mTP7i5W+mpy44Umryc2SfZq+iu6NuaKG5oobmihuz+QI3ZWnvO4rjqPLl30s/wC7D0WqdeiAghmdwbsXe7p/Iq20flqXX+b8NM0VKQtzRQ3NFDc0UNzRQ3X/ADcYns+SVAky6mNhdwyzUD1YVNqacuSV/pcnPiiWzrgkCDT86uHbNkhUdGukRVHsA1O/a4qTpbcuSPdF1lObFPs7ebrDPJ8kKDSNu4Gq7jedIDmaQOZedRfmyTL3pqcmKIbKuDu4rqu2navqOMNY0uPsDQSfkvsRvOz5M7Ru6GTOLC7wKjcARptkjgcCQ4dIK95aclpq8Yr89Isyi5uj8VaYdSLSJBBB9oOopHgT4pZmvwA0ssLwkaqAdRE8L3aj1WfuVhqsnNjr7q7SYuXLb2VZV6xEHQx3ERb4PWrn+hhdxmNQ6YXulea0VeMl+Ss2eaXElxJMkmSeEnWSrzZnJtvO75or6+bmihuaKG5oobs/kEN2Np7zuK4ajypSNLP+9V6HVMvxAQQ/OyN2Dvds+RVto/KUfEJ/3fhpsKWhbkIbkIbkIbkIbqTmXxHRva9uTqe0VGj/ACbqd2EdCga6nhFlnw3J4zVWVWrYQcN7atq2dSk8Sx7XMcOFrgQewr7WZrO8PlqxaJiXJTYG0wBvAADiC+Pr9INUznX+xZIVQN+pFIcTvvftBUjS15skeyLrL8uKWGzM3+lhFagTrpv0hyXjxB6V11tNrRbq48Oyb0mvRRFCWAg6trYU6d1WqNG2qua9/tLWNYOxoXqbTMRHR5isRMz1dpeXoQT/ADx4joYFToA66tSTyGCf9i3oU3RU3vNuiv4hk2xxXqjsK0U25CG5CG5CG5CG7PZCDdhae87iuGo8qyRpJ/3qvQipWhEBBEs643Xu92z5FW+i8pQ8R874adCloO5CG5CG5CG5CG7LZKYibbKKhVnUHgO5Dtq7sM8y5Zqc9Jh302XkyxL0QDqVE0ogICAglOea/m8t6AOprXVHD2u2rZ4g09ZWWgp4TZUcTyeMVYfNXf7FlW1pO1qsdTPHqc0/tjnXXWU3x79HDh+Tly7dVuVQvhAQEBBEM6OI7NlU9gO0ogUxyvvPPSY/SrjR05ce/VQ8Qy82Xbo1CFKQdyENyENyENyEN2dyFG6+1953FcNR5VknRz/vVegVSNGICCK51Ruud7tnerjReV8s/wAS874afCloBCBCBCBCBCG6+5E4n5RkzQqE7YN0Hcph0T0wDzqi1FOTJMNPpcnaYoszq4pAgICCAZZ3+z5T3D52oeWN5LNqCOOJ51e6enJjiGZ1mTnzWli7G5dRvGVW/eY4PHG0zC6WrzRMS447zS0Wh6PoVmvoNe0y1wDh7QRIWfmNp2auJ3jeHIvj6ICDr4jdto4fUqu+6xjnniaCe5eqV5rREPN7RSs2n8POV1XdUun1Hfee4uPGTK0Fa8sbQyl7za02lxQvryQgQgQgQgzuQ43W2vvO4rhqfKslaPz6r6qNpRAQRfOmN1rvds71c6LyvlnuJed8NQhS1fuQhuQhuQhuQhuQhupmZ7Ev+e2J16qzeLU1/wD56VW6/H+1/hdcLy7xOP5UtVq3EBBjco78W+BV635WGOUdTR0kLpipz3irlnydnjmzz2dZ1760DKTO87vkI+brfm3xDZslKcnbUyaR/TBH7XBUmrpy5Z9/FpdDk58Me3g2hRkwQEGm51MRFPJvYwdtWcG/pG2cewDnUzRU5sm/RA4jl5MW3VGoVwzu5CG5CG5CG5CG5CG7OZEDdZa+87iuGp8qyVovPqvaomnEBBGc6Q3WO92zvVzofK+Wd4n5/wAQ1GFMV+5CG5CG5CD4gIM5kViPk+UtF5MNLtjdyX6tfPB5lw1OPnxzCVosvZ5oleVQtQICDRs7WIaGBMozrqvBPJZDv9tFTtBTe/N0VvE8nLi5eqRq3Z8QUXM/iEXNe3J+8BVA9o2ruwt6FXcQp4RZccKyf8qfKoKrXQgIJBnWxHZMoG0gdVFkfqfDndgarfQ02x83VQcUy82SKx+GkqcrBB9hAhDchDchDdm8iBustfedxXDU+VZK0Xn1XlULUCAgjedAbq3e7Z3q60PlfLOcU8/4hqUKWriECEHfwG9FDGKVUgFrXDSBEy06nauIrnlpz0mrtpsvZ5ItK9i0pR/x0+qPBUHNPVrOWvQ8jpf2qfVHgvnNPU5K9DyOl/ap9UeC+809Tkr0abnVp1BhlKtTqPbov0XaLi2Q4apg8I7VM0MxNprMK7icWjHF6ztsmPnK49YrfEd4q07OnSFH2+T1T9nnK49YrfEd4p2dOkHb5PVP2rOb2wnJttSt/EdUc54NTblrdTQAXTA2s86qdXfbJtXw26NBoKT2MTfxmerZfN9H+zS6jfBRee3VN5K9DzfR/s0uo3wTnt1OSvRjsosJa/A67aTWsqaBLXMGi4ObthDm69cQumHJMXiZ8Ycc+LmxzFfCUS85XHrFf4jvFXnZ06QzHb5PVP2ecrj1it8R3inZ06Qdvk9U/bbc2ezVsotJ9aq5lNhcQ57iCTtRIJ175PMomt5a49oiPFYcNm+TLvMztHuqjrWmXSabCeEtEqp5p6r3ljo+eR0v7VPqjwTmnqcleh5HS/tU+qPBOaepyV6Itl7eNq5TVQwAMpnYhAAEt+8dX+U9CvNJSa4o3/PizXEMkWzTEfjwa9CkIRCBCDN5FDdXbe87iuGp8qyVofPquyoWqEBBHc543VO92zvV1ofK+Wb4p5/xDUoUxWkIEIEIbrlkTiOz5NUXTtmjY3cpmr5QedUOpx8mWYazRZe0wxPwzqjpQgxGVths+Tlen+JZpN5Tds3tau2nvyZIlH1WPtMNqoPC0DIv0ymXPDQJJIAHCTqASfDxfaxMztD0JhtoKOH06Q3mMa3oELN3tzWmWyx05KxWPw7K8vYgIIHlNYbBj9el+AeS3ku2zewrQ4L8+OJZLV4+zzWr7sZC6oyqZpbLRwmrWI1vfojksHi49CqeIX3vFejQ8Jx7Y5t1lvar1qIOpi96KGGVap3mMLueNQ6V7x057RXq55ckY6Tafw8+1HF1QuO+SSeM6ytHEbRsx9rc07y/MI8kIEIM3kUN1Vt7zuK4aryrJeh/kV/tdFQNWICCP5zRupd7tnervQ+T8szxXz/iGpwpitIQIQIQUPNLfxVrW5OoxVbxiGu7NHoVZxHH4Rf4XnB8v/LH8qSqteCD4RqQQPH7LYcbr0o1NqOA5JMt7CFo8NubHFvZj9TTkzWr7u9kPY7NlPQbGpp2Q8TNfzhc9XflxS68Px8+evt4reqBqxAQEEtzsYfo4nSrAaqjS08pkR2O7Fb8PvvWa9FBxfHtet+rRSNSsFOu+S1jsGT9CnEEMBPKdtj2lZ7PfnyTLX6XH2eGtfZlVxSBBpOdS/0MEZRG/VeJ5LId84U/h9N8nN0VfFsvLi5ev+EphXDNkIEIEIM1kWN1Nty+4rhqvJsl6H+RT+1yWfa0QEEgzmDdQ73bO9Xmg8n5lmOLfyPiGqwpitIQIQIQZbJO+2DKKhUna6Wi7ku2pnpnmXDU058UwlaLL2eetv8A7xXNZ5rxAQSnOlY6GOMqgaqjP3MgHsLVc8PvvjmvRnOL4+XLF+sf+HezTWP8WvXI3gKQ59s75NXPiN/CK/LtwbH/AMsnwpCql6ICAg1jOLYbLky8xrpkVBxDU7sJUvRX5cse/ggcSxc+CfbxSnBbLZsWo0vwe9oPJmXdgKuct+Sk2ZvT4+0y1p1lfVm2zEBBIM5N9suUhaDtaTQz9X3nHtA5ld6GnLi36szxXLz5uXo1WFNVhCBCBCDM5GDdRbcvuKj6rybf0l6D+RT+1wWfa4QEEizljdQ7kM71eaDyfmWX4t/I+IarCmqwhAhAhAhBcsl8Q2fAaNSZdohruW3U7tHas5qMfJkmrZ6TL2uGtvZlVxSBBqGc6x08AFQDXSeD+l21Pd0KdoL8uTbqq+LYubBzdHdyAstiyXpSNs+ah/Udr+2Fz1l+bNPt4O3DsfJp67/nxbEoqc+OcA0k7w1oT4OCwu2VrJlVhlrwHDiK9XpNLTWfw8Y8kZKxaP2l2F5e3FdUBUtnscJa5pafaHCD819rPLMTDzesWrNZ/KZZu8KIyqqaQ/4GuB5ZOiOzSVvrcsThjb8s/wAMwTGptv8A9VSVO0Qg4bu4bTtX1Hfda0uPEBK9VrNpiIeb2ilZtP4QO5rOqXL6jvvOcXHjJk/NaWtYrERDE3vN7Tafy4oXp4IQIQIQZnI0bqLbl9xUfVeTb+kzQfyKf2tyzzXiAgkmckbp3chnerzQeT8yy3F/5HxDVoU1VkIEIEIEIKLmqvpo1qBO8RUbxHU7tA6VVcSx+MXaHguXetsc/jxb+qteCDqYtZCvhlWidWmxzZ4CRqPMda9478l4t0c82PtMc06w57ekGUGtG80Bo5hC82ned3uscsRDkXx9YTLO+2HJus4GHObsY437X5E9CkaWnPliEPX5ezwWn4+2LzZXungBpnfpvI/S7bDtJXbiFOXLv1R+EZebBy9JbeoK0EGNw3Cm0sQuaoj+M9ruKGgEdaTzrrkyzata9HDFhil726z/AIZJcncQapnIv9jye0AdtVcGfp+875RzqboMfNl36KziuXkwbR+fBJoV4ypCBCBCBCDMZHDdPb8vuK4arybf0mcP/k0/tbFnWxEBBJs5H8zO5DO9XvD/ACfmWV4v/I+IatCmqshAhAhAhBnMi7/Yco6Tj91x2N3E/UO2FG1ePnxT7eKdw7N2Wor0nw+1mWebAQEBAQaDnUvYo0aA/Emo7iGpvaT0K04bj8Zv8KLjWXatccfnxYvNje6GNupE7Wow9Zusdmku3Eab44t0RuDZeXLNOsf+FSVK0wgICAgluc2/08abSG9Sbr5T4PyhXXDse2Pm6szxnNzZYpH4/wAtPhWCnIQIQIQIQZjI8bprfl9xUfVeTb+kzh/8mn9rUs62QgIJPnH/AJlPIZ3q94f5PzLKcY/k/ENXhTlUQgQgQgQg+tMOkb41ps+xO07wuGBXwr4RSqj+ponlDU4dIKzObH2eSatxpssZcVbx+XfXJ3EBAQR7Lm+2XKSrH3WHYh+nU790rQaLHyYY9/FkOJ5u01E+3h9MZg95sGKUqv5HAnk/1dkrvlx89Jr1RdNl7LLW/SVzB1LMNy+oCAg/FWoG0i4mAASfYBrK+xG87Q+WmIjeUMxS7NbEalU/1uLuYnV2LTYqclIr0YbPl7XJa/WXVhdHEhAhAhAhBmMkBumt+X3FR9X5Nv6TeH/yaf2tCzjZiAglOcUbpTyGd6vuH+T8yyfGP5PxDWIU1VEIEIEIEIEIKRmxvtLDqlEnWx2kOS7/AOg9KpuJY9rxfq0/Bc3NinH0/wAt1VauhAQdfELkUrGpUO8xpd0Be8dee0Vj8ueW8Y6TafxCGVXl1Vzjvklx4yZK1ERtG0MJe02tNp/L8Qvrys2SN7s2T1F06w3QPG3V3LN6vHyZZhtdBm7XT1t8fTMKOmCAg1/Lu92LJyoJ1v8A4Y/V979sqXosfPmj28VfxPL2ent7+H2kULQMcQgQgQgQgQgy+SI3S2/L7io+r8m39JvDv5NP7WZZxtBAQSrOJ/Mh5DO9X3D/ACfmWS4z/J+IazCnKohAhAhAhAhBsGQt7sWUbJOp4NM88EdrQoeux8+GfbxWXCc3Z6iN/wA+CtrPtgICDV84l3oZPFk66jmt5gdI/wCvap3D6c2bfoq+L5eTTzHXw/ylkK+ZEhBQc195/wDnrUT+DhUHOA0/6hU/E6eNb/DScDy70tj+W9KrXwgIJznOvdK+pUQdTGl543ah2DtVzwzHtWb9Wa45m3vXHH48ftpUKzURCBCBCBCBCDL5IjdJb8vuKj6vybf0m8O/k0/tZFm21EBBK84Y3SHkN71f8O8n5lkeM/yfiGswpyqIQIQIQIQIQfqm4tqBwMEEEHgI1gr5MRMbS+1tNZ3hsn24vvz0+oFC/T8PSftafrOp6x9H24vvz0+oE/T8PSfs/WdT1j6Ptxffnp9QJ+n4ek/Z+s6nrH0xmM45XutDZXNOjMQI34mehd8Onph35fyianW5dRt2n4YyF3RSEHdwnE6ttdbJSIDoLdYkQY/DmXLLhrlry2d9Pqb6e/PT92Z+3F9+en1Ao36fh6T9p36zqesfR9uL789PqBP0/D0n7P1nU9Y+j7cX356fUCfp+HpP2frOp6x9MFiF4+veOq1CC92/AgahGocyl48dcdYrX9ldmzWzXm9/3l1oXtzIQIQIQIQIQZfJIbpLfl9xUbV+Tb+k3h38qn9rGs22wgIJvnJsnDFGVY2r26M8Dm/geYq74beJxzX8wy3HMUxljJ+Jjb6afCslGQgQgQgQgQgQgQgQgQgQgQgQgQgQgQgQgQgQgQgQgQgQgQg2HIWydUyhY4Da05eT+A1QB0lQ9feK4ZjqtOEYpvqYmP2jxVdZ5sRAQdPFsNp3Fk6lUGo7xG+0/g4e1dcOW2K3NVw1GnpnxzS6b4pkbdUqp0GbIz8C3fj2t/Aq7xa/FePGdpZXUcI1GOf9Mc0e3/pjPMl16tW6jvBSO3xeqPtD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Xdw/JK8q1B/CLG/i5+qBxb65ZNbhpH77/ANJOHhepyT/x2jrKj4BgtO1s9Bmtx1ucd9x7h7FR6jUWzW3n6anR6Ommpy1/f8z1ZNcEsQEBAQEBAQEBAQEBAQEBAQEBAQEBAQEBAQEBAQEBAQEBAQEBAQEBAQEBAQEBAQEBAQEBAQEBAQEBAQE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lh4.ggpht.com/tbqpZU8R_tpObw9pZhDsW6qVvBdc1x5l7A5yH3o-lyDbVZ7sSHVpcWVb3wU1tP4TOvc=w3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195" y="1524000"/>
            <a:ext cx="1781176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47395" y="1752868"/>
            <a:ext cx="828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+</a:t>
            </a:r>
            <a:endParaRPr lang="en-US" sz="8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4495800"/>
            <a:ext cx="8074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Desired Outcome: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Challenging calorie tracking, WW points, &amp; motivational weight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Available for iOS, Android, and Windows Phone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Charge for the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Fast development cycles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73570" y="2006416"/>
            <a:ext cx="2359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PROFIT!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                     (hopefully)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81145" y="914400"/>
            <a:ext cx="289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 idea emerges…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9188" y="3560764"/>
            <a:ext cx="91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???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0" y="3593068"/>
            <a:ext cx="296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Weight Watchers member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18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2" grpId="0"/>
      <p:bldP spid="2" grpId="0"/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technology to use?</a:t>
            </a:r>
            <a:endParaRPr lang="en-US" dirty="0"/>
          </a:p>
        </p:txBody>
      </p:sp>
      <p:pic>
        <p:nvPicPr>
          <p:cNvPr id="2050" name="Picture 2" descr="Native html5 hybri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69" y="1295400"/>
            <a:ext cx="8053916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hlinkClick r:id="rId4"/>
              </a:rPr>
              <a:t>Salesforce.com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8100" y="1329871"/>
            <a:ext cx="904969" cy="381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410200" y="4572000"/>
            <a:ext cx="904969" cy="381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638800" y="1329871"/>
            <a:ext cx="904969" cy="381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371600" y="1447800"/>
            <a:ext cx="76962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existing HTML5, CSS3, JavaScript knowledge </a:t>
            </a:r>
          </a:p>
          <a:p>
            <a:pPr lvl="1"/>
            <a:r>
              <a:rPr lang="en-US" dirty="0" smtClean="0"/>
              <a:t>Native optional!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Full Capabilities: Device APIs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Multiple Platforms: iOS, Android, Windows Phone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Hybrid? </a:t>
            </a:r>
            <a:r>
              <a:rPr lang="en-US" i="1" dirty="0" smtClean="0"/>
              <a:t>technology</a:t>
            </a:r>
            <a:endParaRPr lang="en-US" i="1" dirty="0"/>
          </a:p>
        </p:txBody>
      </p:sp>
      <p:pic>
        <p:nvPicPr>
          <p:cNvPr id="3074" name="Picture 2" descr="C:\Users\dotNetkow\AppData\Local\Microsoft\Windows\INetCache\IE\NAXYECB7\MC90044131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dotNetkow\AppData\Local\Microsoft\Windows\INetCache\IE\NAXYECB7\MC90044131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84" y="331885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otNetkow\AppData\Local\Microsoft\Windows\INetCache\IE\NAXYECB7\MC90044131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46482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66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143000"/>
            <a:ext cx="76962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0" dirty="0"/>
              <a:t>Lower Cost: </a:t>
            </a:r>
          </a:p>
          <a:p>
            <a:pPr lvl="1"/>
            <a:r>
              <a:rPr lang="en-US" i="0" dirty="0"/>
              <a:t>Single codebase</a:t>
            </a:r>
          </a:p>
          <a:p>
            <a:pPr lvl="1"/>
            <a:r>
              <a:rPr lang="en-US" i="0" dirty="0"/>
              <a:t>Single technology stack</a:t>
            </a:r>
          </a:p>
          <a:p>
            <a:pPr lvl="1"/>
            <a:r>
              <a:rPr lang="en-US" i="0" dirty="0"/>
              <a:t>Reuse business logic code</a:t>
            </a:r>
            <a:r>
              <a:rPr lang="en-US" i="0" dirty="0" smtClean="0"/>
              <a:t>*</a:t>
            </a:r>
            <a:endParaRPr lang="en-US" i="0" dirty="0"/>
          </a:p>
          <a:p>
            <a:pPr marL="0" indent="0">
              <a:buNone/>
            </a:pPr>
            <a:endParaRPr lang="en-US" i="0" dirty="0" smtClean="0"/>
          </a:p>
          <a:p>
            <a:pPr marL="0" indent="0">
              <a:buNone/>
            </a:pPr>
            <a:r>
              <a:rPr lang="en-US" i="0" dirty="0" smtClean="0"/>
              <a:t>This matters because:</a:t>
            </a:r>
          </a:p>
          <a:p>
            <a:pPr lvl="1"/>
            <a:r>
              <a:rPr lang="en-US" i="0" dirty="0" smtClean="0"/>
              <a:t>BYOD </a:t>
            </a:r>
            <a:r>
              <a:rPr lang="en-US" i="0" dirty="0"/>
              <a:t>trend </a:t>
            </a:r>
            <a:r>
              <a:rPr lang="en-US" i="0" dirty="0" smtClean="0"/>
              <a:t>continues to gain momentum</a:t>
            </a:r>
          </a:p>
          <a:p>
            <a:pPr lvl="1"/>
            <a:r>
              <a:rPr lang="en-US" i="0" dirty="0" smtClean="0"/>
              <a:t>Mobile/remote </a:t>
            </a:r>
            <a:r>
              <a:rPr lang="en-US" i="0" dirty="0"/>
              <a:t>work </a:t>
            </a:r>
            <a:r>
              <a:rPr lang="en-US" i="0" dirty="0" smtClean="0"/>
              <a:t>increasing across </a:t>
            </a:r>
            <a:r>
              <a:rPr lang="en-US" i="0" dirty="0"/>
              <a:t>many industries</a:t>
            </a:r>
          </a:p>
          <a:p>
            <a:pPr marL="0" indent="0">
              <a:buNone/>
            </a:pPr>
            <a:endParaRPr lang="en-US" i="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hybrid? </a:t>
            </a:r>
            <a:r>
              <a:rPr lang="en-US" i="1" dirty="0" smtClean="0"/>
              <a:t>business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452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219200"/>
            <a:ext cx="7543800" cy="5084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0" dirty="0"/>
              <a:t>M</a:t>
            </a:r>
            <a:r>
              <a:rPr lang="en-US" i="0" dirty="0" smtClean="0"/>
              <a:t>ore </a:t>
            </a:r>
            <a:r>
              <a:rPr lang="en-US" i="0" dirty="0"/>
              <a:t>opportunities: web technology increasing across devices </a:t>
            </a:r>
            <a:endParaRPr lang="en-US" i="0" dirty="0" smtClean="0"/>
          </a:p>
          <a:p>
            <a:pPr lvl="1"/>
            <a:r>
              <a:rPr lang="en-US" i="0" dirty="0" smtClean="0"/>
              <a:t>TV, </a:t>
            </a:r>
            <a:r>
              <a:rPr lang="en-US" i="0" dirty="0"/>
              <a:t>cars, </a:t>
            </a:r>
            <a:r>
              <a:rPr lang="en-US" i="0" dirty="0" err="1" smtClean="0"/>
              <a:t>smartwatches</a:t>
            </a:r>
            <a:endParaRPr lang="en-US" i="0" dirty="0"/>
          </a:p>
          <a:p>
            <a:pPr marL="0" indent="0">
              <a:buNone/>
            </a:pPr>
            <a:endParaRPr lang="en-US" i="0" dirty="0"/>
          </a:p>
          <a:p>
            <a:pPr marL="0" indent="0">
              <a:buNone/>
            </a:pPr>
            <a:r>
              <a:rPr lang="en-US" i="0" dirty="0" smtClean="0"/>
              <a:t>Constantly </a:t>
            </a:r>
            <a:r>
              <a:rPr lang="en-US" i="0" dirty="0"/>
              <a:t>getting </a:t>
            </a:r>
            <a:r>
              <a:rPr lang="en-US" i="0" dirty="0" smtClean="0"/>
              <a:t>better: tools, frameworks, lower barrier to entry</a:t>
            </a:r>
            <a:endParaRPr lang="en-US" i="0" dirty="0"/>
          </a:p>
          <a:p>
            <a:pPr marL="0" indent="0">
              <a:buNone/>
            </a:pPr>
            <a:endParaRPr lang="en-US" i="0" dirty="0"/>
          </a:p>
          <a:p>
            <a:pPr marL="0" indent="0">
              <a:buNone/>
            </a:pPr>
            <a:r>
              <a:rPr lang="en-US" i="0" dirty="0" smtClean="0"/>
              <a:t>Career</a:t>
            </a:r>
            <a:r>
              <a:rPr lang="en-US" i="0" dirty="0"/>
              <a:t>: developers who are strong in both frontend &amp; backend are desirable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hybrid? </a:t>
            </a:r>
            <a:r>
              <a:rPr lang="en-US" i="1" dirty="0" smtClean="0"/>
              <a:t>individual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395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1517</TotalTime>
  <Words>924</Words>
  <Application>Microsoft Office PowerPoint</Application>
  <PresentationFormat>On-screen Show (4:3)</PresentationFormat>
  <Paragraphs>258</Paragraphs>
  <Slides>33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Tradeshow</vt:lpstr>
      <vt:lpstr>SEEING THE FOREST FOR THE TREES  BUILDING FULLY FEATURED Hybrid MOBILE APPS</vt:lpstr>
      <vt:lpstr>PowerPoint Presentation</vt:lpstr>
      <vt:lpstr>About me</vt:lpstr>
      <vt:lpstr>Why this talk?</vt:lpstr>
      <vt:lpstr>Journey to mobile app</vt:lpstr>
      <vt:lpstr>Which technology to use?</vt:lpstr>
      <vt:lpstr>Why Hybrid? technology</vt:lpstr>
      <vt:lpstr>Why hybrid? business</vt:lpstr>
      <vt:lpstr>Why hybrid? individual</vt:lpstr>
      <vt:lpstr>Creating a Hybrid app: Parts?</vt:lpstr>
      <vt:lpstr>Web: javascript app logic</vt:lpstr>
      <vt:lpstr>Web: layout &amp; styling</vt:lpstr>
      <vt:lpstr>Web: layout &amp; styling</vt:lpstr>
      <vt:lpstr>Web: layout &amp; styling The solution?</vt:lpstr>
      <vt:lpstr>Kendo UI Mobile</vt:lpstr>
      <vt:lpstr>Kendo UI Framework</vt:lpstr>
      <vt:lpstr>Responsive UI?</vt:lpstr>
      <vt:lpstr>Responsive UI?</vt:lpstr>
      <vt:lpstr>Responsive UI?</vt:lpstr>
      <vt:lpstr>Much better!</vt:lpstr>
      <vt:lpstr>Kendo ui: cost?</vt:lpstr>
      <vt:lpstr>From web to native app</vt:lpstr>
      <vt:lpstr>From web to native app</vt:lpstr>
      <vt:lpstr>phonegap build: features</vt:lpstr>
      <vt:lpstr>NOTABLE PHONEGAP BUILD FEATURES</vt:lpstr>
      <vt:lpstr>Creating a Hybrid app: recap</vt:lpstr>
      <vt:lpstr>fitwatchr</vt:lpstr>
      <vt:lpstr>Fitwatchr versions</vt:lpstr>
      <vt:lpstr>Hybrid app performance</vt:lpstr>
      <vt:lpstr>Key takeaways</vt:lpstr>
      <vt:lpstr>Key takeaways:  App recommendations</vt:lpstr>
      <vt:lpstr>Get building!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Netkow</dc:creator>
  <cp:lastModifiedBy>Netkow, Matt</cp:lastModifiedBy>
  <cp:revision>197</cp:revision>
  <dcterms:created xsi:type="dcterms:W3CDTF">2014-06-10T00:12:35Z</dcterms:created>
  <dcterms:modified xsi:type="dcterms:W3CDTF">2014-07-30T01:43:59Z</dcterms:modified>
</cp:coreProperties>
</file>