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87" r:id="rId2"/>
    <p:sldId id="256" r:id="rId3"/>
    <p:sldId id="295" r:id="rId4"/>
    <p:sldId id="300" r:id="rId5"/>
    <p:sldId id="260" r:id="rId6"/>
    <p:sldId id="257" r:id="rId7"/>
    <p:sldId id="258" r:id="rId8"/>
    <p:sldId id="269" r:id="rId9"/>
    <p:sldId id="296" r:id="rId10"/>
    <p:sldId id="270" r:id="rId11"/>
    <p:sldId id="274" r:id="rId12"/>
    <p:sldId id="275" r:id="rId13"/>
    <p:sldId id="297" r:id="rId14"/>
    <p:sldId id="276" r:id="rId15"/>
    <p:sldId id="299" r:id="rId16"/>
    <p:sldId id="277" r:id="rId17"/>
    <p:sldId id="279" r:id="rId18"/>
    <p:sldId id="278" r:id="rId19"/>
    <p:sldId id="280" r:id="rId20"/>
    <p:sldId id="266" r:id="rId21"/>
    <p:sldId id="265" r:id="rId22"/>
    <p:sldId id="282" r:id="rId23"/>
    <p:sldId id="288" r:id="rId24"/>
    <p:sldId id="289" r:id="rId25"/>
    <p:sldId id="285" r:id="rId26"/>
    <p:sldId id="284" r:id="rId27"/>
    <p:sldId id="298" r:id="rId28"/>
    <p:sldId id="283" r:id="rId29"/>
    <p:sldId id="273" r:id="rId30"/>
    <p:sldId id="262" r:id="rId31"/>
    <p:sldId id="261" r:id="rId32"/>
    <p:sldId id="294" r:id="rId33"/>
    <p:sldId id="281" r:id="rId34"/>
    <p:sldId id="301" r:id="rId35"/>
    <p:sldId id="286" r:id="rId36"/>
    <p:sldId id="302" r:id="rId37"/>
    <p:sldId id="290" r:id="rId38"/>
    <p:sldId id="263" r:id="rId39"/>
    <p:sldId id="291" r:id="rId40"/>
    <p:sldId id="264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77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9480" autoAdjust="0"/>
  </p:normalViewPr>
  <p:slideViewPr>
    <p:cSldViewPr>
      <p:cViewPr>
        <p:scale>
          <a:sx n="125" d="100"/>
          <a:sy n="125" d="100"/>
        </p:scale>
        <p:origin x="-1224" y="-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KendoUI Mobile is part of the</a:t>
            </a:r>
            <a:r>
              <a:rPr lang="en-US" baseline="0" dirty="0" smtClean="0"/>
              <a:t> larger KendoUI framework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transform our web app into a native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6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you zip up your code and upload it here. The Build service starts running, takes only a few minutes tops. All selected app platforms are here. You can download each compiled app, and load it onto a device.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KendoUI Mobile, PG Build and PhoneGap</a:t>
            </a:r>
            <a:r>
              <a:rPr lang="en-US" baseline="0" dirty="0" smtClean="0"/>
              <a:t> we cover all the parts of a hybrid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7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underlines</a:t>
            </a:r>
            <a:r>
              <a:rPr lang="en-US" baseline="0" dirty="0" smtClean="0"/>
              <a:t> that I was able to use my existing skills to create a hybrid app without learning extra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1054516"/>
            <a:ext cx="6172199" cy="1688684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929398"/>
            <a:ext cx="6172200" cy="84250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165860"/>
            <a:ext cx="4222308" cy="29146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165860"/>
            <a:ext cx="2075688" cy="2914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165860"/>
            <a:ext cx="4224528" cy="291465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159002"/>
            <a:ext cx="4224528" cy="2914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04138"/>
            <a:ext cx="6172200" cy="1597914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914650"/>
            <a:ext cx="61722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7200"/>
            <a:ext cx="3616325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36894"/>
            <a:ext cx="3646966" cy="21610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5" y="1436911"/>
            <a:ext cx="3639311" cy="21610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7201"/>
            <a:ext cx="3615734" cy="8000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37085"/>
            <a:ext cx="3638550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45508"/>
            <a:ext cx="3638550" cy="21621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437085"/>
            <a:ext cx="3660775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145507"/>
            <a:ext cx="3651250" cy="21621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163658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1" y="1440657"/>
            <a:ext cx="3654425" cy="21669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4819"/>
            <a:ext cx="3629025" cy="78105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40657"/>
            <a:ext cx="3629025" cy="13596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0056"/>
            <a:ext cx="2074862" cy="14859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3" y="1238250"/>
            <a:ext cx="5627687" cy="3165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460773"/>
            <a:ext cx="3741738" cy="6822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562600" cy="628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60277"/>
            <a:ext cx="7696200" cy="2914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4514850"/>
            <a:ext cx="510235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4767263"/>
            <a:ext cx="113768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3249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c.dhe.ibm.com/infocenter/wrklight/v5r0m5/index.jsp?topic=/com.ibm.worklight.help.doc/devref/c_overview_projects_apps_envs_skin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dotnetk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company/press-releases/2014/04/16/telerik-open-sources-world-s-largest-library-of-ui-tools-and-javascript-framework-features-with-telerik-kendo-ui-cor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dt.bz/content/article.aspx?ArticleID=71355&amp;amp;amp;amp;amp;amp;amp;page=1#ios88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rik/kendo-ui-cor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kow/public-speaking" TargetMode="External"/><Relationship Id="rId5" Type="http://schemas.openxmlformats.org/officeDocument/2006/relationships/hyperlink" Target="https://github.com/dotNetkow/phonegap-build-template" TargetMode="External"/><Relationship Id="rId4" Type="http://schemas.openxmlformats.org/officeDocument/2006/relationships/hyperlink" Target="https://build.phonega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alesforce.com/page/Native,_HTML5,_or_Hybrid:_Understanding_Your_Mobile_Application_Development_Op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800100"/>
            <a:ext cx="7772400" cy="400925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8000" i="0" dirty="0" smtClean="0"/>
              <a:t>By </a:t>
            </a:r>
            <a:r>
              <a:rPr lang="en-US" sz="8000" i="0" dirty="0"/>
              <a:t>2016, </a:t>
            </a:r>
            <a:r>
              <a:rPr lang="en-US" sz="8000" dirty="0" smtClean="0"/>
              <a:t>&gt; </a:t>
            </a:r>
            <a:r>
              <a:rPr lang="en-US" sz="8000" b="1" dirty="0" smtClean="0"/>
              <a:t>50</a:t>
            </a:r>
            <a:r>
              <a:rPr lang="en-US" sz="8000" b="1" dirty="0"/>
              <a:t>%</a:t>
            </a:r>
            <a:r>
              <a:rPr lang="en-US" sz="8000" dirty="0"/>
              <a:t> </a:t>
            </a:r>
            <a:r>
              <a:rPr lang="en-US" sz="8000" i="0" dirty="0" smtClean="0"/>
              <a:t>of </a:t>
            </a:r>
            <a:r>
              <a:rPr lang="en-US" sz="8000" i="0" dirty="0"/>
              <a:t>mobile apps will be </a:t>
            </a:r>
            <a:r>
              <a:rPr lang="en-US" sz="8000" i="0" dirty="0" smtClean="0"/>
              <a:t>hybrid.</a:t>
            </a:r>
            <a:endParaRPr lang="en-US" sz="8000" i="0" dirty="0"/>
          </a:p>
          <a:p>
            <a:pPr marL="0" indent="0" algn="ctr">
              <a:buNone/>
            </a:pPr>
            <a:endParaRPr lang="en-US" sz="5900" b="1" dirty="0" smtClean="0"/>
          </a:p>
          <a:p>
            <a:pPr marL="0" indent="0" algn="ctr">
              <a:buNone/>
            </a:pPr>
            <a:r>
              <a:rPr lang="en-US" sz="8000" b="1" dirty="0" smtClean="0"/>
              <a:t>Why?</a:t>
            </a:r>
            <a:endParaRPr lang="en-US" sz="8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09351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Gartner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14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66800" y="1085850"/>
            <a:ext cx="7696200" cy="4000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0" dirty="0" smtClean="0"/>
              <a:t>Use existing HTML5, CSS3, JavaScript knowledge </a:t>
            </a:r>
          </a:p>
          <a:p>
            <a:pPr lvl="1"/>
            <a:r>
              <a:rPr lang="en-US" i="0" dirty="0" smtClean="0"/>
              <a:t>Native optional!  Objective C, Java, C#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Full Capabilities: Device APIs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b="1" i="1" dirty="0" smtClean="0"/>
              <a:t>technology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219200" y="857250"/>
            <a:ext cx="7696200" cy="4171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0" dirty="0"/>
              <a:t>Lower </a:t>
            </a:r>
            <a:r>
              <a:rPr lang="en-US" i="0" dirty="0" smtClean="0"/>
              <a:t>Cost </a:t>
            </a:r>
            <a:endParaRPr lang="en-US" i="0" dirty="0"/>
          </a:p>
          <a:p>
            <a:pPr lvl="1"/>
            <a:r>
              <a:rPr lang="en-US" i="0" dirty="0"/>
              <a:t>Single codebase</a:t>
            </a:r>
          </a:p>
          <a:p>
            <a:pPr lvl="1"/>
            <a:r>
              <a:rPr lang="en-US" i="0" dirty="0"/>
              <a:t>Single technology stack</a:t>
            </a:r>
          </a:p>
          <a:p>
            <a:pPr lvl="1"/>
            <a:r>
              <a:rPr lang="en-US" i="0" dirty="0"/>
              <a:t>Reuse business logic </a:t>
            </a:r>
            <a:r>
              <a:rPr lang="en-US" i="0" dirty="0" smtClean="0"/>
              <a:t>code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This matters because…</a:t>
            </a:r>
          </a:p>
          <a:p>
            <a:pPr lvl="1"/>
            <a:r>
              <a:rPr lang="en-US" i="0" dirty="0" smtClean="0"/>
              <a:t>BYOD </a:t>
            </a:r>
            <a:r>
              <a:rPr lang="en-US" i="0" dirty="0"/>
              <a:t>trend </a:t>
            </a:r>
            <a:r>
              <a:rPr lang="en-US" i="0" dirty="0" smtClean="0"/>
              <a:t>continues to gain momentum</a:t>
            </a:r>
          </a:p>
          <a:p>
            <a:pPr lvl="1"/>
            <a:r>
              <a:rPr lang="en-US" i="0" dirty="0" smtClean="0"/>
              <a:t>Mobile/remote work is increasing across multiple industries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 </a:t>
            </a:r>
            <a:r>
              <a:rPr lang="en-US" b="1" i="1" dirty="0" smtClean="0"/>
              <a:t>business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7543800" cy="3813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0" dirty="0"/>
              <a:t>M</a:t>
            </a:r>
            <a:r>
              <a:rPr lang="en-US" i="0" dirty="0" smtClean="0"/>
              <a:t>ore </a:t>
            </a:r>
            <a:r>
              <a:rPr lang="en-US" i="0" dirty="0"/>
              <a:t>opportunities: </a:t>
            </a:r>
            <a:r>
              <a:rPr lang="en-US" i="0" dirty="0" smtClean="0"/>
              <a:t> web </a:t>
            </a:r>
            <a:r>
              <a:rPr lang="en-US" i="0" dirty="0"/>
              <a:t>technology </a:t>
            </a:r>
            <a:r>
              <a:rPr lang="en-US" i="0" dirty="0" smtClean="0"/>
              <a:t>usage increasing </a:t>
            </a:r>
            <a:r>
              <a:rPr lang="en-US" i="0" dirty="0"/>
              <a:t>across devices </a:t>
            </a:r>
            <a:endParaRPr lang="en-US" i="0" dirty="0" smtClean="0"/>
          </a:p>
          <a:p>
            <a:pPr lvl="1"/>
            <a:r>
              <a:rPr lang="en-US" i="0" dirty="0" smtClean="0"/>
              <a:t>TV, </a:t>
            </a:r>
            <a:r>
              <a:rPr lang="en-US" i="0" dirty="0"/>
              <a:t>cars, </a:t>
            </a:r>
            <a:r>
              <a:rPr lang="en-US" i="0" dirty="0" smtClean="0"/>
              <a:t>smart watches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Constantly </a:t>
            </a:r>
            <a:r>
              <a:rPr lang="en-US" i="0" dirty="0"/>
              <a:t>getting </a:t>
            </a:r>
            <a:r>
              <a:rPr lang="en-US" i="0" dirty="0" smtClean="0"/>
              <a:t>better: tools, frameworks, lower barrier to entry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Career</a:t>
            </a:r>
            <a:r>
              <a:rPr lang="en-US" i="0" dirty="0"/>
              <a:t>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b="1" i="1" dirty="0" smtClean="0"/>
              <a:t>individual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200150"/>
            <a:ext cx="7620000" cy="2686050"/>
          </a:xfrm>
        </p:spPr>
        <p:txBody>
          <a:bodyPr>
            <a:noAutofit/>
          </a:bodyPr>
          <a:lstStyle/>
          <a:p>
            <a:r>
              <a:rPr lang="en-US" sz="7200" dirty="0" smtClean="0"/>
              <a:t>Creating a hybrid app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09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971550"/>
            <a:ext cx="4953000" cy="1869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i="0" dirty="0" smtClean="0"/>
              <a:t>Web: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</a:t>
            </a:r>
            <a:endParaRPr lang="en-US" b="1" i="0" dirty="0" smtClean="0"/>
          </a:p>
          <a:p>
            <a:pPr marL="0" indent="0">
              <a:buNone/>
            </a:pPr>
            <a:endParaRPr lang="en-US" b="1" i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8674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97" y="1089279"/>
            <a:ext cx="1505903" cy="308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650" y="2800350"/>
            <a:ext cx="529175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2. </a:t>
            </a:r>
            <a:r>
              <a:rPr lang="en-US" sz="3200" dirty="0" smtClean="0">
                <a:solidFill>
                  <a:srgbClr val="3F3F3F"/>
                </a:solidFill>
              </a:rPr>
              <a:t>Native Code </a:t>
            </a:r>
            <a:r>
              <a:rPr lang="en-US" sz="3200" dirty="0">
                <a:solidFill>
                  <a:srgbClr val="3F3F3F"/>
                </a:solidFill>
              </a:rPr>
              <a:t>&amp; Native Shell: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WebView container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Compiled </a:t>
            </a:r>
            <a:r>
              <a:rPr lang="en-US" sz="2800" dirty="0">
                <a:solidFill>
                  <a:srgbClr val="3F3F3F"/>
                </a:solidFill>
              </a:rPr>
              <a:t>app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3F3F3F"/>
                </a:solidFill>
              </a:rPr>
              <a:t>Device APIs</a:t>
            </a:r>
            <a:endParaRPr lang="en-US" sz="2800" b="1" dirty="0">
              <a:solidFill>
                <a:srgbClr val="3F3F3F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480935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4"/>
              </a:rPr>
              <a:t>IBM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895350"/>
            <a:ext cx="6781800" cy="33147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Creating a hybrid app: web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92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219200" y="1714500"/>
            <a:ext cx="7162800" cy="2914650"/>
          </a:xfrm>
        </p:spPr>
        <p:txBody>
          <a:bodyPr/>
          <a:lstStyle/>
          <a:p>
            <a:pPr marL="0" indent="0">
              <a:buNone/>
            </a:pPr>
            <a:r>
              <a:rPr lang="en-US" i="0" dirty="0" smtClean="0"/>
              <a:t>Write JS normally</a:t>
            </a:r>
          </a:p>
          <a:p>
            <a:pPr lvl="1"/>
            <a:r>
              <a:rPr lang="en-US" i="0" dirty="0" smtClean="0"/>
              <a:t>Classes, libraries, unit testing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Popular frameworks are compatible</a:t>
            </a:r>
          </a:p>
          <a:p>
            <a:pPr lvl="1"/>
            <a:r>
              <a:rPr lang="en-US" i="0" dirty="0" smtClean="0"/>
              <a:t>Angular, Knockout, Backbone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javascript app logic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91440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No </a:t>
            </a:r>
            <a:r>
              <a:rPr lang="en-US" sz="3200" i="1" dirty="0">
                <a:solidFill>
                  <a:srgbClr val="3F3F3F"/>
                </a:solidFill>
              </a:rPr>
              <a:t>surprises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13" y="1562030"/>
            <a:ext cx="2057687" cy="342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62029"/>
            <a:ext cx="2062891" cy="3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754618"/>
            <a:ext cx="776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Small mobile teams means understanding design is more important than ever!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20890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example: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00100"/>
            <a:ext cx="4800600" cy="2171700"/>
          </a:xfrm>
        </p:spPr>
        <p:txBody>
          <a:bodyPr/>
          <a:lstStyle/>
          <a:p>
            <a:pPr marL="0" indent="0">
              <a:buNone/>
            </a:pPr>
            <a:r>
              <a:rPr lang="en-US" i="0" dirty="0" smtClean="0"/>
              <a:t>Challenging to accomplish:</a:t>
            </a:r>
          </a:p>
          <a:p>
            <a:pPr lvl="1"/>
            <a:r>
              <a:rPr lang="en-US" i="0" dirty="0" smtClean="0"/>
              <a:t>A native look</a:t>
            </a:r>
          </a:p>
          <a:p>
            <a:pPr lvl="1"/>
            <a:r>
              <a:rPr lang="en-US" i="0" dirty="0" smtClean="0"/>
              <a:t>Touch friendly</a:t>
            </a:r>
          </a:p>
          <a:p>
            <a:pPr lvl="1"/>
            <a:r>
              <a:rPr lang="en-US" i="0" dirty="0" smtClean="0"/>
              <a:t>Responsiveness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199639"/>
            <a:ext cx="2194866" cy="365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8572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28950"/>
            <a:ext cx="3276600" cy="19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4400" y="3486150"/>
            <a:ext cx="3581400" cy="1085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1828800"/>
            <a:ext cx="2362200" cy="1657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143000"/>
            <a:ext cx="7391400" cy="45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i="1" dirty="0" smtClean="0"/>
              <a:t>The solution?</a:t>
            </a:r>
            <a:endParaRPr lang="en-US" i="1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1980953"/>
            <a:ext cx="1219198" cy="12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371850"/>
            <a:ext cx="2452077" cy="12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29" y="3638549"/>
            <a:ext cx="3133971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14550"/>
            <a:ext cx="2283102" cy="85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150"/>
            <a:ext cx="9067800" cy="200025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114550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etkosoft</a:t>
            </a:r>
            <a:endParaRPr lang="en-US" sz="2800" dirty="0" smtClean="0">
              <a:solidFill>
                <a:schemeClr val="bg1"/>
              </a:solidFill>
              <a:hlinkClick r:id="rId3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netkosoft.com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92300"/>
            <a:ext cx="3535891" cy="27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800100"/>
            <a:ext cx="7315200" cy="3829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285750"/>
            <a:ext cx="3429000" cy="51435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38237"/>
            <a:ext cx="2793206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31" y="1047750"/>
            <a:ext cx="2836069" cy="12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00350"/>
            <a:ext cx="290036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20080"/>
            <a:ext cx="3336131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85775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6"/>
              </a:rPr>
              <a:t>KendoUI.com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199" y="1028700"/>
            <a:ext cx="5257801" cy="38504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342900"/>
            <a:ext cx="3886200" cy="342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UI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7" y="1085850"/>
            <a:ext cx="34147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57450"/>
            <a:ext cx="335756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3750469"/>
            <a:ext cx="3357563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34400" y="485551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Demo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5775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6"/>
              </a:rPr>
              <a:t>KendoUI.com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133600" y="800100"/>
            <a:ext cx="54864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/>
              <a:t>/* </a:t>
            </a:r>
            <a:r>
              <a:rPr lang="en-US" sz="2300" dirty="0"/>
              <a:t>Phones */</a:t>
            </a:r>
          </a:p>
          <a:p>
            <a:pPr marL="0" indent="0">
              <a:buNone/>
            </a:pPr>
            <a:r>
              <a:rPr lang="en-US" sz="2300" dirty="0" smtClean="0"/>
              <a:t>@</a:t>
            </a:r>
            <a:r>
              <a:rPr lang="en-US" sz="2300" dirty="0"/>
              <a:t>media only screen </a:t>
            </a:r>
            <a:r>
              <a:rPr lang="en-US" sz="2300" dirty="0" smtClean="0"/>
              <a:t> </a:t>
            </a:r>
          </a:p>
          <a:p>
            <a:pPr marL="0" indent="0">
              <a:buNone/>
            </a:pPr>
            <a:r>
              <a:rPr lang="en-US" sz="2300" dirty="0" smtClean="0"/>
              <a:t>	and </a:t>
            </a:r>
            <a:r>
              <a:rPr lang="en-US" sz="2300" dirty="0"/>
              <a:t>(min-device-width : 320px) 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and </a:t>
            </a:r>
            <a:r>
              <a:rPr lang="en-US" sz="2300" dirty="0"/>
              <a:t>(max-device-width : 480px) {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	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	.</a:t>
            </a:r>
            <a:r>
              <a:rPr lang="en-US" sz="2300" dirty="0" err="1" smtClean="0"/>
              <a:t>img</a:t>
            </a:r>
            <a:r>
              <a:rPr lang="en-US" sz="2300" dirty="0" smtClean="0"/>
              <a:t>-round  </a:t>
            </a:r>
            <a:r>
              <a:rPr lang="en-US" sz="2300" dirty="0"/>
              <a:t>{</a:t>
            </a:r>
          </a:p>
          <a:p>
            <a:pPr marL="0" indent="0">
              <a:buNone/>
            </a:pPr>
            <a:r>
              <a:rPr lang="en-US" sz="2300" dirty="0"/>
              <a:t>			height: 40%;</a:t>
            </a:r>
          </a:p>
          <a:p>
            <a:pPr marL="0" indent="0">
              <a:buNone/>
            </a:pPr>
            <a:r>
              <a:rPr lang="en-US" sz="2300" dirty="0"/>
              <a:t>			width: 75%;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	}</a:t>
            </a:r>
            <a:endParaRPr lang="en-US" sz="2300" dirty="0"/>
          </a:p>
          <a:p>
            <a:pPr marL="0" indent="0">
              <a:buNone/>
            </a:pPr>
            <a:r>
              <a:rPr lang="en-US" sz="2300" dirty="0" smtClean="0"/>
              <a:t>}</a:t>
            </a:r>
            <a:r>
              <a:rPr lang="en-US" sz="2300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28800" y="742950"/>
            <a:ext cx="6172200" cy="4171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/* </a:t>
            </a:r>
            <a:r>
              <a:rPr lang="en-US" sz="2300" dirty="0" smtClean="0"/>
              <a:t>iPads/tablets </a:t>
            </a:r>
            <a:r>
              <a:rPr lang="en-US" sz="2300" dirty="0"/>
              <a:t>*/</a:t>
            </a:r>
          </a:p>
          <a:p>
            <a:pPr marL="0" indent="0">
              <a:buNone/>
            </a:pPr>
            <a:r>
              <a:rPr lang="en-US" sz="2300" dirty="0" smtClean="0"/>
              <a:t>@</a:t>
            </a:r>
            <a:r>
              <a:rPr lang="en-US" sz="2300" dirty="0"/>
              <a:t>media only screen </a:t>
            </a:r>
          </a:p>
          <a:p>
            <a:pPr marL="0" indent="0">
              <a:buNone/>
            </a:pPr>
            <a:r>
              <a:rPr lang="en-US" sz="2300" dirty="0" smtClean="0"/>
              <a:t>	and </a:t>
            </a:r>
            <a:r>
              <a:rPr lang="en-US" sz="2300" dirty="0"/>
              <a:t>(min-device-width : 768px) 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and </a:t>
            </a:r>
            <a:r>
              <a:rPr lang="en-US" sz="2300" dirty="0"/>
              <a:t>(max-device-width : 1024px) </a:t>
            </a:r>
            <a:r>
              <a:rPr lang="en-US" sz="2300" dirty="0" smtClean="0"/>
              <a:t>{</a:t>
            </a:r>
            <a:r>
              <a:rPr lang="en-US" sz="2300" dirty="0"/>
              <a:t>	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		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	.</a:t>
            </a:r>
            <a:r>
              <a:rPr lang="en-US" sz="2300" dirty="0" err="1"/>
              <a:t>img</a:t>
            </a:r>
            <a:r>
              <a:rPr lang="en-US" sz="2300" dirty="0"/>
              <a:t>-round  {</a:t>
            </a:r>
          </a:p>
          <a:p>
            <a:pPr marL="0" indent="0">
              <a:buNone/>
            </a:pPr>
            <a:r>
              <a:rPr lang="en-US" sz="2300" dirty="0"/>
              <a:t>			height: </a:t>
            </a:r>
            <a:r>
              <a:rPr lang="en-US" sz="2300" dirty="0" smtClean="0"/>
              <a:t>60</a:t>
            </a:r>
            <a:r>
              <a:rPr lang="en-US" sz="2300" dirty="0"/>
              <a:t>%;</a:t>
            </a:r>
          </a:p>
          <a:p>
            <a:pPr marL="0" indent="0">
              <a:buNone/>
            </a:pPr>
            <a:r>
              <a:rPr lang="en-US" sz="2300" dirty="0"/>
              <a:t>			width: </a:t>
            </a:r>
            <a:r>
              <a:rPr lang="en-US" sz="2300" dirty="0" smtClean="0"/>
              <a:t>80%;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 smtClean="0"/>
              <a:t>}</a:t>
            </a:r>
          </a:p>
          <a:p>
            <a:pPr marL="0" indent="0">
              <a:buNone/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57400" y="800100"/>
            <a:ext cx="5257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/* Desktops and laptops ----------- */</a:t>
            </a:r>
          </a:p>
          <a:p>
            <a:pPr marL="0" indent="0">
              <a:buNone/>
            </a:pPr>
            <a:r>
              <a:rPr lang="en-US" sz="2300" dirty="0" smtClean="0"/>
              <a:t>@</a:t>
            </a:r>
            <a:r>
              <a:rPr lang="en-US" sz="2300" dirty="0"/>
              <a:t>media only screen 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and </a:t>
            </a:r>
            <a:r>
              <a:rPr lang="en-US" sz="2300" dirty="0"/>
              <a:t>(min-width : 1224px) {</a:t>
            </a:r>
          </a:p>
          <a:p>
            <a:pPr marL="0" indent="0">
              <a:buNone/>
            </a:pPr>
            <a:r>
              <a:rPr lang="en-US" sz="2300" dirty="0"/>
              <a:t>			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		.</a:t>
            </a:r>
            <a:r>
              <a:rPr lang="en-US" sz="2300" dirty="0" err="1"/>
              <a:t>img</a:t>
            </a:r>
            <a:r>
              <a:rPr lang="en-US" sz="2300" dirty="0"/>
              <a:t>-round  {</a:t>
            </a:r>
          </a:p>
          <a:p>
            <a:pPr marL="0" indent="0">
              <a:buNone/>
            </a:pPr>
            <a:r>
              <a:rPr lang="en-US" sz="2300" dirty="0"/>
              <a:t>			height: </a:t>
            </a:r>
            <a:r>
              <a:rPr lang="en-US" sz="2300" dirty="0" smtClean="0"/>
              <a:t>20</a:t>
            </a:r>
            <a:r>
              <a:rPr lang="en-US" sz="2300" dirty="0"/>
              <a:t>%;</a:t>
            </a:r>
          </a:p>
          <a:p>
            <a:pPr marL="0" indent="0">
              <a:buNone/>
            </a:pPr>
            <a:r>
              <a:rPr lang="en-US" sz="2300" dirty="0"/>
              <a:t>			width: </a:t>
            </a:r>
            <a:r>
              <a:rPr lang="en-US" sz="2300" dirty="0" smtClean="0"/>
              <a:t>40</a:t>
            </a:r>
            <a:r>
              <a:rPr lang="en-US" sz="2300" dirty="0"/>
              <a:t>%;</a:t>
            </a:r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 smtClean="0"/>
              <a:t>}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15440" y="742950"/>
            <a:ext cx="1981200" cy="45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0" dirty="0" smtClean="0"/>
              <a:t>Before: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  <a:endParaRPr lang="en-US" dirty="0"/>
          </a:p>
        </p:txBody>
      </p:sp>
      <p:pic>
        <p:nvPicPr>
          <p:cNvPr id="4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181029"/>
            <a:ext cx="2286319" cy="381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029200" y="745672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/>
              <a:t>After:</a:t>
            </a:r>
            <a:endParaRPr lang="en-US" i="0" dirty="0"/>
          </a:p>
        </p:txBody>
      </p:sp>
      <p:pic>
        <p:nvPicPr>
          <p:cNvPr id="8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81028"/>
            <a:ext cx="2194560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857250"/>
            <a:ext cx="7924800" cy="4610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600" i="0" dirty="0" smtClean="0">
                <a:solidFill>
                  <a:srgbClr val="FF0000"/>
                </a:solidFill>
              </a:rPr>
              <a:t>~$700, </a:t>
            </a:r>
            <a:r>
              <a:rPr lang="en-US" sz="4600" i="0" dirty="0">
                <a:solidFill>
                  <a:srgbClr val="FF0000"/>
                </a:solidFill>
              </a:rPr>
              <a:t>E</a:t>
            </a:r>
            <a:r>
              <a:rPr lang="en-US" sz="4600" i="0" dirty="0" smtClean="0">
                <a:solidFill>
                  <a:srgbClr val="FF0000"/>
                </a:solidFill>
              </a:rPr>
              <a:t>arly 2013</a:t>
            </a:r>
          </a:p>
          <a:p>
            <a:pPr marL="0" indent="0" algn="ctr">
              <a:buNone/>
            </a:pPr>
            <a:endParaRPr lang="en-US" sz="4600" i="0" dirty="0" smtClean="0"/>
          </a:p>
          <a:p>
            <a:pPr marL="0" indent="0" algn="ctr">
              <a:buNone/>
            </a:pPr>
            <a:r>
              <a:rPr lang="en-US" sz="4600" i="0" dirty="0" smtClean="0">
                <a:solidFill>
                  <a:srgbClr val="FFFF00"/>
                </a:solidFill>
              </a:rPr>
              <a:t>$199, </a:t>
            </a:r>
            <a:r>
              <a:rPr lang="en-US" sz="4600" i="0" dirty="0">
                <a:solidFill>
                  <a:srgbClr val="FFFF00"/>
                </a:solidFill>
              </a:rPr>
              <a:t>L</a:t>
            </a:r>
            <a:r>
              <a:rPr lang="en-US" sz="4600" i="0" dirty="0" smtClean="0">
                <a:solidFill>
                  <a:srgbClr val="FFFF00"/>
                </a:solidFill>
              </a:rPr>
              <a:t>ate 2013</a:t>
            </a:r>
          </a:p>
          <a:p>
            <a:pPr marL="0" indent="0" algn="ctr">
              <a:buNone/>
            </a:pPr>
            <a:endParaRPr lang="en-US" sz="4600" i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600" i="0" dirty="0" smtClean="0">
                <a:solidFill>
                  <a:srgbClr val="66FF33"/>
                </a:solidFill>
              </a:rPr>
              <a:t>Free/open-source, April 2014 </a:t>
            </a:r>
            <a:endParaRPr lang="en-US" sz="4600" i="0" dirty="0">
              <a:solidFill>
                <a:srgbClr val="66FF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r>
              <a:rPr lang="en-US" dirty="0" smtClean="0"/>
              <a:t>: cost?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4012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2"/>
              </a:rPr>
              <a:t>Telerik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12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971550"/>
            <a:ext cx="6629400" cy="3181350"/>
          </a:xfrm>
        </p:spPr>
        <p:txBody>
          <a:bodyPr>
            <a:noAutofit/>
          </a:bodyPr>
          <a:lstStyle/>
          <a:p>
            <a:r>
              <a:rPr lang="en-US" sz="7200" dirty="0" smtClean="0"/>
              <a:t>Creating a hybrid app:</a:t>
            </a:r>
            <a:br>
              <a:rPr lang="en-US" sz="7200" dirty="0" smtClean="0"/>
            </a:br>
            <a:r>
              <a:rPr lang="en-US" sz="7200" dirty="0" smtClean="0"/>
              <a:t>native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580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30729"/>
            <a:ext cx="1959293" cy="401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38600" y="2114550"/>
            <a:ext cx="598646" cy="1143000"/>
          </a:xfrm>
          <a:prstGeom prst="rect">
            <a:avLst/>
          </a:prstGeom>
          <a:noFill/>
          <a:ln w="508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1828800"/>
            <a:ext cx="1371600" cy="154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2114550"/>
            <a:ext cx="533400" cy="1143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843337"/>
            <a:ext cx="1371600" cy="30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74295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PhoneGap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JS framework that implements native “wiring” for you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Provides access to device features via JavaScript API’s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Individual Platform SDKs required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PhoneGap Build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loud </a:t>
            </a:r>
            <a:r>
              <a:rPr lang="en-US" sz="2400" dirty="0">
                <a:solidFill>
                  <a:schemeClr val="bg1"/>
                </a:solidFill>
              </a:rPr>
              <a:t>service </a:t>
            </a:r>
            <a:r>
              <a:rPr lang="en-US" sz="2400" dirty="0" smtClean="0">
                <a:solidFill>
                  <a:schemeClr val="bg1"/>
                </a:solidFill>
              </a:rPr>
              <a:t>that creates native app &amp; injects PhoneGap into it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No SDKs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compilers, or hardware (iOS requires a Mac)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1 private app free, unlimited open source apps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971800" y="819150"/>
            <a:ext cx="5486400" cy="41719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0" dirty="0" smtClean="0"/>
              <a:t>My Mobile App &amp; Background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Why Hybrid?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Building an app</a:t>
            </a:r>
          </a:p>
          <a:p>
            <a:pPr lvl="1"/>
            <a:r>
              <a:rPr lang="en-US" i="0" dirty="0" smtClean="0"/>
              <a:t>Web</a:t>
            </a:r>
          </a:p>
          <a:p>
            <a:pPr lvl="1"/>
            <a:r>
              <a:rPr lang="en-US" i="0" dirty="0" smtClean="0"/>
              <a:t>Native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Performance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Key Takeaways</a:t>
            </a:r>
            <a:endParaRPr lang="en-US" i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33350"/>
            <a:ext cx="5562600" cy="628650"/>
          </a:xfrm>
        </p:spPr>
        <p:txBody>
          <a:bodyPr/>
          <a:lstStyle/>
          <a:p>
            <a:r>
              <a:rPr lang="en-US" dirty="0" smtClean="0"/>
              <a:t>Agenda : seeing the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914400"/>
            <a:ext cx="7467600" cy="3967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0" dirty="0" smtClean="0"/>
              <a:t>Plugins</a:t>
            </a:r>
          </a:p>
          <a:p>
            <a:pPr lvl="1"/>
            <a:r>
              <a:rPr lang="en-US" i="0" dirty="0" smtClean="0"/>
              <a:t>Fill in missing native functionality</a:t>
            </a:r>
          </a:p>
          <a:p>
            <a:pPr lvl="2"/>
            <a:r>
              <a:rPr lang="en-US" sz="2400" i="0" dirty="0" smtClean="0"/>
              <a:t>Camera interaction</a:t>
            </a:r>
          </a:p>
          <a:p>
            <a:pPr lvl="2"/>
            <a:r>
              <a:rPr lang="en-US" sz="2400" i="0" dirty="0" smtClean="0"/>
              <a:t>In-app Browser</a:t>
            </a:r>
          </a:p>
          <a:p>
            <a:pPr lvl="2"/>
            <a:r>
              <a:rPr lang="en-US" sz="2400" i="0" dirty="0" smtClean="0"/>
              <a:t>Google Analytics</a:t>
            </a:r>
          </a:p>
          <a:p>
            <a:pPr lvl="2"/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Hydration</a:t>
            </a:r>
          </a:p>
          <a:p>
            <a:pPr lvl="1"/>
            <a:r>
              <a:rPr lang="en-US" i="0" dirty="0" smtClean="0"/>
              <a:t>Automatically deploy new app versions to devices</a:t>
            </a:r>
          </a:p>
          <a:p>
            <a:pPr lvl="1"/>
            <a:r>
              <a:rPr lang="en-US" i="0" dirty="0" smtClean="0"/>
              <a:t>Use individually or with a team</a:t>
            </a:r>
          </a:p>
          <a:p>
            <a:pPr lvl="1"/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Remote debugging</a:t>
            </a:r>
          </a:p>
          <a:p>
            <a:pPr lvl="1"/>
            <a:r>
              <a:rPr lang="en-US" i="0" dirty="0" smtClean="0"/>
              <a:t>Review app code, storage, etc. all in real-time</a:t>
            </a:r>
          </a:p>
          <a:p>
            <a:pPr lvl="1"/>
            <a:r>
              <a:rPr lang="en-US" i="0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71450"/>
            <a:ext cx="7848600" cy="514350"/>
          </a:xfrm>
        </p:spPr>
        <p:txBody>
          <a:bodyPr>
            <a:noAutofit/>
          </a:bodyPr>
          <a:lstStyle/>
          <a:p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build: features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458200" y="47815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demo</a:t>
            </a:r>
            <a:endParaRPr lang="en-US" sz="1000" dirty="0"/>
          </a:p>
        </p:txBody>
      </p:sp>
      <p:pic>
        <p:nvPicPr>
          <p:cNvPr id="5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74173"/>
            <a:ext cx="1143000" cy="96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14300"/>
            <a:ext cx="8077200" cy="400050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Phonegap</a:t>
            </a:r>
            <a:r>
              <a:rPr lang="en-US" sz="2500" dirty="0" smtClean="0"/>
              <a:t> build site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2" y="819150"/>
            <a:ext cx="6493669" cy="382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0087" y="4878601"/>
            <a:ext cx="150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 Internet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build 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0087" y="4878601"/>
            <a:ext cx="150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 Internet</a:t>
            </a:r>
            <a:endParaRPr 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" y="1656902"/>
            <a:ext cx="4953000" cy="234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09750"/>
            <a:ext cx="3276600" cy="190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83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971550"/>
            <a:ext cx="4953000" cy="3943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0" dirty="0" smtClean="0"/>
              <a:t>Web: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UI Mobile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0" dirty="0" smtClean="0"/>
              <a:t>Native &amp; Native Shell: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8674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recap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97" y="1257301"/>
            <a:ext cx="1505903" cy="308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971550"/>
            <a:ext cx="8839200" cy="3276600"/>
          </a:xfrm>
        </p:spPr>
        <p:txBody>
          <a:bodyPr>
            <a:noAutofit/>
          </a:bodyPr>
          <a:lstStyle/>
          <a:p>
            <a:r>
              <a:rPr lang="en-US" sz="7200" dirty="0" smtClean="0"/>
              <a:t>Performance considerations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490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857250"/>
            <a:ext cx="8382000" cy="4000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/>
              <a:t>Hardware</a:t>
            </a:r>
            <a:r>
              <a:rPr lang="en-US" i="0" dirty="0"/>
              <a:t>: natural improvements over time; incredibly powerful phones </a:t>
            </a:r>
            <a:r>
              <a:rPr lang="en-US" i="0" dirty="0" smtClean="0"/>
              <a:t>now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Software</a:t>
            </a:r>
            <a:r>
              <a:rPr lang="en-US" i="0" dirty="0" smtClean="0"/>
              <a:t>:</a:t>
            </a:r>
            <a:endParaRPr lang="en-US" i="0" dirty="0"/>
          </a:p>
          <a:p>
            <a:pPr lvl="1"/>
            <a:r>
              <a:rPr lang="en-US" i="0" dirty="0" smtClean="0"/>
              <a:t>iOS: </a:t>
            </a:r>
            <a:r>
              <a:rPr lang="en-US" i="0" dirty="0"/>
              <a:t>big improvements between iOS 7 and 8 Javascript performance, 4.5x faster with new WebView; </a:t>
            </a:r>
            <a:r>
              <a:rPr lang="en-US" i="0" dirty="0" err="1" smtClean="0"/>
              <a:t>webGL</a:t>
            </a:r>
            <a:r>
              <a:rPr lang="en-US" i="0" dirty="0"/>
              <a:t> </a:t>
            </a:r>
            <a:r>
              <a:rPr lang="en-US" i="0" dirty="0" smtClean="0"/>
              <a:t>adoption</a:t>
            </a:r>
            <a:r>
              <a:rPr lang="en-US" i="0" dirty="0"/>
              <a:t> </a:t>
            </a:r>
            <a:endParaRPr lang="en-US" i="0" dirty="0" smtClean="0"/>
          </a:p>
          <a:p>
            <a:pPr lvl="1"/>
            <a:r>
              <a:rPr lang="en-US" i="0" dirty="0" smtClean="0"/>
              <a:t>Android</a:t>
            </a:r>
            <a:r>
              <a:rPr lang="en-US" i="0" dirty="0"/>
              <a:t>: v4.4 has new WebView version based on </a:t>
            </a:r>
            <a:r>
              <a:rPr lang="en-US" i="0" dirty="0" smtClean="0"/>
              <a:t>Chromium</a:t>
            </a:r>
          </a:p>
          <a:p>
            <a:pPr lvl="1"/>
            <a:r>
              <a:rPr lang="en-US" i="0" dirty="0" smtClean="0"/>
              <a:t>Windows Phone 8: IE10-based WebView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May </a:t>
            </a:r>
            <a:r>
              <a:rPr lang="en-US" i="0" dirty="0"/>
              <a:t>never be the exact same as native - consider what is </a:t>
            </a:r>
            <a:r>
              <a:rPr lang="en-US" i="0" dirty="0" smtClean="0"/>
              <a:t>“good enough” for your app 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9351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Apple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9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1123950"/>
            <a:ext cx="6096000" cy="2819400"/>
          </a:xfrm>
        </p:spPr>
        <p:txBody>
          <a:bodyPr>
            <a:noAutofit/>
          </a:bodyPr>
          <a:lstStyle/>
          <a:p>
            <a:r>
              <a:rPr lang="en-US" sz="7200" dirty="0" smtClean="0"/>
              <a:t>Key takeaways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82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0" y="1276350"/>
            <a:ext cx="7162800" cy="37909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0" dirty="0" smtClean="0"/>
              <a:t>Business:</a:t>
            </a:r>
          </a:p>
          <a:p>
            <a:pPr lvl="1"/>
            <a:r>
              <a:rPr lang="en-US" i="0" dirty="0" smtClean="0"/>
              <a:t>Keep existing server side code for heavy processing, reusability (</a:t>
            </a:r>
            <a:r>
              <a:rPr lang="en-US" i="0" dirty="0" err="1" smtClean="0"/>
              <a:t>Xamarin</a:t>
            </a:r>
            <a:r>
              <a:rPr lang="en-US" i="0" dirty="0" smtClean="0"/>
              <a:t>, C#)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b="1" i="0" dirty="0" smtClean="0"/>
              <a:t>Consumer/Social/Integrations:</a:t>
            </a:r>
          </a:p>
          <a:p>
            <a:pPr lvl="1"/>
            <a:r>
              <a:rPr lang="en-US" i="0" dirty="0" smtClean="0"/>
              <a:t>Short to mid-range calculations</a:t>
            </a:r>
          </a:p>
          <a:p>
            <a:pPr lvl="1"/>
            <a:r>
              <a:rPr lang="en-US" i="0" dirty="0" smtClean="0"/>
              <a:t>Web APIs</a:t>
            </a:r>
          </a:p>
          <a:p>
            <a:pPr marL="0" indent="0">
              <a:buNone/>
            </a:pPr>
            <a:endParaRPr lang="en-US" sz="2800" i="0" dirty="0"/>
          </a:p>
          <a:p>
            <a:pPr marL="0" indent="0">
              <a:buNone/>
            </a:pPr>
            <a:r>
              <a:rPr lang="en-US" b="1" i="0" dirty="0" smtClean="0"/>
              <a:t>Simpler Games:</a:t>
            </a:r>
            <a:r>
              <a:rPr lang="en-US" i="0" dirty="0" smtClean="0"/>
              <a:t> </a:t>
            </a:r>
            <a:r>
              <a:rPr lang="en-US" i="0" dirty="0" err="1" smtClean="0"/>
              <a:t>WebGL</a:t>
            </a:r>
            <a:r>
              <a:rPr lang="en-US" i="0" dirty="0" smtClean="0"/>
              <a:t>, Canvas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Complex Games: </a:t>
            </a:r>
            <a:r>
              <a:rPr lang="en-US" i="0" dirty="0" smtClean="0"/>
              <a:t>It depends…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takeaways: </a:t>
            </a:r>
            <a:br>
              <a:rPr lang="en-US" dirty="0" smtClean="0"/>
            </a:br>
            <a:r>
              <a:rPr lang="en-US" dirty="0" smtClean="0"/>
              <a:t>App recommendations</a:t>
            </a:r>
            <a:endParaRPr lang="en-US" dirty="0"/>
          </a:p>
        </p:txBody>
      </p:sp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990600" cy="742950"/>
          </a:xfrm>
          <a:prstGeom prst="rect">
            <a:avLst/>
          </a:prstGeom>
          <a:noFill/>
          <a:extLst/>
        </p:spPr>
      </p:pic>
      <p:pic>
        <p:nvPicPr>
          <p:cNvPr id="7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990600" cy="742950"/>
          </a:xfrm>
          <a:prstGeom prst="rect">
            <a:avLst/>
          </a:prstGeom>
          <a:noFill/>
          <a:extLst/>
        </p:spPr>
      </p:pic>
      <p:pic>
        <p:nvPicPr>
          <p:cNvPr id="8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9950"/>
            <a:ext cx="990600" cy="742950"/>
          </a:xfrm>
          <a:prstGeom prst="rect">
            <a:avLst/>
          </a:prstGeom>
          <a:noFill/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08" y="4248150"/>
            <a:ext cx="671592" cy="4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6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914400"/>
            <a:ext cx="7424928" cy="394335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i="0" dirty="0" smtClean="0"/>
              <a:t>“By </a:t>
            </a:r>
            <a:r>
              <a:rPr lang="en-US" sz="4000" i="0" dirty="0"/>
              <a:t>2016, </a:t>
            </a:r>
            <a:r>
              <a:rPr lang="en-US" sz="4000" dirty="0"/>
              <a:t>&gt; </a:t>
            </a:r>
            <a:r>
              <a:rPr lang="en-US" sz="4000" b="1" dirty="0"/>
              <a:t>50%</a:t>
            </a:r>
            <a:r>
              <a:rPr lang="en-US" sz="4000" dirty="0"/>
              <a:t> </a:t>
            </a:r>
            <a:r>
              <a:rPr lang="en-US" sz="4000" i="0" dirty="0"/>
              <a:t>of mobile apps will be hybrid</a:t>
            </a:r>
            <a:r>
              <a:rPr lang="en-US" sz="4000" i="0" dirty="0" smtClean="0"/>
              <a:t>.”</a:t>
            </a:r>
            <a:endParaRPr lang="en-US" sz="4000" i="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	Expand your Web development skills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Create beautiful UIs</a:t>
            </a:r>
            <a:endParaRPr lang="en-US" dirty="0"/>
          </a:p>
          <a:p>
            <a:pPr lvl="3"/>
            <a:r>
              <a:rPr lang="en-US" dirty="0" smtClean="0"/>
              <a:t>KendoUI Mobile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Build for all devices</a:t>
            </a:r>
          </a:p>
          <a:p>
            <a:pPr lvl="3"/>
            <a:r>
              <a:rPr lang="en-US" dirty="0" smtClean="0"/>
              <a:t>PhoneGap Build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14300"/>
            <a:ext cx="5486400" cy="495300"/>
          </a:xfrm>
        </p:spPr>
        <p:txBody>
          <a:bodyPr>
            <a:noAutofit/>
          </a:bodyPr>
          <a:lstStyle/>
          <a:p>
            <a:r>
              <a:rPr lang="en-US" sz="2500" dirty="0" smtClean="0"/>
              <a:t>Key takeaways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95350"/>
            <a:ext cx="8458200" cy="39624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KendoUI</a:t>
            </a:r>
            <a:r>
              <a:rPr lang="en-US" dirty="0"/>
              <a:t> </a:t>
            </a:r>
            <a:r>
              <a:rPr lang="en-US" dirty="0"/>
              <a:t>source: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github.com/telerik/kendo-ui-core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PhoneGap </a:t>
            </a:r>
            <a:r>
              <a:rPr lang="en-US" dirty="0" smtClean="0"/>
              <a:t>Build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https://build.phonegap.com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PhoneGap Build Starter </a:t>
            </a:r>
            <a:r>
              <a:rPr lang="en-US" dirty="0"/>
              <a:t>Template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github.com/dotNetkow/phonegap-build-template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Presentation’s PPT </a:t>
            </a:r>
            <a:r>
              <a:rPr lang="en-US" dirty="0"/>
              <a:t>and code: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github.com/dotNetkow/public-speaking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building!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1047750"/>
            <a:ext cx="6477000" cy="2457450"/>
          </a:xfrm>
        </p:spPr>
        <p:txBody>
          <a:bodyPr>
            <a:noAutofit/>
          </a:bodyPr>
          <a:lstStyle/>
          <a:p>
            <a:r>
              <a:rPr lang="en-US" sz="6600" dirty="0" smtClean="0"/>
              <a:t>My mobile app &amp; background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475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1" y="228600"/>
            <a:ext cx="6172199" cy="97155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561311"/>
            <a:ext cx="65532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Matt Netkow</a:t>
            </a:r>
          </a:p>
          <a:p>
            <a:pPr algn="ctr"/>
            <a:endParaRPr lang="en-US" sz="45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www.netkow.com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hlinkClick r:id="rId2"/>
              </a:rPr>
              <a:t>@dotNetkow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matt.netkow@gmail.com</a:t>
            </a:r>
          </a:p>
        </p:txBody>
      </p:sp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37306"/>
            <a:ext cx="6019800" cy="707360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Journey to mobile app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2" y="2692666"/>
            <a:ext cx="15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</a:t>
            </a: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6091"/>
            <a:ext cx="1243013" cy="15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2573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192378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6" y="1314652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1" y="3429000"/>
            <a:ext cx="3847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146" y="685800"/>
            <a:ext cx="289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idea emerges…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1988" y="2670573"/>
            <a:ext cx="12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2694801"/>
            <a:ext cx="29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 Watchers member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35" y="1076385"/>
            <a:ext cx="1495365" cy="149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24401" y="3371850"/>
            <a:ext cx="4187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 10,000 paying users 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7" grpId="0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18209"/>
            <a:ext cx="4306888" cy="353291"/>
          </a:xfrm>
        </p:spPr>
        <p:txBody>
          <a:bodyPr>
            <a:noAutofit/>
          </a:bodyPr>
          <a:lstStyle/>
          <a:p>
            <a:r>
              <a:rPr lang="en-US" dirty="0" err="1" smtClean="0"/>
              <a:t>Fitwatchr</a:t>
            </a:r>
            <a:r>
              <a:rPr lang="en-US" dirty="0" smtClean="0"/>
              <a:t>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257300"/>
            <a:ext cx="2072640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7" y="1257300"/>
            <a:ext cx="2193913" cy="3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57300"/>
            <a:ext cx="2028825" cy="36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1" y="808851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 Android			iPhone			Windows Phone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14300"/>
            <a:ext cx="207334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819150"/>
            <a:ext cx="7924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200" dirty="0" smtClean="0">
                <a:solidFill>
                  <a:schemeClr val="bg1"/>
                </a:solidFill>
              </a:rPr>
              <a:t>– 5 </a:t>
            </a:r>
            <a:r>
              <a:rPr lang="en-US" sz="2200" dirty="0" smtClean="0">
                <a:solidFill>
                  <a:schemeClr val="bg1"/>
                </a:solidFill>
              </a:rPr>
              <a:t>years (July 2014)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Backend .NET C# development: 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Mobile app development for Netkosoft </a:t>
            </a:r>
            <a:r>
              <a:rPr lang="en-US" sz="2200" dirty="0" smtClean="0">
                <a:solidFill>
                  <a:schemeClr val="bg1"/>
                </a:solidFill>
              </a:rPr>
              <a:t>–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Entirely PhoneGap-based, Hybrid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Netkow.com Blog</a:t>
            </a:r>
            <a:endParaRPr lang="en-US" sz="2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Technology trends, programming, PhoneGap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95350"/>
            <a:ext cx="6329591" cy="4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781550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hlinkClick r:id="rId4"/>
              </a:rPr>
              <a:t>Salesforce.com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200150"/>
            <a:ext cx="5562600" cy="2857500"/>
          </a:xfrm>
        </p:spPr>
        <p:txBody>
          <a:bodyPr>
            <a:noAutofit/>
          </a:bodyPr>
          <a:lstStyle/>
          <a:p>
            <a:r>
              <a:rPr lang="en-US" sz="7200" dirty="0" smtClean="0"/>
              <a:t>Why hybrid?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648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2339</TotalTime>
  <Words>959</Words>
  <Application>Microsoft Office PowerPoint</Application>
  <PresentationFormat>On-screen Show (16:9)</PresentationFormat>
  <Paragraphs>273</Paragraphs>
  <Slides>40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Tradeshow</vt:lpstr>
      <vt:lpstr>PowerPoint Presentation</vt:lpstr>
      <vt:lpstr>SEEING THE FOREST FOR THE TREES  BUILDING FULLY FEATURED Hybrid MOBILE APPS</vt:lpstr>
      <vt:lpstr>Agenda : seeing the forest</vt:lpstr>
      <vt:lpstr>My mobile app &amp; background</vt:lpstr>
      <vt:lpstr>Journey to mobile app</vt:lpstr>
      <vt:lpstr>Fitwatchr versions</vt:lpstr>
      <vt:lpstr>About me</vt:lpstr>
      <vt:lpstr>Which technology to use?</vt:lpstr>
      <vt:lpstr>Why hybrid?</vt:lpstr>
      <vt:lpstr>Why Hybrid? technology</vt:lpstr>
      <vt:lpstr>Why hybrid?  business</vt:lpstr>
      <vt:lpstr>Why hybrid? individual</vt:lpstr>
      <vt:lpstr>Creating a hybrid app</vt:lpstr>
      <vt:lpstr>Creating a Hybrid app: Parts</vt:lpstr>
      <vt:lpstr>Creating a hybrid app: web</vt:lpstr>
      <vt:lpstr>Web: javascript app logic</vt:lpstr>
      <vt:lpstr>Web: layout &amp; styling</vt:lpstr>
      <vt:lpstr>Web: layout &amp; styling</vt:lpstr>
      <vt:lpstr>Web: layout &amp; styling The solution?</vt:lpstr>
      <vt:lpstr>Kendo UI Mobile</vt:lpstr>
      <vt:lpstr>Kendo UI Framework</vt:lpstr>
      <vt:lpstr>Responsive UI?</vt:lpstr>
      <vt:lpstr>Responsive UI?</vt:lpstr>
      <vt:lpstr>Responsive UI?</vt:lpstr>
      <vt:lpstr>Much better!</vt:lpstr>
      <vt:lpstr>Kendo ui: cost?</vt:lpstr>
      <vt:lpstr>Creating a hybrid app: native</vt:lpstr>
      <vt:lpstr>From web to native app</vt:lpstr>
      <vt:lpstr>From web to native app</vt:lpstr>
      <vt:lpstr>phonegap build: features</vt:lpstr>
      <vt:lpstr>Phonegap build site</vt:lpstr>
      <vt:lpstr>Phonegap build site</vt:lpstr>
      <vt:lpstr>Creating a Hybrid app: recap</vt:lpstr>
      <vt:lpstr>Performance considerations</vt:lpstr>
      <vt:lpstr>Hybrid app performance</vt:lpstr>
      <vt:lpstr>Key takeaways</vt:lpstr>
      <vt:lpstr>Key takeaways:  App recommendations</vt:lpstr>
      <vt:lpstr>Key takeaways</vt:lpstr>
      <vt:lpstr>Get building!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Matt Netkow</cp:lastModifiedBy>
  <cp:revision>257</cp:revision>
  <dcterms:created xsi:type="dcterms:W3CDTF">2014-06-10T00:12:35Z</dcterms:created>
  <dcterms:modified xsi:type="dcterms:W3CDTF">2014-09-01T17:12:35Z</dcterms:modified>
</cp:coreProperties>
</file>