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notesMasterIdLst>
    <p:notesMasterId r:id="rId23"/>
  </p:notesMasterIdLst>
  <p:sldIdLst>
    <p:sldId id="263" r:id="rId2"/>
    <p:sldId id="258" r:id="rId3"/>
    <p:sldId id="275" r:id="rId4"/>
    <p:sldId id="260" r:id="rId5"/>
    <p:sldId id="264" r:id="rId6"/>
    <p:sldId id="265" r:id="rId7"/>
    <p:sldId id="266" r:id="rId8"/>
    <p:sldId id="267" r:id="rId9"/>
    <p:sldId id="272" r:id="rId10"/>
    <p:sldId id="273" r:id="rId11"/>
    <p:sldId id="268" r:id="rId12"/>
    <p:sldId id="269" r:id="rId13"/>
    <p:sldId id="270" r:id="rId14"/>
    <p:sldId id="271" r:id="rId15"/>
    <p:sldId id="276" r:id="rId16"/>
    <p:sldId id="277" r:id="rId17"/>
    <p:sldId id="279" r:id="rId18"/>
    <p:sldId id="280" r:id="rId19"/>
    <p:sldId id="282" r:id="rId20"/>
    <p:sldId id="281" r:id="rId21"/>
    <p:sldId id="261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>
        <p:scale>
          <a:sx n="89" d="100"/>
          <a:sy n="89" d="100"/>
        </p:scale>
        <p:origin x="-1638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1389909-B60C-4AA4-ACB5-7483E026B798}" type="datetimeFigureOut">
              <a:rPr lang="he-IL" smtClean="0"/>
              <a:t>ט'/טבת/תשע"ה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48BA443-718D-425E-B9B0-69EC8DD7CE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29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BA443-718D-425E-B9B0-69EC8DD7CE8C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76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PowerPoint_97-2003_Presentation1.ppt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6"/>
          <p:cNvCxnSpPr/>
          <p:nvPr/>
        </p:nvCxnSpPr>
        <p:spPr>
          <a:xfrm>
            <a:off x="447675" y="1081088"/>
            <a:ext cx="8250238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8"/>
          <p:cNvCxnSpPr/>
          <p:nvPr/>
        </p:nvCxnSpPr>
        <p:spPr>
          <a:xfrm>
            <a:off x="447675" y="6448425"/>
            <a:ext cx="825023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10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9825" y="168275"/>
            <a:ext cx="11969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333375" y="6429375"/>
            <a:ext cx="3971925" cy="296863"/>
          </a:xfrm>
          <a:prstGeom prst="rect">
            <a:avLst/>
          </a:prstGeom>
        </p:spPr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7F7F7F"/>
                </a:solidFill>
                <a:latin typeface="Verdana" pitchFamily="34" charset="0"/>
                <a:cs typeface="Arial" charset="0"/>
              </a:rPr>
              <a:t>At the Forefront of Plant Genomics </a:t>
            </a:r>
            <a:endParaRPr lang="he-IL" sz="1000" dirty="0">
              <a:solidFill>
                <a:srgbClr val="7F7F7F"/>
              </a:solidFill>
              <a:latin typeface="Verdana" pitchFamily="34" charset="0"/>
              <a:ea typeface="Verdana" pitchFamily="34" charset="0"/>
              <a:cs typeface="Lucida Sans Unicode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0"/>
          </p:nvPr>
        </p:nvSpPr>
        <p:spPr>
          <a:xfrm>
            <a:off x="6638925" y="6346825"/>
            <a:ext cx="2133600" cy="365125"/>
          </a:xfrm>
        </p:spPr>
        <p:txBody>
          <a:bodyPr rtlCol="1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D5652D-34C4-4373-8DB9-8B0F54B1217F}" type="slidenum">
              <a:rPr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08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5652D-34C4-4373-8DB9-8B0F54B1217F}" type="slidenum">
              <a:rPr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6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5"/>
          <p:cNvSpPr>
            <a:spLocks noGrp="1"/>
          </p:cNvSpPr>
          <p:nvPr>
            <p:ph type="sldNum" sz="quarter" idx="10"/>
          </p:nvPr>
        </p:nvSpPr>
        <p:spPr>
          <a:xfrm>
            <a:off x="6677025" y="64404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652D-34C4-4373-8DB9-8B0F54B1217F}" type="slidenum">
              <a:rPr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6" descr="http://t2.gstatic.com/images?q=tbn:ANd9GcSAbKGboscFY5g6xMSf0INuGpFTh-hkRXvvtJKw_-2PLc9MwB7LU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04" y="420827"/>
            <a:ext cx="1167321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5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5652D-34C4-4373-8DB9-8B0F54B1217F}" type="slidenum">
              <a:rPr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74638"/>
            <a:ext cx="8229600" cy="769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C6261-6072-4FA4-B13A-191AE6700D59}" type="slidenum">
              <a:rPr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5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7675" y="274638"/>
            <a:ext cx="8239125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77025" y="65341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652D-34C4-4373-8DB9-8B0F54B1217F}" type="slidenum">
              <a:rPr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01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E98051-0F87-4471-9EFE-324F0B0E2237}" type="datetimeFigureOut">
              <a:rPr lang="he-IL" sz="1400">
                <a:solidFill>
                  <a:srgbClr val="7F7F7F"/>
                </a:solidFill>
                <a:latin typeface="Times New Roman (Hebrew)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ט'/טבת/תשע"ה</a:t>
            </a:fld>
            <a:endParaRPr lang="he-IL" sz="1400" dirty="0">
              <a:solidFill>
                <a:srgbClr val="7F7F7F"/>
              </a:solidFill>
              <a:latin typeface="Times New Roman (Hebrew)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e-IL" sz="1400" dirty="0">
              <a:solidFill>
                <a:srgbClr val="7F7F7F"/>
              </a:solidFill>
              <a:latin typeface="Times New Roman (Hebrew)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5652D-34C4-4373-8DB9-8B0F54B1217F}" type="slidenum">
              <a:rPr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1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שקופית כותרת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5750" y="1433513"/>
            <a:ext cx="8593138" cy="441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it-IT" altLang="he-IL" sz="2400">
              <a:solidFill>
                <a:srgbClr val="000000"/>
              </a:solidFill>
              <a:latin typeface="Times New Roman (Hebrew)" charset="0"/>
            </a:endParaRPr>
          </a:p>
        </p:txBody>
      </p:sp>
      <p:graphicFrame>
        <p:nvGraphicFramePr>
          <p:cNvPr id="4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23850" y="5085184"/>
            <a:ext cx="5256262" cy="885825"/>
          </a:xfrm>
          <a:effectLst/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24675" y="6624638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587558-A0E0-445B-93C4-E56A2BB12E9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67544" y="404664"/>
            <a:ext cx="2723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FFFF"/>
                </a:solidFill>
              </a:rPr>
              <a:t>Pioneer/DuPont &amp; Evogene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</a:rPr>
              <a:t>Collaboration on Asian Soybean Rust</a:t>
            </a:r>
          </a:p>
        </p:txBody>
      </p:sp>
    </p:spTree>
    <p:extLst>
      <p:ext uri="{BB962C8B-B14F-4D97-AF65-F5344CB8AC3E}">
        <p14:creationId xmlns:p14="http://schemas.microsoft.com/office/powerpoint/2010/main" val="354486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D4F42D-C293-499A-991C-A4AAF7762D07}" type="slidenum">
              <a:rPr smtClean="0"/>
              <a:pPr/>
              <a:t>‹#›</a:t>
            </a:fld>
            <a:endParaRPr/>
          </a:p>
        </p:txBody>
      </p:sp>
      <p:cxnSp>
        <p:nvCxnSpPr>
          <p:cNvPr id="9" name="מחבר ישר 8"/>
          <p:cNvCxnSpPr/>
          <p:nvPr userDrawn="1"/>
        </p:nvCxnSpPr>
        <p:spPr>
          <a:xfrm>
            <a:off x="447675" y="6448425"/>
            <a:ext cx="825023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כותרת 1"/>
          <p:cNvSpPr txBox="1">
            <a:spLocks/>
          </p:cNvSpPr>
          <p:nvPr userDrawn="1"/>
        </p:nvSpPr>
        <p:spPr>
          <a:xfrm>
            <a:off x="2586038" y="6429375"/>
            <a:ext cx="3971925" cy="296863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Verdana" pitchFamily="34" charset="0"/>
                <a:ea typeface="Verdana" pitchFamily="34" charset="0"/>
                <a:cs typeface="Lucida Sans Unicode" pitchFamily="34" charset="0"/>
              </a:rPr>
              <a:t>- Confidential -</a:t>
            </a:r>
            <a:endParaRPr lang="he-IL" sz="900" dirty="0">
              <a:solidFill>
                <a:srgbClr val="7F7F7F"/>
              </a:solidFill>
              <a:latin typeface="Verdana" pitchFamily="34" charset="0"/>
              <a:ea typeface="Verdana" pitchFamily="34" charset="0"/>
              <a:cs typeface="Lucida Sans Unicode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196447" y="116632"/>
            <a:ext cx="1696033" cy="91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FFFF"/>
              </a:solidFill>
            </a:endParaRPr>
          </a:p>
        </p:txBody>
      </p:sp>
      <p:grpSp>
        <p:nvGrpSpPr>
          <p:cNvPr id="11" name="קבוצה 5"/>
          <p:cNvGrpSpPr/>
          <p:nvPr userDrawn="1"/>
        </p:nvGrpSpPr>
        <p:grpSpPr>
          <a:xfrm>
            <a:off x="6372200" y="283244"/>
            <a:ext cx="2314600" cy="739106"/>
            <a:chOff x="6012160" y="168275"/>
            <a:chExt cx="2674640" cy="854075"/>
          </a:xfrm>
        </p:grpSpPr>
        <p:pic>
          <p:nvPicPr>
            <p:cNvPr id="12" name="תמונה 10" descr="Logo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9825" y="168275"/>
              <a:ext cx="119697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http://t2.gstatic.com/images?q=tbn:ANd9GcSAbKGboscFY5g6xMSf0INuGpFTh-hkRXvvtJKw_-2PLc9MwB7LUw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298379"/>
              <a:ext cx="1426865" cy="67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49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תמונה 18" descr="Corn_field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3538" y="1422400"/>
            <a:ext cx="8416925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677025" y="6429375"/>
            <a:ext cx="2133600" cy="365125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19929"/>
              </a:buClr>
              <a:buSzPct val="110000"/>
              <a:defRPr lang="he-IL" sz="1000" b="0" kern="1200" smtClean="0">
                <a:solidFill>
                  <a:srgbClr val="7F7F7F"/>
                </a:solidFill>
                <a:latin typeface="Verdana" pitchFamily="34" charset="0"/>
                <a:ea typeface="Verdana" pitchFamily="34" charset="0"/>
                <a:cs typeface="Lucida Sans Unicode" pitchFamily="34" charset="0"/>
                <a:sym typeface="Wingdings 2" pitchFamily="18" charset="2"/>
              </a:defRPr>
            </a:lvl1pPr>
          </a:lstStyle>
          <a:p>
            <a:pPr>
              <a:defRPr/>
            </a:pPr>
            <a:fld id="{54D5652D-34C4-4373-8DB9-8B0F54B1217F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מחבר ישר 6"/>
          <p:cNvCxnSpPr/>
          <p:nvPr/>
        </p:nvCxnSpPr>
        <p:spPr>
          <a:xfrm>
            <a:off x="447675" y="1081088"/>
            <a:ext cx="8250238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47675" y="6448425"/>
            <a:ext cx="825023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תמונה 10" descr="Logo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89825" y="168275"/>
            <a:ext cx="11969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333375" y="6429375"/>
            <a:ext cx="3971925" cy="296863"/>
          </a:xfrm>
          <a:prstGeom prst="rect">
            <a:avLst/>
          </a:prstGeom>
        </p:spPr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7F7F7F"/>
                </a:solidFill>
                <a:latin typeface="Verdana" pitchFamily="34" charset="0"/>
                <a:cs typeface="Arial" charset="0"/>
              </a:rPr>
              <a:t>At the Forefront of Plant Genomics </a:t>
            </a:r>
            <a:endParaRPr lang="he-IL" sz="1000" dirty="0">
              <a:solidFill>
                <a:srgbClr val="7F7F7F"/>
              </a:solidFill>
              <a:latin typeface="Verdana" pitchFamily="34" charset="0"/>
              <a:ea typeface="Verdana" pitchFamily="34" charset="0"/>
              <a:cs typeface="Lucida Sans Unicode" pitchFamily="34" charset="0"/>
            </a:endParaRP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47675" y="274638"/>
            <a:ext cx="82296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  <a:endParaRPr lang="en-US" dirty="0" smtClean="0"/>
          </a:p>
          <a:p>
            <a:pPr lvl="1"/>
            <a:r>
              <a:rPr lang="he-IL" dirty="0" smtClean="0"/>
              <a:t>רמה שנייה</a:t>
            </a:r>
            <a:endParaRPr lang="en-US" dirty="0" smtClean="0"/>
          </a:p>
          <a:p>
            <a:pPr lvl="2"/>
            <a:r>
              <a:rPr lang="he-IL" dirty="0" smtClean="0"/>
              <a:t>רמה שלישית</a:t>
            </a:r>
            <a:endParaRPr lang="en-US" dirty="0" smtClean="0"/>
          </a:p>
          <a:p>
            <a:pPr lvl="3"/>
            <a:r>
              <a:rPr lang="he-IL" dirty="0" smtClean="0"/>
              <a:t>רמה רביעית</a:t>
            </a:r>
            <a:endParaRPr lang="en-US" dirty="0" smtClean="0"/>
          </a:p>
          <a:p>
            <a:pPr lvl="4"/>
            <a:r>
              <a:rPr lang="he-IL" dirty="0" smtClean="0"/>
              <a:t>רמה חמישית</a:t>
            </a:r>
            <a:endParaRPr lang="en-US" dirty="0" smtClean="0"/>
          </a:p>
        </p:txBody>
      </p:sp>
      <p:sp>
        <p:nvSpPr>
          <p:cNvPr id="10" name="כותרת 1"/>
          <p:cNvSpPr txBox="1">
            <a:spLocks/>
          </p:cNvSpPr>
          <p:nvPr/>
        </p:nvSpPr>
        <p:spPr>
          <a:xfrm>
            <a:off x="2586038" y="6429375"/>
            <a:ext cx="3971925" cy="296863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7F7F7F"/>
                </a:solidFill>
                <a:latin typeface="Verdana" pitchFamily="34" charset="0"/>
                <a:ea typeface="Verdana" pitchFamily="34" charset="0"/>
                <a:cs typeface="Lucida Sans Unicode" pitchFamily="34" charset="0"/>
              </a:rPr>
              <a:t>- Confidential -</a:t>
            </a:r>
            <a:endParaRPr lang="he-IL" sz="1000" dirty="0">
              <a:solidFill>
                <a:srgbClr val="7F7F7F"/>
              </a:solidFill>
              <a:latin typeface="Verdana" pitchFamily="34" charset="0"/>
              <a:ea typeface="Verdana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iming>
    <p:tnLst>
      <p:par>
        <p:cTn id="1" dur="indefinite" restart="never" nodeType="tmRoot"/>
      </p:par>
    </p:tnLst>
  </p:timing>
  <p:txStyles>
    <p:titleStyle>
      <a:lvl1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rgbClr val="7F7F7F"/>
          </a:solidFill>
          <a:latin typeface="+mj-lt"/>
          <a:ea typeface="+mj-ea"/>
          <a:cs typeface="Arial" charset="0"/>
        </a:defRPr>
      </a:lvl1pPr>
      <a:lvl2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7F7F7F"/>
          </a:solidFill>
          <a:latin typeface="Calibri" pitchFamily="34" charset="0"/>
          <a:cs typeface="Arial" charset="0"/>
        </a:defRPr>
      </a:lvl2pPr>
      <a:lvl3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7F7F7F"/>
          </a:solidFill>
          <a:latin typeface="Calibri" pitchFamily="34" charset="0"/>
          <a:cs typeface="Arial" charset="0"/>
        </a:defRPr>
      </a:lvl3pPr>
      <a:lvl4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7F7F7F"/>
          </a:solidFill>
          <a:latin typeface="Calibri" pitchFamily="34" charset="0"/>
          <a:cs typeface="Arial" charset="0"/>
        </a:defRPr>
      </a:lvl4pPr>
      <a:lvl5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7F7F7F"/>
          </a:solidFill>
          <a:latin typeface="Calibri" pitchFamily="34" charset="0"/>
          <a:cs typeface="Arial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Monotype Sorts" pitchFamily="2" charset="2"/>
        <a:buChar char="n"/>
        <a:defRPr sz="1600" kern="1200">
          <a:solidFill>
            <a:srgbClr val="7F7F7F"/>
          </a:solidFill>
          <a:latin typeface="+mn-lt"/>
          <a:ea typeface="+mn-ea"/>
          <a:cs typeface="Arial" charset="0"/>
        </a:defRPr>
      </a:lvl1pPr>
      <a:lvl2pPr marL="742950" indent="-296863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¡"/>
        <a:defRPr sz="1400" kern="1200">
          <a:solidFill>
            <a:srgbClr val="7F7F7F"/>
          </a:solidFill>
          <a:latin typeface="+mn-lt"/>
          <a:ea typeface="+mn-ea"/>
          <a:cs typeface="Arial" charset="0"/>
        </a:defRPr>
      </a:lvl2pPr>
      <a:lvl3pPr marL="11509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rgbClr val="7F7F7F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rgbClr val="7F7F7F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rgbClr val="7F7F7F"/>
          </a:solidFill>
          <a:latin typeface="+mn-lt"/>
          <a:ea typeface="+mn-ea"/>
          <a:cs typeface="Arial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772400" cy="1470025"/>
          </a:xfrm>
        </p:spPr>
        <p:txBody>
          <a:bodyPr/>
          <a:lstStyle/>
          <a:p>
            <a:pPr algn="ctr" rtl="0"/>
            <a:r>
              <a:rPr lang="en-US" sz="115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ProtocAll</a:t>
            </a:r>
            <a:endParaRPr lang="he-IL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Dotan </a:t>
            </a:r>
            <a:r>
              <a:rPr lang="en-US" dirty="0" smtClean="0">
                <a:solidFill>
                  <a:schemeClr val="accent2"/>
                </a:solidFill>
              </a:rPr>
              <a:t>Dimet</a:t>
            </a:r>
          </a:p>
          <a:p>
            <a:pPr algn="l"/>
            <a:r>
              <a:rPr lang="en-US" dirty="0" smtClean="0">
                <a:solidFill>
                  <a:schemeClr val="accent2"/>
                </a:solidFill>
              </a:rPr>
              <a:t>Niran Hai</a:t>
            </a:r>
          </a:p>
          <a:p>
            <a:pPr algn="l"/>
            <a:r>
              <a:rPr lang="en-US" dirty="0" smtClean="0">
                <a:solidFill>
                  <a:schemeClr val="accent2"/>
                </a:solidFill>
              </a:rPr>
              <a:t>Carmit Montekyo</a:t>
            </a:r>
            <a:endParaRPr lang="he-IL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5" name="TextBox 4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ProtocAll</a:t>
              </a:r>
              <a:endParaRPr lang="he-IL" dirty="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98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918914" y="2204864"/>
            <a:ext cx="1500957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 required</a:t>
            </a: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99088" y="2227719"/>
            <a:ext cx="1500957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70340" y="2229058"/>
            <a:ext cx="1500957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70339" y="1913987"/>
            <a:ext cx="1500957" cy="279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99087" y="1904148"/>
            <a:ext cx="1500957" cy="279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Units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78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003598" y="2492896"/>
            <a:ext cx="2709911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Power up the unit </a:t>
            </a: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716016" y="259647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4644008" y="2276872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20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003598" y="2384884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Control the draining valve is tightened up and closed </a:t>
            </a: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716016" y="259647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4644008" y="2276872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003598" y="2384884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Control the draining valve is tightened up and closed </a:t>
            </a: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716016" y="259647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4644008" y="2276872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3789040"/>
            <a:ext cx="25922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 smtClean="0"/>
              <a:t>…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9558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003598" y="2384884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Measure and pour into the vessel </a:t>
            </a: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300192" y="4712370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209282" y="4365104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8041" y="2403086"/>
            <a:ext cx="812093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DDW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80357" y="2403086"/>
            <a:ext cx="535859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96236" y="2403086"/>
            <a:ext cx="535859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47819" y="1970838"/>
            <a:ext cx="1120325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45582" y="1989040"/>
            <a:ext cx="814650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34436" y="1989040"/>
            <a:ext cx="814650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Units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67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003598" y="2384884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Measure and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pour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872055" y="4712370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00047" y="4365104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23267" y="2386826"/>
            <a:ext cx="1022315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sucrose</a:t>
            </a:r>
            <a:endParaRPr 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80357" y="2403086"/>
            <a:ext cx="535859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240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96236" y="2403086"/>
            <a:ext cx="535859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47819" y="1970838"/>
            <a:ext cx="1120325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45582" y="1989040"/>
            <a:ext cx="814650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34436" y="1989040"/>
            <a:ext cx="814650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Units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592" y="3621741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Evogene batch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8386" y="3645024"/>
            <a:ext cx="1660896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1639" y="4712891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33" y="4736174"/>
            <a:ext cx="1660896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8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003598" y="2384884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Measure and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pour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872055" y="4712370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00047" y="4365104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23267" y="2386826"/>
            <a:ext cx="1022315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sucrose</a:t>
            </a:r>
            <a:endParaRPr 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80357" y="2403086"/>
            <a:ext cx="535859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240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96236" y="2403086"/>
            <a:ext cx="535859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47819" y="1970838"/>
            <a:ext cx="1120325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45582" y="1989040"/>
            <a:ext cx="814650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34436" y="1989040"/>
            <a:ext cx="814650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Units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592" y="3621741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Evogene batch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8386" y="3645024"/>
            <a:ext cx="1660896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4597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1639" y="4712891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33" y="4736174"/>
            <a:ext cx="1660896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0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872055" y="4712370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00047" y="4365104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592" y="3621741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Evogene batch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8386" y="3645024"/>
            <a:ext cx="1660896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4597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1639" y="4712891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33" y="4736174"/>
            <a:ext cx="1660896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99592" y="2060848"/>
            <a:ext cx="3496394" cy="8280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the correct ingredient!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71" b="88710" l="31852" r="575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54" r="41986"/>
          <a:stretch/>
        </p:blipFill>
        <p:spPr bwMode="auto">
          <a:xfrm>
            <a:off x="4872327" y="2061643"/>
            <a:ext cx="10130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45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003598" y="2384884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Measure and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pour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872055" y="4712370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00047" y="4365104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23267" y="2386826"/>
            <a:ext cx="1022315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sucrose</a:t>
            </a:r>
            <a:endParaRPr 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80357" y="2403086"/>
            <a:ext cx="535859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240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96236" y="2403086"/>
            <a:ext cx="535859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47819" y="1970838"/>
            <a:ext cx="1120325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45582" y="1989040"/>
            <a:ext cx="814650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34436" y="1989040"/>
            <a:ext cx="814650" cy="414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Units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592" y="3621741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Evogene batch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8386" y="3645024"/>
            <a:ext cx="1660896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2334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1639" y="4712891"/>
            <a:ext cx="3496394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33" y="4736174"/>
            <a:ext cx="1660896" cy="82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240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16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56556"/>
            <a:ext cx="3672407" cy="315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33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4" name="TextBox 3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algn="r" rtl="1"/>
            <a:r>
              <a:rPr lang="he-IL" sz="2000" b="1" dirty="0" smtClean="0"/>
              <a:t>מהו נוהל עבודה?</a:t>
            </a:r>
            <a:endParaRPr lang="en-US" sz="2000" b="1" dirty="0" smtClean="0"/>
          </a:p>
          <a:p>
            <a:pPr algn="r" rtl="1"/>
            <a:r>
              <a:rPr lang="he-IL" sz="2000" b="1" dirty="0" smtClean="0"/>
              <a:t>נוֹהַל</a:t>
            </a:r>
            <a:r>
              <a:rPr lang="he-IL" sz="2000" dirty="0" smtClean="0"/>
              <a:t> </a:t>
            </a:r>
            <a:r>
              <a:rPr lang="he-IL" sz="2000" dirty="0"/>
              <a:t>הוא רשימה של כללים המגדירים את דרך ביצועה של משימה </a:t>
            </a:r>
            <a:r>
              <a:rPr lang="he-IL" sz="2000" dirty="0" smtClean="0"/>
              <a:t>מסוימת</a:t>
            </a:r>
          </a:p>
          <a:p>
            <a:pPr algn="r" rtl="1"/>
            <a:r>
              <a:rPr lang="he-IL" sz="2000" dirty="0" smtClean="0"/>
              <a:t>דוגמאות לנהלים ופרוטוקולים בעבודה של </a:t>
            </a:r>
            <a:r>
              <a:rPr lang="he-IL" sz="2000" dirty="0" err="1" smtClean="0"/>
              <a:t>אבוג'ן</a:t>
            </a:r>
            <a:r>
              <a:rPr lang="he-IL" sz="2000" dirty="0" smtClean="0"/>
              <a:t>:</a:t>
            </a:r>
          </a:p>
          <a:p>
            <a:pPr lvl="1" algn="r" rtl="1"/>
            <a:r>
              <a:rPr lang="he-IL" sz="1800" dirty="0" smtClean="0"/>
              <a:t>עבודת מעבדה</a:t>
            </a:r>
          </a:p>
          <a:p>
            <a:pPr lvl="1" algn="r" rtl="1"/>
            <a:r>
              <a:rPr lang="he-IL" sz="1800" dirty="0" smtClean="0"/>
              <a:t>הכנת מצעים</a:t>
            </a:r>
          </a:p>
          <a:p>
            <a:pPr lvl="1" algn="r" rtl="1"/>
            <a:r>
              <a:rPr lang="he-IL" sz="1800" dirty="0" smtClean="0"/>
              <a:t>סגירת מעבדה / מתחם</a:t>
            </a:r>
          </a:p>
          <a:p>
            <a:pPr lvl="1" algn="r" rtl="1"/>
            <a:r>
              <a:rPr lang="he-IL" sz="1800" dirty="0" smtClean="0"/>
              <a:t>טופס טיולים של עובד חדש</a:t>
            </a:r>
          </a:p>
          <a:p>
            <a:pPr lvl="1" algn="r" rtl="1"/>
            <a:r>
              <a:rPr lang="he-IL" sz="1800" dirty="0" smtClean="0"/>
              <a:t>קבלת סחורה</a:t>
            </a:r>
          </a:p>
          <a:p>
            <a:pPr lvl="1" algn="r" rtl="1"/>
            <a:r>
              <a:rPr lang="he-IL" sz="1800" dirty="0" smtClean="0"/>
              <a:t>ועוד</a:t>
            </a:r>
            <a:r>
              <a:rPr lang="he-IL" sz="1800" dirty="0" smtClean="0"/>
              <a:t>...</a:t>
            </a:r>
          </a:p>
          <a:p>
            <a:pPr algn="r" rtl="1"/>
            <a:r>
              <a:rPr lang="he-IL" sz="2000" dirty="0" smtClean="0"/>
              <a:t>איך מתבצע תהליך הכנת מצעים </a:t>
            </a:r>
            <a:r>
              <a:rPr lang="he-IL" sz="2000" dirty="0" err="1" smtClean="0"/>
              <a:t>באבוג'ן</a:t>
            </a:r>
            <a:r>
              <a:rPr lang="he-IL" sz="2000" dirty="0" smtClean="0"/>
              <a:t>?</a:t>
            </a:r>
          </a:p>
          <a:p>
            <a:pPr algn="r" rtl="1"/>
            <a:r>
              <a:rPr lang="he-IL" sz="2000" dirty="0" smtClean="0"/>
              <a:t>איך </a:t>
            </a:r>
            <a:r>
              <a:rPr lang="he-IL" sz="2000" dirty="0" smtClean="0"/>
              <a:t>נשמר הטופס לאחר ביצוע </a:t>
            </a:r>
            <a:r>
              <a:rPr lang="he-IL" sz="2000" dirty="0" err="1" smtClean="0"/>
              <a:t>באבוג'ן</a:t>
            </a:r>
            <a:r>
              <a:rPr lang="he-IL" sz="2000" dirty="0" smtClean="0"/>
              <a:t>?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1844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9" r="25457" b="50000"/>
          <a:stretch/>
        </p:blipFill>
        <p:spPr bwMode="auto">
          <a:xfrm>
            <a:off x="3707903" y="4347281"/>
            <a:ext cx="1440160" cy="149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7" b="61937"/>
          <a:stretch/>
        </p:blipFill>
        <p:spPr bwMode="auto">
          <a:xfrm>
            <a:off x="1034709" y="1988840"/>
            <a:ext cx="181310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1783350"/>
            <a:ext cx="1394459" cy="18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44824"/>
            <a:ext cx="18722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99008"/>
            <a:ext cx="194421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570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/>
          <p:cNvSpPr txBox="1">
            <a:spLocks/>
          </p:cNvSpPr>
          <p:nvPr/>
        </p:nvSpPr>
        <p:spPr>
          <a:xfrm>
            <a:off x="467544" y="1782688"/>
            <a:ext cx="8229600" cy="4372075"/>
          </a:xfrm>
          <a:prstGeom prst="rect">
            <a:avLst/>
          </a:prstGeom>
        </p:spPr>
        <p:txBody>
          <a:bodyPr/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Monotype Sorts" pitchFamily="2" charset="2"/>
              <a:buChar char="n"/>
              <a:defRPr sz="16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1pPr>
            <a:lvl2pPr marL="742950" indent="-296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14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2pPr>
            <a:lvl3pPr marL="11509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/>
            <a:r>
              <a:rPr lang="he-IL" sz="2400" dirty="0" smtClean="0"/>
              <a:t>תמיכה בשפות משתמש</a:t>
            </a:r>
          </a:p>
          <a:p>
            <a:pPr lvl="1" algn="r" rtl="1"/>
            <a:r>
              <a:rPr lang="he-IL" sz="2400" dirty="0" smtClean="0"/>
              <a:t>ניהול </a:t>
            </a:r>
            <a:r>
              <a:rPr lang="he-IL" sz="2400" dirty="0" smtClean="0"/>
              <a:t>מלאי חומרי מעבדה / סטוקים</a:t>
            </a:r>
          </a:p>
          <a:p>
            <a:pPr lvl="1" algn="r" rtl="1"/>
            <a:r>
              <a:rPr lang="he-IL" sz="2400" dirty="0" smtClean="0"/>
              <a:t>ווידוא באמצעות ברקוד החומר המתאים לפרוטוקול</a:t>
            </a:r>
          </a:p>
          <a:p>
            <a:pPr lvl="1" algn="r" rtl="1"/>
            <a:r>
              <a:rPr lang="he-IL" sz="2400" dirty="0" smtClean="0"/>
              <a:t>הכנסת נתונים בצורה אוטומטית (לדוגמא משקלים)</a:t>
            </a:r>
          </a:p>
          <a:p>
            <a:pPr lvl="1" algn="r" rtl="1"/>
            <a:r>
              <a:rPr lang="he-IL" sz="2400" dirty="0" smtClean="0"/>
              <a:t>מחזור חיים של פרוטוקול – מכלול אישורים</a:t>
            </a:r>
          </a:p>
          <a:p>
            <a:pPr lvl="1" algn="r" rtl="1"/>
            <a:r>
              <a:rPr lang="he-IL" sz="2400" dirty="0" smtClean="0"/>
              <a:t>התאמה על פי צורך הרשאות לעדכון על פי שם משתמש ובהתאם להגדרות יוצר הפרוטוקול</a:t>
            </a:r>
          </a:p>
          <a:p>
            <a:pPr lvl="1" algn="r" rtl="1"/>
            <a:r>
              <a:rPr lang="he-IL" sz="2400" dirty="0" smtClean="0"/>
              <a:t>תמיכה </a:t>
            </a:r>
            <a:r>
              <a:rPr lang="he-IL" sz="2400" dirty="0"/>
              <a:t>בהרצה של מספר </a:t>
            </a:r>
            <a:r>
              <a:rPr lang="he-IL" sz="2400" dirty="0" smtClean="0"/>
              <a:t>נהלים במקביל</a:t>
            </a:r>
            <a:endParaRPr lang="en-US" sz="2400" dirty="0"/>
          </a:p>
          <a:p>
            <a:pPr lvl="1" algn="r" rtl="1"/>
            <a:r>
              <a:rPr lang="he-IL" sz="2400" dirty="0"/>
              <a:t>תמיכה בהרצה </a:t>
            </a:r>
            <a:r>
              <a:rPr lang="he-IL" sz="2400" dirty="0" smtClean="0"/>
              <a:t>מתמשכת (מספר ימים)</a:t>
            </a:r>
            <a:endParaRPr lang="en-US" sz="2400" dirty="0"/>
          </a:p>
          <a:p>
            <a:pPr lvl="1" algn="r" rtl="1"/>
            <a:endParaRPr lang="he-IL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198227"/>
            <a:ext cx="2150665" cy="869709"/>
            <a:chOff x="323528" y="198227"/>
            <a:chExt cx="2150665" cy="869709"/>
          </a:xfrm>
        </p:grpSpPr>
        <p:sp>
          <p:nvSpPr>
            <p:cNvPr id="3" name="TextBox 2"/>
            <p:cNvSpPr txBox="1"/>
            <p:nvPr/>
          </p:nvSpPr>
          <p:spPr>
            <a:xfrm>
              <a:off x="1363638" y="666519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36" b="13077"/>
            <a:stretch/>
          </p:blipFill>
          <p:spPr bwMode="auto">
            <a:xfrm>
              <a:off x="323528" y="198227"/>
              <a:ext cx="1152128" cy="869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146345" y="1259468"/>
            <a:ext cx="2831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פיתוחים </a:t>
            </a:r>
            <a:r>
              <a:rPr lang="he-IL" sz="32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לעתיד:</a:t>
            </a:r>
          </a:p>
        </p:txBody>
      </p:sp>
    </p:spTree>
    <p:extLst>
      <p:ext uri="{BB962C8B-B14F-4D97-AF65-F5344CB8AC3E}">
        <p14:creationId xmlns:p14="http://schemas.microsoft.com/office/powerpoint/2010/main" val="358084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4" name="TextBox 3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11"/>
          <a:stretch/>
        </p:blipFill>
        <p:spPr bwMode="auto">
          <a:xfrm>
            <a:off x="2474193" y="1382260"/>
            <a:ext cx="4248472" cy="479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15" y="1700807"/>
            <a:ext cx="5221813" cy="391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24" y="1612173"/>
            <a:ext cx="5776610" cy="433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0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467544" y="1772816"/>
            <a:ext cx="8229600" cy="4464496"/>
          </a:xfrm>
          <a:prstGeom prst="rect">
            <a:avLst/>
          </a:prstGeom>
        </p:spPr>
        <p:txBody>
          <a:bodyPr/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Monotype Sorts" pitchFamily="2" charset="2"/>
              <a:buChar char="n"/>
              <a:defRPr sz="16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1pPr>
            <a:lvl2pPr marL="742950" indent="-296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14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2pPr>
            <a:lvl3pPr marL="11509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rgbClr val="7F7F7F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800" dirty="0" smtClean="0"/>
              <a:t>המרת מידות לא נכונה (במעבר בין יחידות או כמויות שונות)</a:t>
            </a:r>
          </a:p>
          <a:p>
            <a:pPr algn="r" rtl="1"/>
            <a:r>
              <a:rPr lang="he-IL" sz="1800" dirty="0" smtClean="0"/>
              <a:t>לקיחת חומר לא נכון (אותו חומר מספקים שונים / חומרים שונים באריזות דומות)</a:t>
            </a:r>
          </a:p>
          <a:p>
            <a:pPr algn="r" rtl="1"/>
            <a:r>
              <a:rPr lang="he-IL" sz="1800" dirty="0" smtClean="0"/>
              <a:t>עבודה עם חומר פג תוקף (שכחו לבדוק את תוקף הסטוק)</a:t>
            </a:r>
          </a:p>
          <a:p>
            <a:pPr algn="r" rtl="1"/>
            <a:r>
              <a:rPr lang="he-IL" sz="1800" dirty="0" smtClean="0"/>
              <a:t>דילוג על שלב בתהליך (שכחו להוסיף את אחד המרכיבים בתהליך)</a:t>
            </a:r>
          </a:p>
          <a:p>
            <a:pPr algn="r" rtl="1"/>
            <a:r>
              <a:rPr lang="he-IL" sz="1800" dirty="0" smtClean="0"/>
              <a:t>חוסר תשומת לב לנושא בטיחות בעבודה (אי לבישת ציוד מגן מתאים בעבודה עם חומר כימי / אבקות)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sz="1800" dirty="0" smtClean="0"/>
              <a:t>איתור טעות</a:t>
            </a:r>
          </a:p>
          <a:p>
            <a:pPr algn="r" rtl="1"/>
            <a:r>
              <a:rPr lang="he-IL" sz="1800" dirty="0" smtClean="0"/>
              <a:t>קישור בין ניסוי / </a:t>
            </a:r>
            <a:r>
              <a:rPr lang="he-IL" sz="1800" dirty="0" err="1" smtClean="0"/>
              <a:t>פרוייקט</a:t>
            </a:r>
            <a:r>
              <a:rPr lang="he-IL" sz="1800" dirty="0" smtClean="0"/>
              <a:t> והפרוטוקול המתאים</a:t>
            </a:r>
          </a:p>
          <a:p>
            <a:pPr algn="r" rtl="1"/>
            <a:r>
              <a:rPr lang="he-IL" sz="1800" dirty="0" smtClean="0"/>
              <a:t>איתור פרוטוקול מתאים בתוך מאגר הפרוטוקולים והנהלים הקיימים</a:t>
            </a:r>
          </a:p>
          <a:p>
            <a:pPr algn="r" rtl="1"/>
            <a:r>
              <a:rPr lang="he-IL" sz="1800" dirty="0" smtClean="0"/>
              <a:t>זמינות נתוני רשת בזמן אמת (מעבדה / חממה)</a:t>
            </a:r>
            <a:endParaRPr lang="he-IL" sz="1800" dirty="0"/>
          </a:p>
        </p:txBody>
      </p:sp>
      <p:sp>
        <p:nvSpPr>
          <p:cNvPr id="5" name="Rectangle 4"/>
          <p:cNvSpPr/>
          <p:nvPr/>
        </p:nvSpPr>
        <p:spPr>
          <a:xfrm>
            <a:off x="4900898" y="1340768"/>
            <a:ext cx="3554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טעויות נפוצות בעבודה: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0735" y="3829782"/>
            <a:ext cx="3214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מגבלות נוספות כיום: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1763688" y="5949280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15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5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4849602" y="1340768"/>
            <a:ext cx="3605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איך היינו רוצים שייראה:</a:t>
            </a:r>
            <a:endParaRPr lang="he-IL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60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0" t="6664" r="21039" b="41819"/>
          <a:stretch/>
        </p:blipFill>
        <p:spPr bwMode="auto">
          <a:xfrm>
            <a:off x="457368" y="1556792"/>
            <a:ext cx="7997707" cy="438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751095" y="2924944"/>
            <a:ext cx="720080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3563888" y="1567550"/>
            <a:ext cx="792088" cy="288032"/>
          </a:xfrm>
          <a:prstGeom prst="round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</a:rPr>
              <a:t>Search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2289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5818029" y="1409544"/>
            <a:ext cx="720080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5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5818029" y="1409544"/>
            <a:ext cx="720080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12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" y="269323"/>
            <a:ext cx="2475207" cy="838200"/>
            <a:chOff x="0" y="668370"/>
            <a:chExt cx="2475207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1364652" y="1065566"/>
              <a:ext cx="11105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/>
                <a:t>ProtocAll</a:t>
              </a:r>
              <a:endParaRPr lang="he-IL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8370"/>
              <a:ext cx="1362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le 5"/>
          <p:cNvSpPr/>
          <p:nvPr/>
        </p:nvSpPr>
        <p:spPr>
          <a:xfrm>
            <a:off x="1918914" y="2204864"/>
            <a:ext cx="1500957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 required</a:t>
            </a:r>
          </a:p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8915" y="1107523"/>
            <a:ext cx="3589189" cy="604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Arabidopsis Validation Medium Preparation Normal (12L)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99088" y="2227719"/>
            <a:ext cx="1500957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70340" y="2229058"/>
            <a:ext cx="1500957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70339" y="1913987"/>
            <a:ext cx="1500957" cy="279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Amount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99087" y="1904148"/>
            <a:ext cx="1500957" cy="279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Units</a:t>
            </a:r>
            <a:endParaRPr lang="he-I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9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Introduction to Evogene_Jan2012_shirah">
  <a:themeElements>
    <a:clrScheme name="Introduction to Evogene_Jan2012_shirah 8">
      <a:dk1>
        <a:srgbClr val="7F7F7F"/>
      </a:dk1>
      <a:lt1>
        <a:srgbClr val="FFFFFF"/>
      </a:lt1>
      <a:dk2>
        <a:srgbClr val="1F497D"/>
      </a:dk2>
      <a:lt2>
        <a:srgbClr val="EEECE1"/>
      </a:lt2>
      <a:accent1>
        <a:srgbClr val="007030"/>
      </a:accent1>
      <a:accent2>
        <a:srgbClr val="002468"/>
      </a:accent2>
      <a:accent3>
        <a:srgbClr val="FFFFFF"/>
      </a:accent3>
      <a:accent4>
        <a:srgbClr val="6C6C6C"/>
      </a:accent4>
      <a:accent5>
        <a:srgbClr val="AABBAD"/>
      </a:accent5>
      <a:accent6>
        <a:srgbClr val="00205E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duction to Evogene_Jan2012_shirah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Evogene_Jan2012_shirah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007030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AABBAD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Evogene_Jan2012_shirah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007030"/>
        </a:accent1>
        <a:accent2>
          <a:srgbClr val="006344"/>
        </a:accent2>
        <a:accent3>
          <a:srgbClr val="FFFFFF"/>
        </a:accent3>
        <a:accent4>
          <a:srgbClr val="000000"/>
        </a:accent4>
        <a:accent5>
          <a:srgbClr val="AABBAD"/>
        </a:accent5>
        <a:accent6>
          <a:srgbClr val="00593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Evogene_Jan2012_shirah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007030"/>
        </a:accent1>
        <a:accent2>
          <a:srgbClr val="006344"/>
        </a:accent2>
        <a:accent3>
          <a:srgbClr val="FFFFFF"/>
        </a:accent3>
        <a:accent4>
          <a:srgbClr val="000000"/>
        </a:accent4>
        <a:accent5>
          <a:srgbClr val="AABBAD"/>
        </a:accent5>
        <a:accent6>
          <a:srgbClr val="00593D"/>
        </a:accent6>
        <a:hlink>
          <a:srgbClr val="002468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Evogene_Jan2012_shirah 5">
        <a:dk1>
          <a:srgbClr val="7F7F7F"/>
        </a:dk1>
        <a:lt1>
          <a:srgbClr val="FFFFFF"/>
        </a:lt1>
        <a:dk2>
          <a:srgbClr val="1F497D"/>
        </a:dk2>
        <a:lt2>
          <a:srgbClr val="EEECE1"/>
        </a:lt2>
        <a:accent1>
          <a:srgbClr val="007030"/>
        </a:accent1>
        <a:accent2>
          <a:srgbClr val="006344"/>
        </a:accent2>
        <a:accent3>
          <a:srgbClr val="FFFFFF"/>
        </a:accent3>
        <a:accent4>
          <a:srgbClr val="6C6C6C"/>
        </a:accent4>
        <a:accent5>
          <a:srgbClr val="AABBAD"/>
        </a:accent5>
        <a:accent6>
          <a:srgbClr val="00593D"/>
        </a:accent6>
        <a:hlink>
          <a:srgbClr val="002468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Evogene_Jan2012_shirah 6">
        <a:dk1>
          <a:srgbClr val="7F7F7F"/>
        </a:dk1>
        <a:lt1>
          <a:srgbClr val="FFFFFF"/>
        </a:lt1>
        <a:dk2>
          <a:srgbClr val="1F497D"/>
        </a:dk2>
        <a:lt2>
          <a:srgbClr val="EEECE1"/>
        </a:lt2>
        <a:accent1>
          <a:srgbClr val="007030"/>
        </a:accent1>
        <a:accent2>
          <a:srgbClr val="002468"/>
        </a:accent2>
        <a:accent3>
          <a:srgbClr val="FFFFFF"/>
        </a:accent3>
        <a:accent4>
          <a:srgbClr val="6C6C6C"/>
        </a:accent4>
        <a:accent5>
          <a:srgbClr val="AABBAD"/>
        </a:accent5>
        <a:accent6>
          <a:srgbClr val="00205E"/>
        </a:accent6>
        <a:hlink>
          <a:srgbClr val="47473B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Evogene_Jan2012_shirah 7">
        <a:dk1>
          <a:srgbClr val="7F7F7F"/>
        </a:dk1>
        <a:lt1>
          <a:srgbClr val="FFFFFF"/>
        </a:lt1>
        <a:dk2>
          <a:srgbClr val="1F497D"/>
        </a:dk2>
        <a:lt2>
          <a:srgbClr val="EEECE1"/>
        </a:lt2>
        <a:accent1>
          <a:srgbClr val="007030"/>
        </a:accent1>
        <a:accent2>
          <a:srgbClr val="002468"/>
        </a:accent2>
        <a:accent3>
          <a:srgbClr val="FFFFFF"/>
        </a:accent3>
        <a:accent4>
          <a:srgbClr val="6C6C6C"/>
        </a:accent4>
        <a:accent5>
          <a:srgbClr val="AABBAD"/>
        </a:accent5>
        <a:accent6>
          <a:srgbClr val="00205E"/>
        </a:accent6>
        <a:hlink>
          <a:srgbClr val="5A4B1E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Evogene_Jan2012_shirah 8">
        <a:dk1>
          <a:srgbClr val="7F7F7F"/>
        </a:dk1>
        <a:lt1>
          <a:srgbClr val="FFFFFF"/>
        </a:lt1>
        <a:dk2>
          <a:srgbClr val="1F497D"/>
        </a:dk2>
        <a:lt2>
          <a:srgbClr val="EEECE1"/>
        </a:lt2>
        <a:accent1>
          <a:srgbClr val="007030"/>
        </a:accent1>
        <a:accent2>
          <a:srgbClr val="002468"/>
        </a:accent2>
        <a:accent3>
          <a:srgbClr val="FFFFFF"/>
        </a:accent3>
        <a:accent4>
          <a:srgbClr val="6C6C6C"/>
        </a:accent4>
        <a:accent5>
          <a:srgbClr val="AABBAD"/>
        </a:accent5>
        <a:accent6>
          <a:srgbClr val="00205E"/>
        </a:accent6>
        <a:hlink>
          <a:srgbClr val="7F7F7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Introduction to Evogene_Jan2012_shirah 8">
    <a:dk1>
      <a:srgbClr val="7F7F7F"/>
    </a:dk1>
    <a:lt1>
      <a:srgbClr val="FFFFFF"/>
    </a:lt1>
    <a:dk2>
      <a:srgbClr val="1F497D"/>
    </a:dk2>
    <a:lt2>
      <a:srgbClr val="EEECE1"/>
    </a:lt2>
    <a:accent1>
      <a:srgbClr val="007030"/>
    </a:accent1>
    <a:accent2>
      <a:srgbClr val="002468"/>
    </a:accent2>
    <a:accent3>
      <a:srgbClr val="FFFFFF"/>
    </a:accent3>
    <a:accent4>
      <a:srgbClr val="6C6C6C"/>
    </a:accent4>
    <a:accent5>
      <a:srgbClr val="AABBAD"/>
    </a:accent5>
    <a:accent6>
      <a:srgbClr val="00205E"/>
    </a:accent6>
    <a:hlink>
      <a:srgbClr val="7F7F7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470</Words>
  <Application>Microsoft Office PowerPoint</Application>
  <PresentationFormat>On-screen Show (4:3)</PresentationFormat>
  <Paragraphs>153</Paragraphs>
  <Slides>21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4_Introduction to Evogene_Jan2012_shirah</vt:lpstr>
      <vt:lpstr>Microsoft PowerPoint 97-2003 Presentation</vt:lpstr>
      <vt:lpstr>ProtocAll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Carmit Lifshitz</dc:creator>
  <cp:lastModifiedBy>Carmit Lifshitz</cp:lastModifiedBy>
  <cp:revision>30</cp:revision>
  <cp:lastPrinted>2014-12-31T07:05:30Z</cp:lastPrinted>
  <dcterms:created xsi:type="dcterms:W3CDTF">2014-12-30T06:55:34Z</dcterms:created>
  <dcterms:modified xsi:type="dcterms:W3CDTF">2014-12-31T07:07:47Z</dcterms:modified>
</cp:coreProperties>
</file>