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387" r:id="rId4"/>
    <p:sldId id="395" r:id="rId5"/>
    <p:sldId id="399" r:id="rId6"/>
    <p:sldId id="384" r:id="rId7"/>
    <p:sldId id="388" r:id="rId8"/>
    <p:sldId id="389" r:id="rId9"/>
    <p:sldId id="402" r:id="rId10"/>
    <p:sldId id="390" r:id="rId11"/>
    <p:sldId id="400" r:id="rId12"/>
    <p:sldId id="403" r:id="rId13"/>
    <p:sldId id="401" r:id="rId14"/>
    <p:sldId id="404" r:id="rId15"/>
    <p:sldId id="340" r:id="rId16"/>
    <p:sldId id="274" r:id="rId17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60C900"/>
    <a:srgbClr val="00AE00"/>
    <a:srgbClr val="800080"/>
    <a:srgbClr val="FFFF00"/>
    <a:srgbClr val="006C62"/>
    <a:srgbClr val="660033"/>
    <a:srgbClr val="426C44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716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110TB for US CMS and US ATLAS</a:t>
            </a:r>
          </a:p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What is the size of the file in glite-url-copy?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This test has 200+ concurrent srmLs client connections, totalling 1000 SRM interfaces all together.</a:t>
            </a:r>
          </a:p>
          <a:p>
            <a:r>
              <a:rPr lang="en-US" smtClean="0">
                <a:latin typeface="Times New Roman" charset="0"/>
              </a:rPr>
              <a:t>Ian Fisk at FNAL performed a similar test at FNAL with 1000 concurrent clients (?), and results are similar at 1 Hz with GSI proxy delegation and GUMS authN.  Under the heavy load (?), bestman server didn’t crash!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Package includes everything you need. Only java is needed from the node.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Scalability performance test – in the later slides</a:t>
            </a:r>
          </a:p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Either full mode or Gateway mode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Both modes support WLCG MoU for SRM v2.2</a:t>
            </a:r>
          </a:p>
          <a:p>
            <a:r>
              <a:rPr lang="en-US" smtClean="0">
                <a:latin typeface="Times New Roman" charset="0"/>
              </a:rPr>
              <a:t>Works with other SRM v2.2 implementations</a:t>
            </a:r>
          </a:p>
          <a:p>
            <a:r>
              <a:rPr lang="en-US" smtClean="0">
                <a:latin typeface="Times New Roman" charset="0"/>
              </a:rPr>
              <a:t>Works with PhEDEx and FTS file transfers</a:t>
            </a:r>
          </a:p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lvl="1" indent="-228600"/>
            <a:r>
              <a:rPr lang="en-US" sz="1600" smtClean="0">
                <a:latin typeface="Times New Roman" charset="0"/>
              </a:rPr>
              <a:t>Works with other SRM implementations, including </a:t>
            </a:r>
            <a:r>
              <a:rPr lang="en-US" sz="1800" smtClean="0">
                <a:latin typeface="Times New Roman" charset="0"/>
              </a:rPr>
              <a:t>Works with PhEDEx and FTS file transfers</a:t>
            </a:r>
            <a:endParaRPr lang="en-US" sz="1600" smtClean="0">
              <a:latin typeface="Times New Roman" charset="0"/>
            </a:endParaRPr>
          </a:p>
          <a:p>
            <a:pPr marL="228600" indent="-228600"/>
            <a:r>
              <a:rPr lang="en-US" sz="1600" smtClean="0">
                <a:latin typeface="Times New Roman" charset="0"/>
              </a:rPr>
              <a:t>In the near future, a site can customize the file system access from BeStMan through plug-in, extending beyond posix compliant access.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charset="0"/>
              </a:rPr>
              <a:t>Sequential jobs in non-block mode:  glite-url-copy sends out a request in background and returns a "Transfer Request ID" to user to check back later (using glite-url-copy-status). </a:t>
            </a:r>
          </a:p>
          <a:p>
            <a:r>
              <a:rPr lang="en-US" smtClean="0">
                <a:latin typeface="Times New Roman" charset="0"/>
              </a:rPr>
              <a:t>So, 5000 PUT or GET were run non-stop. Each takes many seconds to complete. A frequency of 5-7hz (all successful) was achieved.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lvl="2">
              <a:defRPr/>
            </a:pPr>
            <a:r>
              <a:rPr lang="en-US" dirty="0" smtClean="0">
                <a:ea typeface="+mn-ea"/>
              </a:rPr>
              <a:t>5000 PUT operations = 25000 SRM interfaces = </a:t>
            </a:r>
            <a:r>
              <a:rPr lang="en-US" sz="1400" dirty="0" smtClean="0">
                <a:ea typeface="+mn-ea"/>
              </a:rPr>
              <a:t>~28.25 SRM interfaces per second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5000 GET operations = 10000 SRM interfaces = ~14.10 SRM interfaces per second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The reason that PUT has better rate is because PUT operation has more SRM interface.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In other words, </a:t>
            </a:r>
            <a:r>
              <a:rPr lang="en-US" sz="2400" dirty="0" err="1" smtClean="0">
                <a:ea typeface="+mn-ea"/>
                <a:cs typeface="+mn-cs"/>
              </a:rPr>
              <a:t>bestman</a:t>
            </a:r>
            <a:r>
              <a:rPr lang="en-US" sz="2400" dirty="0" smtClean="0">
                <a:ea typeface="+mn-ea"/>
                <a:cs typeface="+mn-cs"/>
              </a:rPr>
              <a:t> itself can handle whatever necessary, more than 30 or maybe 40 interfaces/sec, depending on the machine capability.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Note1 : </a:t>
            </a:r>
            <a:r>
              <a:rPr lang="en-US" sz="2000" dirty="0" err="1" smtClean="0">
                <a:ea typeface="+mn-ea"/>
                <a:cs typeface="+mn-cs"/>
              </a:rPr>
              <a:t>GridFTP</a:t>
            </a:r>
            <a:r>
              <a:rPr lang="en-US" sz="2000" dirty="0" smtClean="0">
                <a:ea typeface="+mn-ea"/>
                <a:cs typeface="+mn-cs"/>
              </a:rPr>
              <a:t> servers may be overrun by the incoming PUT requests, which in turn caused large number of </a:t>
            </a:r>
            <a:r>
              <a:rPr lang="en-US" sz="2000" dirty="0" err="1" smtClean="0">
                <a:ea typeface="+mn-ea"/>
                <a:cs typeface="+mn-cs"/>
              </a:rPr>
              <a:t>glite-url-copy</a:t>
            </a:r>
            <a:r>
              <a:rPr lang="en-US" sz="2000" dirty="0" smtClean="0">
                <a:ea typeface="+mn-ea"/>
                <a:cs typeface="+mn-cs"/>
              </a:rPr>
              <a:t> processes accumulated at the submission host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13" y="0"/>
            <a:ext cx="64801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6294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0813" y="1219200"/>
            <a:ext cx="8842375" cy="5257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34950"/>
            <a:ext cx="11922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13" y="1219200"/>
            <a:ext cx="43449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3449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6629400" cy="944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4138" tIns="41275" rIns="84138" bIns="412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3" name="Line 3"/>
          <p:cNvSpPr>
            <a:spLocks noChangeShapeType="1"/>
          </p:cNvSpPr>
          <p:nvPr userDrawn="1"/>
        </p:nvSpPr>
        <p:spPr bwMode="auto">
          <a:xfrm>
            <a:off x="1447800" y="990600"/>
            <a:ext cx="6629400" cy="0"/>
          </a:xfrm>
          <a:prstGeom prst="line">
            <a:avLst/>
          </a:prstGeom>
          <a:noFill/>
          <a:ln w="76200" cmpd="tri">
            <a:solidFill>
              <a:srgbClr val="00279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696325" y="6167438"/>
            <a:ext cx="379413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76200" y="6540500"/>
            <a:ext cx="16700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0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 Sim, CRD</a:t>
            </a:r>
            <a:r>
              <a:rPr lang="en-US" sz="10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0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</a:t>
            </a:r>
            <a:r>
              <a:rPr lang="en-US" sz="4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0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</a:t>
            </a:r>
            <a:r>
              <a:rPr lang="en-US" sz="4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0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</a:t>
            </a:r>
            <a:r>
              <a:rPr lang="en-US" sz="4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000" b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</a:t>
            </a:r>
            <a:r>
              <a:rPr lang="en-US" sz="10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8756650" y="6554788"/>
            <a:ext cx="29845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fld id="{156CB25C-6772-BA45-816F-8DFC028A69AB}" type="slidenum">
              <a:rPr lang="en-US" sz="800">
                <a:solidFill>
                  <a:srgbClr val="009688"/>
                </a:solidFill>
                <a:latin typeface="Times New Roman" pitchFamily="18" charset="0"/>
                <a:ea typeface="+mn-ea"/>
                <a:cs typeface="+mn-cs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009688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13" y="1219200"/>
            <a:ext cx="8842375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4138" tIns="41275" rIns="84138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text styles Click to edit Master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2" name="Picture 9"/>
          <p:cNvPicPr>
            <a:picLocks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28600" y="228600"/>
            <a:ext cx="1257300" cy="79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7051" name="Text Box 11"/>
          <p:cNvSpPr txBox="1">
            <a:spLocks noChangeArrowheads="1"/>
          </p:cNvSpPr>
          <p:nvPr userDrawn="1"/>
        </p:nvSpPr>
        <p:spPr bwMode="auto">
          <a:xfrm>
            <a:off x="2046288" y="6529388"/>
            <a:ext cx="510540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</a:rPr>
              <a:t>US CMS Workshop, Mar. 3, 2009</a:t>
            </a:r>
          </a:p>
        </p:txBody>
      </p:sp>
      <p:pic>
        <p:nvPicPr>
          <p:cNvPr id="1034" name="Picture 11" descr="osg_logo_4c_whit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924800" y="234950"/>
            <a:ext cx="11922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6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defTabSz="8255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09563" indent="-309563" algn="l" defTabSz="825500" rtl="0" eaLnBrk="0" fontAlgn="base" hangingPunct="0">
        <a:lnSpc>
          <a:spcPct val="85000"/>
        </a:lnSpc>
        <a:spcBef>
          <a:spcPct val="20000"/>
        </a:spcBef>
        <a:spcAft>
          <a:spcPct val="20000"/>
        </a:spcAft>
        <a:buClr>
          <a:schemeClr val="hlink"/>
        </a:buClr>
        <a:buSzPct val="100000"/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671513" indent="-247650" algn="l" defTabSz="825500" rtl="0" eaLnBrk="0" fontAlgn="base" hangingPunct="0"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2400" b="1">
          <a:solidFill>
            <a:srgbClr val="426C44"/>
          </a:solidFill>
          <a:latin typeface="+mn-lt"/>
          <a:ea typeface="ＭＳ Ｐゴシック" charset="-128"/>
        </a:defRPr>
      </a:lvl2pPr>
      <a:lvl3pPr marL="1031875" indent="-206375" algn="l" defTabSz="825500" rtl="0" eaLnBrk="0" fontAlgn="base" hangingPunct="0"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2000" b="1">
          <a:solidFill>
            <a:srgbClr val="660033"/>
          </a:solidFill>
          <a:latin typeface="+mn-lt"/>
          <a:ea typeface="ＭＳ Ｐゴシック" charset="-128"/>
        </a:defRPr>
      </a:lvl3pPr>
      <a:lvl4pPr marL="1446213" indent="-207963" algn="l" defTabSz="825500" rtl="0" eaLnBrk="0" fontAlgn="base" hangingPunct="0"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2000" b="1">
          <a:solidFill>
            <a:srgbClr val="DC0081"/>
          </a:solidFill>
          <a:latin typeface="+mn-lt"/>
          <a:ea typeface="ＭＳ Ｐゴシック" charset="-128"/>
        </a:defRPr>
      </a:lvl4pPr>
      <a:lvl5pPr marL="1857375" indent="-206375" algn="l" defTabSz="825500" rtl="0" eaLnBrk="0" fontAlgn="base" hangingPunct="0"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1600" b="1">
          <a:solidFill>
            <a:srgbClr val="063DE8"/>
          </a:solidFill>
          <a:latin typeface="+mn-lt"/>
          <a:ea typeface="ＭＳ Ｐゴシック" charset="-128"/>
        </a:defRPr>
      </a:lvl5pPr>
      <a:lvl6pPr marL="2314575" indent="-206375" algn="l" defTabSz="825500" rtl="0" eaLnBrk="0" fontAlgn="base" hangingPunct="0">
        <a:lnSpc>
          <a:spcPct val="85000"/>
        </a:lnSpc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1600" b="1">
          <a:solidFill>
            <a:srgbClr val="063DE8"/>
          </a:solidFill>
          <a:latin typeface="+mn-lt"/>
        </a:defRPr>
      </a:lvl6pPr>
      <a:lvl7pPr marL="2771775" indent="-206375" algn="l" defTabSz="825500" rtl="0" eaLnBrk="0" fontAlgn="base" hangingPunct="0">
        <a:lnSpc>
          <a:spcPct val="85000"/>
        </a:lnSpc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1600" b="1">
          <a:solidFill>
            <a:srgbClr val="063DE8"/>
          </a:solidFill>
          <a:latin typeface="+mn-lt"/>
        </a:defRPr>
      </a:lvl7pPr>
      <a:lvl8pPr marL="3228975" indent="-206375" algn="l" defTabSz="825500" rtl="0" eaLnBrk="0" fontAlgn="base" hangingPunct="0">
        <a:lnSpc>
          <a:spcPct val="85000"/>
        </a:lnSpc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1600" b="1">
          <a:solidFill>
            <a:srgbClr val="063DE8"/>
          </a:solidFill>
          <a:latin typeface="+mn-lt"/>
        </a:defRPr>
      </a:lvl8pPr>
      <a:lvl9pPr marL="3686175" indent="-206375" algn="l" defTabSz="825500" rtl="0" eaLnBrk="0" fontAlgn="base" hangingPunct="0">
        <a:lnSpc>
          <a:spcPct val="85000"/>
        </a:lnSpc>
        <a:spcBef>
          <a:spcPct val="10000"/>
        </a:spcBef>
        <a:spcAft>
          <a:spcPct val="10000"/>
        </a:spcAft>
        <a:buClr>
          <a:schemeClr val="hlink"/>
        </a:buClr>
        <a:buSzPct val="100000"/>
        <a:buChar char="•"/>
        <a:defRPr sz="1600" b="1">
          <a:solidFill>
            <a:srgbClr val="063DE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0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7.jpeg"/><Relationship Id="rId9" Type="http://schemas.openxmlformats.org/officeDocument/2006/relationships/image" Target="../media/image10.png"/><Relationship Id="rId18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7" Type="http://schemas.openxmlformats.org/officeDocument/2006/relationships/image" Target="../media/image26.png"/><Relationship Id="rId14" Type="http://schemas.openxmlformats.org/officeDocument/2006/relationships/image" Target="../media/image1.wmf"/><Relationship Id="rId23" Type="http://schemas.openxmlformats.org/officeDocument/2006/relationships/image" Target="../media/image22.jpeg"/><Relationship Id="rId4" Type="http://schemas.openxmlformats.org/officeDocument/2006/relationships/image" Target="../media/image5.jpeg"/><Relationship Id="rId28" Type="http://schemas.openxmlformats.org/officeDocument/2006/relationships/image" Target="../media/image27.png"/><Relationship Id="rId26" Type="http://schemas.openxmlformats.org/officeDocument/2006/relationships/image" Target="../media/image25.png"/><Relationship Id="rId11" Type="http://schemas.openxmlformats.org/officeDocument/2006/relationships/image" Target="../media/image12.png"/><Relationship Id="rId6" Type="http://schemas.openxmlformats.org/officeDocument/2006/relationships/image" Target="../media/image7.jpeg"/><Relationship Id="rId16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225" y="2120900"/>
            <a:ext cx="8939213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8793163" y="6570663"/>
            <a:ext cx="228600" cy="1809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765425" y="1065213"/>
            <a:ext cx="2755900" cy="1746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1295400"/>
            <a:ext cx="87630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Aft>
                <a:spcPct val="25000"/>
              </a:spcAft>
              <a:defRPr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Berkeley Storage Manager </a:t>
            </a:r>
            <a:b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(BeStMan)</a:t>
            </a:r>
          </a:p>
          <a:p>
            <a:pPr algn="ctr" eaLnBrk="0" hangingPunct="0">
              <a:defRPr/>
            </a:pPr>
            <a:endParaRPr lang="en-US" sz="2200">
              <a:solidFill>
                <a:srgbClr val="006C6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 algn="ctr" eaLnBrk="0" hangingPunct="0">
              <a:defRPr/>
            </a:pPr>
            <a:r>
              <a:rPr lang="en-US" sz="2200">
                <a:solidFill>
                  <a:srgbClr val="006C6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/>
            </a:r>
            <a:br>
              <a:rPr lang="en-US" sz="2200">
                <a:solidFill>
                  <a:srgbClr val="006C6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r>
              <a:rPr lang="en-US" sz="2200">
                <a:solidFill>
                  <a:srgbClr val="006C6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Alex Sim</a:t>
            </a:r>
          </a:p>
          <a:p>
            <a:pPr algn="ctr" eaLnBrk="0" hangingPunct="0">
              <a:defRPr/>
            </a:pPr>
            <a:endParaRPr lang="en-US" sz="2200">
              <a:solidFill>
                <a:srgbClr val="006C6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  <a:p>
            <a:pPr algn="ctr" eaLnBrk="0" hangingPunct="0">
              <a:defRPr/>
            </a:pPr>
            <a:r>
              <a:rPr lang="en-US" sz="2000">
                <a:solidFill>
                  <a:srgbClr val="006C6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Scientific Data Management Research Group</a:t>
            </a:r>
          </a:p>
          <a:p>
            <a:pPr algn="ctr" eaLnBrk="0" hangingPunct="0">
              <a:defRPr/>
            </a:pPr>
            <a:r>
              <a:rPr lang="en-US" sz="2000">
                <a:solidFill>
                  <a:srgbClr val="006C6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Computational Research Division</a:t>
            </a:r>
          </a:p>
          <a:p>
            <a:pPr algn="ctr" eaLnBrk="0" hangingPunct="0">
              <a:defRPr/>
            </a:pPr>
            <a:r>
              <a:rPr lang="en-US" sz="2000">
                <a:solidFill>
                  <a:srgbClr val="006C6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Lawrence Berkeley National Laboratory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Performance test results (1)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C0128"/>
              </a:buClr>
              <a:defRPr/>
            </a:pPr>
            <a:r>
              <a:rPr lang="en-US" sz="2400" dirty="0" smtClean="0">
                <a:solidFill>
                  <a:srgbClr val="00279F"/>
                </a:solidFill>
                <a:ea typeface="+mn-ea"/>
                <a:cs typeface="+mn-cs"/>
              </a:rPr>
              <a:t>Test result for PUT operation</a:t>
            </a:r>
          </a:p>
          <a:p>
            <a:pPr lvl="1">
              <a:defRPr/>
            </a:pPr>
            <a:r>
              <a:rPr lang="en-US" sz="2000" dirty="0" smtClean="0"/>
              <a:t>5000 PUT, all completed </a:t>
            </a:r>
          </a:p>
          <a:p>
            <a:pPr lvl="1">
              <a:defRPr/>
            </a:pPr>
            <a:r>
              <a:rPr lang="en-US" sz="1800" dirty="0" smtClean="0"/>
              <a:t>Total 885 seconds</a:t>
            </a:r>
          </a:p>
          <a:p>
            <a:pPr lvl="1">
              <a:defRPr/>
            </a:pPr>
            <a:r>
              <a:rPr lang="en-US" sz="1800" dirty="0" smtClean="0"/>
              <a:t>~5.65 PUT operations per second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Test result for GET operation</a:t>
            </a:r>
          </a:p>
          <a:p>
            <a:pPr lvl="1">
              <a:defRPr/>
            </a:pPr>
            <a:r>
              <a:rPr lang="en-US" sz="2000" dirty="0" smtClean="0"/>
              <a:t>5000 GET, all completed </a:t>
            </a:r>
          </a:p>
          <a:p>
            <a:pPr lvl="1">
              <a:defRPr/>
            </a:pPr>
            <a:r>
              <a:rPr lang="en-US" sz="1800" dirty="0" smtClean="0"/>
              <a:t>Total 709 seconds </a:t>
            </a:r>
          </a:p>
          <a:p>
            <a:pPr lvl="1">
              <a:defRPr/>
            </a:pPr>
            <a:r>
              <a:rPr lang="en-US" sz="1800" dirty="0" smtClean="0"/>
              <a:t>~7.05 GET operations per second</a:t>
            </a:r>
          </a:p>
          <a:p>
            <a:pPr lvl="2">
              <a:defRPr/>
            </a:pPr>
            <a:endParaRPr lang="en-US" sz="1400" dirty="0" smtClean="0"/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Notes</a:t>
            </a:r>
          </a:p>
          <a:p>
            <a:pPr lvl="1">
              <a:defRPr/>
            </a:pPr>
            <a:r>
              <a:rPr lang="en-US" sz="2000" dirty="0" err="1" smtClean="0"/>
              <a:t>Xrootd</a:t>
            </a:r>
            <a:r>
              <a:rPr lang="en-US" sz="2000" dirty="0" smtClean="0"/>
              <a:t> storage imposes a 5 seconds delay when creating new files</a:t>
            </a:r>
          </a:p>
          <a:p>
            <a:pPr lvl="1">
              <a:defRPr/>
            </a:pPr>
            <a:r>
              <a:rPr lang="en-US" sz="2000" dirty="0" smtClean="0"/>
              <a:t>There was only one client node in this test</a:t>
            </a:r>
          </a:p>
          <a:p>
            <a:pPr lvl="1">
              <a:defRPr/>
            </a:pPr>
            <a:endParaRPr lang="en-US" sz="2000" dirty="0" smtClean="0"/>
          </a:p>
          <a:p>
            <a:pPr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Performance test (2)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1143000"/>
            <a:ext cx="8842375" cy="52578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This stress tests done by Brian </a:t>
            </a:r>
            <a:r>
              <a:rPr lang="en-US" sz="2000" dirty="0" err="1" smtClean="0">
                <a:ea typeface="+mn-ea"/>
                <a:cs typeface="+mn-cs"/>
              </a:rPr>
              <a:t>Bockelman</a:t>
            </a:r>
            <a:r>
              <a:rPr lang="en-US" sz="2000" dirty="0" smtClean="0">
                <a:ea typeface="+mn-ea"/>
                <a:cs typeface="+mn-cs"/>
              </a:rPr>
              <a:t> at UNL</a:t>
            </a:r>
          </a:p>
          <a:p>
            <a:pPr lvl="1">
              <a:defRPr/>
            </a:pPr>
            <a:r>
              <a:rPr lang="en-US" sz="1800" dirty="0" smtClean="0"/>
              <a:t>Tests on LS operation with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in the backend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UNL</a:t>
            </a:r>
          </a:p>
          <a:p>
            <a:pPr lvl="1">
              <a:defRPr/>
            </a:pPr>
            <a:r>
              <a:rPr lang="en-US" sz="1800" dirty="0" smtClean="0"/>
              <a:t>UNL is the first instance of a </a:t>
            </a:r>
            <a:r>
              <a:rPr lang="en-US" sz="1800" dirty="0" err="1" smtClean="0"/>
              <a:t>BeStMan</a:t>
            </a:r>
            <a:r>
              <a:rPr lang="en-US" sz="1800" dirty="0" smtClean="0"/>
              <a:t> gateway endpoint to pass all the automated CMS tests which is done through EGEE SAM product.</a:t>
            </a:r>
          </a:p>
          <a:p>
            <a:pPr lvl="1">
              <a:defRPr/>
            </a:pPr>
            <a:r>
              <a:rPr lang="en-US" sz="1800" dirty="0" smtClean="0"/>
              <a:t>For US CMS and US ATLAS, it manages data transfers of 1-2 </a:t>
            </a:r>
            <a:r>
              <a:rPr lang="en-US" sz="1800" smtClean="0"/>
              <a:t>TB an hour</a:t>
            </a:r>
          </a:p>
          <a:p>
            <a:pPr lvl="2">
              <a:defRPr/>
            </a:pPr>
            <a:r>
              <a:rPr lang="en-US" sz="1400" dirty="0" smtClean="0"/>
              <a:t>peaks up to 10Gbps, sustains 2 </a:t>
            </a:r>
            <a:r>
              <a:rPr lang="en-US" sz="1400" dirty="0" err="1" smtClean="0"/>
              <a:t>Gbps</a:t>
            </a:r>
            <a:endParaRPr lang="en-US" sz="1800" dirty="0" smtClean="0"/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Setup</a:t>
            </a:r>
          </a:p>
          <a:p>
            <a:pPr lvl="1">
              <a:defRPr/>
            </a:pPr>
            <a:r>
              <a:rPr lang="en-US" sz="1800" dirty="0" err="1" smtClean="0"/>
              <a:t>BeStMan</a:t>
            </a:r>
            <a:r>
              <a:rPr lang="en-US" sz="1800" dirty="0" smtClean="0"/>
              <a:t>-Gateway </a:t>
            </a:r>
          </a:p>
          <a:p>
            <a:pPr lvl="2">
              <a:defRPr/>
            </a:pPr>
            <a:r>
              <a:rPr lang="en-US" sz="1400" dirty="0" smtClean="0"/>
              <a:t>On 2x dual core Xeons @ 2.66GHz, 2GB memory, single 160GB, 1Gbit NIC</a:t>
            </a:r>
          </a:p>
          <a:p>
            <a:pPr lvl="2">
              <a:defRPr/>
            </a:pPr>
            <a:r>
              <a:rPr lang="en-US" sz="1400" dirty="0" smtClean="0"/>
              <a:t>Running </a:t>
            </a:r>
            <a:r>
              <a:rPr lang="en-US" sz="1400" dirty="0" err="1" smtClean="0"/>
              <a:t>CentOS</a:t>
            </a:r>
            <a:r>
              <a:rPr lang="en-US" sz="1400" dirty="0" smtClean="0"/>
              <a:t> 5.2 x86_64 with absolutely no tweaks</a:t>
            </a:r>
          </a:p>
          <a:p>
            <a:pPr lvl="1">
              <a:defRPr/>
            </a:pPr>
            <a:r>
              <a:rPr lang="en-US" sz="1800" dirty="0" err="1" smtClean="0"/>
              <a:t>Hadoop</a:t>
            </a:r>
            <a:r>
              <a:rPr lang="en-US" sz="1800" dirty="0" smtClean="0"/>
              <a:t> 0.18.1 with custom site patches for approx. 110TB raw disk</a:t>
            </a:r>
          </a:p>
          <a:p>
            <a:pPr lvl="2">
              <a:defRPr/>
            </a:pPr>
            <a:r>
              <a:rPr lang="en-US" sz="1400" dirty="0" smtClean="0"/>
              <a:t>Mounts as a normal file system through FUSE</a:t>
            </a:r>
          </a:p>
          <a:p>
            <a:pPr lvl="1">
              <a:defRPr/>
            </a:pPr>
            <a:r>
              <a:rPr lang="en-US" sz="1800" dirty="0" err="1" smtClean="0"/>
              <a:t>GridFTP</a:t>
            </a:r>
            <a:r>
              <a:rPr lang="en-US" sz="1800" dirty="0" smtClean="0"/>
              <a:t> servers</a:t>
            </a:r>
          </a:p>
          <a:p>
            <a:pPr lvl="2">
              <a:defRPr/>
            </a:pPr>
            <a:r>
              <a:rPr lang="en-US" sz="1600" dirty="0" err="1" smtClean="0"/>
              <a:t>Globus</a:t>
            </a:r>
            <a:r>
              <a:rPr lang="en-US" sz="1600" dirty="0" smtClean="0"/>
              <a:t> version with a custom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DSI module</a:t>
            </a:r>
          </a:p>
          <a:p>
            <a:pPr lvl="2">
              <a:defRPr/>
            </a:pPr>
            <a:r>
              <a:rPr lang="en-US" sz="1600" dirty="0" smtClean="0"/>
              <a:t>10 </a:t>
            </a:r>
            <a:r>
              <a:rPr lang="en-US" sz="1600" dirty="0" err="1" smtClean="0"/>
              <a:t>GridFTP</a:t>
            </a:r>
            <a:r>
              <a:rPr lang="en-US" sz="1600" dirty="0" smtClean="0"/>
              <a:t> servers with </a:t>
            </a:r>
            <a:r>
              <a:rPr lang="en-US" sz="1600" dirty="0" err="1" smtClean="0"/>
              <a:t>BeStMan</a:t>
            </a:r>
            <a:r>
              <a:rPr lang="en-US" sz="1600" dirty="0" smtClean="0"/>
              <a:t> load-balancing mechanism</a:t>
            </a:r>
          </a:p>
          <a:p>
            <a:pPr lvl="1"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Performance test (2)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Client setup</a:t>
            </a:r>
          </a:p>
          <a:p>
            <a:pPr lvl="1">
              <a:defRPr/>
            </a:pPr>
            <a:r>
              <a:rPr lang="en-US" sz="1800" dirty="0" smtClean="0"/>
              <a:t>Clients on 200 hosts</a:t>
            </a:r>
          </a:p>
          <a:p>
            <a:pPr lvl="2">
              <a:defRPr/>
            </a:pPr>
            <a:r>
              <a:rPr lang="en-US" sz="1600" dirty="0" smtClean="0"/>
              <a:t>Each host started one script almost at the same time (+/- 2 seconds)</a:t>
            </a:r>
          </a:p>
          <a:p>
            <a:pPr lvl="2">
              <a:defRPr/>
            </a:pPr>
            <a:r>
              <a:rPr lang="en-US" sz="1600" dirty="0" smtClean="0"/>
              <a:t>Each script did 5 sequential </a:t>
            </a:r>
            <a:r>
              <a:rPr lang="en-US" sz="1600" dirty="0" err="1" smtClean="0"/>
              <a:t>srmLs</a:t>
            </a:r>
            <a:r>
              <a:rPr lang="en-US" sz="1600" dirty="0" smtClean="0"/>
              <a:t> operations</a:t>
            </a:r>
          </a:p>
          <a:p>
            <a:pPr lvl="2">
              <a:defRPr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Performance test results (2)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524001"/>
          <a:ext cx="754888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3124200"/>
                <a:gridCol w="116840"/>
                <a:gridCol w="3012440"/>
              </a:tblGrid>
              <a:tr h="410419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GUMS authentication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4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637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GSI proxy delegation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1-3 Hz, 100% CPU utilization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55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Hz, 80 % CPU utilization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Hz, 50% CPU utilization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813" y="5410200"/>
            <a:ext cx="8842375" cy="10668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Entire test was completed in 30 seconds</a:t>
            </a:r>
            <a:endParaRPr lang="en-US" sz="1600" dirty="0" smtClean="0">
              <a:ea typeface="+mn-ea"/>
              <a:cs typeface="+mn-cs"/>
            </a:endParaRPr>
          </a:p>
          <a:p>
            <a:pPr lvl="2">
              <a:defRPr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Memory Usage Test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1143000"/>
            <a:ext cx="8842375" cy="5257800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This memory test done by Junmin Gu at LBNL</a:t>
            </a:r>
          </a:p>
          <a:p>
            <a:pPr lvl="1">
              <a:defRPr/>
            </a:pPr>
            <a:r>
              <a:rPr lang="en-US" sz="1800" smtClean="0"/>
              <a:t>Tests with SRM operation with NFS disks in the backend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Setup</a:t>
            </a:r>
          </a:p>
          <a:p>
            <a:pPr lvl="1">
              <a:defRPr/>
            </a:pPr>
            <a:r>
              <a:rPr lang="en-US" sz="1800" smtClean="0"/>
              <a:t>BeStMan-Gateway with a GridFTP server on a single node</a:t>
            </a:r>
          </a:p>
          <a:p>
            <a:pPr>
              <a:defRPr/>
            </a:pPr>
            <a:r>
              <a:rPr lang="en-US" sz="22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Test</a:t>
            </a:r>
          </a:p>
          <a:p>
            <a:pPr lvl="1">
              <a:defRPr/>
            </a:pPr>
            <a:r>
              <a:rPr lang="en-US" sz="1800" smtClean="0"/>
              <a:t>12 srmGetSpaceTokens</a:t>
            </a:r>
          </a:p>
          <a:p>
            <a:pPr lvl="1">
              <a:defRPr/>
            </a:pPr>
            <a:r>
              <a:rPr lang="en-US" sz="1800" smtClean="0"/>
              <a:t>54 GET operations</a:t>
            </a:r>
          </a:p>
          <a:p>
            <a:pPr lvl="1">
              <a:defRPr/>
            </a:pPr>
            <a:r>
              <a:rPr lang="en-US" sz="1800" smtClean="0"/>
              <a:t>665 srmRm</a:t>
            </a:r>
          </a:p>
          <a:p>
            <a:pPr lvl="1">
              <a:defRPr/>
            </a:pPr>
            <a:r>
              <a:rPr lang="en-US" sz="1800" smtClean="0"/>
              <a:t>2714 srmPing</a:t>
            </a:r>
          </a:p>
          <a:p>
            <a:pPr lvl="1">
              <a:defRPr/>
            </a:pPr>
            <a:r>
              <a:rPr lang="en-US" sz="1800" smtClean="0"/>
              <a:t>5343 srmLs</a:t>
            </a:r>
          </a:p>
          <a:p>
            <a:pPr lvl="1">
              <a:defRPr/>
            </a:pPr>
            <a:r>
              <a:rPr lang="en-US" sz="1800" smtClean="0"/>
              <a:t>4609 PUT operations</a:t>
            </a:r>
          </a:p>
          <a:p>
            <a:pPr lvl="1">
              <a:defRPr/>
            </a:pPr>
            <a:r>
              <a:rPr lang="en-US" sz="1800" smtClean="0"/>
              <a:t>81 srmMkdir</a:t>
            </a:r>
          </a:p>
          <a:p>
            <a:pPr>
              <a:defRPr/>
            </a:pPr>
            <a:r>
              <a:rPr lang="en-US" sz="22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Results</a:t>
            </a:r>
          </a:p>
          <a:p>
            <a:pPr lvl="1">
              <a:defRPr/>
            </a:pPr>
            <a:r>
              <a:rPr lang="en-US" sz="1800" smtClean="0"/>
              <a:t>Peak memory usage was ~60MB.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Summary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 smtClean="0">
                <a:ea typeface="+mn-ea"/>
                <a:cs typeface="+mn-cs"/>
              </a:rPr>
              <a:t>BeStMan</a:t>
            </a:r>
            <a:r>
              <a:rPr lang="en-US" sz="2400" dirty="0" smtClean="0">
                <a:ea typeface="+mn-ea"/>
                <a:cs typeface="+mn-cs"/>
              </a:rPr>
              <a:t> is an implementation of SRM v2.2.</a:t>
            </a:r>
          </a:p>
          <a:p>
            <a:pPr lvl="1">
              <a:defRPr/>
            </a:pPr>
            <a:r>
              <a:rPr lang="en-US" sz="1800" dirty="0" smtClean="0"/>
              <a:t>Great for disk-based storage and file systems</a:t>
            </a:r>
          </a:p>
          <a:p>
            <a:pPr>
              <a:defRPr/>
            </a:pPr>
            <a:r>
              <a:rPr lang="en-US" sz="2400" dirty="0" err="1" smtClean="0">
                <a:ea typeface="+mn-ea"/>
                <a:cs typeface="+mn-cs"/>
              </a:rPr>
              <a:t>BeStMan</a:t>
            </a:r>
            <a:r>
              <a:rPr lang="en-US" sz="2400" dirty="0" smtClean="0">
                <a:ea typeface="+mn-ea"/>
                <a:cs typeface="+mn-cs"/>
              </a:rPr>
              <a:t> Gateway mode on some file systems and storage gives scalable performance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Install/maintain through VDT</a:t>
            </a:r>
          </a:p>
          <a:p>
            <a:pPr>
              <a:defRPr/>
            </a:pPr>
            <a:endParaRPr lang="en-US" sz="22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Works with other SRM v2.2 implementations</a:t>
            </a:r>
          </a:p>
          <a:p>
            <a:pPr lvl="1">
              <a:defRPr/>
            </a:pPr>
            <a:r>
              <a:rPr lang="en-US" sz="2000" dirty="0" smtClean="0"/>
              <a:t>Servers: CASTOR, </a:t>
            </a:r>
            <a:r>
              <a:rPr lang="en-US" sz="2000" dirty="0" err="1" smtClean="0"/>
              <a:t>dCache</a:t>
            </a:r>
            <a:r>
              <a:rPr lang="en-US" sz="2000" dirty="0" smtClean="0"/>
              <a:t>, DPM, </a:t>
            </a:r>
            <a:r>
              <a:rPr lang="en-US" sz="2000" dirty="0" err="1" smtClean="0"/>
              <a:t>StoRM</a:t>
            </a:r>
            <a:r>
              <a:rPr lang="en-US" sz="2000" dirty="0" smtClean="0"/>
              <a:t>, SRM/SRB, …</a:t>
            </a:r>
          </a:p>
          <a:p>
            <a:pPr lvl="1">
              <a:defRPr/>
            </a:pPr>
            <a:r>
              <a:rPr lang="en-US" sz="2000" dirty="0" smtClean="0"/>
              <a:t>Clients: </a:t>
            </a:r>
            <a:r>
              <a:rPr lang="en-US" sz="2000" dirty="0" err="1" smtClean="0"/>
              <a:t>PhEDEx</a:t>
            </a:r>
            <a:r>
              <a:rPr lang="en-US" sz="2000" dirty="0" smtClean="0"/>
              <a:t>, FTS, </a:t>
            </a:r>
            <a:r>
              <a:rPr lang="en-US" sz="2000" dirty="0" err="1" smtClean="0"/>
              <a:t>glite-url-copy</a:t>
            </a:r>
            <a:r>
              <a:rPr lang="en-US" sz="2000" dirty="0" smtClean="0"/>
              <a:t>, </a:t>
            </a:r>
            <a:r>
              <a:rPr lang="en-US" sz="2000" dirty="0" err="1" smtClean="0"/>
              <a:t>lcg</a:t>
            </a:r>
            <a:r>
              <a:rPr lang="en-US" sz="2000" dirty="0" smtClean="0"/>
              <a:t>-cp, </a:t>
            </a:r>
            <a:r>
              <a:rPr lang="en-US" sz="2000" dirty="0" err="1" smtClean="0"/>
              <a:t>srm</a:t>
            </a:r>
            <a:r>
              <a:rPr lang="en-US" sz="2000" dirty="0" smtClean="0"/>
              <a:t>-copy, </a:t>
            </a:r>
            <a:r>
              <a:rPr lang="en-US" sz="2000" dirty="0" err="1" smtClean="0"/>
              <a:t>srmcp</a:t>
            </a:r>
            <a:r>
              <a:rPr lang="en-US" sz="2000" dirty="0" smtClean="0"/>
              <a:t>, …</a:t>
            </a:r>
          </a:p>
          <a:p>
            <a:pPr lvl="1">
              <a:defRPr/>
            </a:pPr>
            <a:r>
              <a:rPr lang="en-US" sz="2000" dirty="0" smtClean="0"/>
              <a:t>In OSG, WLCG/EGEE, ESG, …</a:t>
            </a:r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Documents and Support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OSG Storage documentation</a:t>
            </a:r>
          </a:p>
          <a:p>
            <a:pPr lvl="1">
              <a:defRPr/>
            </a:pPr>
            <a:r>
              <a:rPr lang="en-US" sz="1600" smtClean="0"/>
              <a:t>https://twiki.grid.iu.edu/twiki/bin/view/Documentation/WebHome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BeStMan</a:t>
            </a:r>
          </a:p>
          <a:p>
            <a:pPr lvl="1">
              <a:defRPr/>
            </a:pPr>
            <a:r>
              <a:rPr lang="en-US" sz="1600" smtClean="0"/>
              <a:t>http://datagrid.lbl.gov/bestman</a:t>
            </a:r>
          </a:p>
          <a:p>
            <a:pPr lvl="1">
              <a:defRPr/>
            </a:pPr>
            <a:r>
              <a:rPr lang="en-US" sz="1600" smtClean="0"/>
              <a:t>http://hep-t3.physics.umd.edu/HowToForAdmins.html#osgBestman</a:t>
            </a:r>
          </a:p>
          <a:p>
            <a:pPr lvl="1">
              <a:defRPr/>
            </a:pPr>
            <a:r>
              <a:rPr lang="en-US" sz="1600" smtClean="0"/>
              <a:t>http://wt2.slac.stanford.edu/xrootdfs/bestman-gateway.html</a:t>
            </a:r>
          </a:p>
          <a:p>
            <a:pPr lvl="1">
              <a:defRPr/>
            </a:pPr>
            <a:r>
              <a:rPr lang="en-US" sz="1600" smtClean="0"/>
              <a:t>https://www.usatlas.bnl.gov/twiki/bin/view/Admins/BestMan</a:t>
            </a:r>
          </a:p>
          <a:p>
            <a:pPr lvl="1">
              <a:defRPr/>
            </a:pPr>
            <a:r>
              <a:rPr lang="en-US" sz="1600" smtClean="0"/>
              <a:t>https://twiki.grid.iu.edu/bin/view/Documentation/BestmanGateway</a:t>
            </a:r>
          </a:p>
          <a:p>
            <a:pPr lvl="1">
              <a:defRPr/>
            </a:pPr>
            <a:r>
              <a:rPr lang="en-US" sz="1600" smtClean="0"/>
              <a:t>https://twiki.grid.iu.edu/bin/view/Documentation/BestmanGateway-Xrootd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SRM Collaboration and SRM Specifications</a:t>
            </a:r>
          </a:p>
          <a:p>
            <a:pPr lvl="1">
              <a:defRPr/>
            </a:pPr>
            <a:r>
              <a:rPr lang="en-US" sz="1800" smtClean="0"/>
              <a:t>http://sdm.lbl.gov/srm-wg</a:t>
            </a:r>
          </a:p>
          <a:p>
            <a:pPr lvl="1">
              <a:buFontTx/>
              <a:buNone/>
              <a:defRPr/>
            </a:pPr>
            <a:endParaRPr lang="en-US" sz="18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Contact and support : srm@lbl.gov</a:t>
            </a:r>
            <a:endParaRPr lang="en-US" sz="180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BeStMan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0813" y="1066800"/>
            <a:ext cx="8842375" cy="5257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Light-weight implementation of SRM v2.2</a:t>
            </a:r>
          </a:p>
          <a:p>
            <a:pPr lvl="1">
              <a:defRPr/>
            </a:pPr>
            <a:r>
              <a:rPr lang="en-US" sz="1800" dirty="0" smtClean="0"/>
              <a:t>Works on existing disk storages with </a:t>
            </a:r>
            <a:r>
              <a:rPr lang="en-US" sz="1800" dirty="0" err="1" smtClean="0"/>
              <a:t>posix</a:t>
            </a:r>
            <a:r>
              <a:rPr lang="en-US" sz="1800" dirty="0" smtClean="0"/>
              <a:t>-like file systems  </a:t>
            </a:r>
          </a:p>
          <a:p>
            <a:pPr lvl="2">
              <a:defRPr/>
            </a:pPr>
            <a:r>
              <a:rPr lang="en-US" sz="1400" dirty="0" smtClean="0"/>
              <a:t>E.g. NFS, GPFS, GFS, NGFS, PNFS, HFS+, PVFS, </a:t>
            </a:r>
            <a:r>
              <a:rPr lang="en-US" sz="1400" dirty="0" err="1" smtClean="0"/>
              <a:t>Lustre</a:t>
            </a:r>
            <a:r>
              <a:rPr lang="en-US" sz="1400" dirty="0" smtClean="0"/>
              <a:t>, </a:t>
            </a:r>
            <a:r>
              <a:rPr lang="en-US" sz="1400" dirty="0" err="1" smtClean="0"/>
              <a:t>Xrootd</a:t>
            </a:r>
            <a:r>
              <a:rPr lang="en-US" sz="1400" dirty="0" smtClean="0"/>
              <a:t>, </a:t>
            </a:r>
            <a:r>
              <a:rPr lang="en-US" sz="1400" dirty="0" err="1" smtClean="0"/>
              <a:t>Hadoop</a:t>
            </a:r>
            <a:r>
              <a:rPr lang="en-US" sz="1400" dirty="0" smtClean="0"/>
              <a:t>, </a:t>
            </a:r>
            <a:r>
              <a:rPr lang="en-US" sz="1400" dirty="0" err="1" smtClean="0"/>
              <a:t>Ibrix</a:t>
            </a:r>
            <a:endParaRPr lang="en-US" sz="1400" dirty="0" smtClean="0"/>
          </a:p>
          <a:p>
            <a:pPr lvl="1">
              <a:defRPr/>
            </a:pPr>
            <a:r>
              <a:rPr lang="en-US" sz="1800" dirty="0" smtClean="0"/>
              <a:t>Supports multiple partitions</a:t>
            </a:r>
          </a:p>
          <a:p>
            <a:pPr lvl="1">
              <a:defRPr/>
            </a:pPr>
            <a:r>
              <a:rPr lang="en-US" sz="1800" dirty="0" smtClean="0"/>
              <a:t>Adaptable to other file systems and storages </a:t>
            </a:r>
          </a:p>
          <a:p>
            <a:pPr lvl="2">
              <a:defRPr/>
            </a:pPr>
            <a:r>
              <a:rPr lang="en-US" sz="1400" dirty="0" smtClean="0"/>
              <a:t>Supports customized plug-in for MSS to stage/archive such as HPSS</a:t>
            </a:r>
          </a:p>
          <a:p>
            <a:pPr lvl="1">
              <a:defRPr/>
            </a:pPr>
            <a:r>
              <a:rPr lang="en-US" sz="1800" dirty="0" smtClean="0"/>
              <a:t>Easy adaptability and integration to special project environments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Supports multiple transfer protocols</a:t>
            </a:r>
          </a:p>
          <a:p>
            <a:pPr lvl="1">
              <a:defRPr/>
            </a:pPr>
            <a:r>
              <a:rPr lang="en-US" sz="1800" dirty="0" smtClean="0"/>
              <a:t>Supports load balancing for multiple transfer servers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Scales well with some file systems and storages </a:t>
            </a:r>
          </a:p>
          <a:p>
            <a:pPr lvl="1">
              <a:defRPr/>
            </a:pPr>
            <a:r>
              <a:rPr lang="en-US" sz="2000" dirty="0" err="1" smtClean="0"/>
              <a:t>Xrootd</a:t>
            </a:r>
            <a:r>
              <a:rPr lang="en-US" sz="2000" dirty="0" smtClean="0"/>
              <a:t>,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Works with grid-</a:t>
            </a:r>
            <a:r>
              <a:rPr lang="en-US" sz="2400" dirty="0" err="1" smtClean="0">
                <a:ea typeface="+mn-ea"/>
                <a:cs typeface="+mn-cs"/>
              </a:rPr>
              <a:t>mapfile</a:t>
            </a:r>
            <a:r>
              <a:rPr lang="en-US" sz="2400" dirty="0" smtClean="0">
                <a:ea typeface="+mn-ea"/>
                <a:cs typeface="+mn-cs"/>
              </a:rPr>
              <a:t> or GUMS server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Simple installation and easy maintenance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Packaged in VDT using </a:t>
            </a:r>
            <a:r>
              <a:rPr lang="en-US" sz="2400" dirty="0" err="1" smtClean="0">
                <a:ea typeface="+mn-ea"/>
                <a:cs typeface="+mn-cs"/>
              </a:rPr>
              <a:t>Pacman</a:t>
            </a:r>
            <a:endParaRPr lang="en-US" sz="2400" dirty="0" smtClean="0">
              <a:ea typeface="+mn-ea"/>
              <a:cs typeface="+mn-cs"/>
            </a:endParaRPr>
          </a:p>
        </p:txBody>
      </p:sp>
      <p:graphicFrame>
        <p:nvGraphicFramePr>
          <p:cNvPr id="18434" name="Object 118"/>
          <p:cNvGraphicFramePr>
            <a:graphicFrameLocks noChangeAspect="1"/>
          </p:cNvGraphicFramePr>
          <p:nvPr/>
        </p:nvGraphicFramePr>
        <p:xfrm>
          <a:off x="5867400" y="228600"/>
          <a:ext cx="609600" cy="650875"/>
        </p:xfrm>
        <a:graphic>
          <a:graphicData uri="http://schemas.openxmlformats.org/presentationml/2006/ole">
            <p:oleObj spid="_x0000_s18434" name="Visio" r:id="rId4" imgW="3771900" imgH="4025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  <a:cs typeface="+mj-cs"/>
              </a:rPr>
              <a:t>Who is </a:t>
            </a:r>
            <a:r>
              <a:rPr lang="en-US" sz="2800" dirty="0" err="1" smtClean="0">
                <a:ea typeface="+mj-ea"/>
                <a:cs typeface="+mj-cs"/>
              </a:rPr>
              <a:t>BeStMan</a:t>
            </a:r>
            <a:r>
              <a:rPr lang="en-US" sz="2800" dirty="0" smtClean="0">
                <a:ea typeface="+mj-ea"/>
                <a:cs typeface="+mj-cs"/>
              </a:rPr>
              <a:t> for?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2188" cy="52578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Sites that need SRM interface to their local storage resources 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Sites with POSIX-like file systems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Sites that need great performance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Sites with limited resources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Sites where minimal administrative effort is needed</a:t>
            </a:r>
          </a:p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Sites that need great support</a:t>
            </a:r>
          </a:p>
          <a:p>
            <a:pPr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ea typeface="+mj-ea"/>
                <a:cs typeface="+mj-cs"/>
              </a:rPr>
              <a:t>Difference between </a:t>
            </a:r>
            <a:r>
              <a:rPr lang="en-US" sz="2400" dirty="0" err="1" smtClean="0">
                <a:ea typeface="+mj-ea"/>
                <a:cs typeface="+mj-cs"/>
              </a:rPr>
              <a:t>BeStMan</a:t>
            </a:r>
            <a:r>
              <a:rPr lang="en-US" sz="2400" dirty="0" smtClean="0">
                <a:ea typeface="+mj-ea"/>
                <a:cs typeface="+mj-cs"/>
              </a:rPr>
              <a:t> Full mode and </a:t>
            </a:r>
            <a:r>
              <a:rPr lang="en-US" sz="2400" dirty="0" err="1" smtClean="0">
                <a:ea typeface="+mj-ea"/>
                <a:cs typeface="+mj-cs"/>
              </a:rPr>
              <a:t>BeStMan</a:t>
            </a:r>
            <a:r>
              <a:rPr lang="en-US" sz="2400" dirty="0" smtClean="0">
                <a:ea typeface="+mj-ea"/>
                <a:cs typeface="+mj-cs"/>
              </a:rPr>
              <a:t> Gateway mode</a:t>
            </a:r>
            <a:endParaRPr lang="en-US" sz="2400" dirty="0"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Full implementation of SRM v2.2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Support for dynamic space reservation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Support for request queue management and space management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Plug-in support for mass storage systems</a:t>
            </a:r>
          </a:p>
          <a:p>
            <a:pPr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Support for essential  subset of SRM v2.2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Support for pre-defined static space tokens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Faster performance without queue and space management</a:t>
            </a:r>
          </a:p>
          <a:p>
            <a:pPr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640013" y="2651125"/>
          <a:ext cx="3836987" cy="2895600"/>
        </p:xfrm>
        <a:graphic>
          <a:graphicData uri="http://schemas.openxmlformats.org/presentationml/2006/ole">
            <p:oleObj spid="_x0000_s24578" name="Visio" r:id="rId3" imgW="1892300" imgH="3263900" progId="">
              <p:embed/>
            </p:oleObj>
          </a:graphicData>
        </a:graphic>
      </p:graphicFrame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Interoperability with other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SRMs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ea typeface="+mj-ea"/>
              <a:cs typeface="+mj-cs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3581400" y="3946525"/>
            <a:ext cx="1981200" cy="5334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Clients</a:t>
            </a:r>
          </a:p>
        </p:txBody>
      </p:sp>
      <p:cxnSp>
        <p:nvCxnSpPr>
          <p:cNvPr id="98404" name="AutoShape 100"/>
          <p:cNvCxnSpPr>
            <a:cxnSpLocks noChangeShapeType="1"/>
            <a:stCxn id="24581" idx="2"/>
            <a:endCxn id="24615" idx="2"/>
          </p:cNvCxnSpPr>
          <p:nvPr/>
        </p:nvCxnSpPr>
        <p:spPr bwMode="auto">
          <a:xfrm rot="10800000">
            <a:off x="2476500" y="3841750"/>
            <a:ext cx="1104900" cy="37147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405" name="AutoShape 101"/>
          <p:cNvCxnSpPr>
            <a:cxnSpLocks noChangeShapeType="1"/>
            <a:stCxn id="24581" idx="0"/>
            <a:endCxn id="24591" idx="2"/>
          </p:cNvCxnSpPr>
          <p:nvPr/>
        </p:nvCxnSpPr>
        <p:spPr bwMode="auto">
          <a:xfrm rot="16200000" flipV="1">
            <a:off x="3267076" y="2641600"/>
            <a:ext cx="1522412" cy="108743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407" name="AutoShape 103"/>
          <p:cNvCxnSpPr>
            <a:cxnSpLocks noChangeShapeType="1"/>
            <a:stCxn id="24581" idx="7"/>
            <a:endCxn id="24599" idx="2"/>
          </p:cNvCxnSpPr>
          <p:nvPr/>
        </p:nvCxnSpPr>
        <p:spPr bwMode="auto">
          <a:xfrm rot="5400000" flipH="1" flipV="1">
            <a:off x="4725194" y="2805907"/>
            <a:ext cx="1765300" cy="67151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408" name="AutoShape 104"/>
          <p:cNvCxnSpPr>
            <a:cxnSpLocks noChangeShapeType="1"/>
            <a:stCxn id="24581" idx="6"/>
            <a:endCxn id="24629" idx="2"/>
          </p:cNvCxnSpPr>
          <p:nvPr/>
        </p:nvCxnSpPr>
        <p:spPr bwMode="auto">
          <a:xfrm flipV="1">
            <a:off x="5562600" y="3436938"/>
            <a:ext cx="1509713" cy="776287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409" name="AutoShape 105"/>
          <p:cNvCxnSpPr>
            <a:cxnSpLocks noChangeShapeType="1"/>
            <a:stCxn id="24581" idx="4"/>
            <a:endCxn id="24632" idx="2"/>
          </p:cNvCxnSpPr>
          <p:nvPr/>
        </p:nvCxnSpPr>
        <p:spPr bwMode="auto">
          <a:xfrm rot="16200000" flipH="1">
            <a:off x="4554537" y="4497388"/>
            <a:ext cx="1719263" cy="1684338"/>
          </a:xfrm>
          <a:prstGeom prst="curvedConnector3">
            <a:avLst>
              <a:gd name="adj1" fmla="val 113296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402" name="AutoShape 98"/>
          <p:cNvCxnSpPr>
            <a:cxnSpLocks noChangeShapeType="1"/>
            <a:stCxn id="24581" idx="3"/>
            <a:endCxn id="24618" idx="2"/>
          </p:cNvCxnSpPr>
          <p:nvPr/>
        </p:nvCxnSpPr>
        <p:spPr bwMode="auto">
          <a:xfrm rot="5400000">
            <a:off x="2274888" y="3859213"/>
            <a:ext cx="1054100" cy="2139950"/>
          </a:xfrm>
          <a:prstGeom prst="curvedConnector3">
            <a:avLst>
              <a:gd name="adj1" fmla="val 12168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24588" name="Picture 111" descr="E-Science logo 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736725"/>
            <a:ext cx="914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9" name="Line 53"/>
          <p:cNvSpPr>
            <a:spLocks noChangeShapeType="1"/>
          </p:cNvSpPr>
          <p:nvPr/>
        </p:nvSpPr>
        <p:spPr bwMode="auto">
          <a:xfrm>
            <a:off x="3030538" y="1966913"/>
            <a:ext cx="1587" cy="1587"/>
          </a:xfrm>
          <a:prstGeom prst="line">
            <a:avLst/>
          </a:prstGeom>
          <a:noFill/>
          <a:ln w="12700">
            <a:solidFill>
              <a:srgbClr val="CC00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Rectangle 54"/>
          <p:cNvSpPr>
            <a:spLocks noChangeArrowheads="1"/>
          </p:cNvSpPr>
          <p:nvPr/>
        </p:nvSpPr>
        <p:spPr bwMode="auto">
          <a:xfrm>
            <a:off x="3008313" y="2190750"/>
            <a:ext cx="889000" cy="376238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Text Box 55"/>
          <p:cNvSpPr txBox="1">
            <a:spLocks noChangeArrowheads="1"/>
          </p:cNvSpPr>
          <p:nvPr/>
        </p:nvSpPr>
        <p:spPr bwMode="auto">
          <a:xfrm>
            <a:off x="3144838" y="2197100"/>
            <a:ext cx="679450" cy="227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2384" tIns="36192" rIns="72384" bIns="36192">
            <a:prstTxWarp prst="textNoShape">
              <a:avLst/>
            </a:prstTxWarp>
            <a:spAutoFit/>
          </a:bodyPr>
          <a:lstStyle/>
          <a:p>
            <a:pPr algn="ctr" defTabSz="723900"/>
            <a:r>
              <a:rPr lang="en-US" sz="1000" b="1">
                <a:solidFill>
                  <a:srgbClr val="0099CC"/>
                </a:solidFill>
              </a:rPr>
              <a:t>CASTOR</a:t>
            </a:r>
          </a:p>
        </p:txBody>
      </p:sp>
      <p:sp>
        <p:nvSpPr>
          <p:cNvPr id="24592" name="Rectangle 56"/>
          <p:cNvSpPr>
            <a:spLocks noChangeArrowheads="1"/>
          </p:cNvSpPr>
          <p:nvPr/>
        </p:nvSpPr>
        <p:spPr bwMode="auto">
          <a:xfrm>
            <a:off x="3008313" y="1660525"/>
            <a:ext cx="889000" cy="523875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93" name="Picture 66" descr="LCG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1508125"/>
            <a:ext cx="479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82" descr="CCLRC15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117725"/>
            <a:ext cx="9144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5" name="Picture 78" descr="CASTOR_logo_250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59113" y="1762125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79" descr="cern-logo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70138" y="2049463"/>
            <a:ext cx="546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23" descr="dcach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67375" y="1549400"/>
            <a:ext cx="581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5540375" y="2035175"/>
            <a:ext cx="796925" cy="376238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Text Box 25"/>
          <p:cNvSpPr txBox="1">
            <a:spLocks noChangeArrowheads="1"/>
          </p:cNvSpPr>
          <p:nvPr/>
        </p:nvSpPr>
        <p:spPr bwMode="auto">
          <a:xfrm>
            <a:off x="5664200" y="2032000"/>
            <a:ext cx="558800" cy="227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2384" tIns="36192" rIns="72384" bIns="36192">
            <a:prstTxWarp prst="textNoShape">
              <a:avLst/>
            </a:prstTxWarp>
            <a:spAutoFit/>
          </a:bodyPr>
          <a:lstStyle/>
          <a:p>
            <a:pPr algn="ctr" defTabSz="723900"/>
            <a:r>
              <a:rPr lang="en-US" sz="1000" b="1">
                <a:solidFill>
                  <a:srgbClr val="008000"/>
                </a:solidFill>
              </a:rPr>
              <a:t>dCache</a:t>
            </a:r>
          </a:p>
        </p:txBody>
      </p:sp>
      <p:sp>
        <p:nvSpPr>
          <p:cNvPr id="24600" name="Rectangle 26"/>
          <p:cNvSpPr>
            <a:spLocks noChangeArrowheads="1"/>
          </p:cNvSpPr>
          <p:nvPr/>
        </p:nvSpPr>
        <p:spPr bwMode="auto">
          <a:xfrm>
            <a:off x="5540375" y="1362075"/>
            <a:ext cx="796925" cy="681038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Text Box 27"/>
          <p:cNvSpPr txBox="1">
            <a:spLocks noChangeArrowheads="1"/>
          </p:cNvSpPr>
          <p:nvPr/>
        </p:nvSpPr>
        <p:spPr bwMode="auto">
          <a:xfrm>
            <a:off x="5654675" y="1349375"/>
            <a:ext cx="5556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2384" tIns="36192" rIns="72384" bIns="36192">
            <a:prstTxWarp prst="textNoShape">
              <a:avLst/>
            </a:prstTxWarp>
            <a:spAutoFit/>
          </a:bodyPr>
          <a:lstStyle/>
          <a:p>
            <a:pPr algn="ctr" defTabSz="723900"/>
            <a:r>
              <a:rPr lang="en-US" sz="1000" b="1">
                <a:solidFill>
                  <a:srgbClr val="008000"/>
                </a:solidFill>
              </a:rPr>
              <a:t>dCache</a:t>
            </a:r>
          </a:p>
        </p:txBody>
      </p:sp>
      <p:pic>
        <p:nvPicPr>
          <p:cNvPr id="24602" name="Picture 113" descr="osg-log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76800" y="2057400"/>
            <a:ext cx="6096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3" name="Picture 89" descr="desy_logo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02200" y="143192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4" name="Picture 91" descr="fermi_logo.gi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416675" y="1803400"/>
            <a:ext cx="5540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5" name="Rounded Rectangle 92"/>
          <p:cNvSpPr>
            <a:spLocks noChangeArrowheads="1"/>
          </p:cNvSpPr>
          <p:nvPr/>
        </p:nvSpPr>
        <p:spPr bwMode="auto">
          <a:xfrm>
            <a:off x="6286500" y="2201863"/>
            <a:ext cx="838200" cy="211137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>
                <a:solidFill>
                  <a:srgbClr val="002087"/>
                </a:solidFill>
                <a:latin typeface="Tahoma" charset="0"/>
                <a:ea typeface="Tahoma" charset="0"/>
                <a:cs typeface="Tahoma" charset="0"/>
              </a:rPr>
              <a:t>Fermilab</a:t>
            </a:r>
          </a:p>
        </p:txBody>
      </p:sp>
      <p:pic>
        <p:nvPicPr>
          <p:cNvPr id="24606" name="Picture 12" descr="do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92863" y="1295400"/>
            <a:ext cx="508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35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16063" y="3425825"/>
            <a:ext cx="647700" cy="48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608" name="Picture 112" descr="osg-log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41463" y="3073400"/>
            <a:ext cx="6096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37" descr="Image2-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84400" y="2892425"/>
            <a:ext cx="5461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4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98500" y="3606800"/>
            <a:ext cx="762000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611" name="AutoShape 31"/>
          <p:cNvSpPr>
            <a:spLocks noChangeArrowheads="1"/>
          </p:cNvSpPr>
          <p:nvPr/>
        </p:nvSpPr>
        <p:spPr bwMode="auto">
          <a:xfrm>
            <a:off x="2181225" y="3200400"/>
            <a:ext cx="574675" cy="371475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2" name="Text Box 32"/>
          <p:cNvSpPr txBox="1">
            <a:spLocks noChangeArrowheads="1"/>
          </p:cNvSpPr>
          <p:nvPr/>
        </p:nvSpPr>
        <p:spPr bwMode="auto">
          <a:xfrm>
            <a:off x="2159000" y="3324225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384" tIns="36192" rIns="72384" bIns="36192">
            <a:prstTxWarp prst="textNoShape">
              <a:avLst/>
            </a:prstTxWarp>
            <a:spAutoFit/>
          </a:bodyPr>
          <a:lstStyle/>
          <a:p>
            <a:pPr algn="ctr" defTabSz="723900"/>
            <a:r>
              <a:rPr lang="en-US" sz="900">
                <a:solidFill>
                  <a:schemeClr val="tx1"/>
                </a:solidFill>
                <a:latin typeface="Times" charset="0"/>
              </a:rPr>
              <a:t>Disk</a:t>
            </a:r>
          </a:p>
        </p:txBody>
      </p:sp>
      <p:sp>
        <p:nvSpPr>
          <p:cNvPr id="24613" name="Rectangle 33"/>
          <p:cNvSpPr>
            <a:spLocks noChangeArrowheads="1"/>
          </p:cNvSpPr>
          <p:nvPr/>
        </p:nvSpPr>
        <p:spPr bwMode="auto">
          <a:xfrm>
            <a:off x="2159000" y="3584575"/>
            <a:ext cx="609600" cy="393700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614" name="Picture 107" descr="sdm-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06700" y="353060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79" name="Object 118"/>
          <p:cNvGraphicFramePr>
            <a:graphicFrameLocks noChangeAspect="1"/>
          </p:cNvGraphicFramePr>
          <p:nvPr/>
        </p:nvGraphicFramePr>
        <p:xfrm>
          <a:off x="2781300" y="3086100"/>
          <a:ext cx="428625" cy="457200"/>
        </p:xfrm>
        <a:graphic>
          <a:graphicData uri="http://schemas.openxmlformats.org/presentationml/2006/ole">
            <p:oleObj spid="_x0000_s24579" name="Visio" r:id="rId18" imgW="3771900" imgH="4025900" progId="">
              <p:embed/>
            </p:oleObj>
          </a:graphicData>
        </a:graphic>
      </p:graphicFrame>
      <p:sp>
        <p:nvSpPr>
          <p:cNvPr id="24615" name="Text Box 34"/>
          <p:cNvSpPr txBox="1">
            <a:spLocks noChangeArrowheads="1"/>
          </p:cNvSpPr>
          <p:nvPr/>
        </p:nvSpPr>
        <p:spPr bwMode="auto">
          <a:xfrm>
            <a:off x="2133600" y="3606800"/>
            <a:ext cx="685800" cy="23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384" tIns="36192" rIns="72384" bIns="36192">
            <a:prstTxWarp prst="textNoShape">
              <a:avLst/>
            </a:prstTxWarp>
            <a:spAutoFit/>
          </a:bodyPr>
          <a:lstStyle/>
          <a:p>
            <a:pPr algn="ctr" defTabSz="723900"/>
            <a:r>
              <a:rPr lang="en-US" sz="1000" b="1">
                <a:solidFill>
                  <a:schemeClr val="tx1"/>
                </a:solidFill>
              </a:rPr>
              <a:t>BeStMan</a:t>
            </a:r>
          </a:p>
        </p:txBody>
      </p:sp>
      <p:pic>
        <p:nvPicPr>
          <p:cNvPr id="24616" name="Picture 12" descr="do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66800" y="31130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7" name="Rectangle 13"/>
          <p:cNvSpPr>
            <a:spLocks noChangeArrowheads="1"/>
          </p:cNvSpPr>
          <p:nvPr/>
        </p:nvSpPr>
        <p:spPr bwMode="auto">
          <a:xfrm>
            <a:off x="1323975" y="5189538"/>
            <a:ext cx="703263" cy="420687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8" name="Text Box 14"/>
          <p:cNvSpPr txBox="1">
            <a:spLocks noChangeArrowheads="1"/>
          </p:cNvSpPr>
          <p:nvPr/>
        </p:nvSpPr>
        <p:spPr bwMode="auto">
          <a:xfrm>
            <a:off x="1463675" y="5229225"/>
            <a:ext cx="538163" cy="227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2384" tIns="36192" rIns="72384" bIns="36192">
            <a:prstTxWarp prst="textNoShape">
              <a:avLst/>
            </a:prstTxWarp>
            <a:spAutoFit/>
          </a:bodyPr>
          <a:lstStyle/>
          <a:p>
            <a:pPr defTabSz="723900"/>
            <a:r>
              <a:rPr lang="en-US" sz="1000" b="1">
                <a:solidFill>
                  <a:srgbClr val="FF9900"/>
                </a:solidFill>
              </a:rPr>
              <a:t>StoRM</a:t>
            </a:r>
          </a:p>
        </p:txBody>
      </p:sp>
      <p:sp>
        <p:nvSpPr>
          <p:cNvPr id="24619" name="Rectangle 15"/>
          <p:cNvSpPr>
            <a:spLocks noChangeArrowheads="1"/>
          </p:cNvSpPr>
          <p:nvPr/>
        </p:nvSpPr>
        <p:spPr bwMode="auto">
          <a:xfrm>
            <a:off x="1320800" y="4772025"/>
            <a:ext cx="703263" cy="407988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620" name="Picture 16" descr="logo-StoRM300x9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333500" y="4935538"/>
            <a:ext cx="660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1" name="Picture 18" descr="infn160x120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057400" y="51530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2" name="Picture 19" descr="INFNGridLogo193x199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50900" y="5153025"/>
            <a:ext cx="4556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3" name="Picture 20" descr="logo_egrid_transparent_104x128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927100" y="4772025"/>
            <a:ext cx="2905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4" name="Picture 41" descr="D:\Documents\WorkingOn\Untitled-1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6218238" y="5310188"/>
            <a:ext cx="59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5" name="Picture 4" descr="D:\Documents\WorkingOn\sc07\dpm_logo.jp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6629400" y="2703513"/>
            <a:ext cx="8016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26" name="Rectangle 44"/>
          <p:cNvSpPr>
            <a:spLocks noChangeArrowheads="1"/>
          </p:cNvSpPr>
          <p:nvPr/>
        </p:nvSpPr>
        <p:spPr bwMode="auto">
          <a:xfrm>
            <a:off x="5802313" y="5843588"/>
            <a:ext cx="876300" cy="60960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7" name="Line 85"/>
          <p:cNvSpPr>
            <a:spLocks noChangeShapeType="1"/>
          </p:cNvSpPr>
          <p:nvPr/>
        </p:nvSpPr>
        <p:spPr bwMode="auto">
          <a:xfrm>
            <a:off x="6653213" y="2979738"/>
            <a:ext cx="1587" cy="1587"/>
          </a:xfrm>
          <a:prstGeom prst="line">
            <a:avLst/>
          </a:prstGeom>
          <a:noFill/>
          <a:ln w="12700">
            <a:solidFill>
              <a:srgbClr val="CC00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8" name="Rectangle 86"/>
          <p:cNvSpPr>
            <a:spLocks noChangeArrowheads="1"/>
          </p:cNvSpPr>
          <p:nvPr/>
        </p:nvSpPr>
        <p:spPr bwMode="auto">
          <a:xfrm>
            <a:off x="6630988" y="3203575"/>
            <a:ext cx="796925" cy="376238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9" name="Text Box 87"/>
          <p:cNvSpPr txBox="1">
            <a:spLocks noChangeArrowheads="1"/>
          </p:cNvSpPr>
          <p:nvPr/>
        </p:nvSpPr>
        <p:spPr bwMode="auto">
          <a:xfrm>
            <a:off x="6853238" y="3209925"/>
            <a:ext cx="438150" cy="227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2384" tIns="36192" rIns="72384" bIns="36192">
            <a:prstTxWarp prst="textNoShape">
              <a:avLst/>
            </a:prstTxWarp>
            <a:spAutoFit/>
          </a:bodyPr>
          <a:lstStyle/>
          <a:p>
            <a:pPr algn="ctr" defTabSz="723900"/>
            <a:r>
              <a:rPr lang="en-US" sz="1000" b="1">
                <a:solidFill>
                  <a:srgbClr val="0099CC"/>
                </a:solidFill>
              </a:rPr>
              <a:t>DPM</a:t>
            </a:r>
          </a:p>
        </p:txBody>
      </p:sp>
      <p:sp>
        <p:nvSpPr>
          <p:cNvPr id="24630" name="Rectangle 88"/>
          <p:cNvSpPr>
            <a:spLocks noChangeArrowheads="1"/>
          </p:cNvSpPr>
          <p:nvPr/>
        </p:nvSpPr>
        <p:spPr bwMode="auto">
          <a:xfrm>
            <a:off x="6630988" y="2597150"/>
            <a:ext cx="796925" cy="600075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631" name="Picture 91" descr="LCG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43788" y="2495550"/>
            <a:ext cx="479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32" name="Rounded Rectangle 133"/>
          <p:cNvSpPr>
            <a:spLocks noChangeArrowheads="1"/>
          </p:cNvSpPr>
          <p:nvPr/>
        </p:nvSpPr>
        <p:spPr bwMode="auto">
          <a:xfrm>
            <a:off x="5722938" y="5970588"/>
            <a:ext cx="1066800" cy="228600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 i="1">
                <a:solidFill>
                  <a:srgbClr val="660066"/>
                </a:solidFill>
                <a:latin typeface="Tahoma" charset="0"/>
                <a:ea typeface="Tahoma" charset="0"/>
                <a:cs typeface="Tahoma" charset="0"/>
              </a:rPr>
              <a:t>SRM/iRODS</a:t>
            </a:r>
          </a:p>
        </p:txBody>
      </p:sp>
      <p:pic>
        <p:nvPicPr>
          <p:cNvPr id="24633" name="Picture 134" descr="cern-logo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43788" y="3021013"/>
            <a:ext cx="544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34" name="Picture 135" descr="EGEElogoNEWblue.jp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6705600" y="5943600"/>
            <a:ext cx="762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35" name="Picture 136" descr="EGEElogoNEWblue.jp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7239000" y="3605213"/>
            <a:ext cx="7620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36" name="Picture 137" descr="ASGClogo.gif"/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5697538" y="5168900"/>
            <a:ext cx="585787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37" name="Picture 17" descr="ICTP_logo_100x100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2057400" y="4724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38" name="Rectangle 46"/>
          <p:cNvSpPr>
            <a:spLocks noChangeArrowheads="1"/>
          </p:cNvSpPr>
          <p:nvPr/>
        </p:nvSpPr>
        <p:spPr bwMode="auto">
          <a:xfrm>
            <a:off x="6477000" y="4343400"/>
            <a:ext cx="796925" cy="388938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24639" name="Text Box 57"/>
          <p:cNvSpPr txBox="1">
            <a:spLocks noChangeArrowheads="1"/>
          </p:cNvSpPr>
          <p:nvPr/>
        </p:nvSpPr>
        <p:spPr bwMode="auto">
          <a:xfrm>
            <a:off x="6553200" y="4359275"/>
            <a:ext cx="650875" cy="288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384" tIns="36192" rIns="72384" bIns="36192">
            <a:prstTxWarp prst="textNoShape">
              <a:avLst/>
            </a:prstTxWarp>
            <a:spAutoFit/>
          </a:bodyPr>
          <a:lstStyle/>
          <a:p>
            <a:pPr defTabSz="723900" eaLnBrk="0" hangingPunct="0"/>
            <a:r>
              <a:rPr lang="en-US" sz="1400" b="1">
                <a:solidFill>
                  <a:schemeClr val="tx1"/>
                </a:solidFill>
              </a:rPr>
              <a:t>xrootd</a:t>
            </a:r>
          </a:p>
        </p:txBody>
      </p:sp>
      <p:pic>
        <p:nvPicPr>
          <p:cNvPr id="24640" name="Picture 141"/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6477000" y="4800600"/>
            <a:ext cx="17383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1" name="Picture 112" descr="osg-log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15200" y="4343400"/>
            <a:ext cx="6096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" name="AutoShape 104"/>
          <p:cNvCxnSpPr>
            <a:cxnSpLocks noChangeShapeType="1"/>
            <a:stCxn id="24581" idx="5"/>
            <a:endCxn id="24638" idx="1"/>
          </p:cNvCxnSpPr>
          <p:nvPr/>
        </p:nvCxnSpPr>
        <p:spPr bwMode="auto">
          <a:xfrm rot="16200000" flipH="1">
            <a:off x="5807075" y="3867151"/>
            <a:ext cx="134937" cy="1204912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24643" name="Picture 12" descr="do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24800" y="4267200"/>
            <a:ext cx="508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Block Arc 80"/>
          <p:cNvSpPr/>
          <p:nvPr/>
        </p:nvSpPr>
        <p:spPr bwMode="auto">
          <a:xfrm rot="1567091">
            <a:off x="1230313" y="1125538"/>
            <a:ext cx="6605587" cy="6434137"/>
          </a:xfrm>
          <a:prstGeom prst="blockArc">
            <a:avLst>
              <a:gd name="adj1" fmla="val 7237857"/>
              <a:gd name="adj2" fmla="val 935790"/>
              <a:gd name="adj3" fmla="val 15570"/>
            </a:avLst>
          </a:prstGeom>
          <a:solidFill>
            <a:srgbClr val="92D050">
              <a:alpha val="17000"/>
            </a:srgb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  <a:cs typeface="+mj-cs"/>
              </a:rPr>
              <a:t>A few hints on what </a:t>
            </a:r>
            <a:r>
              <a:rPr lang="en-US" sz="2800" dirty="0" err="1" smtClean="0">
                <a:ea typeface="+mj-ea"/>
                <a:cs typeface="+mj-cs"/>
              </a:rPr>
              <a:t>BeStMan</a:t>
            </a:r>
            <a:r>
              <a:rPr lang="en-US" sz="2800" dirty="0" smtClean="0">
                <a:ea typeface="+mj-ea"/>
                <a:cs typeface="+mj-cs"/>
              </a:rPr>
              <a:t> can do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1143000"/>
            <a:ext cx="8842375" cy="5257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Dynamic installation, configuration and running</a:t>
            </a:r>
          </a:p>
          <a:p>
            <a:pPr lvl="1">
              <a:defRPr/>
            </a:pPr>
            <a:r>
              <a:rPr lang="en-US" sz="1800" dirty="0" smtClean="0"/>
              <a:t>If the target host does not have an SRM, </a:t>
            </a:r>
            <a:r>
              <a:rPr lang="en-US" sz="1800" dirty="0" err="1" smtClean="0"/>
              <a:t>BeStMan</a:t>
            </a:r>
            <a:r>
              <a:rPr lang="en-US" sz="1800" dirty="0" smtClean="0"/>
              <a:t> can be downloaded,  installed, configured, and started with a few commands by the user.</a:t>
            </a:r>
          </a:p>
          <a:p>
            <a:pPr>
              <a:defRPr/>
            </a:pPr>
            <a:r>
              <a:rPr lang="en-US" sz="2400" dirty="0" err="1" smtClean="0">
                <a:ea typeface="+mn-ea"/>
                <a:cs typeface="+mn-cs"/>
              </a:rPr>
              <a:t>BeStMan</a:t>
            </a:r>
            <a:r>
              <a:rPr lang="en-US" sz="2400" dirty="0" smtClean="0">
                <a:ea typeface="+mn-ea"/>
                <a:cs typeface="+mn-cs"/>
              </a:rPr>
              <a:t> can restrict all user access to certain directory paths through configuration</a:t>
            </a:r>
          </a:p>
          <a:p>
            <a:pPr>
              <a:defRPr/>
            </a:pPr>
            <a:r>
              <a:rPr lang="en-US" sz="2400" dirty="0" err="1" smtClean="0">
                <a:ea typeface="+mn-ea"/>
                <a:cs typeface="+mn-cs"/>
              </a:rPr>
              <a:t>BeStMan</a:t>
            </a:r>
            <a:r>
              <a:rPr lang="en-US" sz="2400" dirty="0" smtClean="0">
                <a:ea typeface="+mn-ea"/>
                <a:cs typeface="+mn-cs"/>
              </a:rPr>
              <a:t> can be configured to restrict user access to files by owners/creators only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A site can customize the load-balancing mechanism for transfer servers through plug-in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A site can customize the file system i/o mechanism for special file system or storage system through plug-in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Works with other SRM v2.2 implementations</a:t>
            </a:r>
          </a:p>
          <a:p>
            <a:pPr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6038"/>
            <a:ext cx="6629400" cy="944562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  <a:cs typeface="+mj-cs"/>
              </a:rPr>
              <a:t>Some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1100138"/>
            <a:ext cx="8842375" cy="5257800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ea typeface="+mn-ea"/>
                <a:cs typeface="+mn-cs"/>
              </a:rPr>
              <a:t>CMS</a:t>
            </a:r>
          </a:p>
          <a:p>
            <a:pPr lvl="1">
              <a:defRPr/>
            </a:pPr>
            <a:r>
              <a:rPr lang="en-US" sz="1600" dirty="0" err="1" smtClean="0"/>
              <a:t>BeStMan</a:t>
            </a:r>
            <a:r>
              <a:rPr lang="en-US" sz="1600" dirty="0" smtClean="0"/>
              <a:t> Gateway as an SRM frontend for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at UNL</a:t>
            </a:r>
          </a:p>
          <a:p>
            <a:pPr lvl="1">
              <a:defRPr/>
            </a:pPr>
            <a:r>
              <a:rPr lang="en-US" sz="1600" dirty="0" smtClean="0"/>
              <a:t>Passed all the automated CMS tests through EGEE SAM at UN</a:t>
            </a:r>
          </a:p>
          <a:p>
            <a:pPr>
              <a:defRPr/>
            </a:pPr>
            <a:r>
              <a:rPr lang="en-US" sz="1800" dirty="0" smtClean="0">
                <a:ea typeface="+mn-ea"/>
                <a:cs typeface="+mn-cs"/>
              </a:rPr>
              <a:t>ATLAS</a:t>
            </a:r>
          </a:p>
          <a:p>
            <a:pPr lvl="1">
              <a:defRPr/>
            </a:pPr>
            <a:r>
              <a:rPr lang="en-US" sz="1600" dirty="0" err="1" smtClean="0"/>
              <a:t>BeStMan</a:t>
            </a:r>
            <a:r>
              <a:rPr lang="en-US" sz="1600" dirty="0" smtClean="0"/>
              <a:t> on NFS</a:t>
            </a:r>
          </a:p>
          <a:p>
            <a:pPr lvl="1">
              <a:defRPr/>
            </a:pPr>
            <a:r>
              <a:rPr lang="en-US" sz="1600" dirty="0" err="1" smtClean="0"/>
              <a:t>BeStMan</a:t>
            </a:r>
            <a:r>
              <a:rPr lang="en-US" sz="1600" dirty="0" smtClean="0"/>
              <a:t> Gateway on </a:t>
            </a:r>
            <a:r>
              <a:rPr lang="en-US" sz="1600" dirty="0" err="1" smtClean="0"/>
              <a:t>Xrootd</a:t>
            </a:r>
            <a:r>
              <a:rPr lang="en-US" sz="1600" dirty="0" smtClean="0"/>
              <a:t>/FS, GPFS, </a:t>
            </a:r>
            <a:r>
              <a:rPr lang="en-US" sz="1600" dirty="0" err="1" smtClean="0"/>
              <a:t>Ibrix</a:t>
            </a:r>
            <a:endParaRPr lang="en-US" sz="1600" dirty="0" smtClean="0"/>
          </a:p>
          <a:p>
            <a:pPr>
              <a:defRPr/>
            </a:pPr>
            <a:r>
              <a:rPr lang="en-US" sz="1800" dirty="0" smtClean="0">
                <a:ea typeface="+mn-ea"/>
                <a:cs typeface="+mn-cs"/>
              </a:rPr>
              <a:t>STAR</a:t>
            </a:r>
          </a:p>
          <a:p>
            <a:pPr lvl="1">
              <a:defRPr/>
            </a:pPr>
            <a:r>
              <a:rPr lang="en-US" sz="1600" dirty="0" smtClean="0"/>
              <a:t>Data replication between BNL and LBNL</a:t>
            </a:r>
          </a:p>
          <a:p>
            <a:pPr lvl="2">
              <a:defRPr/>
            </a:pPr>
            <a:r>
              <a:rPr lang="en-US" sz="1400" dirty="0" smtClean="0"/>
              <a:t>HPSS access at BNL and NERSC</a:t>
            </a:r>
          </a:p>
          <a:p>
            <a:pPr lvl="2">
              <a:defRPr/>
            </a:pPr>
            <a:r>
              <a:rPr lang="en-US" sz="1400" dirty="0" err="1" smtClean="0"/>
              <a:t>SRMs</a:t>
            </a:r>
            <a:r>
              <a:rPr lang="en-US" sz="1400" dirty="0" smtClean="0"/>
              <a:t> in production for over 4 years</a:t>
            </a:r>
          </a:p>
          <a:p>
            <a:pPr lvl="1">
              <a:defRPr/>
            </a:pPr>
            <a:r>
              <a:rPr lang="en-US" sz="1600" dirty="0" smtClean="0"/>
              <a:t>Part of analysis scenario to move job-generated data files from PDSF/NERSC to remote BNL storage</a:t>
            </a:r>
          </a:p>
          <a:p>
            <a:pPr>
              <a:defRPr/>
            </a:pPr>
            <a:r>
              <a:rPr lang="en-US" sz="1800" dirty="0" smtClean="0">
                <a:ea typeface="+mn-ea"/>
                <a:cs typeface="+mn-cs"/>
              </a:rPr>
              <a:t>Earth System Grid</a:t>
            </a:r>
          </a:p>
          <a:p>
            <a:pPr lvl="1">
              <a:defRPr/>
            </a:pPr>
            <a:r>
              <a:rPr lang="en-US" sz="1600" dirty="0" smtClean="0"/>
              <a:t>Serving about 6000 users </a:t>
            </a:r>
          </a:p>
          <a:p>
            <a:pPr lvl="2">
              <a:defRPr/>
            </a:pPr>
            <a:r>
              <a:rPr lang="en-US" sz="1400" dirty="0" smtClean="0"/>
              <a:t>Over a million files and 170TB of climate data </a:t>
            </a:r>
          </a:p>
          <a:p>
            <a:pPr lvl="2">
              <a:defRPr/>
            </a:pPr>
            <a:r>
              <a:rPr lang="en-US" sz="1400" dirty="0" smtClean="0"/>
              <a:t>from 5 storage sites (LANL, LLNL, NCAR, NERSC, ORNL)</a:t>
            </a:r>
          </a:p>
          <a:p>
            <a:pPr lvl="1">
              <a:defRPr/>
            </a:pPr>
            <a:r>
              <a:rPr lang="en-US" sz="1600" dirty="0" smtClean="0"/>
              <a:t>Uses an adapted </a:t>
            </a:r>
            <a:r>
              <a:rPr lang="en-US" sz="1600" dirty="0" err="1" smtClean="0"/>
              <a:t>BeStMan</a:t>
            </a:r>
            <a:r>
              <a:rPr lang="en-US" sz="1600" dirty="0" smtClean="0"/>
              <a:t> for </a:t>
            </a:r>
            <a:r>
              <a:rPr lang="en-US" sz="1600" dirty="0" err="1" smtClean="0"/>
              <a:t>NCAR’s</a:t>
            </a:r>
            <a:r>
              <a:rPr lang="en-US" sz="1600" dirty="0" smtClean="0"/>
              <a:t> own MSS</a:t>
            </a:r>
          </a:p>
          <a:p>
            <a:pPr>
              <a:defRPr/>
            </a:pPr>
            <a:endParaRPr lang="en-US" sz="18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Performance test (1)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This stress tests done by Wei Yang at SLAC</a:t>
            </a:r>
          </a:p>
          <a:p>
            <a:pPr lvl="1">
              <a:defRPr/>
            </a:pPr>
            <a:r>
              <a:rPr lang="en-US" sz="2000" dirty="0" smtClean="0"/>
              <a:t>Tests on PUT and GET operations with </a:t>
            </a:r>
            <a:r>
              <a:rPr lang="en-US" sz="2000" dirty="0" err="1" smtClean="0"/>
              <a:t>Xrootd</a:t>
            </a:r>
            <a:r>
              <a:rPr lang="en-US" sz="2000" dirty="0" smtClean="0"/>
              <a:t> in the backend</a:t>
            </a:r>
          </a:p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Setup</a:t>
            </a:r>
          </a:p>
          <a:p>
            <a:pPr lvl="1">
              <a:defRPr/>
            </a:pPr>
            <a:r>
              <a:rPr lang="en-US" sz="2000" dirty="0" err="1" smtClean="0"/>
              <a:t>BeStMan</a:t>
            </a:r>
            <a:r>
              <a:rPr lang="en-US" sz="2000" dirty="0" smtClean="0"/>
              <a:t>-Gateway and </a:t>
            </a:r>
            <a:r>
              <a:rPr lang="en-US" sz="2000" dirty="0" err="1" smtClean="0"/>
              <a:t>XrootdFS</a:t>
            </a:r>
            <a:endParaRPr lang="en-US" sz="2000" dirty="0" smtClean="0"/>
          </a:p>
          <a:p>
            <a:pPr lvl="2">
              <a:defRPr/>
            </a:pPr>
            <a:r>
              <a:rPr lang="en-US" sz="1600" dirty="0" smtClean="0"/>
              <a:t>On dual dual-core AMD </a:t>
            </a:r>
            <a:r>
              <a:rPr lang="en-US" sz="1600" dirty="0" err="1" smtClean="0"/>
              <a:t>Opteron</a:t>
            </a:r>
            <a:r>
              <a:rPr lang="en-US" sz="1600" dirty="0" smtClean="0"/>
              <a:t> 275, 2.2Ghz, 4GB memory, 1Gbit NIC</a:t>
            </a:r>
          </a:p>
          <a:p>
            <a:pPr lvl="1">
              <a:defRPr/>
            </a:pPr>
            <a:r>
              <a:rPr lang="en-US" sz="2000" dirty="0" err="1" smtClean="0"/>
              <a:t>GridFTP</a:t>
            </a:r>
            <a:r>
              <a:rPr lang="en-US" sz="2000" dirty="0" smtClean="0"/>
              <a:t> servers</a:t>
            </a:r>
          </a:p>
          <a:p>
            <a:pPr lvl="2">
              <a:defRPr/>
            </a:pPr>
            <a:r>
              <a:rPr lang="en-US" sz="1800" dirty="0" smtClean="0"/>
              <a:t>osgserv01,04 on dual AMD </a:t>
            </a:r>
            <a:r>
              <a:rPr lang="en-US" sz="1800" dirty="0" err="1" smtClean="0"/>
              <a:t>Opteron</a:t>
            </a:r>
            <a:r>
              <a:rPr lang="en-US" sz="1800" dirty="0" smtClean="0"/>
              <a:t> 244 1.8Ghz (total two cores), 2GB memory, 1 </a:t>
            </a:r>
            <a:r>
              <a:rPr lang="en-US" sz="1800" dirty="0" err="1" smtClean="0"/>
              <a:t>Gbit</a:t>
            </a:r>
            <a:r>
              <a:rPr lang="en-US" sz="1800" dirty="0" smtClean="0"/>
              <a:t> NIC</a:t>
            </a:r>
          </a:p>
          <a:p>
            <a:pPr lvl="2">
              <a:defRPr/>
            </a:pPr>
            <a:r>
              <a:rPr lang="en-US" sz="1800" dirty="0" smtClean="0"/>
              <a:t>griddev05,6,7 on dual Intel Pentium III 866Mhz, 1GB memory, 100Mbit NIC</a:t>
            </a: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Performance test (1)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>
                <a:ea typeface="+mn-ea"/>
                <a:cs typeface="+mn-cs"/>
              </a:rPr>
              <a:t>Client setup</a:t>
            </a:r>
          </a:p>
          <a:p>
            <a:pPr lvl="1">
              <a:defRPr/>
            </a:pPr>
            <a:r>
              <a:rPr lang="en-US" sz="1800" dirty="0" smtClean="0"/>
              <a:t>Client on lxplus202.cern.ch (one node)</a:t>
            </a:r>
          </a:p>
          <a:p>
            <a:pPr lvl="2">
              <a:defRPr/>
            </a:pPr>
            <a:r>
              <a:rPr lang="en-US" sz="1600" dirty="0" err="1" smtClean="0"/>
              <a:t>glite</a:t>
            </a:r>
            <a:r>
              <a:rPr lang="en-US" sz="1600" dirty="0" smtClean="0"/>
              <a:t>-</a:t>
            </a:r>
            <a:r>
              <a:rPr lang="en-US" sz="1600" dirty="0" err="1" smtClean="0"/>
              <a:t>url</a:t>
            </a:r>
            <a:r>
              <a:rPr lang="en-US" sz="1600" dirty="0" smtClean="0"/>
              <a:t>-copy was used to simulate FTS</a:t>
            </a:r>
          </a:p>
          <a:p>
            <a:pPr lvl="2">
              <a:defRPr/>
            </a:pPr>
            <a:r>
              <a:rPr lang="en-US" sz="1600" dirty="0" smtClean="0"/>
              <a:t>On average, </a:t>
            </a:r>
            <a:r>
              <a:rPr lang="en-US" sz="1600" dirty="0" err="1" smtClean="0"/>
              <a:t>lxplus</a:t>
            </a:r>
            <a:r>
              <a:rPr lang="en-US" sz="1600" dirty="0" smtClean="0"/>
              <a:t> can run 100 </a:t>
            </a:r>
            <a:r>
              <a:rPr lang="en-US" sz="1600" dirty="0" err="1" smtClean="0"/>
              <a:t>glite-url-copy</a:t>
            </a:r>
            <a:r>
              <a:rPr lang="en-US" sz="1600" dirty="0" smtClean="0"/>
              <a:t> for PUT in 16.4 seconds and 100 GET in 14.3 seconds</a:t>
            </a:r>
          </a:p>
          <a:p>
            <a:pPr lvl="2">
              <a:defRPr/>
            </a:pPr>
            <a:r>
              <a:rPr lang="en-US" sz="1600" dirty="0" smtClean="0"/>
              <a:t>A script contains </a:t>
            </a:r>
            <a:r>
              <a:rPr lang="en-US" sz="1600" dirty="0" err="1" smtClean="0"/>
              <a:t>glite-url-copy</a:t>
            </a:r>
            <a:r>
              <a:rPr lang="en-US" sz="1600" dirty="0" smtClean="0"/>
              <a:t> from lxplus.cern.ch to transfer 79 bytes</a:t>
            </a:r>
          </a:p>
          <a:p>
            <a:pPr lvl="2">
              <a:defRPr/>
            </a:pPr>
            <a:r>
              <a:rPr lang="en-US" sz="1600" dirty="0" smtClean="0"/>
              <a:t>5000 sequential jobs were run in non-block mode.</a:t>
            </a:r>
          </a:p>
          <a:p>
            <a:pPr lvl="1">
              <a:defRPr/>
            </a:pPr>
            <a:r>
              <a:rPr lang="en-US" sz="1800" dirty="0" smtClean="0"/>
              <a:t>PUT operation goes through several SRM interfaces</a:t>
            </a:r>
          </a:p>
          <a:p>
            <a:pPr lvl="2">
              <a:defRPr/>
            </a:pPr>
            <a:r>
              <a:rPr lang="en-US" sz="1400" dirty="0" err="1" smtClean="0"/>
              <a:t>srmLs</a:t>
            </a:r>
            <a:r>
              <a:rPr lang="en-US" sz="1400" dirty="0" smtClean="0"/>
              <a:t> for the target directory which does not exist</a:t>
            </a:r>
          </a:p>
          <a:p>
            <a:pPr lvl="2">
              <a:defRPr/>
            </a:pPr>
            <a:r>
              <a:rPr lang="en-US" sz="1400" dirty="0" err="1" smtClean="0"/>
              <a:t>srmLs</a:t>
            </a:r>
            <a:r>
              <a:rPr lang="en-US" sz="1400" dirty="0" smtClean="0"/>
              <a:t> for the parent directory of the target directory which exists</a:t>
            </a:r>
          </a:p>
          <a:p>
            <a:pPr lvl="2">
              <a:defRPr/>
            </a:pPr>
            <a:r>
              <a:rPr lang="en-US" sz="1400" dirty="0" err="1" smtClean="0"/>
              <a:t>srmMkdir</a:t>
            </a:r>
            <a:r>
              <a:rPr lang="en-US" sz="1400" dirty="0" smtClean="0"/>
              <a:t> for the target directory</a:t>
            </a:r>
          </a:p>
          <a:p>
            <a:pPr lvl="2">
              <a:defRPr/>
            </a:pPr>
            <a:r>
              <a:rPr lang="en-US" sz="1400" dirty="0" err="1" smtClean="0"/>
              <a:t>srmPrepareToPut</a:t>
            </a:r>
            <a:endParaRPr lang="en-US" sz="1400" dirty="0" smtClean="0"/>
          </a:p>
          <a:p>
            <a:pPr lvl="2">
              <a:defRPr/>
            </a:pPr>
            <a:r>
              <a:rPr lang="en-US" sz="1400" dirty="0" err="1" smtClean="0"/>
              <a:t>Gsiftp</a:t>
            </a:r>
            <a:r>
              <a:rPr lang="en-US" sz="1400" dirty="0" smtClean="0"/>
              <a:t> file transfer</a:t>
            </a:r>
          </a:p>
          <a:p>
            <a:pPr lvl="2">
              <a:defRPr/>
            </a:pPr>
            <a:r>
              <a:rPr lang="en-US" sz="1400" dirty="0" err="1" smtClean="0"/>
              <a:t>srmPutDone</a:t>
            </a:r>
            <a:endParaRPr lang="en-US" sz="1400" dirty="0" smtClean="0"/>
          </a:p>
          <a:p>
            <a:pPr lvl="1">
              <a:defRPr/>
            </a:pPr>
            <a:r>
              <a:rPr lang="en-US" sz="1800" dirty="0" smtClean="0"/>
              <a:t>GET operation goes through several SRM interfaces</a:t>
            </a:r>
          </a:p>
          <a:p>
            <a:pPr lvl="2">
              <a:defRPr/>
            </a:pPr>
            <a:r>
              <a:rPr lang="en-US" sz="1400" dirty="0" err="1" smtClean="0"/>
              <a:t>srmPrepareToGet</a:t>
            </a:r>
            <a:endParaRPr lang="en-US" sz="1400" dirty="0" smtClean="0"/>
          </a:p>
          <a:p>
            <a:pPr lvl="2">
              <a:defRPr/>
            </a:pPr>
            <a:r>
              <a:rPr lang="en-US" sz="1400" dirty="0" err="1" smtClean="0"/>
              <a:t>Gsiftp</a:t>
            </a:r>
            <a:r>
              <a:rPr lang="en-US" sz="1400" dirty="0" smtClean="0"/>
              <a:t> file transfer</a:t>
            </a:r>
          </a:p>
          <a:p>
            <a:pPr lvl="2">
              <a:defRPr/>
            </a:pPr>
            <a:r>
              <a:rPr lang="en-US" sz="1400" dirty="0" err="1" smtClean="0"/>
              <a:t>srmReleaseFiles</a:t>
            </a:r>
            <a:endParaRPr lang="en-US" sz="1400" dirty="0" smtClean="0"/>
          </a:p>
          <a:p>
            <a:pPr lvl="2">
              <a:defRPr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s">
  <a:themeElements>
    <a:clrScheme name="">
      <a:dk1>
        <a:srgbClr val="00279F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2087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presenta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13419024</TotalTime>
  <Pages>49</Pages>
  <Words>1648</Words>
  <Application>Microsoft PowerPoint 4.0</Application>
  <PresentationFormat>On-screen Show (4:3)</PresentationFormat>
  <Paragraphs>204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ＭＳ Ｐゴシック</vt:lpstr>
      <vt:lpstr>Arial</vt:lpstr>
      <vt:lpstr>Verdana</vt:lpstr>
      <vt:lpstr>Tahoma</vt:lpstr>
      <vt:lpstr>Times</vt:lpstr>
      <vt:lpstr>1_presentations</vt:lpstr>
      <vt:lpstr>Visio</vt:lpstr>
      <vt:lpstr>Slide 1</vt:lpstr>
      <vt:lpstr>BeStMan</vt:lpstr>
      <vt:lpstr>Who is BeStMan for?</vt:lpstr>
      <vt:lpstr>Difference between BeStMan Full mode and BeStMan Gateway mode</vt:lpstr>
      <vt:lpstr>Interoperability with other SRMs</vt:lpstr>
      <vt:lpstr>A few hints on what BeStMan can do</vt:lpstr>
      <vt:lpstr>Some Use Cases</vt:lpstr>
      <vt:lpstr>Performance test (1)</vt:lpstr>
      <vt:lpstr>Performance test (1)</vt:lpstr>
      <vt:lpstr>Performance test results (1)</vt:lpstr>
      <vt:lpstr>Performance test (2)</vt:lpstr>
      <vt:lpstr>Performance test (2)</vt:lpstr>
      <vt:lpstr>Performance test results (2)</vt:lpstr>
      <vt:lpstr>Memory Usage Test</vt:lpstr>
      <vt:lpstr>Summary</vt:lpstr>
      <vt:lpstr>Documents and Support</vt:lpstr>
    </vt:vector>
  </TitlesOfParts>
  <Company>Lawrence Berkeley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Storage Manager (BeStMan)</dc:title>
  <dc:subject>SRM</dc:subject>
  <dc:creator>Alex Sim</dc:creator>
  <cp:keywords>SRM, SRM-Tester, interop</cp:keywords>
  <dc:description/>
  <cp:lastModifiedBy>Alex Sim</cp:lastModifiedBy>
  <cp:revision>557</cp:revision>
  <cp:lastPrinted>1997-08-14T16:54:40Z</cp:lastPrinted>
  <dcterms:created xsi:type="dcterms:W3CDTF">2009-03-13T05:03:17Z</dcterms:created>
  <dcterms:modified xsi:type="dcterms:W3CDTF">2009-03-13T05:03:49Z</dcterms:modified>
</cp:coreProperties>
</file>