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469" r:id="rId3"/>
    <p:sldId id="480" r:id="rId4"/>
    <p:sldId id="486" r:id="rId5"/>
    <p:sldId id="496" r:id="rId6"/>
    <p:sldId id="497" r:id="rId7"/>
    <p:sldId id="481" r:id="rId8"/>
    <p:sldId id="494" r:id="rId9"/>
    <p:sldId id="487" r:id="rId10"/>
    <p:sldId id="500" r:id="rId11"/>
    <p:sldId id="499" r:id="rId12"/>
    <p:sldId id="471" r:id="rId13"/>
    <p:sldId id="501" r:id="rId14"/>
    <p:sldId id="491" r:id="rId15"/>
    <p:sldId id="492" r:id="rId16"/>
    <p:sldId id="493" r:id="rId17"/>
  </p:sldIdLst>
  <p:sldSz cx="9144000" cy="6858000" type="screen4x3"/>
  <p:notesSz cx="6934200" cy="9220200"/>
  <p:embeddedFontLst>
    <p:embeddedFont>
      <p:font typeface="Arial Black" pitchFamily="34" charset="0"/>
      <p:regular r:id="rId20"/>
    </p:embeddedFont>
  </p:embeddedFontLst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990000"/>
    <a:srgbClr val="00AAF6"/>
    <a:srgbClr val="21BAFF"/>
    <a:srgbClr val="9FE1FF"/>
    <a:srgbClr val="FF9900"/>
    <a:srgbClr val="339933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1756" autoAdjust="0"/>
    <p:restoredTop sz="93957" autoAdjust="0"/>
  </p:normalViewPr>
  <p:slideViewPr>
    <p:cSldViewPr>
      <p:cViewPr>
        <p:scale>
          <a:sx n="80" d="100"/>
          <a:sy n="80" d="100"/>
        </p:scale>
        <p:origin x="-1350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4" d="100"/>
          <a:sy n="104" d="100"/>
        </p:scale>
        <p:origin x="-1512" y="-67"/>
      </p:cViewPr>
      <p:guideLst>
        <p:guide orient="horz" pos="2905"/>
        <p:guide pos="2183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05620" cy="46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6981" y="0"/>
            <a:ext cx="3005619" cy="46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57301"/>
            <a:ext cx="3005620" cy="46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5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6981" y="8757301"/>
            <a:ext cx="3005619" cy="46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0ED9C96-8EA6-47EA-BB03-00F9DD6E90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05620" cy="46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6981" y="0"/>
            <a:ext cx="3005619" cy="46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0563"/>
            <a:ext cx="4611688" cy="3459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4220" y="4380225"/>
            <a:ext cx="5547360" cy="4148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57301"/>
            <a:ext cx="3005620" cy="46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6981" y="8757301"/>
            <a:ext cx="3005619" cy="46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26B508F-78E3-400E-A509-37554F569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513AB-FB45-459E-A1B7-1E208116763A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charset="0"/>
              </a:rPr>
              <a:t>Note that </a:t>
            </a:r>
            <a:r>
              <a:rPr lang="en-US" dirty="0" err="1" smtClean="0">
                <a:latin typeface="Arial" charset="0"/>
              </a:rPr>
              <a:t>caNanoLab</a:t>
            </a:r>
            <a:r>
              <a:rPr lang="en-US" dirty="0" smtClean="0">
                <a:latin typeface="Arial" charset="0"/>
              </a:rPr>
              <a:t> and </a:t>
            </a:r>
            <a:r>
              <a:rPr lang="en-US" dirty="0" err="1" smtClean="0">
                <a:latin typeface="Arial" charset="0"/>
              </a:rPr>
              <a:t>caMOD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dirty="0" err="1" smtClean="0">
                <a:latin typeface="Arial" charset="0"/>
              </a:rPr>
              <a:t>eg</a:t>
            </a:r>
            <a:r>
              <a:rPr lang="en-US" dirty="0" smtClean="0">
                <a:latin typeface="Arial" charset="0"/>
              </a:rPr>
              <a:t>, model with class Publication, annotated as Scientific Publication (C19026); alternatively, </a:t>
            </a:r>
            <a:r>
              <a:rPr lang="en-US" dirty="0" err="1" smtClean="0">
                <a:latin typeface="Arial" charset="0"/>
              </a:rPr>
              <a:t>caNano</a:t>
            </a:r>
            <a:r>
              <a:rPr lang="en-US" dirty="0" smtClean="0">
                <a:latin typeface="Arial" charset="0"/>
              </a:rPr>
              <a:t> has class </a:t>
            </a:r>
            <a:r>
              <a:rPr lang="en-US" dirty="0" err="1" smtClean="0">
                <a:latin typeface="Arial" charset="0"/>
              </a:rPr>
              <a:t>BibliographicReference</a:t>
            </a:r>
            <a:r>
              <a:rPr lang="en-US" dirty="0" smtClean="0">
                <a:latin typeface="Arial" charset="0"/>
              </a:rPr>
              <a:t>, annotated as Source Reference (concepts C25683;C25641).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 noChangeArrowheads="1"/>
          </p:cNvSpPr>
          <p:nvPr/>
        </p:nvSpPr>
        <p:spPr bwMode="auto">
          <a:xfrm>
            <a:off x="3926981" y="8757301"/>
            <a:ext cx="3005619" cy="46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446" tIns="46223" rIns="92446" bIns="46223" anchor="b"/>
          <a:lstStyle/>
          <a:p>
            <a:pPr algn="r" defTabSz="923925">
              <a:spcBef>
                <a:spcPct val="0"/>
              </a:spcBef>
            </a:pPr>
            <a:fld id="{772F17D2-5CC2-4973-84BA-4F61448EEE27}" type="slidenum">
              <a:rPr lang="en-US" sz="1200"/>
              <a:pPr algn="r" defTabSz="923925">
                <a:spcBef>
                  <a:spcPct val="0"/>
                </a:spcBef>
              </a:pPr>
              <a:t>2</a:t>
            </a:fld>
            <a:endParaRPr 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6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6B508F-78E3-400E-A509-37554F56931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Title_slide_noba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910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371600"/>
            <a:ext cx="84582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Interior_slide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forge.nci.nih.gov/docman/view.php/233/12435/Silver-Checklist_VCDE_3.102.xl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forge.nci.nih.gov/frs/download.php/4913/MGH_DMR-SilverCompatibilitySubmission-1.0.2.zi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forge.nci.nih.gov/frs/download.php/5682/DMR_VCDE_Report.rtf" TargetMode="External"/><Relationship Id="rId4" Type="http://schemas.openxmlformats.org/officeDocument/2006/relationships/hyperlink" Target="https://gforge.nci.nih.gov/frs/download.php/5669/DMR-ARCH-Final-Review.zip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4953000" y="1800225"/>
            <a:ext cx="4191000" cy="3124200"/>
          </a:xfrm>
        </p:spPr>
        <p:txBody>
          <a:bodyPr/>
          <a:lstStyle/>
          <a:p>
            <a:pPr algn="l" eaLnBrk="1" hangingPunct="1"/>
            <a:r>
              <a:rPr lang="en-US" sz="2800" b="1" smtClean="0"/>
              <a:t>VCDE Silver Level Compatibility Review </a:t>
            </a:r>
            <a:br>
              <a:rPr lang="en-US" sz="2800" b="1" smtClean="0"/>
            </a:br>
            <a:r>
              <a:rPr lang="en-US" sz="2800" b="1" smtClean="0"/>
              <a:t/>
            </a:r>
            <a:br>
              <a:rPr lang="en-US" sz="2800" b="1" smtClean="0"/>
            </a:br>
            <a:r>
              <a:rPr lang="en-US" sz="2800" b="1" smtClean="0"/>
              <a:t>Digital Model Repository (DMR) 1.0</a:t>
            </a:r>
            <a:endParaRPr lang="en-US" sz="2800" smtClean="0"/>
          </a:p>
        </p:txBody>
      </p:sp>
      <p:sp>
        <p:nvSpPr>
          <p:cNvPr id="3075" name="Rectangle 16"/>
          <p:cNvSpPr>
            <a:spLocks noChangeArrowheads="1"/>
          </p:cNvSpPr>
          <p:nvPr/>
        </p:nvSpPr>
        <p:spPr bwMode="black">
          <a:xfrm>
            <a:off x="5105400" y="5181600"/>
            <a:ext cx="3429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1C2674"/>
                </a:solidFill>
              </a:rPr>
              <a:t>Mukesh Sharma</a:t>
            </a:r>
            <a:br>
              <a:rPr lang="en-US" sz="2000">
                <a:solidFill>
                  <a:srgbClr val="1C2674"/>
                </a:solidFill>
              </a:rPr>
            </a:br>
            <a:r>
              <a:rPr lang="en-US" sz="2000">
                <a:solidFill>
                  <a:srgbClr val="1C2674"/>
                </a:solidFill>
              </a:rPr>
              <a:t>VCDE WS Teleconference </a:t>
            </a:r>
            <a:br>
              <a:rPr lang="en-US" sz="2000">
                <a:solidFill>
                  <a:srgbClr val="1C2674"/>
                </a:solidFill>
              </a:rPr>
            </a:br>
            <a:r>
              <a:rPr lang="en-US" sz="2000">
                <a:solidFill>
                  <a:srgbClr val="1C2674"/>
                </a:solidFill>
              </a:rPr>
              <a:t>01/08/2009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Review Results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8623300" cy="1828800"/>
          </a:xfrm>
        </p:spPr>
        <p:txBody>
          <a:bodyPr/>
          <a:lstStyle/>
          <a:p>
            <a:r>
              <a:rPr lang="en-US" sz="2000" smtClean="0"/>
              <a:t>Compatibility Review System (CRS) version 2.0 used</a:t>
            </a:r>
          </a:p>
          <a:p>
            <a:r>
              <a:rPr lang="en-US" sz="2000" smtClean="0"/>
              <a:t>Checklist used:</a:t>
            </a:r>
          </a:p>
          <a:p>
            <a:pPr lvl="1"/>
            <a:r>
              <a:rPr lang="en-US" sz="2000" smtClean="0">
                <a:hlinkClick r:id="rId3"/>
              </a:rPr>
              <a:t>https://gforge.nci.nih.gov/docman/view.php/233/12435/Silver-Checklist_VCDE_3.102.xls</a:t>
            </a:r>
            <a:r>
              <a:rPr lang="en-US" smtClean="0"/>
              <a:t> </a:t>
            </a:r>
          </a:p>
          <a:p>
            <a:r>
              <a:rPr lang="en-US" sz="2000" smtClean="0"/>
              <a:t>Suggested criteria violations identified:</a:t>
            </a:r>
          </a:p>
          <a:p>
            <a:endParaRPr lang="en-US" sz="2000" smtClean="0"/>
          </a:p>
          <a:p>
            <a:pPr>
              <a:buFontTx/>
              <a:buNone/>
            </a:pPr>
            <a:endParaRPr lang="en-US" sz="1600" smtClean="0"/>
          </a:p>
          <a:p>
            <a:pPr>
              <a:buFontTx/>
              <a:buNone/>
            </a:pPr>
            <a:endParaRPr lang="en-US" sz="1600" smtClean="0"/>
          </a:p>
        </p:txBody>
      </p:sp>
      <p:graphicFrame>
        <p:nvGraphicFramePr>
          <p:cNvPr id="287902" name="Group 158"/>
          <p:cNvGraphicFramePr>
            <a:graphicFrameLocks noGrp="1"/>
          </p:cNvGraphicFramePr>
          <p:nvPr>
            <p:ph sz="half" idx="2"/>
          </p:nvPr>
        </p:nvGraphicFramePr>
        <p:xfrm>
          <a:off x="304800" y="3067050"/>
          <a:ext cx="8305800" cy="2633980"/>
        </p:xfrm>
        <a:graphic>
          <a:graphicData uri="http://schemas.openxmlformats.org/drawingml/2006/table">
            <a:tbl>
              <a:tblPr/>
              <a:tblGrid>
                <a:gridCol w="609600"/>
                <a:gridCol w="2514600"/>
                <a:gridCol w="2057400"/>
                <a:gridCol w="3124200"/>
              </a:tblGrid>
              <a:tr h="4699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Compatibility Guidelines Quote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Original Phrasing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Updated Meaning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72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IM12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 Use Package, Class and Attribute names that convey meaning clearly (definitions) (Concept Mapping for definitions should be  clear to reviewer)  This item is NOT about re-usability (see below).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names given to packages, classes, and attributes should accurately convey their meaning (as determined by the UML definition).  In other words, the name  should be consistent with the definition.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</a:rPr>
                        <a:t>CDE16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</a:rPr>
                        <a:t>Reuse of existing validated CDEs in the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</a:rPr>
                        <a:t>caDSR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</a:rPr>
                        <a:t> must be considered before any new data elements are created.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</a:rPr>
                        <a:t>Existing CDEs are reused (the public ID of a reused CDE is recorded in the metadata).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</a:rPr>
                        <a:t>Existing CDEs are reused wherever possible before new CDEs are created.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Review </a:t>
            </a:r>
            <a:r>
              <a:rPr lang="en-US" sz="3200" dirty="0" smtClean="0"/>
              <a:t>Results (examples)</a:t>
            </a:r>
            <a:endParaRPr lang="en-US" sz="3200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8623300" cy="5181600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CRS version 2.0 used</a:t>
            </a:r>
          </a:p>
          <a:p>
            <a:pPr>
              <a:defRPr/>
            </a:pPr>
            <a:r>
              <a:rPr lang="en-US" sz="2000" u="sng" dirty="0" smtClean="0"/>
              <a:t>Yellow flag </a:t>
            </a:r>
            <a:r>
              <a:rPr lang="en-US" sz="2000" dirty="0" smtClean="0"/>
              <a:t>criteria violations identified:</a:t>
            </a:r>
          </a:p>
          <a:p>
            <a:pPr>
              <a:buFontTx/>
              <a:buNone/>
              <a:defRPr/>
            </a:pPr>
            <a:endParaRPr lang="en-US" sz="2000" dirty="0" smtClean="0"/>
          </a:p>
          <a:p>
            <a:pPr>
              <a:buFontTx/>
              <a:buNone/>
              <a:defRPr/>
            </a:pPr>
            <a:r>
              <a:rPr lang="en-US" sz="1600" dirty="0" smtClean="0"/>
              <a:t>Class: Algorithm, Attribute: source </a:t>
            </a:r>
          </a:p>
          <a:p>
            <a:pPr lvl="1">
              <a:defRPr/>
            </a:pPr>
            <a:r>
              <a:rPr lang="en-US" sz="1600" dirty="0" err="1" smtClean="0"/>
              <a:t>CDE:Algorithm</a:t>
            </a:r>
            <a:r>
              <a:rPr lang="en-US" sz="1600" dirty="0" smtClean="0"/>
              <a:t> Information Resource Uniform Resource Locator </a:t>
            </a:r>
            <a:r>
              <a:rPr lang="en-US" sz="1600" dirty="0" err="1" smtClean="0"/>
              <a:t>java.lang.String</a:t>
            </a:r>
            <a:r>
              <a:rPr lang="en-US" sz="1600" dirty="0" smtClean="0"/>
              <a:t>; 2787146 v1.0</a:t>
            </a:r>
          </a:p>
          <a:p>
            <a:pPr lvl="1">
              <a:defRPr/>
            </a:pPr>
            <a:r>
              <a:rPr lang="en-US" sz="1600" u="sng" dirty="0" smtClean="0">
                <a:uFill>
                  <a:solidFill>
                    <a:srgbClr val="FFFF00"/>
                  </a:solidFill>
                </a:uFill>
              </a:rPr>
              <a:t>Recommended </a:t>
            </a:r>
            <a:r>
              <a:rPr lang="en-US" sz="1600" dirty="0" smtClean="0">
                <a:uFill>
                  <a:solidFill>
                    <a:srgbClr val="FFFF00"/>
                  </a:solidFill>
                </a:uFill>
              </a:rPr>
              <a:t>- </a:t>
            </a:r>
            <a:r>
              <a:rPr lang="en-US" sz="1600" dirty="0" smtClean="0"/>
              <a:t>The two concepts mapped to this attribute are Information Resource URL.  Perhaps instead of source, this attribute should be </a:t>
            </a:r>
            <a:r>
              <a:rPr lang="en-US" sz="1600" dirty="0" err="1" smtClean="0"/>
              <a:t>resourceURL</a:t>
            </a:r>
            <a:r>
              <a:rPr lang="en-US" sz="1600" dirty="0" smtClean="0"/>
              <a:t> or </a:t>
            </a:r>
            <a:r>
              <a:rPr lang="en-US" sz="1600" dirty="0" err="1" smtClean="0"/>
              <a:t>resourceURI</a:t>
            </a:r>
            <a:r>
              <a:rPr lang="en-US" sz="1600" dirty="0" smtClean="0"/>
              <a:t>. </a:t>
            </a:r>
          </a:p>
          <a:p>
            <a:pPr lvl="1">
              <a:defRPr/>
            </a:pPr>
            <a:r>
              <a:rPr lang="en-US" sz="1600" u="sng" dirty="0" smtClean="0">
                <a:uFill>
                  <a:solidFill>
                    <a:srgbClr val="FFFF00"/>
                  </a:solidFill>
                </a:uFill>
              </a:rPr>
              <a:t>Silver Checklist item:IM12; suggested</a:t>
            </a:r>
            <a:endParaRPr lang="en-US" sz="1600" dirty="0" smtClean="0"/>
          </a:p>
          <a:p>
            <a:pPr>
              <a:buFontTx/>
              <a:buNone/>
              <a:defRPr/>
            </a:pPr>
            <a:r>
              <a:rPr lang="en-US" sz="1600" dirty="0" smtClean="0"/>
              <a:t>Class: </a:t>
            </a:r>
            <a:r>
              <a:rPr lang="en-US" sz="1600" dirty="0" err="1" smtClean="0"/>
              <a:t>DataClassification</a:t>
            </a:r>
            <a:endParaRPr lang="en-US" sz="1600" dirty="0" smtClean="0"/>
          </a:p>
          <a:p>
            <a:pPr lvl="1">
              <a:defRPr/>
            </a:pPr>
            <a:r>
              <a:rPr lang="en-US" sz="1600" u="sng" dirty="0" smtClean="0">
                <a:uFill>
                  <a:solidFill>
                    <a:srgbClr val="FFFF00"/>
                  </a:solidFill>
                </a:uFill>
              </a:rPr>
              <a:t>Recommended- </a:t>
            </a:r>
            <a:r>
              <a:rPr lang="en-US" sz="1600" dirty="0" smtClean="0"/>
              <a:t>Definition of Class is “Data files can be included in an entry by way of upload, http reference, or internal repository reference.”  This sounds like categories as opposed to classification.  </a:t>
            </a:r>
          </a:p>
          <a:p>
            <a:pPr lvl="1">
              <a:defRPr/>
            </a:pPr>
            <a:r>
              <a:rPr lang="en-US" sz="1600" u="sng" dirty="0" smtClean="0">
                <a:uFill>
                  <a:solidFill>
                    <a:srgbClr val="FFFF00"/>
                  </a:solidFill>
                </a:uFill>
              </a:rPr>
              <a:t>Silver Checklist item:IM12; suggested</a:t>
            </a:r>
            <a:endParaRPr lang="en-US" sz="1600" dirty="0" smtClean="0"/>
          </a:p>
          <a:p>
            <a:pPr lvl="1">
              <a:defRPr/>
            </a:pPr>
            <a:endParaRPr lang="en-US" sz="1600" dirty="0" smtClean="0"/>
          </a:p>
          <a:p>
            <a:pPr lvl="1">
              <a:buFontTx/>
              <a:buNone/>
              <a:defRPr/>
            </a:pPr>
            <a:r>
              <a:rPr lang="en-US" sz="1600" dirty="0" smtClean="0"/>
              <a:t>	</a:t>
            </a:r>
          </a:p>
          <a:p>
            <a:pPr>
              <a:buFontTx/>
              <a:buNone/>
              <a:defRPr/>
            </a:pPr>
            <a:r>
              <a:rPr lang="en-US" sz="1600" dirty="0" smtClean="0"/>
              <a:t> </a:t>
            </a:r>
          </a:p>
          <a:p>
            <a:pPr>
              <a:buFontTx/>
              <a:buNone/>
              <a:defRPr/>
            </a:pPr>
            <a:endParaRPr lang="en-US" sz="1600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990600" y="3124200"/>
            <a:ext cx="14478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85650" y="4478975"/>
            <a:ext cx="14478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Review </a:t>
            </a:r>
            <a:r>
              <a:rPr lang="en-US" sz="3200" dirty="0" smtClean="0"/>
              <a:t>Results (examples)</a:t>
            </a:r>
            <a:endParaRPr lang="en-US" sz="3200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8623300" cy="51054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1600" dirty="0" smtClean="0"/>
              <a:t>Class: Reference, Attribute: description</a:t>
            </a:r>
          </a:p>
          <a:p>
            <a:pPr lvl="1">
              <a:defRPr/>
            </a:pPr>
            <a:r>
              <a:rPr lang="en-US" sz="1600" dirty="0" smtClean="0"/>
              <a:t>CDE: Reference Description </a:t>
            </a:r>
            <a:r>
              <a:rPr lang="en-US" sz="1600" dirty="0" err="1" smtClean="0"/>
              <a:t>java.lang.String</a:t>
            </a:r>
            <a:r>
              <a:rPr lang="en-US" sz="1600" dirty="0" smtClean="0"/>
              <a:t>; 2787098 v1.0</a:t>
            </a:r>
          </a:p>
          <a:p>
            <a:pPr lvl="1">
              <a:defRPr/>
            </a:pPr>
            <a:r>
              <a:rPr lang="en-US" sz="1600" u="sng" dirty="0" smtClean="0">
                <a:uFill>
                  <a:solidFill>
                    <a:srgbClr val="FFFF00"/>
                  </a:solidFill>
                </a:uFill>
              </a:rPr>
              <a:t>Recommended</a:t>
            </a:r>
            <a:r>
              <a:rPr lang="en-US" sz="1600" dirty="0" smtClean="0"/>
              <a:t> - </a:t>
            </a:r>
            <a:r>
              <a:rPr lang="en-US" sz="1600" b="1" dirty="0" smtClean="0"/>
              <a:t>As modeled, there does not appear to be a reusable CDE</a:t>
            </a:r>
            <a:r>
              <a:rPr lang="en-US" sz="1600" dirty="0" smtClean="0"/>
              <a:t>;</a:t>
            </a:r>
          </a:p>
          <a:p>
            <a:pPr lvl="1">
              <a:buNone/>
              <a:defRPr/>
            </a:pPr>
            <a:r>
              <a:rPr lang="en-US" sz="1600" dirty="0" smtClean="0"/>
              <a:t>	Reviewer’s suggestion: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If the class "Scientific Publication" was reused, CDE Scientific Publication Description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java.lang.String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(2771618) could be reused.</a:t>
            </a:r>
          </a:p>
          <a:p>
            <a:pPr lvl="1">
              <a:buFontTx/>
              <a:buNone/>
              <a:defRPr/>
            </a:pPr>
            <a:endParaRPr lang="en-US" sz="1600" dirty="0" smtClean="0"/>
          </a:p>
          <a:p>
            <a:pPr>
              <a:buFontTx/>
              <a:buNone/>
              <a:defRPr/>
            </a:pPr>
            <a:r>
              <a:rPr lang="en-US" sz="1600" dirty="0" smtClean="0"/>
              <a:t>Class: Reference, Attribute: id</a:t>
            </a:r>
          </a:p>
          <a:p>
            <a:pPr lvl="1">
              <a:defRPr/>
            </a:pPr>
            <a:r>
              <a:rPr lang="en-US" sz="1600" dirty="0" smtClean="0"/>
              <a:t>CDE: Reference Identifier </a:t>
            </a:r>
            <a:r>
              <a:rPr lang="en-US" sz="1600" dirty="0" err="1" smtClean="0"/>
              <a:t>java.lang.String</a:t>
            </a:r>
            <a:r>
              <a:rPr lang="en-US" sz="1600" dirty="0" smtClean="0"/>
              <a:t>; 2787097 v1.0</a:t>
            </a:r>
          </a:p>
          <a:p>
            <a:pPr lvl="1">
              <a:defRPr/>
            </a:pPr>
            <a:r>
              <a:rPr lang="en-US" sz="1600" u="sng" dirty="0" smtClean="0">
                <a:uFill>
                  <a:solidFill>
                    <a:srgbClr val="FFFF00"/>
                  </a:solidFill>
                </a:uFill>
              </a:rPr>
              <a:t>Recommended</a:t>
            </a:r>
            <a:r>
              <a:rPr lang="en-US" sz="1600" dirty="0" smtClean="0"/>
              <a:t> - </a:t>
            </a:r>
            <a:r>
              <a:rPr lang="en-US" sz="1600" b="1" dirty="0" smtClean="0"/>
              <a:t>As modeled, there does not appear to be a reusable CDE</a:t>
            </a:r>
            <a:r>
              <a:rPr lang="en-US" sz="1600" dirty="0" smtClean="0"/>
              <a:t>; Reviewer’s suggestion: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If the class "Source Reference" was reused, this attribute could reuse CDE Source Reference Identifier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java.lang.Long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(ID2228416). Or, if the class "Scientific Publication" was reused, CDE Scientific Publication Identifier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java.lang.Long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(2224323) could be reused.</a:t>
            </a:r>
          </a:p>
          <a:p>
            <a:pPr lvl="1">
              <a:defRPr/>
            </a:pPr>
            <a:endParaRPr lang="en-US" sz="1600" dirty="0" smtClean="0"/>
          </a:p>
          <a:p>
            <a:pPr lvl="1">
              <a:defRPr/>
            </a:pPr>
            <a:r>
              <a:rPr lang="en-US" sz="1600" b="1" dirty="0" smtClean="0"/>
              <a:t>Note: Reviewer has comments for the class "reference", but also suggests that changing the DMR model </a:t>
            </a:r>
            <a:r>
              <a:rPr lang="en-US" sz="1600" b="1" dirty="0" err="1" smtClean="0"/>
              <a:t>vis</a:t>
            </a:r>
            <a:r>
              <a:rPr lang="en-US" sz="1600" b="1" dirty="0" smtClean="0"/>
              <a:t> a </a:t>
            </a:r>
            <a:r>
              <a:rPr lang="en-US" sz="1600" b="1" dirty="0" err="1" smtClean="0"/>
              <a:t>vis</a:t>
            </a:r>
            <a:r>
              <a:rPr lang="en-US" sz="1600" b="1" dirty="0" smtClean="0"/>
              <a:t> References would better await the effort with the Integrative Cancer Research Work Space to develop a Domain Analysis Model. </a:t>
            </a:r>
          </a:p>
          <a:p>
            <a:pPr lvl="1">
              <a:buFontTx/>
              <a:buNone/>
              <a:defRPr/>
            </a:pPr>
            <a:r>
              <a:rPr lang="en-US" sz="1600" dirty="0" smtClean="0"/>
              <a:t> </a:t>
            </a:r>
          </a:p>
          <a:p>
            <a:pPr>
              <a:buFontTx/>
              <a:buNone/>
              <a:defRPr/>
            </a:pPr>
            <a:endParaRPr lang="en-US" sz="1600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990600" y="3505200"/>
            <a:ext cx="14478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90600" y="1788225"/>
            <a:ext cx="14478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Developer Response to Review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1676400"/>
          </a:xfrm>
        </p:spPr>
        <p:txBody>
          <a:bodyPr/>
          <a:lstStyle/>
          <a:p>
            <a:pPr>
              <a:buFontTx/>
              <a:buNone/>
            </a:pPr>
            <a:endParaRPr lang="en-US" sz="2000" smtClean="0"/>
          </a:p>
          <a:p>
            <a:r>
              <a:rPr lang="en-US" sz="2000" smtClean="0"/>
              <a:t>Developers responded all “yellow flag” issues and agreed to resolve them in DMR 2.0</a:t>
            </a:r>
          </a:p>
          <a:p>
            <a:pPr>
              <a:buFontTx/>
              <a:buNone/>
            </a:pPr>
            <a:endParaRPr lang="en-US" sz="2000" u="sng" smtClean="0"/>
          </a:p>
          <a:p>
            <a:pPr>
              <a:buFontTx/>
              <a:buNone/>
            </a:pPr>
            <a:endParaRPr lang="en-US" sz="2000" u="sng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Review Documents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458200" cy="4953000"/>
          </a:xfrm>
        </p:spPr>
        <p:txBody>
          <a:bodyPr/>
          <a:lstStyle/>
          <a:p>
            <a:r>
              <a:rPr lang="en-US" i="1" smtClean="0"/>
              <a:t>Original Submission Package:</a:t>
            </a:r>
          </a:p>
          <a:p>
            <a:pPr lvl="1"/>
            <a:r>
              <a:rPr lang="en-US" i="1" smtClean="0">
                <a:hlinkClick r:id="rId3"/>
              </a:rPr>
              <a:t>https://gforge.nci.nih.gov/frs/download.php/4913/MGH_DMR-SilverCompatibilitySubmission-1.0.2.zip</a:t>
            </a:r>
            <a:endParaRPr lang="en-US" i="1" smtClean="0"/>
          </a:p>
          <a:p>
            <a:endParaRPr lang="en-US" i="1" smtClean="0"/>
          </a:p>
          <a:p>
            <a:r>
              <a:rPr lang="en-US" i="1" smtClean="0"/>
              <a:t>Final Review Reports:</a:t>
            </a:r>
          </a:p>
          <a:p>
            <a:pPr lvl="1"/>
            <a:r>
              <a:rPr lang="en-US" i="1" smtClean="0">
                <a:hlinkClick r:id="rId4"/>
              </a:rPr>
              <a:t>https://gforge.nci.nih.gov/frs/download.php/5669/DMR-ARCH-Final-Review.zip</a:t>
            </a:r>
            <a:endParaRPr lang="en-US" i="1" smtClean="0"/>
          </a:p>
          <a:p>
            <a:pPr lvl="1"/>
            <a:r>
              <a:rPr lang="en-US" i="1" smtClean="0">
                <a:hlinkClick r:id="rId5"/>
              </a:rPr>
              <a:t>https://gforge.nci.nih.gov/frs/download.php/5682/DMR_VCDE_Report.rtf</a:t>
            </a:r>
            <a:endParaRPr lang="en-US" i="1" smtClean="0"/>
          </a:p>
          <a:p>
            <a:pPr lvl="1">
              <a:buFontTx/>
              <a:buNone/>
            </a:pPr>
            <a:endParaRPr lang="en-US" i="1" smtClean="0"/>
          </a:p>
          <a:p>
            <a:pPr lvl="1"/>
            <a:endParaRPr lang="en-US" i="1" smtClean="0"/>
          </a:p>
          <a:p>
            <a:endParaRPr lang="en-US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Acknowledgements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37338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u="sng" dirty="0" smtClean="0"/>
              <a:t>Review Team</a:t>
            </a:r>
          </a:p>
          <a:p>
            <a:pPr>
              <a:buFontTx/>
              <a:buNone/>
            </a:pPr>
            <a:r>
              <a:rPr lang="en-US" b="0" dirty="0" smtClean="0"/>
              <a:t>Mary </a:t>
            </a:r>
            <a:r>
              <a:rPr lang="en-US" b="0" dirty="0" smtClean="0"/>
              <a:t>J. Cooper</a:t>
            </a:r>
          </a:p>
          <a:p>
            <a:pPr>
              <a:buFontTx/>
              <a:buNone/>
            </a:pPr>
            <a:r>
              <a:rPr lang="en-US" b="0" dirty="0" smtClean="0"/>
              <a:t>Shantanu Deshpande</a:t>
            </a:r>
          </a:p>
          <a:p>
            <a:pPr>
              <a:buFontTx/>
              <a:buNone/>
            </a:pPr>
            <a:r>
              <a:rPr lang="en-US" b="0" dirty="0" smtClean="0"/>
              <a:t>Grace Stafford</a:t>
            </a:r>
          </a:p>
          <a:p>
            <a:pPr>
              <a:buFontTx/>
              <a:buNone/>
            </a:pPr>
            <a:endParaRPr lang="en-US" b="0" dirty="0" smtClean="0"/>
          </a:p>
          <a:p>
            <a:pPr>
              <a:buFontTx/>
              <a:buNone/>
            </a:pPr>
            <a:r>
              <a:rPr lang="en-US" b="0" dirty="0" smtClean="0"/>
              <a:t>Baris Suzek (guide to mentor)</a:t>
            </a:r>
          </a:p>
          <a:p>
            <a:pPr>
              <a:buFontTx/>
              <a:buNone/>
            </a:pPr>
            <a:endParaRPr lang="en-US" b="0" dirty="0" smtClean="0"/>
          </a:p>
          <a:p>
            <a:pPr>
              <a:buFontTx/>
              <a:buNone/>
            </a:pPr>
            <a:r>
              <a:rPr lang="en-US" u="sng" dirty="0" smtClean="0"/>
              <a:t>VCDE WS</a:t>
            </a:r>
          </a:p>
          <a:p>
            <a:pPr>
              <a:buFontTx/>
              <a:buNone/>
            </a:pPr>
            <a:r>
              <a:rPr lang="en-US" b="0" dirty="0" smtClean="0"/>
              <a:t>Brian Davis</a:t>
            </a:r>
          </a:p>
          <a:p>
            <a:pPr>
              <a:buFontTx/>
              <a:buNone/>
            </a:pPr>
            <a:endParaRPr lang="en-US" b="0" dirty="0" smtClean="0"/>
          </a:p>
        </p:txBody>
      </p:sp>
      <p:sp>
        <p:nvSpPr>
          <p:cNvPr id="336900" name="Rectangle 4"/>
          <p:cNvSpPr>
            <a:spLocks noChangeArrowheads="1"/>
          </p:cNvSpPr>
          <p:nvPr/>
        </p:nvSpPr>
        <p:spPr bwMode="auto">
          <a:xfrm>
            <a:off x="4572000" y="1371600"/>
            <a:ext cx="3733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AF6"/>
              </a:buClr>
              <a:defRPr/>
            </a:pPr>
            <a:r>
              <a:rPr lang="en-US" b="1" u="sng" dirty="0"/>
              <a:t>Developer Team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AF6"/>
              </a:buClr>
              <a:defRPr/>
            </a:pPr>
            <a:r>
              <a:rPr lang="en-GB" dirty="0"/>
              <a:t>Jonathan </a:t>
            </a:r>
            <a:r>
              <a:rPr lang="en-GB" dirty="0" err="1"/>
              <a:t>Sagotsky</a:t>
            </a:r>
            <a:r>
              <a:rPr lang="en-GB" dirty="0"/>
              <a:t>, 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AF6"/>
              </a:buClr>
              <a:defRPr/>
            </a:pPr>
            <a:r>
              <a:rPr lang="en-GB" dirty="0" err="1"/>
              <a:t>Zhihui</a:t>
            </a:r>
            <a:r>
              <a:rPr lang="en-GB" dirty="0"/>
              <a:t> Wang, 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AF6"/>
              </a:buClr>
              <a:defRPr/>
            </a:pPr>
            <a:r>
              <a:rPr lang="en-GB" dirty="0"/>
              <a:t>Le Zhang, 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AF6"/>
              </a:buClr>
              <a:defRPr/>
            </a:pPr>
            <a:r>
              <a:rPr lang="en-GB" dirty="0"/>
              <a:t>David Huynh 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AF6"/>
              </a:buClr>
              <a:defRPr/>
            </a:pPr>
            <a:r>
              <a:rPr lang="en-GB" dirty="0"/>
              <a:t>Thomas S. </a:t>
            </a:r>
            <a:r>
              <a:rPr lang="en-GB" dirty="0" err="1"/>
              <a:t>Deisboeck</a:t>
            </a:r>
            <a:endParaRPr lang="en-GB" dirty="0"/>
          </a:p>
          <a:p>
            <a:pPr marL="342900" indent="-342900" eaLnBrk="0" hangingPunct="0">
              <a:spcBef>
                <a:spcPct val="20000"/>
              </a:spcBef>
              <a:buClr>
                <a:srgbClr val="00AAF6"/>
              </a:buClr>
              <a:defRPr/>
            </a:pPr>
            <a:endParaRPr lang="en-GB" dirty="0"/>
          </a:p>
          <a:p>
            <a:pPr marL="342900" indent="-342900" eaLnBrk="0" hangingPunct="0">
              <a:spcBef>
                <a:spcPct val="20000"/>
              </a:spcBef>
              <a:buClr>
                <a:srgbClr val="00AAF6"/>
              </a:buClr>
              <a:defRPr/>
            </a:pPr>
            <a:endParaRPr lang="en-GB" dirty="0"/>
          </a:p>
          <a:p>
            <a:pPr marL="342900" indent="-342900" eaLnBrk="0" hangingPunct="0">
              <a:spcBef>
                <a:spcPct val="20000"/>
              </a:spcBef>
              <a:buClr>
                <a:srgbClr val="00AAF6"/>
              </a:buClr>
              <a:defRPr/>
            </a:pPr>
            <a:r>
              <a:rPr lang="en-GB" dirty="0"/>
              <a:t>Thomas J. Taylor 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AF6"/>
              </a:buClr>
              <a:defRPr/>
            </a:pPr>
            <a:r>
              <a:rPr lang="en-GB" dirty="0"/>
              <a:t>Ray Bradley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AF6"/>
              </a:buClr>
              <a:defRPr/>
            </a:pPr>
            <a:r>
              <a:rPr lang="en-GB" dirty="0"/>
              <a:t>Patrick </a:t>
            </a:r>
            <a:r>
              <a:rPr lang="en-GB" dirty="0" err="1"/>
              <a:t>Shironoshita</a:t>
            </a:r>
            <a:r>
              <a:rPr lang="en-GB" dirty="0"/>
              <a:t> </a:t>
            </a:r>
          </a:p>
          <a:p>
            <a:pPr algn="ctr">
              <a:lnSpc>
                <a:spcPct val="93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b="1" dirty="0"/>
          </a:p>
          <a:p>
            <a:pPr marL="342900" indent="-342900" eaLnBrk="0" hangingPunct="0">
              <a:spcBef>
                <a:spcPct val="20000"/>
              </a:spcBef>
              <a:buClr>
                <a:srgbClr val="00AAF6"/>
              </a:buClr>
              <a:defRPr/>
            </a:pPr>
            <a:endParaRPr lang="en-US" u="sng" dirty="0"/>
          </a:p>
          <a:p>
            <a:pPr marL="342900" indent="-342900" eaLnBrk="0" hangingPunct="0">
              <a:spcBef>
                <a:spcPct val="20000"/>
              </a:spcBef>
              <a:buClr>
                <a:srgbClr val="00AAF6"/>
              </a:buClr>
              <a:defRPr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Vote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z="2000" smtClean="0"/>
          </a:p>
          <a:p>
            <a:pPr>
              <a:buFontTx/>
              <a:buNone/>
            </a:pPr>
            <a:r>
              <a:rPr lang="en-US" sz="2000" smtClean="0"/>
              <a:t>   </a:t>
            </a:r>
            <a:r>
              <a:rPr lang="en-US" sz="2800" u="sng" smtClean="0">
                <a:solidFill>
                  <a:schemeClr val="tx2"/>
                </a:solidFill>
              </a:rPr>
              <a:t>“Digital Model Repository (DMR) information model and its associated metadata are meeting  VCDE Silver Level Compatibility requirements”</a:t>
            </a:r>
          </a:p>
          <a:p>
            <a:pPr>
              <a:buFontTx/>
              <a:buNone/>
            </a:pPr>
            <a:endParaRPr lang="en-US" sz="2800" smtClean="0"/>
          </a:p>
          <a:p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400" smtClean="0"/>
              <a:t>Review Team</a:t>
            </a:r>
          </a:p>
          <a:p>
            <a:endParaRPr lang="en-US" sz="2400" smtClean="0"/>
          </a:p>
          <a:p>
            <a:r>
              <a:rPr lang="en-US" sz="2400" smtClean="0"/>
              <a:t>DMR Overview</a:t>
            </a:r>
          </a:p>
          <a:p>
            <a:endParaRPr lang="en-US" sz="2400" smtClean="0"/>
          </a:p>
          <a:p>
            <a:r>
              <a:rPr lang="en-US" sz="2400" smtClean="0"/>
              <a:t>Summary of Review</a:t>
            </a:r>
          </a:p>
          <a:p>
            <a:endParaRPr lang="en-US" sz="2400" smtClean="0"/>
          </a:p>
          <a:p>
            <a:r>
              <a:rPr lang="en-US" sz="2400" smtClean="0"/>
              <a:t>Review Process</a:t>
            </a:r>
          </a:p>
          <a:p>
            <a:endParaRPr lang="en-US" sz="2400" smtClean="0"/>
          </a:p>
          <a:p>
            <a:r>
              <a:rPr lang="en-US" sz="2400" smtClean="0"/>
              <a:t>Vote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 Team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000" u="sng" smtClean="0"/>
              <a:t>VCDE</a:t>
            </a:r>
            <a:endParaRPr lang="en-US" sz="2000" smtClean="0"/>
          </a:p>
          <a:p>
            <a:pPr>
              <a:buFontTx/>
              <a:buNone/>
            </a:pPr>
            <a:r>
              <a:rPr lang="en-US" sz="2000" smtClean="0"/>
              <a:t>               </a:t>
            </a:r>
          </a:p>
          <a:p>
            <a:pPr>
              <a:buFontTx/>
              <a:buNone/>
            </a:pPr>
            <a:r>
              <a:rPr lang="en-US" sz="2000" smtClean="0"/>
              <a:t>Mukesh Sharma (review lead)</a:t>
            </a:r>
          </a:p>
          <a:p>
            <a:pPr>
              <a:buFontTx/>
              <a:buNone/>
            </a:pPr>
            <a:r>
              <a:rPr lang="en-US" sz="2000" smtClean="0"/>
              <a:t>Mary J. Cooper</a:t>
            </a:r>
          </a:p>
          <a:p>
            <a:pPr>
              <a:buFontTx/>
              <a:buNone/>
            </a:pPr>
            <a:r>
              <a:rPr lang="en-US" sz="2000" smtClean="0"/>
              <a:t>Shantanu Deshpande</a:t>
            </a:r>
          </a:p>
          <a:p>
            <a:pPr>
              <a:buFontTx/>
              <a:buNone/>
            </a:pPr>
            <a:r>
              <a:rPr lang="en-US" sz="2000" smtClean="0"/>
              <a:t>Grace Stafford</a:t>
            </a:r>
          </a:p>
          <a:p>
            <a:pPr>
              <a:buFontTx/>
              <a:buNone/>
            </a:pPr>
            <a:endParaRPr lang="en-US" sz="2000" smtClean="0"/>
          </a:p>
          <a:p>
            <a:pPr>
              <a:buFontTx/>
              <a:buNone/>
            </a:pPr>
            <a:r>
              <a:rPr lang="en-US" sz="2000" smtClean="0"/>
              <a:t>Baris Suzek (guide to mentor)</a:t>
            </a:r>
          </a:p>
          <a:p>
            <a:pPr>
              <a:buFontTx/>
              <a:buNone/>
            </a:pPr>
            <a:r>
              <a:rPr lang="en-US" sz="2000" smtClean="0"/>
              <a:t>Brian Davis (VCDE WS lead)</a:t>
            </a:r>
          </a:p>
          <a:p>
            <a:pPr>
              <a:buFontTx/>
              <a:buNone/>
            </a:pPr>
            <a:endParaRPr lang="en-US" sz="2000" smtClean="0"/>
          </a:p>
          <a:p>
            <a:pPr>
              <a:buFontTx/>
              <a:buNone/>
            </a:pPr>
            <a:endParaRPr lang="en-US" sz="160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371600"/>
            <a:ext cx="4152900" cy="49530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000" u="sng" smtClean="0"/>
              <a:t>Architecture </a:t>
            </a:r>
          </a:p>
          <a:p>
            <a:pPr>
              <a:buFontTx/>
              <a:buNone/>
            </a:pPr>
            <a:endParaRPr lang="en-US" sz="2000" smtClean="0"/>
          </a:p>
          <a:p>
            <a:pPr>
              <a:buFontTx/>
              <a:buNone/>
            </a:pPr>
            <a:r>
              <a:rPr lang="en-US" sz="2000" smtClean="0"/>
              <a:t>Jyotishman Pathak</a:t>
            </a:r>
          </a:p>
          <a:p>
            <a:pPr>
              <a:buFontTx/>
              <a:buNone/>
            </a:pPr>
            <a:endParaRPr lang="en-US" sz="2000" smtClean="0"/>
          </a:p>
          <a:p>
            <a:pPr>
              <a:buFontTx/>
              <a:buNone/>
            </a:pPr>
            <a:endParaRPr lang="en-US" sz="2000" smtClean="0"/>
          </a:p>
          <a:p>
            <a:pPr>
              <a:buFontTx/>
              <a:buNone/>
            </a:pPr>
            <a:endParaRPr lang="en-US" sz="2000" smtClean="0"/>
          </a:p>
          <a:p>
            <a:pPr>
              <a:buFontTx/>
              <a:buNone/>
            </a:pPr>
            <a:endParaRPr lang="en-US" sz="2000" smtClean="0"/>
          </a:p>
          <a:p>
            <a:pPr>
              <a:buFontTx/>
              <a:buNone/>
            </a:pPr>
            <a:endParaRPr lang="en-US" sz="2000" smtClean="0"/>
          </a:p>
          <a:p>
            <a:pPr>
              <a:buFontTx/>
              <a:buNone/>
            </a:pPr>
            <a:r>
              <a:rPr lang="en-US" sz="2000" smtClean="0"/>
              <a:t>Mike Keller (ARCH  WS lead)</a:t>
            </a:r>
            <a:endParaRPr lang="en-US" sz="1800" smtClean="0"/>
          </a:p>
          <a:p>
            <a:pPr>
              <a:buFontTx/>
              <a:buNone/>
            </a:pPr>
            <a:endParaRPr lang="en-US" sz="2000" smtClean="0"/>
          </a:p>
          <a:p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Digital Model Repository (DMR) </a:t>
            </a:r>
            <a:br>
              <a:rPr lang="en-US" smtClean="0"/>
            </a:br>
            <a:r>
              <a:rPr lang="en-US" smtClean="0"/>
              <a:t>Introduction	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</a:pPr>
            <a:r>
              <a:rPr lang="en-US" smtClean="0"/>
              <a:t>To share tools and data throughout the nine Integrative Cancer Biology Program (ICBP) Centers, the ICBP relies on access to and integration/usage of relevant </a:t>
            </a:r>
            <a:r>
              <a:rPr lang="en-US" i="1" smtClean="0"/>
              <a:t>in vitro, in vivo</a:t>
            </a:r>
            <a:r>
              <a:rPr lang="en-US" smtClean="0"/>
              <a:t> and </a:t>
            </a:r>
            <a:r>
              <a:rPr lang="en-US" i="1" smtClean="0"/>
              <a:t>in silico</a:t>
            </a:r>
            <a:r>
              <a:rPr lang="en-US" smtClean="0"/>
              <a:t> tumor biology data from disparate sources. Usage includes storage, search and retrieval of heterogeneous data formats and qualities. </a:t>
            </a:r>
          </a:p>
          <a:p>
            <a:pPr>
              <a:buClrTx/>
            </a:pPr>
            <a:r>
              <a:rPr lang="en-US" smtClean="0"/>
              <a:t>A semantically enabled, preferably web-accessible knowledge warehouse platform is required - a platform that allows for data upload - and download to enable community-wide collaborations. Such a platform can be best described as a “semantic digital model repository”.  </a:t>
            </a:r>
          </a:p>
          <a:p>
            <a:pPr>
              <a:buClrTx/>
            </a:pPr>
            <a:r>
              <a:rPr lang="en-US" smtClean="0"/>
              <a:t>This “semantic digital model repository” must prove its value for the community in a set of use cases that include a range of likely scenarios, such as data sharing, simulation-related workflow designs, and related aspects, such as parallelization, multi-resolution modeling and visualization.</a:t>
            </a:r>
          </a:p>
          <a:p>
            <a:endParaRPr lang="en-US" b="0" smtClean="0"/>
          </a:p>
          <a:p>
            <a:endParaRPr lang="en-US" smtClean="0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57200" y="6400800"/>
            <a:ext cx="60960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From DMR presentation from review submission package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Digital Model Repository (DMR) </a:t>
            </a:r>
            <a:br>
              <a:rPr lang="en-US" smtClean="0"/>
            </a:br>
            <a:r>
              <a:rPr lang="en-US" smtClean="0"/>
              <a:t>Objective	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38400"/>
            <a:ext cx="8458200" cy="1905000"/>
          </a:xfrm>
        </p:spPr>
        <p:txBody>
          <a:bodyPr/>
          <a:lstStyle/>
          <a:p>
            <a:pPr marL="0" indent="0" eaLnBrk="1" hangingPunct="1">
              <a:lnSpc>
                <a:spcPct val="93000"/>
              </a:lnSpc>
              <a:spcBef>
                <a:spcPts val="500"/>
              </a:spcBef>
              <a:buClrTx/>
              <a:buFontTx/>
              <a:buNone/>
              <a:tabLst>
                <a:tab pos="801688" algn="l"/>
                <a:tab pos="1716088" algn="l"/>
                <a:tab pos="2630488" algn="l"/>
                <a:tab pos="3544888" algn="l"/>
                <a:tab pos="4459288" algn="l"/>
                <a:tab pos="5373688" algn="l"/>
                <a:tab pos="6288088" algn="l"/>
                <a:tab pos="7202488" algn="l"/>
                <a:tab pos="8116888" algn="l"/>
                <a:tab pos="9031288" algn="l"/>
                <a:tab pos="9945688" algn="l"/>
              </a:tabLst>
              <a:defRPr/>
            </a:pPr>
            <a:r>
              <a:rPr lang="en-US" dirty="0" smtClean="0"/>
              <a:t>The project aims to develop and deploy a semantic Digital Model Repository (DMR) and to achieve </a:t>
            </a:r>
            <a:r>
              <a:rPr lang="en-US" dirty="0" err="1" smtClean="0"/>
              <a:t>caBIG</a:t>
            </a:r>
            <a:r>
              <a:rPr lang="en-US" dirty="0" smtClean="0"/>
              <a:t> silver level compliance. This web-based digital repository is being designed for the purpose of archiving, retrieving and exchanging cancer modeling modules and the data that link to it.</a:t>
            </a:r>
          </a:p>
          <a:p>
            <a:pPr>
              <a:defRPr/>
            </a:pPr>
            <a:endParaRPr lang="en-US" b="0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57200" y="6400800"/>
            <a:ext cx="60960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From DMR presentation from review submission package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Digital Model Repository (DMR)</a:t>
            </a:r>
            <a:br>
              <a:rPr lang="en-US" smtClean="0"/>
            </a:br>
            <a:r>
              <a:rPr lang="en-US" smtClean="0"/>
              <a:t>Development Team</a:t>
            </a:r>
          </a:p>
        </p:txBody>
      </p:sp>
      <p:sp>
        <p:nvSpPr>
          <p:cNvPr id="8195" name="Text Box 10"/>
          <p:cNvSpPr txBox="1">
            <a:spLocks noChangeArrowheads="1"/>
          </p:cNvSpPr>
          <p:nvPr/>
        </p:nvSpPr>
        <p:spPr bwMode="auto">
          <a:xfrm>
            <a:off x="533400" y="4338638"/>
            <a:ext cx="81534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/>
              <a:t>Thomas J. Taylor, Ray Bradley and Patrick Shironoshita </a:t>
            </a:r>
          </a:p>
          <a:p>
            <a:pPr algn="ctr"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/>
              <a:t>INFOTECH Soft Inc. </a:t>
            </a:r>
          </a:p>
        </p:txBody>
      </p:sp>
      <p:sp>
        <p:nvSpPr>
          <p:cNvPr id="8196" name="Text Box 11"/>
          <p:cNvSpPr txBox="1">
            <a:spLocks noChangeArrowheads="1"/>
          </p:cNvSpPr>
          <p:nvPr/>
        </p:nvSpPr>
        <p:spPr bwMode="auto">
          <a:xfrm>
            <a:off x="533400" y="1824038"/>
            <a:ext cx="81534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/>
              <a:t>Jonathan Sagotsky, Zhihui Wang, Le Zhang, David Huynh </a:t>
            </a:r>
          </a:p>
          <a:p>
            <a:pPr algn="ctr">
              <a:lnSpc>
                <a:spcPct val="93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/>
              <a:t>and Thomas S. Deisboeck</a:t>
            </a:r>
          </a:p>
          <a:p>
            <a:pPr algn="ctr"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/>
              <a:t>Complex Biosystems Modeling Laboratory</a:t>
            </a:r>
          </a:p>
          <a:p>
            <a:pPr algn="ctr"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/>
              <a:t>Harvard-MIT (HST) Athinoula A. Martinos Center</a:t>
            </a:r>
          </a:p>
          <a:p>
            <a:pPr algn="ctr"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/>
              <a:t>Massachusetts General Hospital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of the Review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The VCDE compatibility review team recommends “</a:t>
            </a:r>
            <a:r>
              <a:rPr lang="en-US" u="sng" smtClean="0">
                <a:solidFill>
                  <a:schemeClr val="tx2"/>
                </a:solidFill>
              </a:rPr>
              <a:t>Digital Model repository (DMR) 1.0 information model and its associated metadata are meeting  VCDE Silver Level Compatibility requirements</a:t>
            </a:r>
            <a:r>
              <a:rPr lang="en-US" smtClean="0"/>
              <a:t>”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The notations in the main review document are highlighted to indicate degree of compliance: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Red</a:t>
            </a:r>
            <a:r>
              <a:rPr lang="en-US" smtClean="0"/>
              <a:t>:  Unresolved.  Issues graded “absolute” that should be corrected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 </a:t>
            </a:r>
            <a:r>
              <a:rPr lang="en-US" smtClean="0">
                <a:solidFill>
                  <a:srgbClr val="FFFF66"/>
                </a:solidFill>
              </a:rPr>
              <a:t>Yellow</a:t>
            </a:r>
            <a:r>
              <a:rPr lang="en-US" smtClean="0"/>
              <a:t>:  Points of concern. Issues graded “suggested” that should be corrected in the next phase of development</a:t>
            </a:r>
          </a:p>
          <a:p>
            <a:pPr>
              <a:lnSpc>
                <a:spcPct val="90000"/>
              </a:lnSpc>
            </a:pPr>
            <a:endParaRPr lang="en-US" b="0" smtClean="0"/>
          </a:p>
          <a:p>
            <a:pPr>
              <a:lnSpc>
                <a:spcPct val="90000"/>
              </a:lnSpc>
            </a:pPr>
            <a:r>
              <a:rPr lang="en-US" smtClean="0"/>
              <a:t>The review team requests written responses to all issues categorized as either </a:t>
            </a:r>
            <a:r>
              <a:rPr lang="en-US" smtClean="0">
                <a:solidFill>
                  <a:srgbClr val="FF0000"/>
                </a:solidFill>
              </a:rPr>
              <a:t>red</a:t>
            </a:r>
            <a:r>
              <a:rPr lang="en-US" smtClean="0"/>
              <a:t> or </a:t>
            </a:r>
            <a:r>
              <a:rPr lang="en-US" smtClean="0">
                <a:solidFill>
                  <a:srgbClr val="FFFF66"/>
                </a:solidFill>
              </a:rPr>
              <a:t>yellow</a:t>
            </a: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VCDE and Architecture review was performed.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Metrics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smtClean="0"/>
              <a:t>16 Classes</a:t>
            </a:r>
          </a:p>
          <a:p>
            <a:endParaRPr lang="en-US" sz="2000" smtClean="0"/>
          </a:p>
          <a:p>
            <a:r>
              <a:rPr lang="en-US" sz="2000" smtClean="0"/>
              <a:t>90 Common Data Elements</a:t>
            </a:r>
          </a:p>
          <a:p>
            <a:endParaRPr lang="en-US" sz="2000" smtClean="0"/>
          </a:p>
          <a:p>
            <a:r>
              <a:rPr lang="en-US" sz="2000" smtClean="0"/>
              <a:t>1 Enumerated Value 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 Process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419600"/>
          </a:xfrm>
        </p:spPr>
        <p:txBody>
          <a:bodyPr/>
          <a:lstStyle/>
          <a:p>
            <a:r>
              <a:rPr lang="en-US" sz="2000" smtClean="0"/>
              <a:t>Pre-kickoff meeting- 10/15/2008</a:t>
            </a:r>
          </a:p>
          <a:p>
            <a:endParaRPr lang="en-US" sz="2000" smtClean="0"/>
          </a:p>
          <a:p>
            <a:r>
              <a:rPr lang="en-US" sz="2000" smtClean="0"/>
              <a:t>Kick off meeting- 11/06/2008</a:t>
            </a:r>
          </a:p>
          <a:p>
            <a:endParaRPr lang="en-US" sz="2000" smtClean="0"/>
          </a:p>
          <a:p>
            <a:r>
              <a:rPr lang="en-US" sz="2000" smtClean="0"/>
              <a:t>Interim review did not identify any “red flag” issues– 11/06/2008</a:t>
            </a:r>
          </a:p>
          <a:p>
            <a:endParaRPr lang="en-US" sz="2000" smtClean="0"/>
          </a:p>
          <a:p>
            <a:r>
              <a:rPr lang="en-US" sz="2000" smtClean="0"/>
              <a:t>Final review found no “red flag” issues – 12/15/2008</a:t>
            </a:r>
          </a:p>
          <a:p>
            <a:endParaRPr lang="en-US" sz="2000" smtClean="0"/>
          </a:p>
          <a:p>
            <a:r>
              <a:rPr lang="en-US" sz="2000" smtClean="0"/>
              <a:t>Review results presented to developers – 12/19/2008</a:t>
            </a:r>
          </a:p>
          <a:p>
            <a:pPr>
              <a:buFontTx/>
              <a:buNone/>
            </a:pPr>
            <a:endParaRPr lang="en-US" sz="2000" smtClean="0"/>
          </a:p>
          <a:p>
            <a:r>
              <a:rPr lang="en-US" sz="2000" smtClean="0"/>
              <a:t>Developers responded- 12/22/2008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4126</TotalTime>
  <Words>939</Words>
  <PresentationFormat>On-screen Show (4:3)</PresentationFormat>
  <Paragraphs>157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Arial Black</vt:lpstr>
      <vt:lpstr>Default Design</vt:lpstr>
      <vt:lpstr>VCDE Silver Level Compatibility Review   Digital Model Repository (DMR) 1.0</vt:lpstr>
      <vt:lpstr>Agenda</vt:lpstr>
      <vt:lpstr>Review Team</vt:lpstr>
      <vt:lpstr>Digital Model Repository (DMR)  Introduction </vt:lpstr>
      <vt:lpstr>Digital Model Repository (DMR)  Objective </vt:lpstr>
      <vt:lpstr>Digital Model Repository (DMR) Development Team</vt:lpstr>
      <vt:lpstr>Summary of the Review</vt:lpstr>
      <vt:lpstr>Project Metrics</vt:lpstr>
      <vt:lpstr>Review Process</vt:lpstr>
      <vt:lpstr>Review Results</vt:lpstr>
      <vt:lpstr>Review Results (examples)</vt:lpstr>
      <vt:lpstr>Review Results (examples)</vt:lpstr>
      <vt:lpstr>Developer Response to Review</vt:lpstr>
      <vt:lpstr>Review Documents</vt:lpstr>
      <vt:lpstr>Acknowledgements</vt:lpstr>
      <vt:lpstr>Vote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cp:lastModifiedBy>sharmam</cp:lastModifiedBy>
  <cp:revision>403</cp:revision>
  <dcterms:modified xsi:type="dcterms:W3CDTF">2009-01-13T20:25:00Z</dcterms:modified>
</cp:coreProperties>
</file>