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1" r:id="rId4"/>
    <p:sldId id="257" r:id="rId5"/>
    <p:sldId id="269" r:id="rId6"/>
    <p:sldId id="258" r:id="rId7"/>
    <p:sldId id="259" r:id="rId8"/>
    <p:sldId id="262" r:id="rId9"/>
    <p:sldId id="264" r:id="rId10"/>
    <p:sldId id="265" r:id="rId11"/>
    <p:sldId id="270" r:id="rId12"/>
    <p:sldId id="266" r:id="rId13"/>
    <p:sldId id="267" r:id="rId14"/>
    <p:sldId id="271" r:id="rId15"/>
    <p:sldId id="273" r:id="rId16"/>
    <p:sldId id="272" r:id="rId17"/>
    <p:sldId id="274" r:id="rId18"/>
    <p:sldId id="275" r:id="rId19"/>
    <p:sldId id="277" r:id="rId20"/>
    <p:sldId id="276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754" autoAdjust="0"/>
    <p:restoredTop sz="68458" autoAdjust="0"/>
  </p:normalViewPr>
  <p:slideViewPr>
    <p:cSldViewPr>
      <p:cViewPr varScale="1">
        <p:scale>
          <a:sx n="50" d="100"/>
          <a:sy n="50" d="100"/>
        </p:scale>
        <p:origin x="-8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16AD16-8D32-4278-AA06-0A34574BB720}" type="datetimeFigureOut">
              <a:rPr lang="en-US"/>
              <a:pPr/>
              <a:t>10/30/2007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A2633D-60FB-45D0-846B-169E1EFB28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31385F-9212-4C0D-B9CB-3025A9B134DE}" type="datetimeFigureOut">
              <a:rPr lang="en-US"/>
              <a:pPr/>
              <a:t>10/30/2007</a:t>
            </a:fld>
            <a:endParaRPr lang="en-US"/>
          </a:p>
        </p:txBody>
      </p:sp>
      <p:sp>
        <p:nvSpPr>
          <p:cNvPr id="378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0B1D2F-D4DD-45CE-AC77-E759F5953F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Congestive Heart Failure</a:t>
            </a:r>
            <a:b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(CHF)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Kathy Green, MS, RN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Patient Health Education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Other Signs and Symptoms of CHF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Extreme Fatigue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Frequent Coughing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Sudden Weight  Gain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Chest Pain or Pressure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Nausea, Loss of Appetite or Bloating				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Decreased Urination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Do You Know Your EF and Class of CHF?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Why do I need to know my EF and Class of CHF?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Heart Failure is a chronic progressive disease that is not curable but is treatable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New York Heart Association Functional Classification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Class I</a:t>
            </a:r>
          </a:p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 symptoms with ordinary activity</a:t>
            </a:r>
          </a:p>
          <a:p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Class II</a:t>
            </a:r>
          </a:p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Slight limitation of physical activity results in fatigue, shortness of breath, chest pain or irregular heart beat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New York Heart Association Functional Classification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Class III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Marked limitation of physical activity.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Comfortable at rest, but less than ordinary physical activity results in fatigue, irregular heart beat, pain or                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shortness of breath</a:t>
            </a:r>
          </a:p>
          <a:p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Class IV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Unable to carry out any physical activity without discomfort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All symptoms in class III even at rest</a:t>
            </a:r>
          </a:p>
          <a:p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What Can I Do To Prevent Progression of the Disease?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♥  Become Conscious of Lifestyle Choices!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♥  Make Better Choices…</a:t>
            </a:r>
          </a:p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☺  Quit Smoking		</a:t>
            </a:r>
          </a:p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☺  Reduce Weight	</a:t>
            </a:r>
          </a:p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☺  Avoid Excess Alcohol and Drugs</a:t>
            </a:r>
          </a:p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☺  Exercise	</a:t>
            </a:r>
          </a:p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☺  Take Medication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Self Care Strategies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Take an active part in  your care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Communicate with your healthcare team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(Healthwise for Life)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Be knowledgeable about your health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Take your medication as prescribed 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Never run out of medications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Treat high cholesterol, diabetes and irregular heart beat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Self Care Strategies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Keep high blood pressure under control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Salt restrictions	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Daily weights and record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Health Buddy	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Look for swelling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Immunizations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Manage stress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Early Symptoms of Heart Failure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A weight gain or loss of 2 or more pounds in 1 day, or 4 pounds in 1 week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Confusion, restlessness or lightheaded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A feeling of fullness or bloating in your stomach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Cough, shortness of breath, swelling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Fatigue, lose of appetite, or nausea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Urgent Symptoms of Heart Failure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Increased shortness of breath while resting  or trouble sleeping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Waking up suddenly at night due to difficulty breathing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A need to sleep sitting up or a need for more pillows than usual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A fast irregular heart beat, a racing heart that makes you feel dizzy, or like you are going to pass out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Coughing up pink frothy mucus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Time Is Life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Know the warning signs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Heart disease is the leading cause of death in women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Take one aspirin unless you are allergic to it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Make a plan and share it with your family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 sz="1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Don’t delay call 911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Heart Failure Incidence and Prevalence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Prevalence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	Worldwide – 22 million</a:t>
            </a: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	United States – 5 million		</a:t>
            </a: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Incidence</a:t>
            </a: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	Worldwide – 2 million new cases year</a:t>
            </a: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	United States – 500,000 new cases year</a:t>
            </a: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♥  Afflicts 10 out of every 1,000 people over age 65 in the United States </a:t>
            </a:r>
          </a:p>
          <a:p>
            <a:r>
              <a:rPr lang="en-US" sz="900">
                <a:effectLst>
                  <a:outerShdw blurRad="38100" dist="38100" dir="2700000" algn="tl">
                    <a:srgbClr val="C0C0C0"/>
                  </a:outerShdw>
                </a:effectLst>
              </a:rPr>
              <a:t>(Stats from American Heart association - 2002)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Symptoms of Heart Failure</a:t>
            </a:r>
          </a:p>
          <a:p>
            <a:endParaRPr lang="en-US" sz="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Call 911 </a:t>
            </a:r>
          </a:p>
          <a:p>
            <a:r>
              <a:rPr lang="en-US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Chest discomfort or pain that lasts more than 15 minutes that is not relieved with rest or nitroglycerin</a:t>
            </a: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Severe, persistent shortness of breath</a:t>
            </a:r>
          </a:p>
          <a:p>
            <a:r>
              <a:rPr lang="en-US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Loss of consciousness</a:t>
            </a:r>
          </a:p>
          <a:p>
            <a:endParaRPr lang="en-US" sz="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Question?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Post Quiz Introduction to Heart Failure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Evaluation Form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The End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Normal Healthy Heart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Muscle</a:t>
            </a:r>
          </a:p>
          <a:p>
            <a:r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Four Chambers</a:t>
            </a:r>
          </a:p>
          <a:p>
            <a:r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Four Valves</a:t>
            </a:r>
          </a:p>
          <a:p>
            <a:pPr>
              <a:spcBef>
                <a:spcPct val="0"/>
              </a:spcBef>
            </a:pPr>
            <a:r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Vena Cava – O2 poor</a:t>
            </a:r>
          </a:p>
          <a:p>
            <a:r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Pulmonary Veins – O2 rich</a:t>
            </a:r>
          </a:p>
          <a:p>
            <a:r>
              <a:rPr lang="en-US" sz="10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Aorta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What Is CHF ?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The heart does not pump efficiently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heart is not able to move as much blood as it should with each beat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Organs in the body do not get enough oxygen rich blood that they need to work well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Diagnostic Evaluation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What Causes Heart Failure?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Coronary Artery Disease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Untreated High Blood Pressure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Faulty Heart Valves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Cardiomyopathy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Lung Disease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Diabetes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Infections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Alcoholism			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Toxic Drugs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2 Types of Heart Failure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Systolic Dysfunction </a:t>
            </a:r>
            <a:r>
              <a:rPr lang="en-US" sz="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(Contraction)  2/3 of Patients</a:t>
            </a: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heart becomes weak and enlarged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The weakened heart muscle can’t contract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Not enough blood is pumped from the chambers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Diastolic Dysfunction </a:t>
            </a:r>
            <a:r>
              <a:rPr lang="en-US" sz="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(Relaxation)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Chambers don’t fill up so less blood goes to the lungs and body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♥ Stiff heart muscle can’t relax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Not enough blood fills the chambers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What is an Ejection Fraction? (EF)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The amount of blood that pumps out of the heart with each beat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Normal EF = 50 – 65%		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Damaged Heart Muscle EF = 40%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♥  Potential Heart Transplant EF = 20%</a:t>
            </a:r>
          </a:p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When the EF is Abnormal </a:t>
            </a:r>
            <a:b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What Happens in the Body?</a:t>
            </a:r>
          </a:p>
          <a:p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Less blood goes to the brain that may make you feel confused or dizzy   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Your lungs may fill up with fluid making you feel short of breath  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Your kidneys may not be able to get rid of the fluid   </a:t>
            </a:r>
          </a:p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♥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Your belly, ankles and feet may swell up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/>
              <a:ahLst/>
              <a:cxnLst>
                <a:cxn ang="0">
                  <a:pos x="0" y="1120"/>
                </a:cxn>
                <a:cxn ang="0">
                  <a:pos x="0" y="0"/>
                </a:cxn>
                <a:cxn ang="0">
                  <a:pos x="87" y="0"/>
                </a:cxn>
                <a:cxn ang="0">
                  <a:pos x="87" y="1085"/>
                </a:cxn>
                <a:cxn ang="0">
                  <a:pos x="0" y="1120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3" y="0"/>
                </a:cxn>
                <a:cxn ang="0">
                  <a:pos x="74" y="329"/>
                </a:cxn>
                <a:cxn ang="0">
                  <a:pos x="0" y="362"/>
                </a:cxn>
                <a:cxn ang="0">
                  <a:pos x="0" y="2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/>
              <a:ahLst/>
              <a:cxnLst>
                <a:cxn ang="0">
                  <a:pos x="2" y="213"/>
                </a:cxn>
                <a:cxn ang="0">
                  <a:pos x="0" y="28"/>
                </a:cxn>
                <a:cxn ang="0">
                  <a:pos x="83" y="0"/>
                </a:cxn>
                <a:cxn ang="0">
                  <a:pos x="72" y="248"/>
                </a:cxn>
                <a:cxn ang="0">
                  <a:pos x="2" y="213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/>
              <a:ahLst/>
              <a:cxnLst>
                <a:cxn ang="0">
                  <a:pos x="13" y="204"/>
                </a:cxn>
                <a:cxn ang="0">
                  <a:pos x="0" y="0"/>
                </a:cxn>
                <a:cxn ang="0">
                  <a:pos x="51" y="26"/>
                </a:cxn>
                <a:cxn ang="0">
                  <a:pos x="47" y="231"/>
                </a:cxn>
                <a:cxn ang="0">
                  <a:pos x="13" y="204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/>
              <a:ahLst/>
              <a:cxnLst>
                <a:cxn ang="0">
                  <a:pos x="4" y="101"/>
                </a:cxn>
                <a:cxn ang="0">
                  <a:pos x="0" y="0"/>
                </a:cxn>
                <a:cxn ang="0">
                  <a:pos x="35" y="20"/>
                </a:cxn>
                <a:cxn ang="0">
                  <a:pos x="28" y="132"/>
                </a:cxn>
                <a:cxn ang="0">
                  <a:pos x="4" y="101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/>
              <a:ahLst/>
              <a:cxnLst>
                <a:cxn ang="0">
                  <a:pos x="15" y="589"/>
                </a:cxn>
                <a:cxn ang="0">
                  <a:pos x="0" y="0"/>
                </a:cxn>
                <a:cxn ang="0">
                  <a:pos x="29" y="37"/>
                </a:cxn>
                <a:cxn ang="0">
                  <a:pos x="15" y="589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48" y="101"/>
                </a:cxn>
                <a:cxn ang="0">
                  <a:pos x="93" y="79"/>
                </a:cxn>
                <a:cxn ang="0">
                  <a:pos x="146" y="39"/>
                </a:cxn>
                <a:cxn ang="0">
                  <a:pos x="182" y="0"/>
                </a:cxn>
                <a:cxn ang="0">
                  <a:pos x="232" y="42"/>
                </a:cxn>
                <a:cxn ang="0">
                  <a:pos x="188" y="74"/>
                </a:cxn>
                <a:cxn ang="0">
                  <a:pos x="134" y="110"/>
                </a:cxn>
                <a:cxn ang="0">
                  <a:pos x="61" y="129"/>
                </a:cxn>
                <a:cxn ang="0">
                  <a:pos x="0" y="117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/>
              <a:ahLst/>
              <a:cxnLst>
                <a:cxn ang="0">
                  <a:pos x="359" y="645"/>
                </a:cxn>
                <a:cxn ang="0">
                  <a:pos x="405" y="616"/>
                </a:cxn>
                <a:cxn ang="0">
                  <a:pos x="447" y="580"/>
                </a:cxn>
                <a:cxn ang="0">
                  <a:pos x="460" y="552"/>
                </a:cxn>
                <a:cxn ang="0">
                  <a:pos x="464" y="515"/>
                </a:cxn>
                <a:cxn ang="0">
                  <a:pos x="451" y="468"/>
                </a:cxn>
                <a:cxn ang="0">
                  <a:pos x="424" y="424"/>
                </a:cxn>
                <a:cxn ang="0">
                  <a:pos x="380" y="385"/>
                </a:cxn>
                <a:cxn ang="0">
                  <a:pos x="168" y="259"/>
                </a:cxn>
                <a:cxn ang="0">
                  <a:pos x="133" y="235"/>
                </a:cxn>
                <a:cxn ang="0">
                  <a:pos x="111" y="208"/>
                </a:cxn>
                <a:cxn ang="0">
                  <a:pos x="104" y="166"/>
                </a:cxn>
                <a:cxn ang="0">
                  <a:pos x="117" y="124"/>
                </a:cxn>
                <a:cxn ang="0">
                  <a:pos x="155" y="95"/>
                </a:cxn>
                <a:cxn ang="0">
                  <a:pos x="222" y="52"/>
                </a:cxn>
                <a:cxn ang="0">
                  <a:pos x="124" y="0"/>
                </a:cxn>
                <a:cxn ang="0">
                  <a:pos x="55" y="41"/>
                </a:cxn>
                <a:cxn ang="0">
                  <a:pos x="27" y="70"/>
                </a:cxn>
                <a:cxn ang="0">
                  <a:pos x="2" y="123"/>
                </a:cxn>
                <a:cxn ang="0">
                  <a:pos x="0" y="189"/>
                </a:cxn>
                <a:cxn ang="0">
                  <a:pos x="29" y="257"/>
                </a:cxn>
                <a:cxn ang="0">
                  <a:pos x="78" y="300"/>
                </a:cxn>
                <a:cxn ang="0">
                  <a:pos x="311" y="442"/>
                </a:cxn>
                <a:cxn ang="0">
                  <a:pos x="358" y="474"/>
                </a:cxn>
                <a:cxn ang="0">
                  <a:pos x="375" y="516"/>
                </a:cxn>
                <a:cxn ang="0">
                  <a:pos x="375" y="550"/>
                </a:cxn>
                <a:cxn ang="0">
                  <a:pos x="308" y="608"/>
                </a:cxn>
                <a:cxn ang="0">
                  <a:pos x="359" y="64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/>
              <a:ahLst/>
              <a:cxnLst>
                <a:cxn ang="0">
                  <a:pos x="92" y="421"/>
                </a:cxn>
                <a:cxn ang="0">
                  <a:pos x="163" y="399"/>
                </a:cxn>
                <a:cxn ang="0">
                  <a:pos x="218" y="357"/>
                </a:cxn>
                <a:cxn ang="0">
                  <a:pos x="263" y="316"/>
                </a:cxn>
                <a:cxn ang="0">
                  <a:pos x="300" y="265"/>
                </a:cxn>
                <a:cxn ang="0">
                  <a:pos x="317" y="203"/>
                </a:cxn>
                <a:cxn ang="0">
                  <a:pos x="316" y="139"/>
                </a:cxn>
                <a:cxn ang="0">
                  <a:pos x="299" y="95"/>
                </a:cxn>
                <a:cxn ang="0">
                  <a:pos x="276" y="64"/>
                </a:cxn>
                <a:cxn ang="0">
                  <a:pos x="241" y="36"/>
                </a:cxn>
                <a:cxn ang="0">
                  <a:pos x="218" y="14"/>
                </a:cxn>
                <a:cxn ang="0">
                  <a:pos x="180" y="0"/>
                </a:cxn>
                <a:cxn ang="0">
                  <a:pos x="61" y="52"/>
                </a:cxn>
                <a:cxn ang="0">
                  <a:pos x="106" y="93"/>
                </a:cxn>
                <a:cxn ang="0">
                  <a:pos x="137" y="130"/>
                </a:cxn>
                <a:cxn ang="0">
                  <a:pos x="159" y="159"/>
                </a:cxn>
                <a:cxn ang="0">
                  <a:pos x="176" y="196"/>
                </a:cxn>
                <a:cxn ang="0">
                  <a:pos x="176" y="246"/>
                </a:cxn>
                <a:cxn ang="0">
                  <a:pos x="145" y="279"/>
                </a:cxn>
                <a:cxn ang="0">
                  <a:pos x="105" y="309"/>
                </a:cxn>
                <a:cxn ang="0">
                  <a:pos x="50" y="342"/>
                </a:cxn>
                <a:cxn ang="0">
                  <a:pos x="0" y="369"/>
                </a:cxn>
                <a:cxn ang="0">
                  <a:pos x="92" y="421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/>
              <a:ahLst/>
              <a:cxnLst>
                <a:cxn ang="0">
                  <a:pos x="466" y="1084"/>
                </a:cxn>
                <a:cxn ang="0">
                  <a:pos x="370" y="1066"/>
                </a:cxn>
                <a:cxn ang="0">
                  <a:pos x="299" y="1035"/>
                </a:cxn>
                <a:cxn ang="0">
                  <a:pos x="257" y="1002"/>
                </a:cxn>
                <a:cxn ang="0">
                  <a:pos x="220" y="956"/>
                </a:cxn>
                <a:cxn ang="0">
                  <a:pos x="209" y="914"/>
                </a:cxn>
                <a:cxn ang="0">
                  <a:pos x="215" y="873"/>
                </a:cxn>
                <a:cxn ang="0">
                  <a:pos x="231" y="836"/>
                </a:cxn>
                <a:cxn ang="0">
                  <a:pos x="273" y="798"/>
                </a:cxn>
                <a:cxn ang="0">
                  <a:pos x="330" y="774"/>
                </a:cxn>
                <a:cxn ang="0">
                  <a:pos x="400" y="748"/>
                </a:cxn>
                <a:cxn ang="0">
                  <a:pos x="1110" y="499"/>
                </a:cxn>
                <a:cxn ang="0">
                  <a:pos x="1207" y="451"/>
                </a:cxn>
                <a:cxn ang="0">
                  <a:pos x="1289" y="398"/>
                </a:cxn>
                <a:cxn ang="0">
                  <a:pos x="1344" y="356"/>
                </a:cxn>
                <a:cxn ang="0">
                  <a:pos x="1381" y="310"/>
                </a:cxn>
                <a:cxn ang="0">
                  <a:pos x="1403" y="249"/>
                </a:cxn>
                <a:cxn ang="0">
                  <a:pos x="1401" y="185"/>
                </a:cxn>
                <a:cxn ang="0">
                  <a:pos x="1386" y="136"/>
                </a:cxn>
                <a:cxn ang="0">
                  <a:pos x="1370" y="90"/>
                </a:cxn>
                <a:cxn ang="0">
                  <a:pos x="1335" y="55"/>
                </a:cxn>
                <a:cxn ang="0">
                  <a:pos x="1280" y="18"/>
                </a:cxn>
                <a:cxn ang="0">
                  <a:pos x="1214" y="0"/>
                </a:cxn>
                <a:cxn ang="0">
                  <a:pos x="1172" y="4"/>
                </a:cxn>
                <a:cxn ang="0">
                  <a:pos x="1111" y="7"/>
                </a:cxn>
                <a:cxn ang="0">
                  <a:pos x="1053" y="20"/>
                </a:cxn>
                <a:cxn ang="0">
                  <a:pos x="989" y="46"/>
                </a:cxn>
                <a:cxn ang="0">
                  <a:pos x="939" y="79"/>
                </a:cxn>
                <a:cxn ang="0">
                  <a:pos x="899" y="106"/>
                </a:cxn>
                <a:cxn ang="0">
                  <a:pos x="878" y="149"/>
                </a:cxn>
                <a:cxn ang="0">
                  <a:pos x="897" y="187"/>
                </a:cxn>
                <a:cxn ang="0">
                  <a:pos x="939" y="183"/>
                </a:cxn>
                <a:cxn ang="0">
                  <a:pos x="987" y="171"/>
                </a:cxn>
                <a:cxn ang="0">
                  <a:pos x="1033" y="158"/>
                </a:cxn>
                <a:cxn ang="0">
                  <a:pos x="1069" y="150"/>
                </a:cxn>
                <a:cxn ang="0">
                  <a:pos x="1111" y="150"/>
                </a:cxn>
                <a:cxn ang="0">
                  <a:pos x="1154" y="163"/>
                </a:cxn>
                <a:cxn ang="0">
                  <a:pos x="1183" y="204"/>
                </a:cxn>
                <a:cxn ang="0">
                  <a:pos x="1179" y="248"/>
                </a:cxn>
                <a:cxn ang="0">
                  <a:pos x="1157" y="286"/>
                </a:cxn>
                <a:cxn ang="0">
                  <a:pos x="1121" y="323"/>
                </a:cxn>
                <a:cxn ang="0">
                  <a:pos x="1047" y="361"/>
                </a:cxn>
                <a:cxn ang="0">
                  <a:pos x="908" y="415"/>
                </a:cxn>
                <a:cxn ang="0">
                  <a:pos x="194" y="675"/>
                </a:cxn>
                <a:cxn ang="0">
                  <a:pos x="123" y="715"/>
                </a:cxn>
                <a:cxn ang="0">
                  <a:pos x="68" y="763"/>
                </a:cxn>
                <a:cxn ang="0">
                  <a:pos x="29" y="809"/>
                </a:cxn>
                <a:cxn ang="0">
                  <a:pos x="6" y="858"/>
                </a:cxn>
                <a:cxn ang="0">
                  <a:pos x="0" y="912"/>
                </a:cxn>
                <a:cxn ang="0">
                  <a:pos x="8" y="952"/>
                </a:cxn>
                <a:cxn ang="0">
                  <a:pos x="22" y="992"/>
                </a:cxn>
                <a:cxn ang="0">
                  <a:pos x="59" y="1036"/>
                </a:cxn>
                <a:cxn ang="0">
                  <a:pos x="127" y="1095"/>
                </a:cxn>
                <a:cxn ang="0">
                  <a:pos x="198" y="1135"/>
                </a:cxn>
                <a:cxn ang="0">
                  <a:pos x="273" y="1152"/>
                </a:cxn>
                <a:cxn ang="0">
                  <a:pos x="466" y="1084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/>
              <a:ahLst/>
              <a:cxnLst>
                <a:cxn ang="0">
                  <a:pos x="367" y="421"/>
                </a:cxn>
                <a:cxn ang="0">
                  <a:pos x="171" y="340"/>
                </a:cxn>
                <a:cxn ang="0">
                  <a:pos x="117" y="304"/>
                </a:cxn>
                <a:cxn ang="0">
                  <a:pos x="73" y="265"/>
                </a:cxn>
                <a:cxn ang="0">
                  <a:pos x="31" y="219"/>
                </a:cxn>
                <a:cxn ang="0">
                  <a:pos x="9" y="179"/>
                </a:cxn>
                <a:cxn ang="0">
                  <a:pos x="0" y="137"/>
                </a:cxn>
                <a:cxn ang="0">
                  <a:pos x="2" y="95"/>
                </a:cxn>
                <a:cxn ang="0">
                  <a:pos x="19" y="51"/>
                </a:cxn>
                <a:cxn ang="0">
                  <a:pos x="44" y="0"/>
                </a:cxn>
                <a:cxn ang="0">
                  <a:pos x="120" y="52"/>
                </a:cxn>
                <a:cxn ang="0">
                  <a:pos x="95" y="98"/>
                </a:cxn>
                <a:cxn ang="0">
                  <a:pos x="95" y="143"/>
                </a:cxn>
                <a:cxn ang="0">
                  <a:pos x="122" y="191"/>
                </a:cxn>
                <a:cxn ang="0">
                  <a:pos x="162" y="235"/>
                </a:cxn>
                <a:cxn ang="0">
                  <a:pos x="223" y="284"/>
                </a:cxn>
                <a:cxn ang="0">
                  <a:pos x="290" y="317"/>
                </a:cxn>
                <a:cxn ang="0">
                  <a:pos x="332" y="351"/>
                </a:cxn>
                <a:cxn ang="0">
                  <a:pos x="351" y="378"/>
                </a:cxn>
                <a:cxn ang="0">
                  <a:pos x="367" y="421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/>
              <a:ahLst/>
              <a:cxnLst>
                <a:cxn ang="0">
                  <a:pos x="525" y="1438"/>
                </a:cxn>
                <a:cxn ang="0">
                  <a:pos x="582" y="1409"/>
                </a:cxn>
                <a:cxn ang="0">
                  <a:pos x="647" y="1355"/>
                </a:cxn>
                <a:cxn ang="0">
                  <a:pos x="670" y="1304"/>
                </a:cxn>
                <a:cxn ang="0">
                  <a:pos x="686" y="1255"/>
                </a:cxn>
                <a:cxn ang="0">
                  <a:pos x="677" y="1198"/>
                </a:cxn>
                <a:cxn ang="0">
                  <a:pos x="637" y="1125"/>
                </a:cxn>
                <a:cxn ang="0">
                  <a:pos x="609" y="1092"/>
                </a:cxn>
                <a:cxn ang="0">
                  <a:pos x="569" y="1063"/>
                </a:cxn>
                <a:cxn ang="0">
                  <a:pos x="259" y="905"/>
                </a:cxn>
                <a:cxn ang="0">
                  <a:pos x="201" y="863"/>
                </a:cxn>
                <a:cxn ang="0">
                  <a:pos x="177" y="843"/>
                </a:cxn>
                <a:cxn ang="0">
                  <a:pos x="160" y="800"/>
                </a:cxn>
                <a:cxn ang="0">
                  <a:pos x="171" y="766"/>
                </a:cxn>
                <a:cxn ang="0">
                  <a:pos x="215" y="738"/>
                </a:cxn>
                <a:cxn ang="0">
                  <a:pos x="294" y="709"/>
                </a:cxn>
                <a:cxn ang="0">
                  <a:pos x="780" y="521"/>
                </a:cxn>
                <a:cxn ang="0">
                  <a:pos x="856" y="471"/>
                </a:cxn>
                <a:cxn ang="0">
                  <a:pos x="918" y="417"/>
                </a:cxn>
                <a:cxn ang="0">
                  <a:pos x="953" y="379"/>
                </a:cxn>
                <a:cxn ang="0">
                  <a:pos x="984" y="334"/>
                </a:cxn>
                <a:cxn ang="0">
                  <a:pos x="988" y="274"/>
                </a:cxn>
                <a:cxn ang="0">
                  <a:pos x="972" y="214"/>
                </a:cxn>
                <a:cxn ang="0">
                  <a:pos x="953" y="167"/>
                </a:cxn>
                <a:cxn ang="0">
                  <a:pos x="920" y="126"/>
                </a:cxn>
                <a:cxn ang="0">
                  <a:pos x="875" y="85"/>
                </a:cxn>
                <a:cxn ang="0">
                  <a:pos x="828" y="50"/>
                </a:cxn>
                <a:cxn ang="0">
                  <a:pos x="803" y="29"/>
                </a:cxn>
                <a:cxn ang="0">
                  <a:pos x="756" y="0"/>
                </a:cxn>
                <a:cxn ang="0">
                  <a:pos x="588" y="61"/>
                </a:cxn>
                <a:cxn ang="0">
                  <a:pos x="649" y="104"/>
                </a:cxn>
                <a:cxn ang="0">
                  <a:pos x="694" y="145"/>
                </a:cxn>
                <a:cxn ang="0">
                  <a:pos x="739" y="182"/>
                </a:cxn>
                <a:cxn ang="0">
                  <a:pos x="780" y="223"/>
                </a:cxn>
                <a:cxn ang="0">
                  <a:pos x="803" y="272"/>
                </a:cxn>
                <a:cxn ang="0">
                  <a:pos x="787" y="323"/>
                </a:cxn>
                <a:cxn ang="0">
                  <a:pos x="729" y="369"/>
                </a:cxn>
                <a:cxn ang="0">
                  <a:pos x="639" y="413"/>
                </a:cxn>
                <a:cxn ang="0">
                  <a:pos x="212" y="589"/>
                </a:cxn>
                <a:cxn ang="0">
                  <a:pos x="160" y="608"/>
                </a:cxn>
                <a:cxn ang="0">
                  <a:pos x="88" y="653"/>
                </a:cxn>
                <a:cxn ang="0">
                  <a:pos x="43" y="698"/>
                </a:cxn>
                <a:cxn ang="0">
                  <a:pos x="9" y="755"/>
                </a:cxn>
                <a:cxn ang="0">
                  <a:pos x="0" y="820"/>
                </a:cxn>
                <a:cxn ang="0">
                  <a:pos x="10" y="872"/>
                </a:cxn>
                <a:cxn ang="0">
                  <a:pos x="40" y="914"/>
                </a:cxn>
                <a:cxn ang="0">
                  <a:pos x="84" y="949"/>
                </a:cxn>
                <a:cxn ang="0">
                  <a:pos x="159" y="999"/>
                </a:cxn>
                <a:cxn ang="0">
                  <a:pos x="487" y="1164"/>
                </a:cxn>
                <a:cxn ang="0">
                  <a:pos x="530" y="1197"/>
                </a:cxn>
                <a:cxn ang="0">
                  <a:pos x="569" y="1236"/>
                </a:cxn>
                <a:cxn ang="0">
                  <a:pos x="557" y="1292"/>
                </a:cxn>
                <a:cxn ang="0">
                  <a:pos x="502" y="1354"/>
                </a:cxn>
                <a:cxn ang="0">
                  <a:pos x="434" y="1394"/>
                </a:cxn>
                <a:cxn ang="0">
                  <a:pos x="525" y="1438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/>
              <a:ahLst/>
              <a:cxnLst>
                <a:cxn ang="0">
                  <a:pos x="668" y="553"/>
                </a:cxn>
                <a:cxn ang="0">
                  <a:pos x="668" y="450"/>
                </a:cxn>
                <a:cxn ang="0">
                  <a:pos x="562" y="435"/>
                </a:cxn>
                <a:cxn ang="0">
                  <a:pos x="448" y="420"/>
                </a:cxn>
                <a:cxn ang="0">
                  <a:pos x="367" y="400"/>
                </a:cxn>
                <a:cxn ang="0">
                  <a:pos x="314" y="378"/>
                </a:cxn>
                <a:cxn ang="0">
                  <a:pos x="257" y="349"/>
                </a:cxn>
                <a:cxn ang="0">
                  <a:pos x="220" y="314"/>
                </a:cxn>
                <a:cxn ang="0">
                  <a:pos x="193" y="274"/>
                </a:cxn>
                <a:cxn ang="0">
                  <a:pos x="180" y="231"/>
                </a:cxn>
                <a:cxn ang="0">
                  <a:pos x="180" y="189"/>
                </a:cxn>
                <a:cxn ang="0">
                  <a:pos x="193" y="165"/>
                </a:cxn>
                <a:cxn ang="0">
                  <a:pos x="209" y="143"/>
                </a:cxn>
                <a:cxn ang="0">
                  <a:pos x="255" y="127"/>
                </a:cxn>
                <a:cxn ang="0">
                  <a:pos x="297" y="127"/>
                </a:cxn>
                <a:cxn ang="0">
                  <a:pos x="345" y="141"/>
                </a:cxn>
                <a:cxn ang="0">
                  <a:pos x="396" y="156"/>
                </a:cxn>
                <a:cxn ang="0">
                  <a:pos x="448" y="163"/>
                </a:cxn>
                <a:cxn ang="0">
                  <a:pos x="477" y="125"/>
                </a:cxn>
                <a:cxn ang="0">
                  <a:pos x="464" y="86"/>
                </a:cxn>
                <a:cxn ang="0">
                  <a:pos x="415" y="42"/>
                </a:cxn>
                <a:cxn ang="0">
                  <a:pos x="363" y="18"/>
                </a:cxn>
                <a:cxn ang="0">
                  <a:pos x="319" y="7"/>
                </a:cxn>
                <a:cxn ang="0">
                  <a:pos x="273" y="2"/>
                </a:cxn>
                <a:cxn ang="0">
                  <a:pos x="222" y="0"/>
                </a:cxn>
                <a:cxn ang="0">
                  <a:pos x="176" y="4"/>
                </a:cxn>
                <a:cxn ang="0">
                  <a:pos x="136" y="15"/>
                </a:cxn>
                <a:cxn ang="0">
                  <a:pos x="86" y="33"/>
                </a:cxn>
                <a:cxn ang="0">
                  <a:pos x="50" y="66"/>
                </a:cxn>
                <a:cxn ang="0">
                  <a:pos x="22" y="99"/>
                </a:cxn>
                <a:cxn ang="0">
                  <a:pos x="6" y="145"/>
                </a:cxn>
                <a:cxn ang="0">
                  <a:pos x="0" y="189"/>
                </a:cxn>
                <a:cxn ang="0">
                  <a:pos x="9" y="237"/>
                </a:cxn>
                <a:cxn ang="0">
                  <a:pos x="22" y="285"/>
                </a:cxn>
                <a:cxn ang="0">
                  <a:pos x="50" y="330"/>
                </a:cxn>
                <a:cxn ang="0">
                  <a:pos x="81" y="375"/>
                </a:cxn>
                <a:cxn ang="0">
                  <a:pos x="125" y="419"/>
                </a:cxn>
                <a:cxn ang="0">
                  <a:pos x="169" y="457"/>
                </a:cxn>
                <a:cxn ang="0">
                  <a:pos x="217" y="488"/>
                </a:cxn>
                <a:cxn ang="0">
                  <a:pos x="266" y="514"/>
                </a:cxn>
                <a:cxn ang="0">
                  <a:pos x="310" y="534"/>
                </a:cxn>
                <a:cxn ang="0">
                  <a:pos x="369" y="549"/>
                </a:cxn>
                <a:cxn ang="0">
                  <a:pos x="437" y="568"/>
                </a:cxn>
                <a:cxn ang="0">
                  <a:pos x="516" y="581"/>
                </a:cxn>
                <a:cxn ang="0">
                  <a:pos x="595" y="577"/>
                </a:cxn>
                <a:cxn ang="0">
                  <a:pos x="668" y="553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/>
              <a:ahLst/>
              <a:cxnLst>
                <a:cxn ang="0">
                  <a:pos x="1412" y="548"/>
                </a:cxn>
                <a:cxn ang="0">
                  <a:pos x="1316" y="537"/>
                </a:cxn>
                <a:cxn ang="0">
                  <a:pos x="1237" y="524"/>
                </a:cxn>
                <a:cxn ang="0">
                  <a:pos x="1179" y="511"/>
                </a:cxn>
                <a:cxn ang="0">
                  <a:pos x="1118" y="499"/>
                </a:cxn>
                <a:cxn ang="0">
                  <a:pos x="1060" y="493"/>
                </a:cxn>
                <a:cxn ang="0">
                  <a:pos x="1000" y="495"/>
                </a:cxn>
                <a:cxn ang="0">
                  <a:pos x="939" y="499"/>
                </a:cxn>
                <a:cxn ang="0">
                  <a:pos x="894" y="482"/>
                </a:cxn>
                <a:cxn ang="0">
                  <a:pos x="962" y="440"/>
                </a:cxn>
                <a:cxn ang="0">
                  <a:pos x="1005" y="411"/>
                </a:cxn>
                <a:cxn ang="0">
                  <a:pos x="1043" y="381"/>
                </a:cxn>
                <a:cxn ang="0">
                  <a:pos x="1069" y="348"/>
                </a:cxn>
                <a:cxn ang="0">
                  <a:pos x="962" y="383"/>
                </a:cxn>
                <a:cxn ang="0">
                  <a:pos x="855" y="418"/>
                </a:cxn>
                <a:cxn ang="0">
                  <a:pos x="783" y="436"/>
                </a:cxn>
                <a:cxn ang="0">
                  <a:pos x="670" y="449"/>
                </a:cxn>
                <a:cxn ang="0">
                  <a:pos x="597" y="449"/>
                </a:cxn>
                <a:cxn ang="0">
                  <a:pos x="531" y="444"/>
                </a:cxn>
                <a:cxn ang="0">
                  <a:pos x="486" y="427"/>
                </a:cxn>
                <a:cxn ang="0">
                  <a:pos x="459" y="407"/>
                </a:cxn>
                <a:cxn ang="0">
                  <a:pos x="527" y="389"/>
                </a:cxn>
                <a:cxn ang="0">
                  <a:pos x="572" y="365"/>
                </a:cxn>
                <a:cxn ang="0">
                  <a:pos x="599" y="339"/>
                </a:cxn>
                <a:cxn ang="0">
                  <a:pos x="634" y="308"/>
                </a:cxn>
                <a:cxn ang="0">
                  <a:pos x="544" y="334"/>
                </a:cxn>
                <a:cxn ang="0">
                  <a:pos x="463" y="348"/>
                </a:cxn>
                <a:cxn ang="0">
                  <a:pos x="378" y="356"/>
                </a:cxn>
                <a:cxn ang="0">
                  <a:pos x="303" y="352"/>
                </a:cxn>
                <a:cxn ang="0">
                  <a:pos x="254" y="334"/>
                </a:cxn>
                <a:cxn ang="0">
                  <a:pos x="233" y="312"/>
                </a:cxn>
                <a:cxn ang="0">
                  <a:pos x="281" y="291"/>
                </a:cxn>
                <a:cxn ang="0">
                  <a:pos x="313" y="269"/>
                </a:cxn>
                <a:cxn ang="0">
                  <a:pos x="341" y="244"/>
                </a:cxn>
                <a:cxn ang="0">
                  <a:pos x="339" y="229"/>
                </a:cxn>
                <a:cxn ang="0">
                  <a:pos x="262" y="246"/>
                </a:cxn>
                <a:cxn ang="0">
                  <a:pos x="179" y="255"/>
                </a:cxn>
                <a:cxn ang="0">
                  <a:pos x="109" y="254"/>
                </a:cxn>
                <a:cxn ang="0">
                  <a:pos x="51" y="244"/>
                </a:cxn>
                <a:cxn ang="0">
                  <a:pos x="19" y="229"/>
                </a:cxn>
                <a:cxn ang="0">
                  <a:pos x="0" y="205"/>
                </a:cxn>
                <a:cxn ang="0">
                  <a:pos x="120" y="187"/>
                </a:cxn>
                <a:cxn ang="0">
                  <a:pos x="309" y="156"/>
                </a:cxn>
                <a:cxn ang="0">
                  <a:pos x="544" y="119"/>
                </a:cxn>
                <a:cxn ang="0">
                  <a:pos x="742" y="71"/>
                </a:cxn>
                <a:cxn ang="0">
                  <a:pos x="926" y="26"/>
                </a:cxn>
                <a:cxn ang="0">
                  <a:pos x="1020" y="9"/>
                </a:cxn>
                <a:cxn ang="0">
                  <a:pos x="1098" y="0"/>
                </a:cxn>
                <a:cxn ang="0">
                  <a:pos x="1165" y="2"/>
                </a:cxn>
                <a:cxn ang="0">
                  <a:pos x="1211" y="7"/>
                </a:cxn>
                <a:cxn ang="0">
                  <a:pos x="1254" y="27"/>
                </a:cxn>
                <a:cxn ang="0">
                  <a:pos x="1288" y="71"/>
                </a:cxn>
                <a:cxn ang="0">
                  <a:pos x="1301" y="117"/>
                </a:cxn>
                <a:cxn ang="0">
                  <a:pos x="1316" y="148"/>
                </a:cxn>
                <a:cxn ang="0">
                  <a:pos x="1344" y="159"/>
                </a:cxn>
                <a:cxn ang="0">
                  <a:pos x="1384" y="156"/>
                </a:cxn>
                <a:cxn ang="0">
                  <a:pos x="1412" y="145"/>
                </a:cxn>
                <a:cxn ang="0">
                  <a:pos x="1412" y="548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/>
              <a:ahLst/>
              <a:cxnLst>
                <a:cxn ang="0">
                  <a:pos x="0" y="548"/>
                </a:cxn>
                <a:cxn ang="0">
                  <a:pos x="96" y="537"/>
                </a:cxn>
                <a:cxn ang="0">
                  <a:pos x="175" y="524"/>
                </a:cxn>
                <a:cxn ang="0">
                  <a:pos x="233" y="511"/>
                </a:cxn>
                <a:cxn ang="0">
                  <a:pos x="294" y="499"/>
                </a:cxn>
                <a:cxn ang="0">
                  <a:pos x="352" y="493"/>
                </a:cxn>
                <a:cxn ang="0">
                  <a:pos x="412" y="495"/>
                </a:cxn>
                <a:cxn ang="0">
                  <a:pos x="473" y="499"/>
                </a:cxn>
                <a:cxn ang="0">
                  <a:pos x="518" y="482"/>
                </a:cxn>
                <a:cxn ang="0">
                  <a:pos x="450" y="440"/>
                </a:cxn>
                <a:cxn ang="0">
                  <a:pos x="407" y="411"/>
                </a:cxn>
                <a:cxn ang="0">
                  <a:pos x="369" y="381"/>
                </a:cxn>
                <a:cxn ang="0">
                  <a:pos x="343" y="348"/>
                </a:cxn>
                <a:cxn ang="0">
                  <a:pos x="450" y="383"/>
                </a:cxn>
                <a:cxn ang="0">
                  <a:pos x="557" y="418"/>
                </a:cxn>
                <a:cxn ang="0">
                  <a:pos x="629" y="436"/>
                </a:cxn>
                <a:cxn ang="0">
                  <a:pos x="742" y="449"/>
                </a:cxn>
                <a:cxn ang="0">
                  <a:pos x="815" y="449"/>
                </a:cxn>
                <a:cxn ang="0">
                  <a:pos x="881" y="444"/>
                </a:cxn>
                <a:cxn ang="0">
                  <a:pos x="926" y="427"/>
                </a:cxn>
                <a:cxn ang="0">
                  <a:pos x="953" y="407"/>
                </a:cxn>
                <a:cxn ang="0">
                  <a:pos x="885" y="389"/>
                </a:cxn>
                <a:cxn ang="0">
                  <a:pos x="840" y="365"/>
                </a:cxn>
                <a:cxn ang="0">
                  <a:pos x="809" y="339"/>
                </a:cxn>
                <a:cxn ang="0">
                  <a:pos x="778" y="308"/>
                </a:cxn>
                <a:cxn ang="0">
                  <a:pos x="868" y="334"/>
                </a:cxn>
                <a:cxn ang="0">
                  <a:pos x="949" y="348"/>
                </a:cxn>
                <a:cxn ang="0">
                  <a:pos x="1034" y="356"/>
                </a:cxn>
                <a:cxn ang="0">
                  <a:pos x="1109" y="352"/>
                </a:cxn>
                <a:cxn ang="0">
                  <a:pos x="1158" y="334"/>
                </a:cxn>
                <a:cxn ang="0">
                  <a:pos x="1179" y="312"/>
                </a:cxn>
                <a:cxn ang="0">
                  <a:pos x="1131" y="291"/>
                </a:cxn>
                <a:cxn ang="0">
                  <a:pos x="1099" y="269"/>
                </a:cxn>
                <a:cxn ang="0">
                  <a:pos x="1071" y="244"/>
                </a:cxn>
                <a:cxn ang="0">
                  <a:pos x="1073" y="229"/>
                </a:cxn>
                <a:cxn ang="0">
                  <a:pos x="1150" y="246"/>
                </a:cxn>
                <a:cxn ang="0">
                  <a:pos x="1233" y="255"/>
                </a:cxn>
                <a:cxn ang="0">
                  <a:pos x="1311" y="253"/>
                </a:cxn>
                <a:cxn ang="0">
                  <a:pos x="1361" y="244"/>
                </a:cxn>
                <a:cxn ang="0">
                  <a:pos x="1393" y="229"/>
                </a:cxn>
                <a:cxn ang="0">
                  <a:pos x="1412" y="205"/>
                </a:cxn>
                <a:cxn ang="0">
                  <a:pos x="1292" y="187"/>
                </a:cxn>
                <a:cxn ang="0">
                  <a:pos x="1087" y="158"/>
                </a:cxn>
                <a:cxn ang="0">
                  <a:pos x="868" y="119"/>
                </a:cxn>
                <a:cxn ang="0">
                  <a:pos x="670" y="71"/>
                </a:cxn>
                <a:cxn ang="0">
                  <a:pos x="486" y="26"/>
                </a:cxn>
                <a:cxn ang="0">
                  <a:pos x="392" y="9"/>
                </a:cxn>
                <a:cxn ang="0">
                  <a:pos x="314" y="0"/>
                </a:cxn>
                <a:cxn ang="0">
                  <a:pos x="247" y="2"/>
                </a:cxn>
                <a:cxn ang="0">
                  <a:pos x="201" y="7"/>
                </a:cxn>
                <a:cxn ang="0">
                  <a:pos x="158" y="27"/>
                </a:cxn>
                <a:cxn ang="0">
                  <a:pos x="124" y="71"/>
                </a:cxn>
                <a:cxn ang="0">
                  <a:pos x="111" y="117"/>
                </a:cxn>
                <a:cxn ang="0">
                  <a:pos x="96" y="148"/>
                </a:cxn>
                <a:cxn ang="0">
                  <a:pos x="68" y="159"/>
                </a:cxn>
                <a:cxn ang="0">
                  <a:pos x="28" y="156"/>
                </a:cxn>
                <a:cxn ang="0">
                  <a:pos x="0" y="145"/>
                </a:cxn>
                <a:cxn ang="0">
                  <a:pos x="0" y="548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2067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6C469-0978-4139-B6C2-221295F15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8A0C-1101-4D8D-BF2D-B24407B83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000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00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D4527-3592-4D37-9D1F-A227E01E8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00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7165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D0B0-BC9A-4FD4-910D-0C62C0BF8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01D57-2A46-4764-8B86-76E4F6B03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4A06F-94E8-4F92-B2EB-53737B8B7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E917E-55F0-4188-8E4E-515BD9FF1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2C6D1-6E3E-41A0-B6FA-9448242B7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5D040-F2A1-48FE-83A2-96216F22D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04105-1E12-4B58-AA9E-BBBD3048D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F4BB-930E-4BD9-8B93-613312D6C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7A9BB-A097-4BBE-AF98-1AC0224D7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2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>
            <a:off x="2166938" y="563563"/>
            <a:ext cx="4800600" cy="6151562"/>
            <a:chOff x="1365" y="355"/>
            <a:chExt cx="3024" cy="3875"/>
          </a:xfrm>
        </p:grpSpPr>
        <p:sp>
          <p:nvSpPr>
            <p:cNvPr id="2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/>
              <a:ahLst/>
              <a:cxnLst>
                <a:cxn ang="0">
                  <a:pos x="0" y="1120"/>
                </a:cxn>
                <a:cxn ang="0">
                  <a:pos x="0" y="0"/>
                </a:cxn>
                <a:cxn ang="0">
                  <a:pos x="87" y="0"/>
                </a:cxn>
                <a:cxn ang="0">
                  <a:pos x="87" y="1085"/>
                </a:cxn>
                <a:cxn ang="0">
                  <a:pos x="0" y="1120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27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3" y="0"/>
                </a:cxn>
                <a:cxn ang="0">
                  <a:pos x="74" y="329"/>
                </a:cxn>
                <a:cxn ang="0">
                  <a:pos x="0" y="362"/>
                </a:cxn>
                <a:cxn ang="0">
                  <a:pos x="0" y="2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/>
              <a:ahLst/>
              <a:cxnLst>
                <a:cxn ang="0">
                  <a:pos x="2" y="213"/>
                </a:cxn>
                <a:cxn ang="0">
                  <a:pos x="0" y="28"/>
                </a:cxn>
                <a:cxn ang="0">
                  <a:pos x="83" y="0"/>
                </a:cxn>
                <a:cxn ang="0">
                  <a:pos x="72" y="248"/>
                </a:cxn>
                <a:cxn ang="0">
                  <a:pos x="2" y="213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/>
              <a:ahLst/>
              <a:cxnLst>
                <a:cxn ang="0">
                  <a:pos x="13" y="204"/>
                </a:cxn>
                <a:cxn ang="0">
                  <a:pos x="0" y="0"/>
                </a:cxn>
                <a:cxn ang="0">
                  <a:pos x="51" y="26"/>
                </a:cxn>
                <a:cxn ang="0">
                  <a:pos x="47" y="231"/>
                </a:cxn>
                <a:cxn ang="0">
                  <a:pos x="13" y="204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/>
              <a:ahLst/>
              <a:cxnLst>
                <a:cxn ang="0">
                  <a:pos x="4" y="101"/>
                </a:cxn>
                <a:cxn ang="0">
                  <a:pos x="0" y="0"/>
                </a:cxn>
                <a:cxn ang="0">
                  <a:pos x="35" y="20"/>
                </a:cxn>
                <a:cxn ang="0">
                  <a:pos x="28" y="132"/>
                </a:cxn>
                <a:cxn ang="0">
                  <a:pos x="4" y="101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/>
              <a:ahLst/>
              <a:cxnLst>
                <a:cxn ang="0">
                  <a:pos x="15" y="589"/>
                </a:cxn>
                <a:cxn ang="0">
                  <a:pos x="0" y="0"/>
                </a:cxn>
                <a:cxn ang="0">
                  <a:pos x="29" y="37"/>
                </a:cxn>
                <a:cxn ang="0">
                  <a:pos x="15" y="589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48" y="101"/>
                </a:cxn>
                <a:cxn ang="0">
                  <a:pos x="93" y="79"/>
                </a:cxn>
                <a:cxn ang="0">
                  <a:pos x="146" y="39"/>
                </a:cxn>
                <a:cxn ang="0">
                  <a:pos x="182" y="0"/>
                </a:cxn>
                <a:cxn ang="0">
                  <a:pos x="232" y="42"/>
                </a:cxn>
                <a:cxn ang="0">
                  <a:pos x="188" y="74"/>
                </a:cxn>
                <a:cxn ang="0">
                  <a:pos x="134" y="110"/>
                </a:cxn>
                <a:cxn ang="0">
                  <a:pos x="61" y="129"/>
                </a:cxn>
                <a:cxn ang="0">
                  <a:pos x="0" y="117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/>
              <a:ahLst/>
              <a:cxnLst>
                <a:cxn ang="0">
                  <a:pos x="359" y="645"/>
                </a:cxn>
                <a:cxn ang="0">
                  <a:pos x="405" y="616"/>
                </a:cxn>
                <a:cxn ang="0">
                  <a:pos x="447" y="580"/>
                </a:cxn>
                <a:cxn ang="0">
                  <a:pos x="460" y="552"/>
                </a:cxn>
                <a:cxn ang="0">
                  <a:pos x="464" y="515"/>
                </a:cxn>
                <a:cxn ang="0">
                  <a:pos x="451" y="468"/>
                </a:cxn>
                <a:cxn ang="0">
                  <a:pos x="424" y="424"/>
                </a:cxn>
                <a:cxn ang="0">
                  <a:pos x="380" y="385"/>
                </a:cxn>
                <a:cxn ang="0">
                  <a:pos x="168" y="259"/>
                </a:cxn>
                <a:cxn ang="0">
                  <a:pos x="133" y="235"/>
                </a:cxn>
                <a:cxn ang="0">
                  <a:pos x="111" y="208"/>
                </a:cxn>
                <a:cxn ang="0">
                  <a:pos x="104" y="166"/>
                </a:cxn>
                <a:cxn ang="0">
                  <a:pos x="117" y="124"/>
                </a:cxn>
                <a:cxn ang="0">
                  <a:pos x="155" y="95"/>
                </a:cxn>
                <a:cxn ang="0">
                  <a:pos x="222" y="52"/>
                </a:cxn>
                <a:cxn ang="0">
                  <a:pos x="124" y="0"/>
                </a:cxn>
                <a:cxn ang="0">
                  <a:pos x="55" y="41"/>
                </a:cxn>
                <a:cxn ang="0">
                  <a:pos x="27" y="70"/>
                </a:cxn>
                <a:cxn ang="0">
                  <a:pos x="2" y="123"/>
                </a:cxn>
                <a:cxn ang="0">
                  <a:pos x="0" y="189"/>
                </a:cxn>
                <a:cxn ang="0">
                  <a:pos x="29" y="257"/>
                </a:cxn>
                <a:cxn ang="0">
                  <a:pos x="78" y="300"/>
                </a:cxn>
                <a:cxn ang="0">
                  <a:pos x="311" y="442"/>
                </a:cxn>
                <a:cxn ang="0">
                  <a:pos x="358" y="474"/>
                </a:cxn>
                <a:cxn ang="0">
                  <a:pos x="375" y="516"/>
                </a:cxn>
                <a:cxn ang="0">
                  <a:pos x="375" y="550"/>
                </a:cxn>
                <a:cxn ang="0">
                  <a:pos x="308" y="608"/>
                </a:cxn>
                <a:cxn ang="0">
                  <a:pos x="359" y="64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/>
              <a:ahLst/>
              <a:cxnLst>
                <a:cxn ang="0">
                  <a:pos x="92" y="421"/>
                </a:cxn>
                <a:cxn ang="0">
                  <a:pos x="163" y="399"/>
                </a:cxn>
                <a:cxn ang="0">
                  <a:pos x="218" y="357"/>
                </a:cxn>
                <a:cxn ang="0">
                  <a:pos x="263" y="316"/>
                </a:cxn>
                <a:cxn ang="0">
                  <a:pos x="300" y="265"/>
                </a:cxn>
                <a:cxn ang="0">
                  <a:pos x="317" y="203"/>
                </a:cxn>
                <a:cxn ang="0">
                  <a:pos x="316" y="139"/>
                </a:cxn>
                <a:cxn ang="0">
                  <a:pos x="299" y="95"/>
                </a:cxn>
                <a:cxn ang="0">
                  <a:pos x="276" y="64"/>
                </a:cxn>
                <a:cxn ang="0">
                  <a:pos x="241" y="36"/>
                </a:cxn>
                <a:cxn ang="0">
                  <a:pos x="218" y="14"/>
                </a:cxn>
                <a:cxn ang="0">
                  <a:pos x="180" y="0"/>
                </a:cxn>
                <a:cxn ang="0">
                  <a:pos x="61" y="52"/>
                </a:cxn>
                <a:cxn ang="0">
                  <a:pos x="106" y="93"/>
                </a:cxn>
                <a:cxn ang="0">
                  <a:pos x="137" y="130"/>
                </a:cxn>
                <a:cxn ang="0">
                  <a:pos x="159" y="159"/>
                </a:cxn>
                <a:cxn ang="0">
                  <a:pos x="176" y="196"/>
                </a:cxn>
                <a:cxn ang="0">
                  <a:pos x="176" y="246"/>
                </a:cxn>
                <a:cxn ang="0">
                  <a:pos x="145" y="279"/>
                </a:cxn>
                <a:cxn ang="0">
                  <a:pos x="105" y="309"/>
                </a:cxn>
                <a:cxn ang="0">
                  <a:pos x="50" y="342"/>
                </a:cxn>
                <a:cxn ang="0">
                  <a:pos x="0" y="369"/>
                </a:cxn>
                <a:cxn ang="0">
                  <a:pos x="92" y="421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/>
              <a:ahLst/>
              <a:cxnLst>
                <a:cxn ang="0">
                  <a:pos x="466" y="1084"/>
                </a:cxn>
                <a:cxn ang="0">
                  <a:pos x="370" y="1066"/>
                </a:cxn>
                <a:cxn ang="0">
                  <a:pos x="299" y="1035"/>
                </a:cxn>
                <a:cxn ang="0">
                  <a:pos x="257" y="1002"/>
                </a:cxn>
                <a:cxn ang="0">
                  <a:pos x="220" y="956"/>
                </a:cxn>
                <a:cxn ang="0">
                  <a:pos x="209" y="914"/>
                </a:cxn>
                <a:cxn ang="0">
                  <a:pos x="215" y="873"/>
                </a:cxn>
                <a:cxn ang="0">
                  <a:pos x="231" y="836"/>
                </a:cxn>
                <a:cxn ang="0">
                  <a:pos x="273" y="798"/>
                </a:cxn>
                <a:cxn ang="0">
                  <a:pos x="330" y="774"/>
                </a:cxn>
                <a:cxn ang="0">
                  <a:pos x="400" y="748"/>
                </a:cxn>
                <a:cxn ang="0">
                  <a:pos x="1110" y="499"/>
                </a:cxn>
                <a:cxn ang="0">
                  <a:pos x="1207" y="451"/>
                </a:cxn>
                <a:cxn ang="0">
                  <a:pos x="1289" y="398"/>
                </a:cxn>
                <a:cxn ang="0">
                  <a:pos x="1344" y="356"/>
                </a:cxn>
                <a:cxn ang="0">
                  <a:pos x="1381" y="310"/>
                </a:cxn>
                <a:cxn ang="0">
                  <a:pos x="1403" y="249"/>
                </a:cxn>
                <a:cxn ang="0">
                  <a:pos x="1401" y="185"/>
                </a:cxn>
                <a:cxn ang="0">
                  <a:pos x="1386" y="136"/>
                </a:cxn>
                <a:cxn ang="0">
                  <a:pos x="1370" y="90"/>
                </a:cxn>
                <a:cxn ang="0">
                  <a:pos x="1335" y="55"/>
                </a:cxn>
                <a:cxn ang="0">
                  <a:pos x="1280" y="18"/>
                </a:cxn>
                <a:cxn ang="0">
                  <a:pos x="1214" y="0"/>
                </a:cxn>
                <a:cxn ang="0">
                  <a:pos x="1172" y="4"/>
                </a:cxn>
                <a:cxn ang="0">
                  <a:pos x="1111" y="7"/>
                </a:cxn>
                <a:cxn ang="0">
                  <a:pos x="1053" y="20"/>
                </a:cxn>
                <a:cxn ang="0">
                  <a:pos x="989" y="46"/>
                </a:cxn>
                <a:cxn ang="0">
                  <a:pos x="939" y="79"/>
                </a:cxn>
                <a:cxn ang="0">
                  <a:pos x="899" y="106"/>
                </a:cxn>
                <a:cxn ang="0">
                  <a:pos x="878" y="149"/>
                </a:cxn>
                <a:cxn ang="0">
                  <a:pos x="897" y="187"/>
                </a:cxn>
                <a:cxn ang="0">
                  <a:pos x="939" y="183"/>
                </a:cxn>
                <a:cxn ang="0">
                  <a:pos x="987" y="171"/>
                </a:cxn>
                <a:cxn ang="0">
                  <a:pos x="1033" y="158"/>
                </a:cxn>
                <a:cxn ang="0">
                  <a:pos x="1069" y="150"/>
                </a:cxn>
                <a:cxn ang="0">
                  <a:pos x="1111" y="150"/>
                </a:cxn>
                <a:cxn ang="0">
                  <a:pos x="1154" y="163"/>
                </a:cxn>
                <a:cxn ang="0">
                  <a:pos x="1183" y="204"/>
                </a:cxn>
                <a:cxn ang="0">
                  <a:pos x="1179" y="248"/>
                </a:cxn>
                <a:cxn ang="0">
                  <a:pos x="1157" y="286"/>
                </a:cxn>
                <a:cxn ang="0">
                  <a:pos x="1121" y="323"/>
                </a:cxn>
                <a:cxn ang="0">
                  <a:pos x="1047" y="361"/>
                </a:cxn>
                <a:cxn ang="0">
                  <a:pos x="908" y="415"/>
                </a:cxn>
                <a:cxn ang="0">
                  <a:pos x="194" y="675"/>
                </a:cxn>
                <a:cxn ang="0">
                  <a:pos x="123" y="715"/>
                </a:cxn>
                <a:cxn ang="0">
                  <a:pos x="68" y="763"/>
                </a:cxn>
                <a:cxn ang="0">
                  <a:pos x="29" y="809"/>
                </a:cxn>
                <a:cxn ang="0">
                  <a:pos x="6" y="858"/>
                </a:cxn>
                <a:cxn ang="0">
                  <a:pos x="0" y="912"/>
                </a:cxn>
                <a:cxn ang="0">
                  <a:pos x="8" y="952"/>
                </a:cxn>
                <a:cxn ang="0">
                  <a:pos x="22" y="992"/>
                </a:cxn>
                <a:cxn ang="0">
                  <a:pos x="59" y="1036"/>
                </a:cxn>
                <a:cxn ang="0">
                  <a:pos x="127" y="1095"/>
                </a:cxn>
                <a:cxn ang="0">
                  <a:pos x="198" y="1135"/>
                </a:cxn>
                <a:cxn ang="0">
                  <a:pos x="273" y="1152"/>
                </a:cxn>
                <a:cxn ang="0">
                  <a:pos x="466" y="1084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/>
              <a:ahLst/>
              <a:cxnLst>
                <a:cxn ang="0">
                  <a:pos x="367" y="421"/>
                </a:cxn>
                <a:cxn ang="0">
                  <a:pos x="171" y="340"/>
                </a:cxn>
                <a:cxn ang="0">
                  <a:pos x="117" y="304"/>
                </a:cxn>
                <a:cxn ang="0">
                  <a:pos x="73" y="265"/>
                </a:cxn>
                <a:cxn ang="0">
                  <a:pos x="31" y="219"/>
                </a:cxn>
                <a:cxn ang="0">
                  <a:pos x="9" y="179"/>
                </a:cxn>
                <a:cxn ang="0">
                  <a:pos x="0" y="137"/>
                </a:cxn>
                <a:cxn ang="0">
                  <a:pos x="2" y="95"/>
                </a:cxn>
                <a:cxn ang="0">
                  <a:pos x="19" y="51"/>
                </a:cxn>
                <a:cxn ang="0">
                  <a:pos x="44" y="0"/>
                </a:cxn>
                <a:cxn ang="0">
                  <a:pos x="120" y="52"/>
                </a:cxn>
                <a:cxn ang="0">
                  <a:pos x="95" y="98"/>
                </a:cxn>
                <a:cxn ang="0">
                  <a:pos x="95" y="143"/>
                </a:cxn>
                <a:cxn ang="0">
                  <a:pos x="122" y="191"/>
                </a:cxn>
                <a:cxn ang="0">
                  <a:pos x="162" y="235"/>
                </a:cxn>
                <a:cxn ang="0">
                  <a:pos x="223" y="284"/>
                </a:cxn>
                <a:cxn ang="0">
                  <a:pos x="290" y="317"/>
                </a:cxn>
                <a:cxn ang="0">
                  <a:pos x="332" y="351"/>
                </a:cxn>
                <a:cxn ang="0">
                  <a:pos x="351" y="378"/>
                </a:cxn>
                <a:cxn ang="0">
                  <a:pos x="367" y="421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/>
              <a:ahLst/>
              <a:cxnLst>
                <a:cxn ang="0">
                  <a:pos x="525" y="1438"/>
                </a:cxn>
                <a:cxn ang="0">
                  <a:pos x="582" y="1409"/>
                </a:cxn>
                <a:cxn ang="0">
                  <a:pos x="647" y="1355"/>
                </a:cxn>
                <a:cxn ang="0">
                  <a:pos x="670" y="1304"/>
                </a:cxn>
                <a:cxn ang="0">
                  <a:pos x="686" y="1255"/>
                </a:cxn>
                <a:cxn ang="0">
                  <a:pos x="677" y="1198"/>
                </a:cxn>
                <a:cxn ang="0">
                  <a:pos x="637" y="1125"/>
                </a:cxn>
                <a:cxn ang="0">
                  <a:pos x="609" y="1092"/>
                </a:cxn>
                <a:cxn ang="0">
                  <a:pos x="569" y="1063"/>
                </a:cxn>
                <a:cxn ang="0">
                  <a:pos x="259" y="905"/>
                </a:cxn>
                <a:cxn ang="0">
                  <a:pos x="201" y="863"/>
                </a:cxn>
                <a:cxn ang="0">
                  <a:pos x="177" y="843"/>
                </a:cxn>
                <a:cxn ang="0">
                  <a:pos x="160" y="800"/>
                </a:cxn>
                <a:cxn ang="0">
                  <a:pos x="171" y="766"/>
                </a:cxn>
                <a:cxn ang="0">
                  <a:pos x="215" y="738"/>
                </a:cxn>
                <a:cxn ang="0">
                  <a:pos x="294" y="709"/>
                </a:cxn>
                <a:cxn ang="0">
                  <a:pos x="780" y="521"/>
                </a:cxn>
                <a:cxn ang="0">
                  <a:pos x="856" y="471"/>
                </a:cxn>
                <a:cxn ang="0">
                  <a:pos x="918" y="417"/>
                </a:cxn>
                <a:cxn ang="0">
                  <a:pos x="953" y="379"/>
                </a:cxn>
                <a:cxn ang="0">
                  <a:pos x="984" y="334"/>
                </a:cxn>
                <a:cxn ang="0">
                  <a:pos x="988" y="274"/>
                </a:cxn>
                <a:cxn ang="0">
                  <a:pos x="972" y="214"/>
                </a:cxn>
                <a:cxn ang="0">
                  <a:pos x="953" y="167"/>
                </a:cxn>
                <a:cxn ang="0">
                  <a:pos x="920" y="126"/>
                </a:cxn>
                <a:cxn ang="0">
                  <a:pos x="875" y="85"/>
                </a:cxn>
                <a:cxn ang="0">
                  <a:pos x="828" y="50"/>
                </a:cxn>
                <a:cxn ang="0">
                  <a:pos x="803" y="29"/>
                </a:cxn>
                <a:cxn ang="0">
                  <a:pos x="756" y="0"/>
                </a:cxn>
                <a:cxn ang="0">
                  <a:pos x="588" y="61"/>
                </a:cxn>
                <a:cxn ang="0">
                  <a:pos x="649" y="104"/>
                </a:cxn>
                <a:cxn ang="0">
                  <a:pos x="694" y="145"/>
                </a:cxn>
                <a:cxn ang="0">
                  <a:pos x="739" y="182"/>
                </a:cxn>
                <a:cxn ang="0">
                  <a:pos x="780" y="223"/>
                </a:cxn>
                <a:cxn ang="0">
                  <a:pos x="803" y="272"/>
                </a:cxn>
                <a:cxn ang="0">
                  <a:pos x="787" y="323"/>
                </a:cxn>
                <a:cxn ang="0">
                  <a:pos x="729" y="369"/>
                </a:cxn>
                <a:cxn ang="0">
                  <a:pos x="639" y="413"/>
                </a:cxn>
                <a:cxn ang="0">
                  <a:pos x="212" y="589"/>
                </a:cxn>
                <a:cxn ang="0">
                  <a:pos x="160" y="608"/>
                </a:cxn>
                <a:cxn ang="0">
                  <a:pos x="88" y="653"/>
                </a:cxn>
                <a:cxn ang="0">
                  <a:pos x="43" y="698"/>
                </a:cxn>
                <a:cxn ang="0">
                  <a:pos x="9" y="755"/>
                </a:cxn>
                <a:cxn ang="0">
                  <a:pos x="0" y="820"/>
                </a:cxn>
                <a:cxn ang="0">
                  <a:pos x="10" y="872"/>
                </a:cxn>
                <a:cxn ang="0">
                  <a:pos x="40" y="914"/>
                </a:cxn>
                <a:cxn ang="0">
                  <a:pos x="84" y="949"/>
                </a:cxn>
                <a:cxn ang="0">
                  <a:pos x="159" y="999"/>
                </a:cxn>
                <a:cxn ang="0">
                  <a:pos x="487" y="1164"/>
                </a:cxn>
                <a:cxn ang="0">
                  <a:pos x="530" y="1197"/>
                </a:cxn>
                <a:cxn ang="0">
                  <a:pos x="569" y="1236"/>
                </a:cxn>
                <a:cxn ang="0">
                  <a:pos x="557" y="1292"/>
                </a:cxn>
                <a:cxn ang="0">
                  <a:pos x="502" y="1354"/>
                </a:cxn>
                <a:cxn ang="0">
                  <a:pos x="434" y="1394"/>
                </a:cxn>
                <a:cxn ang="0">
                  <a:pos x="525" y="1438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/>
              <a:ahLst/>
              <a:cxnLst>
                <a:cxn ang="0">
                  <a:pos x="668" y="553"/>
                </a:cxn>
                <a:cxn ang="0">
                  <a:pos x="668" y="450"/>
                </a:cxn>
                <a:cxn ang="0">
                  <a:pos x="562" y="435"/>
                </a:cxn>
                <a:cxn ang="0">
                  <a:pos x="448" y="420"/>
                </a:cxn>
                <a:cxn ang="0">
                  <a:pos x="367" y="400"/>
                </a:cxn>
                <a:cxn ang="0">
                  <a:pos x="314" y="378"/>
                </a:cxn>
                <a:cxn ang="0">
                  <a:pos x="257" y="349"/>
                </a:cxn>
                <a:cxn ang="0">
                  <a:pos x="220" y="314"/>
                </a:cxn>
                <a:cxn ang="0">
                  <a:pos x="193" y="274"/>
                </a:cxn>
                <a:cxn ang="0">
                  <a:pos x="180" y="231"/>
                </a:cxn>
                <a:cxn ang="0">
                  <a:pos x="180" y="189"/>
                </a:cxn>
                <a:cxn ang="0">
                  <a:pos x="193" y="165"/>
                </a:cxn>
                <a:cxn ang="0">
                  <a:pos x="209" y="143"/>
                </a:cxn>
                <a:cxn ang="0">
                  <a:pos x="255" y="127"/>
                </a:cxn>
                <a:cxn ang="0">
                  <a:pos x="297" y="127"/>
                </a:cxn>
                <a:cxn ang="0">
                  <a:pos x="345" y="141"/>
                </a:cxn>
                <a:cxn ang="0">
                  <a:pos x="396" y="156"/>
                </a:cxn>
                <a:cxn ang="0">
                  <a:pos x="448" y="163"/>
                </a:cxn>
                <a:cxn ang="0">
                  <a:pos x="477" y="125"/>
                </a:cxn>
                <a:cxn ang="0">
                  <a:pos x="464" y="86"/>
                </a:cxn>
                <a:cxn ang="0">
                  <a:pos x="415" y="42"/>
                </a:cxn>
                <a:cxn ang="0">
                  <a:pos x="363" y="18"/>
                </a:cxn>
                <a:cxn ang="0">
                  <a:pos x="319" y="7"/>
                </a:cxn>
                <a:cxn ang="0">
                  <a:pos x="273" y="2"/>
                </a:cxn>
                <a:cxn ang="0">
                  <a:pos x="222" y="0"/>
                </a:cxn>
                <a:cxn ang="0">
                  <a:pos x="176" y="4"/>
                </a:cxn>
                <a:cxn ang="0">
                  <a:pos x="136" y="15"/>
                </a:cxn>
                <a:cxn ang="0">
                  <a:pos x="86" y="33"/>
                </a:cxn>
                <a:cxn ang="0">
                  <a:pos x="50" y="66"/>
                </a:cxn>
                <a:cxn ang="0">
                  <a:pos x="22" y="99"/>
                </a:cxn>
                <a:cxn ang="0">
                  <a:pos x="6" y="145"/>
                </a:cxn>
                <a:cxn ang="0">
                  <a:pos x="0" y="189"/>
                </a:cxn>
                <a:cxn ang="0">
                  <a:pos x="9" y="237"/>
                </a:cxn>
                <a:cxn ang="0">
                  <a:pos x="22" y="285"/>
                </a:cxn>
                <a:cxn ang="0">
                  <a:pos x="50" y="330"/>
                </a:cxn>
                <a:cxn ang="0">
                  <a:pos x="81" y="375"/>
                </a:cxn>
                <a:cxn ang="0">
                  <a:pos x="125" y="419"/>
                </a:cxn>
                <a:cxn ang="0">
                  <a:pos x="169" y="457"/>
                </a:cxn>
                <a:cxn ang="0">
                  <a:pos x="217" y="488"/>
                </a:cxn>
                <a:cxn ang="0">
                  <a:pos x="266" y="514"/>
                </a:cxn>
                <a:cxn ang="0">
                  <a:pos x="310" y="534"/>
                </a:cxn>
                <a:cxn ang="0">
                  <a:pos x="369" y="549"/>
                </a:cxn>
                <a:cxn ang="0">
                  <a:pos x="437" y="568"/>
                </a:cxn>
                <a:cxn ang="0">
                  <a:pos x="516" y="581"/>
                </a:cxn>
                <a:cxn ang="0">
                  <a:pos x="595" y="577"/>
                </a:cxn>
                <a:cxn ang="0">
                  <a:pos x="668" y="553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/>
              <a:ahLst/>
              <a:cxnLst>
                <a:cxn ang="0">
                  <a:pos x="1412" y="548"/>
                </a:cxn>
                <a:cxn ang="0">
                  <a:pos x="1316" y="537"/>
                </a:cxn>
                <a:cxn ang="0">
                  <a:pos x="1237" y="524"/>
                </a:cxn>
                <a:cxn ang="0">
                  <a:pos x="1179" y="511"/>
                </a:cxn>
                <a:cxn ang="0">
                  <a:pos x="1118" y="499"/>
                </a:cxn>
                <a:cxn ang="0">
                  <a:pos x="1060" y="493"/>
                </a:cxn>
                <a:cxn ang="0">
                  <a:pos x="1000" y="495"/>
                </a:cxn>
                <a:cxn ang="0">
                  <a:pos x="939" y="499"/>
                </a:cxn>
                <a:cxn ang="0">
                  <a:pos x="894" y="482"/>
                </a:cxn>
                <a:cxn ang="0">
                  <a:pos x="962" y="440"/>
                </a:cxn>
                <a:cxn ang="0">
                  <a:pos x="1005" y="411"/>
                </a:cxn>
                <a:cxn ang="0">
                  <a:pos x="1043" y="381"/>
                </a:cxn>
                <a:cxn ang="0">
                  <a:pos x="1069" y="348"/>
                </a:cxn>
                <a:cxn ang="0">
                  <a:pos x="962" y="383"/>
                </a:cxn>
                <a:cxn ang="0">
                  <a:pos x="855" y="418"/>
                </a:cxn>
                <a:cxn ang="0">
                  <a:pos x="783" y="436"/>
                </a:cxn>
                <a:cxn ang="0">
                  <a:pos x="670" y="449"/>
                </a:cxn>
                <a:cxn ang="0">
                  <a:pos x="597" y="449"/>
                </a:cxn>
                <a:cxn ang="0">
                  <a:pos x="531" y="444"/>
                </a:cxn>
                <a:cxn ang="0">
                  <a:pos x="486" y="427"/>
                </a:cxn>
                <a:cxn ang="0">
                  <a:pos x="459" y="407"/>
                </a:cxn>
                <a:cxn ang="0">
                  <a:pos x="527" y="389"/>
                </a:cxn>
                <a:cxn ang="0">
                  <a:pos x="572" y="365"/>
                </a:cxn>
                <a:cxn ang="0">
                  <a:pos x="599" y="339"/>
                </a:cxn>
                <a:cxn ang="0">
                  <a:pos x="634" y="308"/>
                </a:cxn>
                <a:cxn ang="0">
                  <a:pos x="544" y="334"/>
                </a:cxn>
                <a:cxn ang="0">
                  <a:pos x="463" y="348"/>
                </a:cxn>
                <a:cxn ang="0">
                  <a:pos x="378" y="356"/>
                </a:cxn>
                <a:cxn ang="0">
                  <a:pos x="303" y="352"/>
                </a:cxn>
                <a:cxn ang="0">
                  <a:pos x="254" y="334"/>
                </a:cxn>
                <a:cxn ang="0">
                  <a:pos x="233" y="312"/>
                </a:cxn>
                <a:cxn ang="0">
                  <a:pos x="281" y="291"/>
                </a:cxn>
                <a:cxn ang="0">
                  <a:pos x="313" y="269"/>
                </a:cxn>
                <a:cxn ang="0">
                  <a:pos x="341" y="244"/>
                </a:cxn>
                <a:cxn ang="0">
                  <a:pos x="339" y="229"/>
                </a:cxn>
                <a:cxn ang="0">
                  <a:pos x="262" y="246"/>
                </a:cxn>
                <a:cxn ang="0">
                  <a:pos x="179" y="255"/>
                </a:cxn>
                <a:cxn ang="0">
                  <a:pos x="109" y="254"/>
                </a:cxn>
                <a:cxn ang="0">
                  <a:pos x="51" y="244"/>
                </a:cxn>
                <a:cxn ang="0">
                  <a:pos x="19" y="229"/>
                </a:cxn>
                <a:cxn ang="0">
                  <a:pos x="0" y="205"/>
                </a:cxn>
                <a:cxn ang="0">
                  <a:pos x="120" y="187"/>
                </a:cxn>
                <a:cxn ang="0">
                  <a:pos x="309" y="156"/>
                </a:cxn>
                <a:cxn ang="0">
                  <a:pos x="544" y="119"/>
                </a:cxn>
                <a:cxn ang="0">
                  <a:pos x="742" y="71"/>
                </a:cxn>
                <a:cxn ang="0">
                  <a:pos x="926" y="26"/>
                </a:cxn>
                <a:cxn ang="0">
                  <a:pos x="1020" y="9"/>
                </a:cxn>
                <a:cxn ang="0">
                  <a:pos x="1098" y="0"/>
                </a:cxn>
                <a:cxn ang="0">
                  <a:pos x="1165" y="2"/>
                </a:cxn>
                <a:cxn ang="0">
                  <a:pos x="1211" y="7"/>
                </a:cxn>
                <a:cxn ang="0">
                  <a:pos x="1254" y="27"/>
                </a:cxn>
                <a:cxn ang="0">
                  <a:pos x="1288" y="71"/>
                </a:cxn>
                <a:cxn ang="0">
                  <a:pos x="1301" y="117"/>
                </a:cxn>
                <a:cxn ang="0">
                  <a:pos x="1316" y="148"/>
                </a:cxn>
                <a:cxn ang="0">
                  <a:pos x="1344" y="159"/>
                </a:cxn>
                <a:cxn ang="0">
                  <a:pos x="1384" y="156"/>
                </a:cxn>
                <a:cxn ang="0">
                  <a:pos x="1412" y="145"/>
                </a:cxn>
                <a:cxn ang="0">
                  <a:pos x="1412" y="548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/>
              <a:ahLst/>
              <a:cxnLst>
                <a:cxn ang="0">
                  <a:pos x="0" y="548"/>
                </a:cxn>
                <a:cxn ang="0">
                  <a:pos x="96" y="537"/>
                </a:cxn>
                <a:cxn ang="0">
                  <a:pos x="175" y="524"/>
                </a:cxn>
                <a:cxn ang="0">
                  <a:pos x="233" y="511"/>
                </a:cxn>
                <a:cxn ang="0">
                  <a:pos x="294" y="499"/>
                </a:cxn>
                <a:cxn ang="0">
                  <a:pos x="352" y="493"/>
                </a:cxn>
                <a:cxn ang="0">
                  <a:pos x="412" y="495"/>
                </a:cxn>
                <a:cxn ang="0">
                  <a:pos x="473" y="499"/>
                </a:cxn>
                <a:cxn ang="0">
                  <a:pos x="518" y="482"/>
                </a:cxn>
                <a:cxn ang="0">
                  <a:pos x="450" y="440"/>
                </a:cxn>
                <a:cxn ang="0">
                  <a:pos x="407" y="411"/>
                </a:cxn>
                <a:cxn ang="0">
                  <a:pos x="369" y="381"/>
                </a:cxn>
                <a:cxn ang="0">
                  <a:pos x="343" y="348"/>
                </a:cxn>
                <a:cxn ang="0">
                  <a:pos x="450" y="383"/>
                </a:cxn>
                <a:cxn ang="0">
                  <a:pos x="557" y="418"/>
                </a:cxn>
                <a:cxn ang="0">
                  <a:pos x="629" y="436"/>
                </a:cxn>
                <a:cxn ang="0">
                  <a:pos x="742" y="449"/>
                </a:cxn>
                <a:cxn ang="0">
                  <a:pos x="815" y="449"/>
                </a:cxn>
                <a:cxn ang="0">
                  <a:pos x="881" y="444"/>
                </a:cxn>
                <a:cxn ang="0">
                  <a:pos x="926" y="427"/>
                </a:cxn>
                <a:cxn ang="0">
                  <a:pos x="953" y="407"/>
                </a:cxn>
                <a:cxn ang="0">
                  <a:pos x="885" y="389"/>
                </a:cxn>
                <a:cxn ang="0">
                  <a:pos x="840" y="365"/>
                </a:cxn>
                <a:cxn ang="0">
                  <a:pos x="809" y="339"/>
                </a:cxn>
                <a:cxn ang="0">
                  <a:pos x="778" y="308"/>
                </a:cxn>
                <a:cxn ang="0">
                  <a:pos x="868" y="334"/>
                </a:cxn>
                <a:cxn ang="0">
                  <a:pos x="949" y="348"/>
                </a:cxn>
                <a:cxn ang="0">
                  <a:pos x="1034" y="356"/>
                </a:cxn>
                <a:cxn ang="0">
                  <a:pos x="1109" y="352"/>
                </a:cxn>
                <a:cxn ang="0">
                  <a:pos x="1158" y="334"/>
                </a:cxn>
                <a:cxn ang="0">
                  <a:pos x="1179" y="312"/>
                </a:cxn>
                <a:cxn ang="0">
                  <a:pos x="1131" y="291"/>
                </a:cxn>
                <a:cxn ang="0">
                  <a:pos x="1099" y="269"/>
                </a:cxn>
                <a:cxn ang="0">
                  <a:pos x="1071" y="244"/>
                </a:cxn>
                <a:cxn ang="0">
                  <a:pos x="1073" y="229"/>
                </a:cxn>
                <a:cxn ang="0">
                  <a:pos x="1150" y="246"/>
                </a:cxn>
                <a:cxn ang="0">
                  <a:pos x="1233" y="255"/>
                </a:cxn>
                <a:cxn ang="0">
                  <a:pos x="1311" y="253"/>
                </a:cxn>
                <a:cxn ang="0">
                  <a:pos x="1361" y="244"/>
                </a:cxn>
                <a:cxn ang="0">
                  <a:pos x="1393" y="229"/>
                </a:cxn>
                <a:cxn ang="0">
                  <a:pos x="1412" y="205"/>
                </a:cxn>
                <a:cxn ang="0">
                  <a:pos x="1292" y="187"/>
                </a:cxn>
                <a:cxn ang="0">
                  <a:pos x="1087" y="158"/>
                </a:cxn>
                <a:cxn ang="0">
                  <a:pos x="868" y="119"/>
                </a:cxn>
                <a:cxn ang="0">
                  <a:pos x="670" y="71"/>
                </a:cxn>
                <a:cxn ang="0">
                  <a:pos x="486" y="26"/>
                </a:cxn>
                <a:cxn ang="0">
                  <a:pos x="392" y="9"/>
                </a:cxn>
                <a:cxn ang="0">
                  <a:pos x="314" y="0"/>
                </a:cxn>
                <a:cxn ang="0">
                  <a:pos x="247" y="2"/>
                </a:cxn>
                <a:cxn ang="0">
                  <a:pos x="201" y="7"/>
                </a:cxn>
                <a:cxn ang="0">
                  <a:pos x="158" y="27"/>
                </a:cxn>
                <a:cxn ang="0">
                  <a:pos x="124" y="71"/>
                </a:cxn>
                <a:cxn ang="0">
                  <a:pos x="111" y="117"/>
                </a:cxn>
                <a:cxn ang="0">
                  <a:pos x="96" y="148"/>
                </a:cxn>
                <a:cxn ang="0">
                  <a:pos x="68" y="159"/>
                </a:cxn>
                <a:cxn ang="0">
                  <a:pos x="28" y="156"/>
                </a:cxn>
                <a:cxn ang="0">
                  <a:pos x="0" y="145"/>
                </a:cxn>
                <a:cxn ang="0">
                  <a:pos x="0" y="548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00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16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19434AC1-1635-4271-BFD4-73417D8EC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images.usatoday.com/news/_photos/2006/01/16/in-seniors.jpg&amp;imgrefurl=http://www.usatoday.com/news/health/2006-01-16-study-dementia_x.htm&amp;h=180&amp;w=180&amp;sz=11&amp;hl=en&amp;start=77&amp;tbnid=mWZpXvl8v1C1FM:&amp;tbnh=101&amp;tbnw=101&amp;prev=/images?q=EXERCISE&amp;start=60&amp;ndsp=20&amp;svnum=10&amp;hl=en&amp;lr=&amp;safe=active&amp;sa=N" TargetMode="External"/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english.pravda.ru/img/idb/08-red_wine_mice.jpg&amp;imgrefurl=http://english.pravda.ru/news/science/02-11-2006/85338-wine-0&amp;h=280&amp;w=195&amp;sz=22&amp;hl=en&amp;start=5&amp;tbnid=xXfHkFWu7Si7cM:&amp;tbnh=109&amp;tbnw=75&amp;prev=/images?q=obese&amp;svnum=10&amp;hl=en&amp;lr=&amp;safe=active&amp;sa=G" TargetMode="External"/><Relationship Id="rId5" Type="http://schemas.openxmlformats.org/officeDocument/2006/relationships/image" Target="../media/image23.jpeg"/><Relationship Id="rId4" Type="http://schemas.openxmlformats.org/officeDocument/2006/relationships/hyperlink" Target="http://images.google.com/imgres?imgurl=http://imagecache2.allposters.com/images/pic/CORPOD/BE026008~Two-Obese-Men-in-a-Diner-Posters.jpg&amp;imgrefurl=http://www.allposters.com/-sp/Two-Obese-Men-in-a-Diner-Posters_i1026496_.htm&amp;h=264&amp;w=350&amp;sz=16&amp;hl=en&amp;start=15&amp;tbnid=V45Dgf7J5J0NWM:&amp;tbnh=91&amp;tbnw=120&amp;prev=/images?q=obese&amp;svnum=10&amp;hl=en&amp;lr=&amp;safe=active&amp;sa=G" TargetMode="External"/><Relationship Id="rId9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Congestive Heart Failure</a:t>
            </a:r>
            <a:br>
              <a:rPr lang="en-US" sz="4000"/>
            </a:br>
            <a:r>
              <a:rPr lang="en-US" sz="4000"/>
              <a:t>(CHF)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Kathy Green, MS, RN</a:t>
            </a:r>
          </a:p>
          <a:p>
            <a:pPr>
              <a:defRPr/>
            </a:pPr>
            <a:r>
              <a:rPr lang="en-US" b="1"/>
              <a:t>Patient Health 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Other Signs and Symptoms of CHF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  Extreme Fatigue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 				</a:t>
            </a: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  </a:t>
            </a:r>
            <a:r>
              <a:rPr lang="en-US" sz="2800"/>
              <a:t>Frequent Coughing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  </a:t>
            </a:r>
            <a:r>
              <a:rPr lang="en-US" sz="2800"/>
              <a:t>Sudden Weight  Gain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			</a:t>
            </a: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  Chest Pain or Pressure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  </a:t>
            </a:r>
            <a:r>
              <a:rPr lang="en-US" sz="2400"/>
              <a:t>Nausea, Loss of Appetite or Bloating			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			</a:t>
            </a:r>
            <a:r>
              <a:rPr lang="en-US" sz="2400">
                <a:solidFill>
                  <a:schemeClr val="tx2"/>
                </a:solidFill>
              </a:rPr>
              <a:t>♥ </a:t>
            </a:r>
            <a:r>
              <a:rPr lang="en-US" sz="2400"/>
              <a:t> Decreased Urination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	</a:t>
            </a:r>
          </a:p>
        </p:txBody>
      </p:sp>
      <p:pic>
        <p:nvPicPr>
          <p:cNvPr id="23555" name="Picture 4" descr="MCj036099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133600"/>
            <a:ext cx="15954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7" descr="Heart with Bod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810000"/>
            <a:ext cx="228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Do You Know Your EF and Class of CHF?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/>
          </a:p>
          <a:p>
            <a:pPr>
              <a:buFontTx/>
              <a:buNone/>
              <a:defRPr/>
            </a:pPr>
            <a:r>
              <a:rPr lang="en-US"/>
              <a:t>♥  Why do I need to know my EF and Class of CHF?</a:t>
            </a:r>
          </a:p>
          <a:p>
            <a:pPr>
              <a:buFontTx/>
              <a:buNone/>
              <a:defRPr/>
            </a:pPr>
            <a:endParaRPr lang="en-US"/>
          </a:p>
          <a:p>
            <a:pPr algn="ctr">
              <a:buFontTx/>
              <a:buNone/>
              <a:defRPr/>
            </a:pPr>
            <a:r>
              <a:rPr lang="en-US"/>
              <a:t>	</a:t>
            </a:r>
            <a:r>
              <a:rPr lang="en-US" sz="3600">
                <a:solidFill>
                  <a:schemeClr val="tx2"/>
                </a:solidFill>
              </a:rPr>
              <a:t>Heart Failure is a chronic progressive disease that is not curable but is treatable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New York Heart Association Functional Classification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b="1"/>
              <a:t>Class I</a:t>
            </a:r>
          </a:p>
          <a:p>
            <a:pPr>
              <a:buFontTx/>
              <a:buNone/>
              <a:defRPr/>
            </a:pPr>
            <a:endParaRPr lang="en-US" b="1"/>
          </a:p>
          <a:p>
            <a:pPr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</a:rPr>
              <a:t>	No symptoms with ordinary activity</a:t>
            </a:r>
          </a:p>
          <a:p>
            <a:pPr>
              <a:buFontTx/>
              <a:buNone/>
              <a:defRPr/>
            </a:pPr>
            <a:endParaRPr lang="en-US" b="1">
              <a:solidFill>
                <a:schemeClr val="tx2"/>
              </a:solidFill>
            </a:endParaRPr>
          </a:p>
          <a:p>
            <a:pPr>
              <a:buFontTx/>
              <a:buNone/>
              <a:defRPr/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b="1"/>
              <a:t>Class II</a:t>
            </a:r>
          </a:p>
          <a:p>
            <a:pPr>
              <a:buFontTx/>
              <a:buNone/>
              <a:defRPr/>
            </a:pPr>
            <a:endParaRPr lang="en-US" b="1"/>
          </a:p>
          <a:p>
            <a:pPr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</a:rPr>
              <a:t>	Slight limitation of physical activity results in fatigue, shortness of breath, chest pain or irregular heart beat</a:t>
            </a:r>
          </a:p>
        </p:txBody>
      </p:sp>
      <p:pic>
        <p:nvPicPr>
          <p:cNvPr id="25604" name="Picture 8" descr="MCj039739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1981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9" descr="j024069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5029200"/>
            <a:ext cx="19780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1" descr="MCj0429899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3810000"/>
            <a:ext cx="19494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New York Heart Association Functional Classification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b="1"/>
              <a:t>Class III</a:t>
            </a:r>
            <a:r>
              <a:rPr lang="en-US" sz="2400"/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	</a:t>
            </a:r>
            <a:r>
              <a:rPr lang="en-US" sz="2400" b="1">
                <a:solidFill>
                  <a:schemeClr val="tx2"/>
                </a:solidFill>
              </a:rPr>
              <a:t>Marked limitation of physical activity.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	Comfortable at rest, but less than ordinary physical activity results in fatigue, irregular heart beat, pain or shortness of breath</a:t>
            </a:r>
            <a:r>
              <a:rPr lang="en-US" sz="2400">
                <a:solidFill>
                  <a:schemeClr val="tx2"/>
                </a:solidFill>
              </a:rPr>
              <a:t>			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en-US" b="1"/>
              <a:t>Class IV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b="1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/>
              <a:t>	</a:t>
            </a:r>
            <a:r>
              <a:rPr lang="en-US" sz="2400" b="1">
                <a:solidFill>
                  <a:schemeClr val="tx2"/>
                </a:solidFill>
              </a:rPr>
              <a:t>Unable to carry out any physical activity without discomfort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	All symptoms in class III even at rest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>
              <a:solidFill>
                <a:schemeClr val="tx2"/>
              </a:solidFill>
            </a:endParaRPr>
          </a:p>
        </p:txBody>
      </p:sp>
      <p:pic>
        <p:nvPicPr>
          <p:cNvPr id="26628" name="Picture 5" descr="MCj028718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6475" y="4965700"/>
            <a:ext cx="1787525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7" descr="MCj037130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572000"/>
            <a:ext cx="2133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What Can I Do To Prevent Progression of the Disease?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1650"/>
            <a:ext cx="8305800" cy="41148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sz="2800" b="1"/>
          </a:p>
          <a:p>
            <a:pPr>
              <a:buFontTx/>
              <a:buNone/>
              <a:defRPr/>
            </a:pPr>
            <a:r>
              <a:rPr lang="en-US" sz="2800" b="1"/>
              <a:t>♥  Become Conscious of Lifestyle Choices!</a:t>
            </a:r>
          </a:p>
          <a:p>
            <a:pPr>
              <a:buFontTx/>
              <a:buNone/>
              <a:defRPr/>
            </a:pPr>
            <a:r>
              <a:rPr lang="en-US" sz="2800" b="1"/>
              <a:t>♥  Make Better Choices…</a:t>
            </a:r>
          </a:p>
          <a:p>
            <a:pPr>
              <a:buFontTx/>
              <a:buNone/>
              <a:defRPr/>
            </a:pPr>
            <a:r>
              <a:rPr lang="en-US" sz="2800" b="1"/>
              <a:t>	</a:t>
            </a:r>
            <a:r>
              <a:rPr lang="en-US" sz="2800" b="1">
                <a:solidFill>
                  <a:schemeClr val="tx2"/>
                </a:solidFill>
              </a:rPr>
              <a:t>☺  Quit Smoking		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tx2"/>
                </a:solidFill>
              </a:rPr>
              <a:t>	☺  Reduce Weight	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tx2"/>
                </a:solidFill>
              </a:rPr>
              <a:t>	☺  Avoid Excess Alcohol and Drugs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tx2"/>
                </a:solidFill>
              </a:rPr>
              <a:t>	☺  Exercise	</a:t>
            </a:r>
          </a:p>
          <a:p>
            <a:pPr>
              <a:buFontTx/>
              <a:buNone/>
              <a:defRPr/>
            </a:pPr>
            <a:r>
              <a:rPr lang="en-US" sz="2800" b="1">
                <a:solidFill>
                  <a:schemeClr val="tx2"/>
                </a:solidFill>
              </a:rPr>
              <a:t>	☺  Take Medication</a:t>
            </a:r>
          </a:p>
        </p:txBody>
      </p:sp>
      <p:pic>
        <p:nvPicPr>
          <p:cNvPr id="27651" name="Picture 4" descr="MPj039954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74320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6" descr="BE026008~Two-Obese-Men-in-a-Diner-Posters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3505200"/>
            <a:ext cx="20574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8" descr="08-red_wine_mice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86600" y="4038600"/>
            <a:ext cx="1447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0" descr="in-seniors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4400" y="4953000"/>
            <a:ext cx="205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Self Care Strategies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Take an active part in  your care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Communicate with your healthcare team  </a:t>
            </a:r>
            <a:r>
              <a:rPr lang="en-US">
                <a:solidFill>
                  <a:schemeClr val="tx2"/>
                </a:solidFill>
              </a:rPr>
              <a:t>(Healthwise for Life)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Be knowledgeable about your health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Take your medication as prescribed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     </a:t>
            </a:r>
            <a:r>
              <a:rPr lang="en-US">
                <a:solidFill>
                  <a:schemeClr val="tx2"/>
                </a:solidFill>
              </a:rPr>
              <a:t>* Never run out of medications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Treat high cholesterol, diabetes and irregular heart beat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Self Care Strategies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800"/>
              <a:t>♥  Keep high blood pressure under control</a:t>
            </a:r>
          </a:p>
          <a:p>
            <a:pPr>
              <a:buFontTx/>
              <a:buNone/>
              <a:defRPr/>
            </a:pPr>
            <a:r>
              <a:rPr lang="en-US" sz="2800"/>
              <a:t>♥  Salt restrictions	</a:t>
            </a:r>
          </a:p>
          <a:p>
            <a:pPr>
              <a:buFontTx/>
              <a:buNone/>
              <a:defRPr/>
            </a:pPr>
            <a:r>
              <a:rPr lang="en-US" sz="2800"/>
              <a:t>♥  Daily weights and record</a:t>
            </a:r>
          </a:p>
          <a:p>
            <a:pPr>
              <a:buFontTx/>
              <a:buNone/>
              <a:defRPr/>
            </a:pPr>
            <a:r>
              <a:rPr lang="en-US" sz="2800"/>
              <a:t>♥  Health Buddy	</a:t>
            </a:r>
          </a:p>
          <a:p>
            <a:pPr>
              <a:buFontTx/>
              <a:buNone/>
              <a:defRPr/>
            </a:pPr>
            <a:r>
              <a:rPr lang="en-US" sz="2800"/>
              <a:t>♥  Look for swelling</a:t>
            </a:r>
          </a:p>
          <a:p>
            <a:pPr>
              <a:buFontTx/>
              <a:buNone/>
              <a:defRPr/>
            </a:pPr>
            <a:r>
              <a:rPr lang="en-US" sz="2800"/>
              <a:t>♥ Immunizations</a:t>
            </a:r>
          </a:p>
          <a:p>
            <a:pPr>
              <a:buFontTx/>
              <a:buNone/>
              <a:defRPr/>
            </a:pPr>
            <a:r>
              <a:rPr lang="en-US" sz="2800"/>
              <a:t>♥  Manage stress		</a:t>
            </a:r>
          </a:p>
        </p:txBody>
      </p:sp>
      <p:pic>
        <p:nvPicPr>
          <p:cNvPr id="29699" name="Picture 4" descr="Heart No Sa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2098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5" descr="j033226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048000"/>
            <a:ext cx="1600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 descr="MCj0280512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419600"/>
            <a:ext cx="2209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Early Symptoms of Heart Failure		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1650"/>
            <a:ext cx="7696200" cy="47815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A weight gain or loss of 2 or more pounds in 1 day, or 4 pounds in 1 week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Confusion, restlessness or lightheaded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A feeling of fullness or bloating in your stomach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Cough, shortness of breath, swelling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Fatigue, lose of appetite, or nausea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/>
          </a:p>
        </p:txBody>
      </p:sp>
      <p:pic>
        <p:nvPicPr>
          <p:cNvPr id="30723" name="Picture 5" descr="MCj028716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743200"/>
            <a:ext cx="198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Urgent Symptoms of Heart Failure	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1650"/>
            <a:ext cx="7848600" cy="4857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endParaRPr lang="en-US" sz="8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/>
              <a:t>♥  Increased shortness of breath while resting  or trouble sleeping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/>
              <a:t>♥  Waking up suddenly at night due to difficulty breathing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/>
              <a:t>♥  A need to sleep sitting up or a need for more pillows than usual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/>
              <a:t>♥  A fast irregular heart beat, a racing heart that makes you feel</a:t>
            </a:r>
            <a:r>
              <a:rPr lang="en-US" sz="2400"/>
              <a:t> </a:t>
            </a:r>
            <a:r>
              <a:rPr lang="en-US" sz="2400" b="1"/>
              <a:t>dizzy, or like you are going to pass out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 b="1"/>
              <a:t>♥  Coughing up pink frothy mucus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b="1"/>
          </a:p>
        </p:txBody>
      </p:sp>
      <p:pic>
        <p:nvPicPr>
          <p:cNvPr id="31747" name="Picture 4" descr="Sour He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33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Time Is Life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Know the warning signs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Heart disease is the leading cause of death in women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Take one aspirin unless you are allergic to it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Make a plan and share it with your family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/>
              <a:t>♥  </a:t>
            </a:r>
            <a:r>
              <a:rPr lang="en-US" sz="3600">
                <a:solidFill>
                  <a:schemeClr val="accent2"/>
                </a:solidFill>
              </a:rPr>
              <a:t>Don’t delay call 911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Heart Failure Incidence and Prevalence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♥  </a:t>
            </a:r>
            <a:r>
              <a:rPr lang="en-US" sz="2800" b="1">
                <a:solidFill>
                  <a:schemeClr val="tx2"/>
                </a:solidFill>
              </a:rPr>
              <a:t>Prevalence</a:t>
            </a:r>
            <a:r>
              <a:rPr lang="en-US" sz="2800"/>
              <a:t>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	Worldwide – 22 million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	United States – 5 million	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♥  </a:t>
            </a:r>
            <a:r>
              <a:rPr lang="en-US" sz="2800" b="1">
                <a:solidFill>
                  <a:schemeClr val="tx2"/>
                </a:solidFill>
              </a:rPr>
              <a:t>Incidence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	Worldwide – 2 million new cases year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	United States – 500,000 new cases year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♥  Afflicts 10 out of every 1,000 people over age 65 in the United States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/>
              <a:t>(Stats from American Heart association - 2002)</a:t>
            </a:r>
          </a:p>
        </p:txBody>
      </p:sp>
      <p:pic>
        <p:nvPicPr>
          <p:cNvPr id="2" name="Picture 4" descr="MPj0428648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905000"/>
            <a:ext cx="2895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			</a:t>
            </a:r>
            <a:r>
              <a:rPr lang="en-US" sz="2800"/>
              <a:t>Symptoms of Heart Failure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1650"/>
            <a:ext cx="7772400" cy="48577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>
                <a:solidFill>
                  <a:schemeClr val="tx2"/>
                </a:solidFill>
              </a:rPr>
              <a:t>				</a:t>
            </a:r>
            <a:r>
              <a:rPr lang="en-US" sz="4400" b="1">
                <a:solidFill>
                  <a:schemeClr val="tx2"/>
                </a:solidFill>
              </a:rPr>
              <a:t>Call 911 </a:t>
            </a:r>
          </a:p>
          <a:p>
            <a:pPr>
              <a:buFontTx/>
              <a:buNone/>
              <a:defRPr/>
            </a:pPr>
            <a:r>
              <a:rPr lang="en-US" sz="3600">
                <a:solidFill>
                  <a:schemeClr val="tx2"/>
                </a:solidFill>
              </a:rPr>
              <a:t>♥  </a:t>
            </a:r>
            <a:r>
              <a:rPr lang="en-US" sz="3600"/>
              <a:t>Chest discomfort or pain that lasts more than 15 minutes that is not relieved with rest or nitroglycerin</a:t>
            </a:r>
          </a:p>
          <a:p>
            <a:pPr>
              <a:buFontTx/>
              <a:buNone/>
              <a:defRPr/>
            </a:pPr>
            <a:r>
              <a:rPr lang="en-US" sz="3600"/>
              <a:t>♥</a:t>
            </a:r>
            <a:r>
              <a:rPr lang="en-US" sz="3600">
                <a:solidFill>
                  <a:schemeClr val="tx2"/>
                </a:solidFill>
              </a:rPr>
              <a:t>  Severe, persistent shortness of breath</a:t>
            </a:r>
          </a:p>
          <a:p>
            <a:pPr>
              <a:buFontTx/>
              <a:buNone/>
              <a:defRPr/>
            </a:pPr>
            <a:r>
              <a:rPr lang="en-US" sz="3600">
                <a:solidFill>
                  <a:schemeClr val="tx2"/>
                </a:solidFill>
              </a:rPr>
              <a:t>♥  </a:t>
            </a:r>
            <a:r>
              <a:rPr lang="en-US" sz="3600" b="1"/>
              <a:t>Loss of consciousness</a:t>
            </a:r>
          </a:p>
        </p:txBody>
      </p:sp>
      <p:pic>
        <p:nvPicPr>
          <p:cNvPr id="33795" name="Picture 5" descr="MCj0263356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6369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>
            <a:hlinkClick r:id="" action="ppaction://media"/>
          </p:cNvPr>
          <p:cNvPicPr>
            <a:picLocks noRot="1" noChangeAspect="1" noChangeArrowheads="1"/>
          </p:cNvPicPr>
          <p:nvPr>
            <a:wavAudioFile r:embed="rId1" name="MSSN00824A0000[1].wav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8305800" y="838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0" fill="hold"/>
                                        <p:tgtEl>
                                          <p:spTgt spid="358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846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Question?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/>
              <a:t>Post Quiz Introduction to Heart Failure</a:t>
            </a:r>
          </a:p>
          <a:p>
            <a:pPr>
              <a:buFontTx/>
              <a:buNone/>
              <a:defRPr/>
            </a:pPr>
            <a:endParaRPr lang="en-US"/>
          </a:p>
          <a:p>
            <a:pPr>
              <a:buFontTx/>
              <a:buNone/>
              <a:defRPr/>
            </a:pPr>
            <a:r>
              <a:rPr lang="en-US"/>
              <a:t>Evaluation Form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8000"/>
              <a:t>The End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5843" name="Picture 4" descr="Healthy Heart - Mi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52600"/>
            <a:ext cx="16954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5" descr="Cooking He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1752600"/>
            <a:ext cx="1143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6" descr="Heart circle ek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962400"/>
            <a:ext cx="228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7" descr="Heart imag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1752600"/>
            <a:ext cx="167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8" descr="Healthy Heart Zon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1752600"/>
            <a:ext cx="22098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8" name="Picture 9" descr="Heart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396240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10" descr="Heart Light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86400" y="3733800"/>
            <a:ext cx="1828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1" descr="Heart Yellow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15200" y="3962400"/>
            <a:ext cx="114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2" descr="Heart imag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15200" y="1752600"/>
            <a:ext cx="1143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Normal Healthy Heart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71650"/>
            <a:ext cx="41148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/>
              <a:t>♥  </a:t>
            </a:r>
            <a:r>
              <a:rPr lang="en-US" sz="2400"/>
              <a:t>Muscle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/>
              <a:t>♥  </a:t>
            </a:r>
            <a:r>
              <a:rPr lang="en-US" sz="2400"/>
              <a:t>Four Chambers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2000"/>
              <a:t>♥  </a:t>
            </a:r>
            <a:r>
              <a:rPr lang="en-US" sz="2400"/>
              <a:t>Four Valves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/>
              <a:t>♥  </a:t>
            </a:r>
            <a:r>
              <a:rPr lang="en-US" sz="2400"/>
              <a:t>Vena Cava – O2 poor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/>
              <a:t>♥  </a:t>
            </a:r>
            <a:r>
              <a:rPr lang="en-US" sz="2400"/>
              <a:t>Pulmonary Veins – O2 rich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/>
              <a:t>♥  </a:t>
            </a:r>
            <a:r>
              <a:rPr lang="en-US"/>
              <a:t>Aorta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900"/>
          </a:p>
        </p:txBody>
      </p:sp>
      <p:pic>
        <p:nvPicPr>
          <p:cNvPr id="16387" name="Picture 9" descr="cardiac_circulation"/>
          <p:cNvPicPr>
            <a:picLocks noChangeAspect="1" noChangeArrowheads="1"/>
          </p:cNvPicPr>
          <p:nvPr>
            <p:ph type="body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00600" y="1600200"/>
            <a:ext cx="39624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CHF ?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>
                <a:solidFill>
                  <a:schemeClr val="tx2"/>
                </a:solidFill>
              </a:rPr>
              <a:t>♥</a:t>
            </a:r>
            <a:r>
              <a:rPr lang="en-US"/>
              <a:t>  The heart does not pump efficiently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>
                <a:solidFill>
                  <a:schemeClr val="tx2"/>
                </a:solidFill>
              </a:rPr>
              <a:t>♥  </a:t>
            </a:r>
            <a:r>
              <a:rPr lang="en-US"/>
              <a:t>The heart is not able to move as much blood as it should with each beat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>
                <a:solidFill>
                  <a:schemeClr val="tx2"/>
                </a:solidFill>
              </a:rPr>
              <a:t>♥  </a:t>
            </a:r>
            <a:r>
              <a:rPr lang="en-US"/>
              <a:t>Organs in the body do not get enough oxygen rich blood that they need to work well</a:t>
            </a:r>
          </a:p>
          <a:p>
            <a:pPr>
              <a:lnSpc>
                <a:spcPct val="90000"/>
              </a:lnSpc>
              <a:defRPr/>
            </a:pPr>
            <a:endParaRPr lang="en-US"/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/>
          </a:p>
        </p:txBody>
      </p:sp>
      <p:pic>
        <p:nvPicPr>
          <p:cNvPr id="17411" name="Picture 5" descr="Heart CH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167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Diagnostic Evaluation</a:t>
            </a:r>
          </a:p>
        </p:txBody>
      </p:sp>
      <p:graphicFrame>
        <p:nvGraphicFramePr>
          <p:cNvPr id="25624" name="Group 24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772400" cy="3819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445" name="Picture 17" descr="Heart strip - 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18" descr="Heart X-r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8100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9" descr="Heart Ech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8100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22" descr="MPj0409552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18288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Causes Heart Failure?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	Coronary Artery Disease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  Untreated High Blood Pressure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  Faulty Heart Valves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 </a:t>
            </a:r>
            <a:r>
              <a:rPr lang="en-US" sz="2400"/>
              <a:t> Cardiomyopathy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  </a:t>
            </a:r>
            <a:r>
              <a:rPr lang="en-US" sz="2400"/>
              <a:t>Lung Disease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 </a:t>
            </a:r>
            <a:r>
              <a:rPr lang="en-US" sz="2400"/>
              <a:t> Diabetes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 </a:t>
            </a:r>
            <a:r>
              <a:rPr lang="en-US" sz="2400"/>
              <a:t> Infections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  Alcoholism		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chemeClr val="tx2"/>
                </a:solidFill>
              </a:rPr>
              <a:t>♥</a:t>
            </a:r>
            <a:r>
              <a:rPr lang="en-US" sz="2400"/>
              <a:t>  Toxic Drugs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/>
              <a:t>					</a:t>
            </a:r>
          </a:p>
          <a:p>
            <a:pPr>
              <a:lnSpc>
                <a:spcPct val="90000"/>
              </a:lnSpc>
              <a:defRPr/>
            </a:pPr>
            <a:endParaRPr lang="en-US" sz="2400"/>
          </a:p>
        </p:txBody>
      </p:sp>
      <p:pic>
        <p:nvPicPr>
          <p:cNvPr id="19459" name="Picture 7" descr="heart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362200"/>
            <a:ext cx="3048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2 Types of Heart Failure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</a:rPr>
              <a:t>Systolic Dysfunction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b="1">
                <a:solidFill>
                  <a:schemeClr val="tx2"/>
                </a:solidFill>
              </a:rPr>
              <a:t>(Contraction)  2/3 of Patients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8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/>
              <a:t>♥  </a:t>
            </a:r>
            <a:r>
              <a:rPr lang="en-US" sz="2400"/>
              <a:t>The heart becomes weak and enlarged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♥  The weakened heart muscle can’t contract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♥  Not enough blood is pumped from the chambers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b="1">
                <a:solidFill>
                  <a:schemeClr val="tx2"/>
                </a:solidFill>
              </a:rPr>
              <a:t>Diastolic Dysfunction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1800" b="1">
                <a:solidFill>
                  <a:schemeClr val="tx2"/>
                </a:solidFill>
              </a:rPr>
              <a:t>(Relaxation)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18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♥ Chambers don’t fill up so less blood goes to the lungs and body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 ♥ Stiff heart muscle can’t relax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400"/>
              <a:t>♥  Not enough blood fills the chambers </a:t>
            </a:r>
          </a:p>
        </p:txBody>
      </p:sp>
      <p:pic>
        <p:nvPicPr>
          <p:cNvPr id="20484" name="Picture 7" descr="about_h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What is an Ejection Fraction? (EF)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	</a:t>
            </a:r>
            <a:r>
              <a:rPr lang="en-US" b="1"/>
              <a:t>The amount of blood that pumps out of the heart with each beat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b="1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♥  </a:t>
            </a:r>
            <a:r>
              <a:rPr lang="en-US" sz="2800">
                <a:solidFill>
                  <a:schemeClr val="tx2"/>
                </a:solidFill>
              </a:rPr>
              <a:t>Normal EF = 50 – 65%	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♥  Damaged Heart Muscle EF = 40%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/>
              <a:t>♥  Potential Heart Transplant EF = 20%</a:t>
            </a:r>
          </a:p>
          <a:p>
            <a:pPr>
              <a:lnSpc>
                <a:spcPct val="90000"/>
              </a:lnSpc>
              <a:defRPr/>
            </a:pPr>
            <a:endParaRPr lang="en-US" sz="2800"/>
          </a:p>
        </p:txBody>
      </p:sp>
      <p:pic>
        <p:nvPicPr>
          <p:cNvPr id="21507" name="Picture 4" descr="Heart P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2098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When the EF is Abnormal </a:t>
            </a:r>
            <a:br>
              <a:rPr lang="en-US" sz="4000"/>
            </a:br>
            <a:r>
              <a:rPr lang="en-US" sz="4000"/>
              <a:t>What Happens in the Body?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>
                <a:solidFill>
                  <a:schemeClr val="tx2"/>
                </a:solidFill>
              </a:rPr>
              <a:t>♥ </a:t>
            </a:r>
            <a:r>
              <a:rPr lang="en-US" sz="2800"/>
              <a:t>Less blood goes to the brain that may make you feel confused or dizzy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8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>
                <a:solidFill>
                  <a:schemeClr val="tx2"/>
                </a:solidFill>
              </a:rPr>
              <a:t>♥</a:t>
            </a:r>
            <a:r>
              <a:rPr lang="en-US" sz="2800"/>
              <a:t>  Your lungs may fill up with fluid making you feel short of breath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8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>
                <a:solidFill>
                  <a:schemeClr val="tx2"/>
                </a:solidFill>
              </a:rPr>
              <a:t>♥ </a:t>
            </a:r>
            <a:r>
              <a:rPr lang="en-US" sz="2800"/>
              <a:t> Your kidneys may not be able to get rid of the fluid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80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800">
                <a:solidFill>
                  <a:schemeClr val="tx2"/>
                </a:solidFill>
              </a:rPr>
              <a:t>♥ </a:t>
            </a:r>
            <a:r>
              <a:rPr lang="en-US" sz="2800"/>
              <a:t> Your belly, ankles and feet may swell up </a:t>
            </a:r>
          </a:p>
        </p:txBody>
      </p:sp>
      <p:pic>
        <p:nvPicPr>
          <p:cNvPr id="22531" name="Picture 4" descr="MCj036298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1336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6" descr="img_lung_edem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352800"/>
            <a:ext cx="449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 descr="MCHM00246_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4572000"/>
            <a:ext cx="144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8" descr="MCBD05203_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6475" y="5562600"/>
            <a:ext cx="17875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template">
  <a:themeElements>
    <a:clrScheme name="Medical design template 1">
      <a:dk1>
        <a:srgbClr val="000000"/>
      </a:dk1>
      <a:lt1>
        <a:srgbClr val="FFFFFF"/>
      </a:lt1>
      <a:dk2>
        <a:srgbClr val="7F00FF"/>
      </a:dk2>
      <a:lt2>
        <a:srgbClr val="FAFD00"/>
      </a:lt2>
      <a:accent1>
        <a:srgbClr val="B50069"/>
      </a:accent1>
      <a:accent2>
        <a:srgbClr val="FF7F00"/>
      </a:accent2>
      <a:accent3>
        <a:srgbClr val="C0AAFF"/>
      </a:accent3>
      <a:accent4>
        <a:srgbClr val="DADADA"/>
      </a:accent4>
      <a:accent5>
        <a:srgbClr val="D7AAB9"/>
      </a:accent5>
      <a:accent6>
        <a:srgbClr val="E77200"/>
      </a:accent6>
      <a:hlink>
        <a:srgbClr val="FF00FF"/>
      </a:hlink>
      <a:folHlink>
        <a:srgbClr val="B760F9"/>
      </a:folHlink>
    </a:clrScheme>
    <a:fontScheme name="Medical design template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edical design template 1">
        <a:dk1>
          <a:srgbClr val="000000"/>
        </a:dk1>
        <a:lt1>
          <a:srgbClr val="FFFFFF"/>
        </a:lt1>
        <a:dk2>
          <a:srgbClr val="7F00FF"/>
        </a:dk2>
        <a:lt2>
          <a:srgbClr val="FAFD00"/>
        </a:lt2>
        <a:accent1>
          <a:srgbClr val="B50069"/>
        </a:accent1>
        <a:accent2>
          <a:srgbClr val="FF7F00"/>
        </a:accent2>
        <a:accent3>
          <a:srgbClr val="C0AAFF"/>
        </a:accent3>
        <a:accent4>
          <a:srgbClr val="DADADA"/>
        </a:accent4>
        <a:accent5>
          <a:srgbClr val="D7AAB9"/>
        </a:accent5>
        <a:accent6>
          <a:srgbClr val="E77200"/>
        </a:accent6>
        <a:hlink>
          <a:srgbClr val="FF00FF"/>
        </a:hlink>
        <a:folHlink>
          <a:srgbClr val="B760F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design template 2">
        <a:dk1>
          <a:srgbClr val="000000"/>
        </a:dk1>
        <a:lt1>
          <a:srgbClr val="B760F9"/>
        </a:lt1>
        <a:dk2>
          <a:srgbClr val="7B00E4"/>
        </a:dk2>
        <a:lt2>
          <a:srgbClr val="280049"/>
        </a:lt2>
        <a:accent1>
          <a:srgbClr val="FFFFFF"/>
        </a:accent1>
        <a:accent2>
          <a:srgbClr val="FFFF00"/>
        </a:accent2>
        <a:accent3>
          <a:srgbClr val="D8B6FB"/>
        </a:accent3>
        <a:accent4>
          <a:srgbClr val="000000"/>
        </a:accent4>
        <a:accent5>
          <a:srgbClr val="FFFFFF"/>
        </a:accent5>
        <a:accent6>
          <a:srgbClr val="E7E700"/>
        </a:accent6>
        <a:hlink>
          <a:srgbClr val="FF00FF"/>
        </a:hlink>
        <a:folHlink>
          <a:srgbClr val="DFB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design template 3">
        <a:dk1>
          <a:srgbClr val="000000"/>
        </a:dk1>
        <a:lt1>
          <a:srgbClr val="FFFFFF"/>
        </a:lt1>
        <a:dk2>
          <a:srgbClr val="000000"/>
        </a:dk2>
        <a:lt2>
          <a:srgbClr val="DADADA"/>
        </a:lt2>
        <a:accent1>
          <a:srgbClr val="F2F2F2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7F7F7"/>
        </a:accent5>
        <a:accent6>
          <a:srgbClr val="838383"/>
        </a:accent6>
        <a:hlink>
          <a:srgbClr val="DADADA"/>
        </a:hlink>
        <a:folHlink>
          <a:srgbClr val="67676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template</Template>
  <TotalTime>432</TotalTime>
  <Words>1438</Words>
  <Application>Microsoft PowerPoint 7.0</Application>
  <PresentationFormat>On-screen Show (4:3)</PresentationFormat>
  <Paragraphs>322</Paragraphs>
  <Slides>22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Book Antiqua</vt:lpstr>
      <vt:lpstr>Arial</vt:lpstr>
      <vt:lpstr>Calibri</vt:lpstr>
      <vt:lpstr>Medical design template</vt:lpstr>
      <vt:lpstr>Medical design template</vt:lpstr>
      <vt:lpstr>Congestive Heart Failure (CHF)</vt:lpstr>
      <vt:lpstr>Heart Failure Incidence and Prevalence</vt:lpstr>
      <vt:lpstr>Normal Healthy Heart</vt:lpstr>
      <vt:lpstr>What Is CHF ?  </vt:lpstr>
      <vt:lpstr>Diagnostic Evaluation</vt:lpstr>
      <vt:lpstr>What Causes Heart Failure?</vt:lpstr>
      <vt:lpstr> 2 Types of Heart Failure</vt:lpstr>
      <vt:lpstr>What is an Ejection Fraction? (EF)</vt:lpstr>
      <vt:lpstr>When the EF is Abnormal  What Happens in the Body?</vt:lpstr>
      <vt:lpstr>Other Signs and Symptoms of CHF</vt:lpstr>
      <vt:lpstr>Do You Know Your EF and Class of CHF?</vt:lpstr>
      <vt:lpstr>New York Heart Association Functional Classification</vt:lpstr>
      <vt:lpstr>New York Heart Association Functional Classification</vt:lpstr>
      <vt:lpstr>What Can I Do To Prevent Progression of the Disease?</vt:lpstr>
      <vt:lpstr>Self Care Strategies</vt:lpstr>
      <vt:lpstr>Self Care Strategies</vt:lpstr>
      <vt:lpstr>Early Symptoms of Heart Failure  </vt:lpstr>
      <vt:lpstr>Urgent Symptoms of Heart Failure </vt:lpstr>
      <vt:lpstr>Time Is Life</vt:lpstr>
      <vt:lpstr>        Symptoms of Heart Failure</vt:lpstr>
      <vt:lpstr>Question?</vt:lpstr>
      <vt:lpstr>The End</vt:lpstr>
    </vt:vector>
  </TitlesOfParts>
  <Manager/>
  <Company>Dept of Veterans Affairs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Congestive Heart Failure (CHF)</dc:title>
  <dc:subject/>
  <dc:creator>Dayton VAMC</dc:creator>
  <cp:keywords/>
  <dc:description/>
  <cp:lastModifiedBy>vhapalsahaya</cp:lastModifiedBy>
  <cp:revision>63</cp:revision>
  <cp:lastPrinted>1601-01-01T00:00:00Z</cp:lastPrinted>
  <dcterms:created xsi:type="dcterms:W3CDTF">2006-11-03T15:17:48Z</dcterms:created>
  <dcterms:modified xsi:type="dcterms:W3CDTF">2007-10-30T17:26:55Z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TC010690401033</vt:lpwstr>
  </property>
</Properties>
</file>