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tags/tag7.xml" ContentType="application/vnd.openxmlformats-officedocument.presentationml.tags+xml"/>
  <Override PartName="/ppt/notesSlides/notesSlide6.xml" ContentType="application/vnd.openxmlformats-officedocument.presentationml.notesSlide+xml"/>
  <Override PartName="/ppt/charts/chart2.xml" ContentType="application/vnd.openxmlformats-officedocument.drawingml.chart+xml"/>
  <Override PartName="/ppt/tags/tag8.xml" ContentType="application/vnd.openxmlformats-officedocument.presentationml.tags+xml"/>
  <Override PartName="/ppt/notesSlides/notesSlide7.xml" ContentType="application/vnd.openxmlformats-officedocument.presentationml.notesSlide+xml"/>
  <Override PartName="/ppt/charts/chart3.xml" ContentType="application/vnd.openxmlformats-officedocument.drawingml.chart+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charts/chart4.xml" ContentType="application/vnd.openxmlformats-officedocument.drawingml.chart+xml"/>
  <Override PartName="/ppt/tags/tag11.xml" ContentType="application/vnd.openxmlformats-officedocument.presentationml.tags+xml"/>
  <Override PartName="/ppt/notesSlides/notesSlide10.xml" ContentType="application/vnd.openxmlformats-officedocument.presentationml.notesSlide+xml"/>
  <Override PartName="/ppt/charts/chart5.xml" ContentType="application/vnd.openxmlformats-officedocument.drawingml.chart+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charts/chart6.xml" ContentType="application/vnd.openxmlformats-officedocument.drawingml.chart+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charts/chart7.xml" ContentType="application/vnd.openxmlformats-officedocument.drawingml.chart+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69" r:id="rId3"/>
    <p:sldId id="270" r:id="rId4"/>
    <p:sldId id="271" r:id="rId5"/>
    <p:sldId id="257" r:id="rId6"/>
    <p:sldId id="258" r:id="rId7"/>
    <p:sldId id="259" r:id="rId8"/>
    <p:sldId id="261" r:id="rId9"/>
    <p:sldId id="262" r:id="rId10"/>
    <p:sldId id="263" r:id="rId11"/>
    <p:sldId id="274" r:id="rId12"/>
    <p:sldId id="264" r:id="rId13"/>
    <p:sldId id="265" r:id="rId14"/>
    <p:sldId id="275" r:id="rId15"/>
    <p:sldId id="276" r:id="rId16"/>
    <p:sldId id="266" r:id="rId17"/>
    <p:sldId id="267" r:id="rId18"/>
    <p:sldId id="268" r:id="rId19"/>
    <p:sldId id="273" r:id="rId20"/>
  </p:sldIdLst>
  <p:sldSz cx="9144000" cy="6858000" type="screen4x3"/>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tasca" initials="i" lastIdx="5" clrIdx="0"/>
  <p:cmAuthor id="1" name="Steven D. Prager" initials="sdp"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Responses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Teaching</c:v>
                </c:pt>
                <c:pt idx="1">
                  <c:v>Research</c:v>
                </c:pt>
                <c:pt idx="2">
                  <c:v>Both</c:v>
                </c:pt>
                <c:pt idx="3">
                  <c:v>Neither</c:v>
                </c:pt>
              </c:strCache>
            </c:strRef>
          </c:cat>
          <c:val>
            <c:numRef>
              <c:f>Sheet1!$B$2:$B$5</c:f>
              <c:numCache>
                <c:formatCode>General</c:formatCode>
                <c:ptCount val="4"/>
                <c:pt idx="0">
                  <c:v>7</c:v>
                </c:pt>
                <c:pt idx="1">
                  <c:v>38</c:v>
                </c:pt>
                <c:pt idx="2">
                  <c:v>53</c:v>
                </c:pt>
                <c:pt idx="3">
                  <c:v>34</c:v>
                </c:pt>
              </c:numCache>
            </c:numRef>
          </c:val>
          <c:extLst>
            <c:ext xmlns:c16="http://schemas.microsoft.com/office/drawing/2014/chart" uri="{C3380CC4-5D6E-409C-BE32-E72D297353CC}">
              <c16:uniqueId val="{00000000-1167-4E50-A4A1-8B23A0EE744D}"/>
            </c:ext>
          </c:extLst>
        </c:ser>
        <c:dLbls>
          <c:showLegendKey val="0"/>
          <c:showVal val="0"/>
          <c:showCatName val="0"/>
          <c:showSerName val="0"/>
          <c:showPercent val="0"/>
          <c:showBubbleSize val="0"/>
        </c:dLbls>
        <c:gapWidth val="150"/>
        <c:axId val="72176384"/>
        <c:axId val="72177920"/>
      </c:barChart>
      <c:catAx>
        <c:axId val="72176384"/>
        <c:scaling>
          <c:orientation val="minMax"/>
        </c:scaling>
        <c:delete val="0"/>
        <c:axPos val="b"/>
        <c:numFmt formatCode="General" sourceLinked="0"/>
        <c:majorTickMark val="out"/>
        <c:minorTickMark val="none"/>
        <c:tickLblPos val="nextTo"/>
        <c:crossAx val="72177920"/>
        <c:crosses val="autoZero"/>
        <c:auto val="1"/>
        <c:lblAlgn val="ctr"/>
        <c:lblOffset val="100"/>
        <c:noMultiLvlLbl val="0"/>
      </c:catAx>
      <c:valAx>
        <c:axId val="72177920"/>
        <c:scaling>
          <c:orientation val="minMax"/>
        </c:scaling>
        <c:delete val="0"/>
        <c:axPos val="l"/>
        <c:majorGridlines/>
        <c:numFmt formatCode="General" sourceLinked="1"/>
        <c:majorTickMark val="out"/>
        <c:minorTickMark val="none"/>
        <c:tickLblPos val="nextTo"/>
        <c:crossAx val="721763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Associates Degree</c:v>
                </c:pt>
                <c:pt idx="1">
                  <c:v>Bachelors Degree</c:v>
                </c:pt>
                <c:pt idx="2">
                  <c:v>Bachelors and Masters</c:v>
                </c:pt>
                <c:pt idx="3">
                  <c:v>Bachelors, Masters and PhD</c:v>
                </c:pt>
                <c:pt idx="4">
                  <c:v>Masters and PhD Only</c:v>
                </c:pt>
                <c:pt idx="5">
                  <c:v>Academic Research</c:v>
                </c:pt>
                <c:pt idx="6">
                  <c:v>Professional/Non-academic</c:v>
                </c:pt>
                <c:pt idx="7">
                  <c:v>Other</c:v>
                </c:pt>
              </c:strCache>
            </c:strRef>
          </c:cat>
          <c:val>
            <c:numRef>
              <c:f>Sheet1!$B$2:$B$9</c:f>
              <c:numCache>
                <c:formatCode>General</c:formatCode>
                <c:ptCount val="8"/>
                <c:pt idx="0">
                  <c:v>3</c:v>
                </c:pt>
                <c:pt idx="1">
                  <c:v>8</c:v>
                </c:pt>
                <c:pt idx="2">
                  <c:v>10</c:v>
                </c:pt>
                <c:pt idx="3">
                  <c:v>46</c:v>
                </c:pt>
                <c:pt idx="4">
                  <c:v>10</c:v>
                </c:pt>
                <c:pt idx="5">
                  <c:v>8</c:v>
                </c:pt>
                <c:pt idx="6">
                  <c:v>17</c:v>
                </c:pt>
                <c:pt idx="7">
                  <c:v>8</c:v>
                </c:pt>
              </c:numCache>
            </c:numRef>
          </c:val>
          <c:extLst>
            <c:ext xmlns:c16="http://schemas.microsoft.com/office/drawing/2014/chart" uri="{C3380CC4-5D6E-409C-BE32-E72D297353CC}">
              <c16:uniqueId val="{00000000-9ACB-4DD4-B717-E6EFFBBEAED2}"/>
            </c:ext>
          </c:extLst>
        </c:ser>
        <c:dLbls>
          <c:showLegendKey val="0"/>
          <c:showVal val="0"/>
          <c:showCatName val="0"/>
          <c:showSerName val="0"/>
          <c:showPercent val="0"/>
          <c:showBubbleSize val="0"/>
        </c:dLbls>
        <c:gapWidth val="150"/>
        <c:axId val="72214400"/>
        <c:axId val="72215936"/>
      </c:barChart>
      <c:catAx>
        <c:axId val="72214400"/>
        <c:scaling>
          <c:orientation val="minMax"/>
        </c:scaling>
        <c:delete val="0"/>
        <c:axPos val="l"/>
        <c:numFmt formatCode="General" sourceLinked="0"/>
        <c:majorTickMark val="out"/>
        <c:minorTickMark val="none"/>
        <c:tickLblPos val="nextTo"/>
        <c:crossAx val="72215936"/>
        <c:crosses val="autoZero"/>
        <c:auto val="1"/>
        <c:lblAlgn val="ctr"/>
        <c:lblOffset val="100"/>
        <c:noMultiLvlLbl val="0"/>
      </c:catAx>
      <c:valAx>
        <c:axId val="72215936"/>
        <c:scaling>
          <c:orientation val="minMax"/>
        </c:scaling>
        <c:delete val="0"/>
        <c:axPos val="b"/>
        <c:majorGridlines/>
        <c:numFmt formatCode="General" sourceLinked="1"/>
        <c:majorTickMark val="out"/>
        <c:minorTickMark val="none"/>
        <c:tickLblPos val="nextTo"/>
        <c:crossAx val="7221440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Sheet1!$A$2:$A$15</c:f>
              <c:strCache>
                <c:ptCount val="14"/>
                <c:pt idx="0">
                  <c:v>Geography </c:v>
                </c:pt>
                <c:pt idx="1">
                  <c:v>Computer Science </c:v>
                </c:pt>
                <c:pt idx="2">
                  <c:v>Engineering </c:v>
                </c:pt>
                <c:pt idx="3">
                  <c:v>Mathematics </c:v>
                </c:pt>
                <c:pt idx="4">
                  <c:v>Information Technology </c:v>
                </c:pt>
                <c:pt idx="5">
                  <c:v>Natural Science </c:v>
                </c:pt>
                <c:pt idx="6">
                  <c:v>Physical Science </c:v>
                </c:pt>
                <c:pt idx="7">
                  <c:v>Social Science </c:v>
                </c:pt>
                <c:pt idx="8">
                  <c:v>Vocational</c:v>
                </c:pt>
                <c:pt idx="9">
                  <c:v>Outreach School </c:v>
                </c:pt>
                <c:pt idx="10">
                  <c:v>Agriculture </c:v>
                </c:pt>
                <c:pt idx="11">
                  <c:v>Business </c:v>
                </c:pt>
                <c:pt idx="12">
                  <c:v>Education </c:v>
                </c:pt>
                <c:pt idx="13">
                  <c:v>Other</c:v>
                </c:pt>
              </c:strCache>
            </c:strRef>
          </c:cat>
          <c:val>
            <c:numRef>
              <c:f>Sheet1!$B$2:$B$15</c:f>
              <c:numCache>
                <c:formatCode>General</c:formatCode>
                <c:ptCount val="14"/>
                <c:pt idx="0">
                  <c:v>55</c:v>
                </c:pt>
                <c:pt idx="1">
                  <c:v>11</c:v>
                </c:pt>
                <c:pt idx="2">
                  <c:v>20</c:v>
                </c:pt>
                <c:pt idx="3">
                  <c:v>1</c:v>
                </c:pt>
                <c:pt idx="4">
                  <c:v>12</c:v>
                </c:pt>
                <c:pt idx="5">
                  <c:v>19</c:v>
                </c:pt>
                <c:pt idx="6">
                  <c:v>8</c:v>
                </c:pt>
                <c:pt idx="7">
                  <c:v>13</c:v>
                </c:pt>
                <c:pt idx="8">
                  <c:v>7</c:v>
                </c:pt>
                <c:pt idx="9">
                  <c:v>3</c:v>
                </c:pt>
                <c:pt idx="10">
                  <c:v>8</c:v>
                </c:pt>
                <c:pt idx="11">
                  <c:v>6</c:v>
                </c:pt>
                <c:pt idx="12">
                  <c:v>3</c:v>
                </c:pt>
                <c:pt idx="13">
                  <c:v>29</c:v>
                </c:pt>
              </c:numCache>
            </c:numRef>
          </c:val>
          <c:extLst>
            <c:ext xmlns:c16="http://schemas.microsoft.com/office/drawing/2014/chart" uri="{C3380CC4-5D6E-409C-BE32-E72D297353CC}">
              <c16:uniqueId val="{00000000-9B35-401F-A4A2-1881CC26E34E}"/>
            </c:ext>
          </c:extLst>
        </c:ser>
        <c:dLbls>
          <c:showLegendKey val="0"/>
          <c:showVal val="0"/>
          <c:showCatName val="0"/>
          <c:showSerName val="0"/>
          <c:showPercent val="0"/>
          <c:showBubbleSize val="0"/>
        </c:dLbls>
        <c:gapWidth val="150"/>
        <c:axId val="84163584"/>
        <c:axId val="84169472"/>
      </c:barChart>
      <c:catAx>
        <c:axId val="84163584"/>
        <c:scaling>
          <c:orientation val="minMax"/>
        </c:scaling>
        <c:delete val="0"/>
        <c:axPos val="b"/>
        <c:numFmt formatCode="General" sourceLinked="0"/>
        <c:majorTickMark val="out"/>
        <c:minorTickMark val="none"/>
        <c:tickLblPos val="nextTo"/>
        <c:crossAx val="84169472"/>
        <c:crosses val="autoZero"/>
        <c:auto val="1"/>
        <c:lblAlgn val="ctr"/>
        <c:lblOffset val="100"/>
        <c:noMultiLvlLbl val="0"/>
      </c:catAx>
      <c:valAx>
        <c:axId val="84169472"/>
        <c:scaling>
          <c:orientation val="minMax"/>
        </c:scaling>
        <c:delete val="0"/>
        <c:axPos val="l"/>
        <c:majorGridlines/>
        <c:numFmt formatCode="General" sourceLinked="1"/>
        <c:majorTickMark val="out"/>
        <c:minorTickMark val="none"/>
        <c:tickLblPos val="nextTo"/>
        <c:crossAx val="8416358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General SDI</c:v>
                </c:pt>
                <c:pt idx="1">
                  <c:v>National SDI</c:v>
                </c:pt>
                <c:pt idx="2">
                  <c:v>Global SDI</c:v>
                </c:pt>
              </c:strCache>
            </c:strRef>
          </c:cat>
          <c:val>
            <c:numRef>
              <c:f>Sheet1!$B$2:$B$4</c:f>
              <c:numCache>
                <c:formatCode>0%</c:formatCode>
                <c:ptCount val="3"/>
                <c:pt idx="0">
                  <c:v>0.36000000000000032</c:v>
                </c:pt>
                <c:pt idx="1">
                  <c:v>0.26</c:v>
                </c:pt>
                <c:pt idx="2">
                  <c:v>0.17</c:v>
                </c:pt>
              </c:numCache>
            </c:numRef>
          </c:val>
          <c:extLst>
            <c:ext xmlns:c16="http://schemas.microsoft.com/office/drawing/2014/chart" uri="{C3380CC4-5D6E-409C-BE32-E72D297353CC}">
              <c16:uniqueId val="{00000000-580C-4258-A09C-D4F844AB1A3B}"/>
            </c:ext>
          </c:extLst>
        </c:ser>
        <c:dLbls>
          <c:showLegendKey val="0"/>
          <c:showVal val="0"/>
          <c:showCatName val="0"/>
          <c:showSerName val="0"/>
          <c:showPercent val="0"/>
          <c:showBubbleSize val="0"/>
        </c:dLbls>
        <c:gapWidth val="150"/>
        <c:axId val="78394112"/>
        <c:axId val="78395648"/>
      </c:barChart>
      <c:catAx>
        <c:axId val="78394112"/>
        <c:scaling>
          <c:orientation val="minMax"/>
        </c:scaling>
        <c:delete val="0"/>
        <c:axPos val="b"/>
        <c:numFmt formatCode="General" sourceLinked="0"/>
        <c:majorTickMark val="out"/>
        <c:minorTickMark val="none"/>
        <c:tickLblPos val="nextTo"/>
        <c:crossAx val="78395648"/>
        <c:crosses val="autoZero"/>
        <c:auto val="1"/>
        <c:lblAlgn val="ctr"/>
        <c:lblOffset val="100"/>
        <c:noMultiLvlLbl val="0"/>
      </c:catAx>
      <c:valAx>
        <c:axId val="78395648"/>
        <c:scaling>
          <c:orientation val="minMax"/>
          <c:max val="1"/>
        </c:scaling>
        <c:delete val="0"/>
        <c:axPos val="l"/>
        <c:majorGridlines/>
        <c:numFmt formatCode="0%" sourceLinked="1"/>
        <c:majorTickMark val="out"/>
        <c:minorTickMark val="none"/>
        <c:tickLblPos val="nextTo"/>
        <c:crossAx val="783941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General SDI</c:v>
                </c:pt>
                <c:pt idx="1">
                  <c:v>National SDI</c:v>
                </c:pt>
                <c:pt idx="2">
                  <c:v>Global SDI</c:v>
                </c:pt>
              </c:strCache>
            </c:strRef>
          </c:cat>
          <c:val>
            <c:numRef>
              <c:f>Sheet1!$B$2:$B$4</c:f>
              <c:numCache>
                <c:formatCode>0%</c:formatCode>
                <c:ptCount val="3"/>
                <c:pt idx="0">
                  <c:v>0.66000000000000092</c:v>
                </c:pt>
                <c:pt idx="1">
                  <c:v>0.59</c:v>
                </c:pt>
                <c:pt idx="2">
                  <c:v>0.49000000000000032</c:v>
                </c:pt>
              </c:numCache>
            </c:numRef>
          </c:val>
          <c:extLst>
            <c:ext xmlns:c16="http://schemas.microsoft.com/office/drawing/2014/chart" uri="{C3380CC4-5D6E-409C-BE32-E72D297353CC}">
              <c16:uniqueId val="{00000000-BB4E-49C1-A184-50B6346881E2}"/>
            </c:ext>
          </c:extLst>
        </c:ser>
        <c:dLbls>
          <c:showLegendKey val="0"/>
          <c:showVal val="0"/>
          <c:showCatName val="0"/>
          <c:showSerName val="0"/>
          <c:showPercent val="0"/>
          <c:showBubbleSize val="0"/>
        </c:dLbls>
        <c:gapWidth val="150"/>
        <c:axId val="78412032"/>
        <c:axId val="78444800"/>
      </c:barChart>
      <c:catAx>
        <c:axId val="78412032"/>
        <c:scaling>
          <c:orientation val="minMax"/>
        </c:scaling>
        <c:delete val="0"/>
        <c:axPos val="b"/>
        <c:numFmt formatCode="General" sourceLinked="0"/>
        <c:majorTickMark val="out"/>
        <c:minorTickMark val="none"/>
        <c:tickLblPos val="nextTo"/>
        <c:crossAx val="78444800"/>
        <c:crosses val="autoZero"/>
        <c:auto val="1"/>
        <c:lblAlgn val="ctr"/>
        <c:lblOffset val="100"/>
        <c:noMultiLvlLbl val="0"/>
      </c:catAx>
      <c:valAx>
        <c:axId val="78444800"/>
        <c:scaling>
          <c:orientation val="minMax"/>
          <c:max val="1"/>
        </c:scaling>
        <c:delete val="0"/>
        <c:axPos val="l"/>
        <c:majorGridlines/>
        <c:numFmt formatCode="0%" sourceLinked="1"/>
        <c:majorTickMark val="out"/>
        <c:minorTickMark val="none"/>
        <c:tickLblPos val="nextTo"/>
        <c:crossAx val="784120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Very Familiar</c:v>
                </c:pt>
              </c:strCache>
            </c:strRef>
          </c:tx>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Base Standard</c:v>
                </c:pt>
                <c:pt idx="1">
                  <c:v>Geodetic Control Theme</c:v>
                </c:pt>
                <c:pt idx="2">
                  <c:v>Orthoimagery Theme </c:v>
                </c:pt>
                <c:pt idx="3">
                  <c:v>Elevation Theme </c:v>
                </c:pt>
                <c:pt idx="4">
                  <c:v>Transportation Theme </c:v>
                </c:pt>
                <c:pt idx="5">
                  <c:v>Hydrography Theme </c:v>
                </c:pt>
                <c:pt idx="6">
                  <c:v>Governmental Units Theme </c:v>
                </c:pt>
                <c:pt idx="7">
                  <c:v>Cadastral Information Theme </c:v>
                </c:pt>
              </c:strCache>
            </c:strRef>
          </c:cat>
          <c:val>
            <c:numRef>
              <c:f>Sheet1!$B$2:$B$9</c:f>
              <c:numCache>
                <c:formatCode>0.00%</c:formatCode>
                <c:ptCount val="8"/>
                <c:pt idx="0">
                  <c:v>0.1159</c:v>
                </c:pt>
                <c:pt idx="1">
                  <c:v>0.1159</c:v>
                </c:pt>
                <c:pt idx="2">
                  <c:v>0.13039999999999999</c:v>
                </c:pt>
                <c:pt idx="3">
                  <c:v>0.18840000000000026</c:v>
                </c:pt>
                <c:pt idx="4">
                  <c:v>8.7000000000000022E-2</c:v>
                </c:pt>
                <c:pt idx="5">
                  <c:v>0.13039999999999999</c:v>
                </c:pt>
                <c:pt idx="6">
                  <c:v>4.3500000000000004E-2</c:v>
                </c:pt>
                <c:pt idx="7">
                  <c:v>8.7000000000000022E-2</c:v>
                </c:pt>
              </c:numCache>
            </c:numRef>
          </c:val>
          <c:extLst>
            <c:ext xmlns:c16="http://schemas.microsoft.com/office/drawing/2014/chart" uri="{C3380CC4-5D6E-409C-BE32-E72D297353CC}">
              <c16:uniqueId val="{00000000-4FF9-4554-8943-FE5A8811EC7A}"/>
            </c:ext>
          </c:extLst>
        </c:ser>
        <c:ser>
          <c:idx val="1"/>
          <c:order val="1"/>
          <c:tx>
            <c:strRef>
              <c:f>Sheet1!$C$1</c:f>
              <c:strCache>
                <c:ptCount val="1"/>
                <c:pt idx="0">
                  <c:v>Familiar</c:v>
                </c:pt>
              </c:strCache>
            </c:strRef>
          </c:tx>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Base Standard</c:v>
                </c:pt>
                <c:pt idx="1">
                  <c:v>Geodetic Control Theme</c:v>
                </c:pt>
                <c:pt idx="2">
                  <c:v>Orthoimagery Theme </c:v>
                </c:pt>
                <c:pt idx="3">
                  <c:v>Elevation Theme </c:v>
                </c:pt>
                <c:pt idx="4">
                  <c:v>Transportation Theme </c:v>
                </c:pt>
                <c:pt idx="5">
                  <c:v>Hydrography Theme </c:v>
                </c:pt>
                <c:pt idx="6">
                  <c:v>Governmental Units Theme </c:v>
                </c:pt>
                <c:pt idx="7">
                  <c:v>Cadastral Information Theme </c:v>
                </c:pt>
              </c:strCache>
            </c:strRef>
          </c:cat>
          <c:val>
            <c:numRef>
              <c:f>Sheet1!$C$2:$C$9</c:f>
              <c:numCache>
                <c:formatCode>0.00%</c:formatCode>
                <c:ptCount val="8"/>
                <c:pt idx="0">
                  <c:v>0.37680000000000047</c:v>
                </c:pt>
                <c:pt idx="1">
                  <c:v>0.26090000000000002</c:v>
                </c:pt>
                <c:pt idx="2">
                  <c:v>0.31880000000000047</c:v>
                </c:pt>
                <c:pt idx="3">
                  <c:v>0.33330000000000054</c:v>
                </c:pt>
                <c:pt idx="4">
                  <c:v>0.34780000000000033</c:v>
                </c:pt>
                <c:pt idx="5">
                  <c:v>0.31880000000000047</c:v>
                </c:pt>
                <c:pt idx="6">
                  <c:v>0.37680000000000047</c:v>
                </c:pt>
                <c:pt idx="7">
                  <c:v>0.24640000000000023</c:v>
                </c:pt>
              </c:numCache>
            </c:numRef>
          </c:val>
          <c:extLst>
            <c:ext xmlns:c16="http://schemas.microsoft.com/office/drawing/2014/chart" uri="{C3380CC4-5D6E-409C-BE32-E72D297353CC}">
              <c16:uniqueId val="{00000001-4FF9-4554-8943-FE5A8811EC7A}"/>
            </c:ext>
          </c:extLst>
        </c:ser>
        <c:ser>
          <c:idx val="2"/>
          <c:order val="2"/>
          <c:tx>
            <c:strRef>
              <c:f>Sheet1!$D$1</c:f>
              <c:strCache>
                <c:ptCount val="1"/>
                <c:pt idx="0">
                  <c:v>Somewhat Familiar</c:v>
                </c:pt>
              </c:strCache>
            </c:strRef>
          </c:tx>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Base Standard</c:v>
                </c:pt>
                <c:pt idx="1">
                  <c:v>Geodetic Control Theme</c:v>
                </c:pt>
                <c:pt idx="2">
                  <c:v>Orthoimagery Theme </c:v>
                </c:pt>
                <c:pt idx="3">
                  <c:v>Elevation Theme </c:v>
                </c:pt>
                <c:pt idx="4">
                  <c:v>Transportation Theme </c:v>
                </c:pt>
                <c:pt idx="5">
                  <c:v>Hydrography Theme </c:v>
                </c:pt>
                <c:pt idx="6">
                  <c:v>Governmental Units Theme </c:v>
                </c:pt>
                <c:pt idx="7">
                  <c:v>Cadastral Information Theme </c:v>
                </c:pt>
              </c:strCache>
            </c:strRef>
          </c:cat>
          <c:val>
            <c:numRef>
              <c:f>Sheet1!$D$2:$D$9</c:f>
              <c:numCache>
                <c:formatCode>0.00%</c:formatCode>
                <c:ptCount val="8"/>
                <c:pt idx="0">
                  <c:v>0.40580000000000033</c:v>
                </c:pt>
                <c:pt idx="1">
                  <c:v>0.40580000000000033</c:v>
                </c:pt>
                <c:pt idx="2">
                  <c:v>0.40580000000000033</c:v>
                </c:pt>
                <c:pt idx="3">
                  <c:v>0.39130000000000054</c:v>
                </c:pt>
                <c:pt idx="4">
                  <c:v>0.37680000000000047</c:v>
                </c:pt>
                <c:pt idx="5">
                  <c:v>0.39130000000000054</c:v>
                </c:pt>
                <c:pt idx="6">
                  <c:v>0.40580000000000033</c:v>
                </c:pt>
                <c:pt idx="7">
                  <c:v>0.43480000000000046</c:v>
                </c:pt>
              </c:numCache>
            </c:numRef>
          </c:val>
          <c:extLst>
            <c:ext xmlns:c16="http://schemas.microsoft.com/office/drawing/2014/chart" uri="{C3380CC4-5D6E-409C-BE32-E72D297353CC}">
              <c16:uniqueId val="{00000002-4FF9-4554-8943-FE5A8811EC7A}"/>
            </c:ext>
          </c:extLst>
        </c:ser>
        <c:ser>
          <c:idx val="3"/>
          <c:order val="3"/>
          <c:tx>
            <c:strRef>
              <c:f>Sheet1!$E$1</c:f>
              <c:strCache>
                <c:ptCount val="1"/>
                <c:pt idx="0">
                  <c:v>Unfamiliar</c:v>
                </c:pt>
              </c:strCache>
            </c:strRef>
          </c:tx>
          <c:invertIfNegative val="0"/>
          <c:dLbls>
            <c:spPr>
              <a:noFill/>
              <a:ln>
                <a:noFill/>
              </a:ln>
              <a:effectLst/>
            </c:spPr>
            <c:txPr>
              <a:bodyPr/>
              <a:lstStyle/>
              <a:p>
                <a:pPr>
                  <a:defRPr sz="10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Base Standard</c:v>
                </c:pt>
                <c:pt idx="1">
                  <c:v>Geodetic Control Theme</c:v>
                </c:pt>
                <c:pt idx="2">
                  <c:v>Orthoimagery Theme </c:v>
                </c:pt>
                <c:pt idx="3">
                  <c:v>Elevation Theme </c:v>
                </c:pt>
                <c:pt idx="4">
                  <c:v>Transportation Theme </c:v>
                </c:pt>
                <c:pt idx="5">
                  <c:v>Hydrography Theme </c:v>
                </c:pt>
                <c:pt idx="6">
                  <c:v>Governmental Units Theme </c:v>
                </c:pt>
                <c:pt idx="7">
                  <c:v>Cadastral Information Theme </c:v>
                </c:pt>
              </c:strCache>
            </c:strRef>
          </c:cat>
          <c:val>
            <c:numRef>
              <c:f>Sheet1!$E$2:$E$9</c:f>
              <c:numCache>
                <c:formatCode>0.00%</c:formatCode>
                <c:ptCount val="8"/>
                <c:pt idx="0">
                  <c:v>0.1014</c:v>
                </c:pt>
                <c:pt idx="1">
                  <c:v>0.21740000000000026</c:v>
                </c:pt>
                <c:pt idx="2">
                  <c:v>0.14490000000000017</c:v>
                </c:pt>
                <c:pt idx="3">
                  <c:v>8.7000000000000022E-2</c:v>
                </c:pt>
                <c:pt idx="4">
                  <c:v>0.18840000000000026</c:v>
                </c:pt>
                <c:pt idx="5">
                  <c:v>0.15940000000000024</c:v>
                </c:pt>
                <c:pt idx="6">
                  <c:v>0.17390000000000017</c:v>
                </c:pt>
                <c:pt idx="7">
                  <c:v>0.23190000000000016</c:v>
                </c:pt>
              </c:numCache>
            </c:numRef>
          </c:val>
          <c:extLst>
            <c:ext xmlns:c16="http://schemas.microsoft.com/office/drawing/2014/chart" uri="{C3380CC4-5D6E-409C-BE32-E72D297353CC}">
              <c16:uniqueId val="{00000003-4FF9-4554-8943-FE5A8811EC7A}"/>
            </c:ext>
          </c:extLst>
        </c:ser>
        <c:dLbls>
          <c:showLegendKey val="0"/>
          <c:showVal val="1"/>
          <c:showCatName val="0"/>
          <c:showSerName val="0"/>
          <c:showPercent val="0"/>
          <c:showBubbleSize val="0"/>
        </c:dLbls>
        <c:gapWidth val="95"/>
        <c:overlap val="100"/>
        <c:axId val="42587648"/>
        <c:axId val="42761600"/>
      </c:barChart>
      <c:catAx>
        <c:axId val="42587648"/>
        <c:scaling>
          <c:orientation val="minMax"/>
        </c:scaling>
        <c:delete val="0"/>
        <c:axPos val="l"/>
        <c:numFmt formatCode="General" sourceLinked="0"/>
        <c:majorTickMark val="none"/>
        <c:minorTickMark val="none"/>
        <c:tickLblPos val="nextTo"/>
        <c:txPr>
          <a:bodyPr/>
          <a:lstStyle/>
          <a:p>
            <a:pPr>
              <a:defRPr sz="1200"/>
            </a:pPr>
            <a:endParaRPr lang="en-US"/>
          </a:p>
        </c:txPr>
        <c:crossAx val="42761600"/>
        <c:crosses val="autoZero"/>
        <c:auto val="1"/>
        <c:lblAlgn val="ctr"/>
        <c:lblOffset val="100"/>
        <c:noMultiLvlLbl val="0"/>
      </c:catAx>
      <c:valAx>
        <c:axId val="42761600"/>
        <c:scaling>
          <c:orientation val="minMax"/>
        </c:scaling>
        <c:delete val="1"/>
        <c:axPos val="b"/>
        <c:numFmt formatCode="0%" sourceLinked="1"/>
        <c:majorTickMark val="none"/>
        <c:minorTickMark val="none"/>
        <c:tickLblPos val="nextTo"/>
        <c:crossAx val="42587648"/>
        <c:crosses val="autoZero"/>
        <c:crossBetween val="between"/>
      </c:valAx>
    </c:plotArea>
    <c:legend>
      <c:legendPos val="t"/>
      <c:layout>
        <c:manualLayout>
          <c:xMode val="edge"/>
          <c:yMode val="edge"/>
          <c:x val="0.17199208149828751"/>
          <c:y val="2.9429797670141016E-2"/>
          <c:w val="0.65036600827438962"/>
          <c:h val="5.3343632475125163E-2"/>
        </c:manualLayout>
      </c:layout>
      <c:overlay val="0"/>
      <c:txPr>
        <a:bodyPr/>
        <a:lstStyle/>
        <a:p>
          <a:pPr>
            <a:defRPr sz="140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Much</c:v>
                </c:pt>
              </c:strCache>
            </c:strRef>
          </c:tx>
          <c:invertIfNegative val="0"/>
          <c:cat>
            <c:strRef>
              <c:f>Sheet1!$A$2:$A$8</c:f>
              <c:strCache>
                <c:ptCount val="7"/>
                <c:pt idx="0">
                  <c:v>Business and Industry</c:v>
                </c:pt>
                <c:pt idx="1">
                  <c:v>University &amp; College Research</c:v>
                </c:pt>
                <c:pt idx="2">
                  <c:v>University &amp; College Teaching</c:v>
                </c:pt>
                <c:pt idx="3">
                  <c:v>Local &amp; Municipal Governments</c:v>
                </c:pt>
                <c:pt idx="4">
                  <c:v>State Government</c:v>
                </c:pt>
                <c:pt idx="5">
                  <c:v>Federal Government</c:v>
                </c:pt>
                <c:pt idx="6">
                  <c:v>Tribal Groups</c:v>
                </c:pt>
              </c:strCache>
            </c:strRef>
          </c:cat>
          <c:val>
            <c:numRef>
              <c:f>Sheet1!$B$2:$B$8</c:f>
              <c:numCache>
                <c:formatCode>0%</c:formatCode>
                <c:ptCount val="7"/>
                <c:pt idx="0">
                  <c:v>0.66670000000000096</c:v>
                </c:pt>
                <c:pt idx="1">
                  <c:v>0.75860000000000094</c:v>
                </c:pt>
                <c:pt idx="2">
                  <c:v>0.47670000000000001</c:v>
                </c:pt>
                <c:pt idx="3">
                  <c:v>0.73260000000000092</c:v>
                </c:pt>
                <c:pt idx="4">
                  <c:v>0.81400000000000061</c:v>
                </c:pt>
                <c:pt idx="5">
                  <c:v>0.84880000000000067</c:v>
                </c:pt>
                <c:pt idx="6">
                  <c:v>0.5181</c:v>
                </c:pt>
              </c:numCache>
            </c:numRef>
          </c:val>
          <c:extLst>
            <c:ext xmlns:c16="http://schemas.microsoft.com/office/drawing/2014/chart" uri="{C3380CC4-5D6E-409C-BE32-E72D297353CC}">
              <c16:uniqueId val="{00000000-A1F9-4AF6-9DF7-5598CEDD3DF1}"/>
            </c:ext>
          </c:extLst>
        </c:ser>
        <c:ser>
          <c:idx val="1"/>
          <c:order val="1"/>
          <c:tx>
            <c:strRef>
              <c:f>Sheet1!$C$1</c:f>
              <c:strCache>
                <c:ptCount val="1"/>
                <c:pt idx="0">
                  <c:v>Some</c:v>
                </c:pt>
              </c:strCache>
            </c:strRef>
          </c:tx>
          <c:invertIfNegative val="0"/>
          <c:cat>
            <c:strRef>
              <c:f>Sheet1!$A$2:$A$8</c:f>
              <c:strCache>
                <c:ptCount val="7"/>
                <c:pt idx="0">
                  <c:v>Business and Industry</c:v>
                </c:pt>
                <c:pt idx="1">
                  <c:v>University &amp; College Research</c:v>
                </c:pt>
                <c:pt idx="2">
                  <c:v>University &amp; College Teaching</c:v>
                </c:pt>
                <c:pt idx="3">
                  <c:v>Local &amp; Municipal Governments</c:v>
                </c:pt>
                <c:pt idx="4">
                  <c:v>State Government</c:v>
                </c:pt>
                <c:pt idx="5">
                  <c:v>Federal Government</c:v>
                </c:pt>
                <c:pt idx="6">
                  <c:v>Tribal Groups</c:v>
                </c:pt>
              </c:strCache>
            </c:strRef>
          </c:cat>
          <c:val>
            <c:numRef>
              <c:f>Sheet1!$C$2:$C$8</c:f>
              <c:numCache>
                <c:formatCode>0%</c:formatCode>
                <c:ptCount val="7"/>
                <c:pt idx="0">
                  <c:v>0.25290000000000001</c:v>
                </c:pt>
                <c:pt idx="1">
                  <c:v>0.18390000000000023</c:v>
                </c:pt>
                <c:pt idx="2">
                  <c:v>0.40700000000000008</c:v>
                </c:pt>
                <c:pt idx="3">
                  <c:v>0.19769999999999999</c:v>
                </c:pt>
                <c:pt idx="4">
                  <c:v>0.12789999999999999</c:v>
                </c:pt>
                <c:pt idx="5">
                  <c:v>9.3000000000000138E-2</c:v>
                </c:pt>
                <c:pt idx="6">
                  <c:v>0.27710000000000001</c:v>
                </c:pt>
              </c:numCache>
            </c:numRef>
          </c:val>
          <c:extLst>
            <c:ext xmlns:c16="http://schemas.microsoft.com/office/drawing/2014/chart" uri="{C3380CC4-5D6E-409C-BE32-E72D297353CC}">
              <c16:uniqueId val="{00000001-A1F9-4AF6-9DF7-5598CEDD3DF1}"/>
            </c:ext>
          </c:extLst>
        </c:ser>
        <c:ser>
          <c:idx val="2"/>
          <c:order val="2"/>
          <c:tx>
            <c:strRef>
              <c:f>Sheet1!$D$1</c:f>
              <c:strCache>
                <c:ptCount val="1"/>
                <c:pt idx="0">
                  <c:v>Little</c:v>
                </c:pt>
              </c:strCache>
            </c:strRef>
          </c:tx>
          <c:invertIfNegative val="0"/>
          <c:cat>
            <c:strRef>
              <c:f>Sheet1!$A$2:$A$8</c:f>
              <c:strCache>
                <c:ptCount val="7"/>
                <c:pt idx="0">
                  <c:v>Business and Industry</c:v>
                </c:pt>
                <c:pt idx="1">
                  <c:v>University &amp; College Research</c:v>
                </c:pt>
                <c:pt idx="2">
                  <c:v>University &amp; College Teaching</c:v>
                </c:pt>
                <c:pt idx="3">
                  <c:v>Local &amp; Municipal Governments</c:v>
                </c:pt>
                <c:pt idx="4">
                  <c:v>State Government</c:v>
                </c:pt>
                <c:pt idx="5">
                  <c:v>Federal Government</c:v>
                </c:pt>
                <c:pt idx="6">
                  <c:v>Tribal Groups</c:v>
                </c:pt>
              </c:strCache>
            </c:strRef>
          </c:cat>
          <c:val>
            <c:numRef>
              <c:f>Sheet1!$D$2:$D$8</c:f>
              <c:numCache>
                <c:formatCode>0%</c:formatCode>
                <c:ptCount val="7"/>
                <c:pt idx="0">
                  <c:v>2.3E-2</c:v>
                </c:pt>
                <c:pt idx="1">
                  <c:v>2.3E-2</c:v>
                </c:pt>
                <c:pt idx="2">
                  <c:v>8.14E-2</c:v>
                </c:pt>
                <c:pt idx="3">
                  <c:v>3.49E-2</c:v>
                </c:pt>
                <c:pt idx="4">
                  <c:v>2.3299999999999998E-2</c:v>
                </c:pt>
                <c:pt idx="5">
                  <c:v>2.3299999999999998E-2</c:v>
                </c:pt>
                <c:pt idx="6">
                  <c:v>3.61E-2</c:v>
                </c:pt>
              </c:numCache>
            </c:numRef>
          </c:val>
          <c:extLst>
            <c:ext xmlns:c16="http://schemas.microsoft.com/office/drawing/2014/chart" uri="{C3380CC4-5D6E-409C-BE32-E72D297353CC}">
              <c16:uniqueId val="{00000002-A1F9-4AF6-9DF7-5598CEDD3DF1}"/>
            </c:ext>
          </c:extLst>
        </c:ser>
        <c:dLbls>
          <c:showLegendKey val="0"/>
          <c:showVal val="0"/>
          <c:showCatName val="0"/>
          <c:showSerName val="0"/>
          <c:showPercent val="0"/>
          <c:showBubbleSize val="0"/>
        </c:dLbls>
        <c:gapWidth val="150"/>
        <c:axId val="90299008"/>
        <c:axId val="91287936"/>
      </c:barChart>
      <c:catAx>
        <c:axId val="90299008"/>
        <c:scaling>
          <c:orientation val="minMax"/>
        </c:scaling>
        <c:delete val="0"/>
        <c:axPos val="b"/>
        <c:numFmt formatCode="General" sourceLinked="0"/>
        <c:majorTickMark val="out"/>
        <c:minorTickMark val="none"/>
        <c:tickLblPos val="nextTo"/>
        <c:txPr>
          <a:bodyPr/>
          <a:lstStyle/>
          <a:p>
            <a:pPr>
              <a:defRPr sz="1200"/>
            </a:pPr>
            <a:endParaRPr lang="en-US"/>
          </a:p>
        </c:txPr>
        <c:crossAx val="91287936"/>
        <c:crosses val="autoZero"/>
        <c:auto val="1"/>
        <c:lblAlgn val="ctr"/>
        <c:lblOffset val="100"/>
        <c:noMultiLvlLbl val="0"/>
      </c:catAx>
      <c:valAx>
        <c:axId val="91287936"/>
        <c:scaling>
          <c:orientation val="minMax"/>
          <c:max val="1"/>
        </c:scaling>
        <c:delete val="0"/>
        <c:axPos val="l"/>
        <c:majorGridlines/>
        <c:numFmt formatCode="0%" sourceLinked="1"/>
        <c:majorTickMark val="out"/>
        <c:minorTickMark val="none"/>
        <c:tickLblPos val="nextTo"/>
        <c:crossAx val="90299008"/>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FFAD72-777E-4314-A185-56DBB6E752A2}" type="datetimeFigureOut">
              <a:rPr lang="en-US" smtClean="0"/>
              <a:pPr/>
              <a:t>3/15/2019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E7FCF9-445F-42D1-B175-83AA9999EC7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This </a:t>
            </a:r>
            <a:r>
              <a:rPr lang="en-US"/>
              <a:t>is a note </a:t>
            </a:r>
            <a:r>
              <a:rPr lang="en-US" dirty="0"/>
              <a:t>on </a:t>
            </a:r>
            <a:r>
              <a:rPr lang="en-US"/>
              <a:t>Slide#3</a:t>
            </a:r>
            <a:endParaRPr lang="en-US" dirty="0"/>
          </a:p>
        </p:txBody>
      </p:sp>
      <p:sp>
        <p:nvSpPr>
          <p:cNvPr id="4" name="Slide Number Placeholder 3"/>
          <p:cNvSpPr>
            <a:spLocks noGrp="1"/>
          </p:cNvSpPr>
          <p:nvPr>
            <p:ph type="sldNum" sz="quarter" idx="10"/>
          </p:nvPr>
        </p:nvSpPr>
        <p:spPr/>
        <p:txBody>
          <a:bodyPr/>
          <a:lstStyle/>
          <a:p>
            <a:fld id="{E1E7FCF9-445F-42D1-B175-83AA9999EC7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Scoring:</a:t>
            </a:r>
          </a:p>
          <a:p>
            <a:endParaRPr lang="en-US" dirty="0"/>
          </a:p>
          <a:p>
            <a:r>
              <a:rPr lang="en-US" dirty="0"/>
              <a:t>Very</a:t>
            </a:r>
            <a:r>
              <a:rPr lang="en-US" baseline="0" dirty="0"/>
              <a:t> Important 2</a:t>
            </a:r>
          </a:p>
          <a:p>
            <a:r>
              <a:rPr lang="en-US" baseline="0" dirty="0"/>
              <a:t>Important, Somewhat Important 1</a:t>
            </a:r>
          </a:p>
          <a:p>
            <a:r>
              <a:rPr lang="en-US" baseline="0" dirty="0"/>
              <a:t>All others, 0</a:t>
            </a:r>
          </a:p>
          <a:p>
            <a:endParaRPr lang="en-US" dirty="0"/>
          </a:p>
        </p:txBody>
      </p:sp>
      <p:sp>
        <p:nvSpPr>
          <p:cNvPr id="4" name="Slide Number Placeholder 3"/>
          <p:cNvSpPr>
            <a:spLocks noGrp="1"/>
          </p:cNvSpPr>
          <p:nvPr>
            <p:ph type="sldNum" sz="quarter" idx="10"/>
          </p:nvPr>
        </p:nvSpPr>
        <p:spPr/>
        <p:txBody>
          <a:bodyPr/>
          <a:lstStyle/>
          <a:p>
            <a:fld id="{E1E7FCF9-445F-42D1-B175-83AA9999EC7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E7FCF9-445F-42D1-B175-83AA9999EC7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3/15/2019</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3/15/2019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3/15/2019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3/15/2019</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3/15/2019</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chart" Target="../charts/char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chart" Target="../charts/char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a:t>Results and Recommendations</a:t>
            </a:r>
          </a:p>
          <a:p>
            <a:endParaRPr lang="en-US" dirty="0"/>
          </a:p>
          <a:p>
            <a:endParaRPr lang="en-US" dirty="0"/>
          </a:p>
        </p:txBody>
      </p:sp>
      <p:sp>
        <p:nvSpPr>
          <p:cNvPr id="2" name="Title 1"/>
          <p:cNvSpPr>
            <a:spLocks noGrp="1"/>
          </p:cNvSpPr>
          <p:nvPr>
            <p:ph type="ctrTitle"/>
          </p:nvPr>
        </p:nvSpPr>
        <p:spPr/>
        <p:txBody>
          <a:bodyPr/>
          <a:lstStyle/>
          <a:p>
            <a:r>
              <a:rPr lang="en-US" dirty="0"/>
              <a:t>FGDC Framework and Metadata Survey</a:t>
            </a:r>
          </a:p>
        </p:txBody>
      </p:sp>
      <p:sp>
        <p:nvSpPr>
          <p:cNvPr id="4" name="Subtitle 2"/>
          <p:cNvSpPr txBox="1">
            <a:spLocks/>
          </p:cNvSpPr>
          <p:nvPr/>
        </p:nvSpPr>
        <p:spPr>
          <a:xfrm>
            <a:off x="1524000" y="4648200"/>
            <a:ext cx="6400800" cy="1752600"/>
          </a:xfrm>
          <a:prstGeom prst="rect">
            <a:avLst/>
          </a:prstGeom>
        </p:spPr>
        <p:txBody>
          <a:bodyPr vert="horz">
            <a:normAutofit fontScale="77500" lnSpcReduction="20000"/>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Steven D. Prager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lang="en-US" sz="1600" b="1" cap="all" spc="250" dirty="0">
                <a:solidFill>
                  <a:schemeClr val="tx2"/>
                </a:solidFill>
              </a:rPr>
              <a:t>Department of Geography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University</a:t>
            </a:r>
            <a:r>
              <a:rPr kumimoji="0" lang="en-US" sz="1600" b="1" i="0" u="none" strike="noStrike" kern="1200" cap="all" spc="250" normalizeH="0" noProof="0" dirty="0">
                <a:ln>
                  <a:noFill/>
                </a:ln>
                <a:solidFill>
                  <a:schemeClr val="tx2"/>
                </a:solidFill>
                <a:effectLst/>
                <a:uLnTx/>
                <a:uFillTx/>
                <a:latin typeface="+mn-lt"/>
                <a:ea typeface="+mn-ea"/>
                <a:cs typeface="+mn-cs"/>
              </a:rPr>
              <a:t> of Wyoming</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Jeffrey Hamerlinck</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Shawn Lanning</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Wyoming Geographic Information Science</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University</a:t>
            </a:r>
            <a:r>
              <a:rPr kumimoji="0" lang="en-US" sz="1600" b="1" i="0" u="none" strike="noStrike" kern="1200" cap="all" spc="250" normalizeH="0" noProof="0" dirty="0">
                <a:ln>
                  <a:noFill/>
                </a:ln>
                <a:solidFill>
                  <a:schemeClr val="tx2"/>
                </a:solidFill>
                <a:effectLst/>
                <a:uLnTx/>
                <a:uFillTx/>
                <a:latin typeface="+mn-lt"/>
                <a:ea typeface="+mn-ea"/>
                <a:cs typeface="+mn-cs"/>
              </a:rPr>
              <a:t> of Wyoming</a:t>
            </a: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Importance of SDI in Curriculum</a:t>
            </a:r>
          </a:p>
        </p:txBody>
      </p:sp>
      <p:graphicFrame>
        <p:nvGraphicFramePr>
          <p:cNvPr id="5" name="Content Placeholder 4"/>
          <p:cNvGraphicFramePr>
            <a:graphicFrameLocks noGrp="1"/>
          </p:cNvGraphicFramePr>
          <p:nvPr>
            <p:ph sz="quarter" idx="1"/>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152400" y="5943600"/>
            <a:ext cx="6864380" cy="523220"/>
          </a:xfrm>
          <a:prstGeom prst="rect">
            <a:avLst/>
          </a:prstGeom>
          <a:noFill/>
        </p:spPr>
        <p:txBody>
          <a:bodyPr wrap="none" rtlCol="0">
            <a:spAutoFit/>
          </a:bodyPr>
          <a:lstStyle/>
          <a:p>
            <a:r>
              <a:rPr lang="en-US" sz="1400" dirty="0"/>
              <a:t>n=89, 91, 90</a:t>
            </a:r>
          </a:p>
          <a:p>
            <a:r>
              <a:rPr lang="en-US" sz="1400" dirty="0"/>
              <a:t>Reported % is the number of respondents who selected important or very important.</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versus SDI</a:t>
            </a:r>
          </a:p>
        </p:txBody>
      </p:sp>
      <p:sp>
        <p:nvSpPr>
          <p:cNvPr id="3" name="Content Placeholder 2"/>
          <p:cNvSpPr>
            <a:spLocks noGrp="1"/>
          </p:cNvSpPr>
          <p:nvPr>
            <p:ph sz="quarter" idx="1"/>
          </p:nvPr>
        </p:nvSpPr>
        <p:spPr/>
        <p:txBody>
          <a:bodyPr>
            <a:normAutofit/>
          </a:bodyPr>
          <a:lstStyle/>
          <a:p>
            <a:r>
              <a:rPr lang="en-US" dirty="0"/>
              <a:t>The general importance of metadata relative to other SDI concepts is significantly different.</a:t>
            </a:r>
          </a:p>
          <a:p>
            <a:pPr lvl="1"/>
            <a:r>
              <a:rPr lang="en-US" dirty="0"/>
              <a:t>Interpretation: on a general level metadata are viewed as more important than SDI, NSDI and GSDI.</a:t>
            </a:r>
          </a:p>
          <a:p>
            <a:r>
              <a:rPr lang="en-US" dirty="0"/>
              <a:t>The organizational/curricular importance of metadata is </a:t>
            </a:r>
            <a:r>
              <a:rPr lang="en-US" i="1" dirty="0"/>
              <a:t>not</a:t>
            </a:r>
            <a:r>
              <a:rPr lang="en-US" dirty="0"/>
              <a:t> significantly different than general SDI concepts but is significantly different than NSDI or GSDI.</a:t>
            </a:r>
          </a:p>
          <a:p>
            <a:pPr lvl="1"/>
            <a:r>
              <a:rPr lang="en-US" dirty="0"/>
              <a:t>Interpretation: spatial data infrastructure receives curricular attention on par with metadata in spite of the differences in perceived relative importance.</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Familiarity with Framework Concepts</a:t>
            </a:r>
          </a:p>
        </p:txBody>
      </p:sp>
      <p:sp>
        <p:nvSpPr>
          <p:cNvPr id="3" name="Content Placeholder 2"/>
          <p:cNvSpPr>
            <a:spLocks noGrp="1"/>
          </p:cNvSpPr>
          <p:nvPr>
            <p:ph sz="quarter" idx="1"/>
          </p:nvPr>
        </p:nvSpPr>
        <p:spPr/>
        <p:txBody>
          <a:bodyPr/>
          <a:lstStyle/>
          <a:p>
            <a:r>
              <a:rPr lang="en-US" dirty="0"/>
              <a:t>58% of respondents report 5 or more years of awareness of SDI concepts (n=88).</a:t>
            </a:r>
          </a:p>
          <a:p>
            <a:endParaRPr lang="en-US" dirty="0"/>
          </a:p>
          <a:p>
            <a:r>
              <a:rPr lang="en-US" dirty="0"/>
              <a:t>45% of respondents report 5 or more years of using SDI concepts in day-to-day activities (n=86).</a:t>
            </a:r>
          </a:p>
          <a:p>
            <a:endParaRPr lang="en-US" dirty="0"/>
          </a:p>
          <a:p>
            <a:r>
              <a:rPr lang="en-US" sz="2800" b="1" dirty="0"/>
              <a:t>76% of respondents indicate somewhat or greater familiarity with Framework (n=91).</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Theme Familiarity</a:t>
            </a:r>
          </a:p>
        </p:txBody>
      </p:sp>
      <p:graphicFrame>
        <p:nvGraphicFramePr>
          <p:cNvPr id="4" name="Content Placeholder 3"/>
          <p:cNvGraphicFramePr>
            <a:graphicFrameLocks noGrp="1"/>
          </p:cNvGraphicFramePr>
          <p:nvPr>
            <p:ph sz="quarter" idx="1"/>
          </p:nvPr>
        </p:nvGraphicFramePr>
        <p:xfrm>
          <a:off x="70338" y="1436077"/>
          <a:ext cx="8991600" cy="5178425"/>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Framework</a:t>
            </a:r>
          </a:p>
        </p:txBody>
      </p:sp>
      <p:sp>
        <p:nvSpPr>
          <p:cNvPr id="3" name="Content Placeholder 2"/>
          <p:cNvSpPr>
            <a:spLocks noGrp="1"/>
          </p:cNvSpPr>
          <p:nvPr>
            <p:ph sz="quarter" idx="1"/>
          </p:nvPr>
        </p:nvSpPr>
        <p:spPr/>
        <p:txBody>
          <a:bodyPr/>
          <a:lstStyle/>
          <a:p>
            <a:r>
              <a:rPr lang="en-US" dirty="0"/>
              <a:t>Respondents are statistically consistent with regard to expressing general familiarity with Framework and corresponding familiarity with Framework Base Standard and Framework Themes.</a:t>
            </a:r>
          </a:p>
          <a:p>
            <a:r>
              <a:rPr lang="en-US" dirty="0"/>
              <a:t>Respondents who expressed greater importance with regard to SDI concepts were more likely to indicate familiarity with Framework concepts than were respondents who indicated lower SDI importance.</a:t>
            </a:r>
          </a:p>
          <a:p>
            <a:pPr lvl="1"/>
            <a:r>
              <a:rPr lang="en-US" dirty="0"/>
              <a:t>Interpretation: more sophisticated users are more likely to have knowledge of Framework concepts.</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Demographics of Framework Familiarity</a:t>
            </a:r>
          </a:p>
        </p:txBody>
      </p:sp>
      <p:graphicFrame>
        <p:nvGraphicFramePr>
          <p:cNvPr id="4" name="Table 3"/>
          <p:cNvGraphicFramePr>
            <a:graphicFrameLocks noGrp="1"/>
          </p:cNvGraphicFramePr>
          <p:nvPr/>
        </p:nvGraphicFramePr>
        <p:xfrm>
          <a:off x="1828800" y="3352800"/>
          <a:ext cx="5473700" cy="2925045"/>
        </p:xfrm>
        <a:graphic>
          <a:graphicData uri="http://schemas.openxmlformats.org/drawingml/2006/table">
            <a:tbl>
              <a:tblPr/>
              <a:tblGrid>
                <a:gridCol w="2855843">
                  <a:extLst>
                    <a:ext uri="{9D8B030D-6E8A-4147-A177-3AD203B41FA5}">
                      <a16:colId xmlns:a16="http://schemas.microsoft.com/office/drawing/2014/main" val="20000"/>
                    </a:ext>
                  </a:extLst>
                </a:gridCol>
                <a:gridCol w="1631911">
                  <a:extLst>
                    <a:ext uri="{9D8B030D-6E8A-4147-A177-3AD203B41FA5}">
                      <a16:colId xmlns:a16="http://schemas.microsoft.com/office/drawing/2014/main" val="20001"/>
                    </a:ext>
                  </a:extLst>
                </a:gridCol>
                <a:gridCol w="985946">
                  <a:extLst>
                    <a:ext uri="{9D8B030D-6E8A-4147-A177-3AD203B41FA5}">
                      <a16:colId xmlns:a16="http://schemas.microsoft.com/office/drawing/2014/main" val="20002"/>
                    </a:ext>
                  </a:extLst>
                </a:gridCol>
              </a:tblGrid>
              <a:tr h="261072">
                <a:tc>
                  <a:txBody>
                    <a:bodyPr/>
                    <a:lstStyle/>
                    <a:p>
                      <a:pPr algn="l" fontAlgn="b"/>
                      <a:r>
                        <a:rPr lang="en-US" sz="1000" b="0" i="0" u="none" strike="noStrike" dirty="0">
                          <a:solidFill>
                            <a:srgbClr val="FFFFFF"/>
                          </a:solidFill>
                          <a:latin typeface="Arial"/>
                        </a:rPr>
                        <a:t>Position</a:t>
                      </a:r>
                    </a:p>
                  </a:txBody>
                  <a:tcPr marL="9525" marR="9525" marT="9525" marB="0" anchor="b">
                    <a:lnL>
                      <a:noFill/>
                    </a:lnL>
                    <a:lnR>
                      <a:noFill/>
                    </a:lnR>
                    <a:lnT>
                      <a:noFill/>
                    </a:lnT>
                    <a:lnB>
                      <a:noFill/>
                    </a:lnB>
                    <a:solidFill>
                      <a:srgbClr val="C0504D"/>
                    </a:solidFill>
                  </a:tcPr>
                </a:tc>
                <a:tc>
                  <a:txBody>
                    <a:bodyPr/>
                    <a:lstStyle/>
                    <a:p>
                      <a:pPr algn="ctr" fontAlgn="b"/>
                      <a:r>
                        <a:rPr lang="en-US" sz="1000" b="0" i="0" u="none" strike="noStrike" dirty="0">
                          <a:solidFill>
                            <a:srgbClr val="FFFFFF"/>
                          </a:solidFill>
                          <a:latin typeface="Arial"/>
                        </a:rPr>
                        <a:t>Framework Familiarity Score</a:t>
                      </a:r>
                    </a:p>
                  </a:txBody>
                  <a:tcPr marL="9525" marR="9525" marT="9525" marB="0" anchor="b">
                    <a:lnL>
                      <a:noFill/>
                    </a:lnL>
                    <a:lnR>
                      <a:noFill/>
                    </a:lnR>
                    <a:lnT>
                      <a:noFill/>
                    </a:lnT>
                    <a:lnB>
                      <a:noFill/>
                    </a:lnB>
                    <a:solidFill>
                      <a:srgbClr val="C0504D"/>
                    </a:solidFill>
                  </a:tcPr>
                </a:tc>
                <a:tc>
                  <a:txBody>
                    <a:bodyPr/>
                    <a:lstStyle/>
                    <a:p>
                      <a:pPr algn="ctr" fontAlgn="b"/>
                      <a:r>
                        <a:rPr lang="en-US" sz="1000" b="0" i="0" u="none" strike="noStrike">
                          <a:solidFill>
                            <a:srgbClr val="FFFFFF"/>
                          </a:solidFill>
                          <a:latin typeface="Arial"/>
                        </a:rPr>
                        <a:t>Number</a:t>
                      </a:r>
                    </a:p>
                  </a:txBody>
                  <a:tcPr marL="9525" marR="9525" marT="9525" marB="0" anchor="b">
                    <a:lnL>
                      <a:noFill/>
                    </a:lnL>
                    <a:lnR>
                      <a:noFill/>
                    </a:lnR>
                    <a:lnT>
                      <a:noFill/>
                    </a:lnT>
                    <a:lnB>
                      <a:noFill/>
                    </a:lnB>
                    <a:solidFill>
                      <a:srgbClr val="C0504D"/>
                    </a:solidFill>
                  </a:tcPr>
                </a:tc>
                <a:extLst>
                  <a:ext uri="{0D108BD9-81ED-4DB2-BD59-A6C34878D82A}">
                    <a16:rowId xmlns:a16="http://schemas.microsoft.com/office/drawing/2014/main" val="10000"/>
                  </a:ext>
                </a:extLst>
              </a:tr>
              <a:tr h="261072">
                <a:tc>
                  <a:txBody>
                    <a:bodyPr/>
                    <a:lstStyle/>
                    <a:p>
                      <a:pPr algn="l" fontAlgn="t"/>
                      <a:r>
                        <a:rPr lang="en-US" sz="900" b="0" i="0" u="none" strike="noStrike" dirty="0">
                          <a:latin typeface="Arial"/>
                        </a:rPr>
                        <a:t>Lecturer</a:t>
                      </a:r>
                    </a:p>
                  </a:txBody>
                  <a:tcPr marL="9525" marR="9525" marT="9525" marB="0" anchor="ctr">
                    <a:lnL>
                      <a:noFill/>
                    </a:lnL>
                    <a:lnR>
                      <a:noFill/>
                    </a:lnR>
                    <a:lnT>
                      <a:noFill/>
                    </a:lnT>
                    <a:lnB>
                      <a:noFill/>
                    </a:lnB>
                    <a:solidFill>
                      <a:srgbClr val="B8CCE4"/>
                    </a:solidFill>
                  </a:tcPr>
                </a:tc>
                <a:tc>
                  <a:txBody>
                    <a:bodyPr/>
                    <a:lstStyle/>
                    <a:p>
                      <a:pPr algn="ctr" fontAlgn="b"/>
                      <a:r>
                        <a:rPr lang="en-US" sz="1000" b="0" i="0" u="none" strike="noStrike" dirty="0">
                          <a:latin typeface="Arial"/>
                        </a:rPr>
                        <a:t>2.00</a:t>
                      </a:r>
                    </a:p>
                  </a:txBody>
                  <a:tcPr marL="9525" marR="9525" marT="9525" marB="0" anchor="ctr">
                    <a:lnL>
                      <a:noFill/>
                    </a:lnL>
                    <a:lnR>
                      <a:noFill/>
                    </a:lnR>
                    <a:lnT>
                      <a:noFill/>
                    </a:lnT>
                    <a:lnB>
                      <a:noFill/>
                    </a:lnB>
                    <a:solidFill>
                      <a:srgbClr val="B8CCE4"/>
                    </a:solidFill>
                  </a:tcPr>
                </a:tc>
                <a:tc>
                  <a:txBody>
                    <a:bodyPr/>
                    <a:lstStyle/>
                    <a:p>
                      <a:pPr algn="ctr" fontAlgn="b"/>
                      <a:r>
                        <a:rPr lang="en-US" sz="1000" b="0" i="0" u="none" strike="noStrike">
                          <a:latin typeface="Arial"/>
                        </a:rPr>
                        <a:t>2</a:t>
                      </a:r>
                    </a:p>
                  </a:txBody>
                  <a:tcPr marL="9525" marR="9525" marT="9525" marB="0" anchor="ctr">
                    <a:lnL>
                      <a:noFill/>
                    </a:lnL>
                    <a:lnR>
                      <a:noFill/>
                    </a:lnR>
                    <a:lnT>
                      <a:noFill/>
                    </a:lnT>
                    <a:lnB>
                      <a:noFill/>
                    </a:lnB>
                    <a:solidFill>
                      <a:srgbClr val="B8CCE4"/>
                    </a:solidFill>
                  </a:tcPr>
                </a:tc>
                <a:extLst>
                  <a:ext uri="{0D108BD9-81ED-4DB2-BD59-A6C34878D82A}">
                    <a16:rowId xmlns:a16="http://schemas.microsoft.com/office/drawing/2014/main" val="10001"/>
                  </a:ext>
                </a:extLst>
              </a:tr>
              <a:tr h="261072">
                <a:tc>
                  <a:txBody>
                    <a:bodyPr/>
                    <a:lstStyle/>
                    <a:p>
                      <a:pPr algn="l" fontAlgn="t"/>
                      <a:r>
                        <a:rPr lang="en-US" sz="900" b="0" i="0" u="none" strike="noStrike" dirty="0">
                          <a:latin typeface="Arial"/>
                        </a:rPr>
                        <a:t>College</a:t>
                      </a:r>
                      <a:r>
                        <a:rPr lang="en-US" sz="900" b="0" i="0" u="none" strike="noStrike" baseline="0" dirty="0">
                          <a:latin typeface="Arial"/>
                        </a:rPr>
                        <a:t> </a:t>
                      </a:r>
                      <a:r>
                        <a:rPr lang="en-US" sz="900" b="0" i="0" u="none" strike="noStrike" dirty="0">
                          <a:latin typeface="Arial"/>
                        </a:rPr>
                        <a:t>Teacher/Instructor (non-research)</a:t>
                      </a:r>
                    </a:p>
                  </a:txBody>
                  <a:tcPr marL="9525" marR="9525" marT="9525" marB="0" anchor="ctr">
                    <a:lnL>
                      <a:noFill/>
                    </a:lnL>
                    <a:lnR>
                      <a:noFill/>
                    </a:lnR>
                    <a:lnT>
                      <a:noFill/>
                    </a:lnT>
                    <a:lnB>
                      <a:noFill/>
                    </a:lnB>
                    <a:solidFill>
                      <a:srgbClr val="DBE5F1"/>
                    </a:solidFill>
                  </a:tcPr>
                </a:tc>
                <a:tc>
                  <a:txBody>
                    <a:bodyPr/>
                    <a:lstStyle/>
                    <a:p>
                      <a:pPr algn="ctr" fontAlgn="b"/>
                      <a:r>
                        <a:rPr lang="en-US" sz="1000" b="0" i="0" u="none" strike="noStrike" dirty="0">
                          <a:latin typeface="Arial"/>
                        </a:rPr>
                        <a:t>1.50</a:t>
                      </a:r>
                    </a:p>
                  </a:txBody>
                  <a:tcPr marL="9525" marR="9525" marT="9525" marB="0" anchor="ctr">
                    <a:lnL>
                      <a:noFill/>
                    </a:lnL>
                    <a:lnR>
                      <a:noFill/>
                    </a:lnR>
                    <a:lnT>
                      <a:noFill/>
                    </a:lnT>
                    <a:lnB>
                      <a:noFill/>
                    </a:lnB>
                    <a:solidFill>
                      <a:srgbClr val="DBE5F1"/>
                    </a:solidFill>
                  </a:tcPr>
                </a:tc>
                <a:tc>
                  <a:txBody>
                    <a:bodyPr/>
                    <a:lstStyle/>
                    <a:p>
                      <a:pPr algn="ctr" fontAlgn="b"/>
                      <a:r>
                        <a:rPr lang="en-US" sz="1000" b="0" i="0" u="none" strike="noStrike">
                          <a:latin typeface="Arial"/>
                        </a:rPr>
                        <a:t>6</a:t>
                      </a:r>
                    </a:p>
                  </a:txBody>
                  <a:tcPr marL="9525" marR="9525" marT="9525" marB="0" anchor="ctr">
                    <a:lnL>
                      <a:noFill/>
                    </a:lnL>
                    <a:lnR>
                      <a:noFill/>
                    </a:lnR>
                    <a:lnT>
                      <a:noFill/>
                    </a:lnT>
                    <a:lnB>
                      <a:noFill/>
                    </a:lnB>
                    <a:solidFill>
                      <a:srgbClr val="DBE5F1"/>
                    </a:solidFill>
                  </a:tcPr>
                </a:tc>
                <a:extLst>
                  <a:ext uri="{0D108BD9-81ED-4DB2-BD59-A6C34878D82A}">
                    <a16:rowId xmlns:a16="http://schemas.microsoft.com/office/drawing/2014/main" val="10002"/>
                  </a:ext>
                </a:extLst>
              </a:tr>
              <a:tr h="261072">
                <a:tc>
                  <a:txBody>
                    <a:bodyPr/>
                    <a:lstStyle/>
                    <a:p>
                      <a:pPr algn="l" fontAlgn="t"/>
                      <a:r>
                        <a:rPr lang="en-US" sz="900" b="0" i="0" u="none" strike="noStrike" dirty="0">
                          <a:latin typeface="Arial"/>
                        </a:rPr>
                        <a:t>Research Scientist</a:t>
                      </a:r>
                    </a:p>
                  </a:txBody>
                  <a:tcPr marL="9525" marR="9525" marT="9525" marB="0" anchor="ctr">
                    <a:lnL>
                      <a:noFill/>
                    </a:lnL>
                    <a:lnR>
                      <a:noFill/>
                    </a:lnR>
                    <a:lnT>
                      <a:noFill/>
                    </a:lnT>
                    <a:lnB>
                      <a:noFill/>
                    </a:lnB>
                    <a:solidFill>
                      <a:srgbClr val="B8CCE4"/>
                    </a:solidFill>
                  </a:tcPr>
                </a:tc>
                <a:tc>
                  <a:txBody>
                    <a:bodyPr/>
                    <a:lstStyle/>
                    <a:p>
                      <a:pPr algn="ctr" fontAlgn="b"/>
                      <a:r>
                        <a:rPr lang="en-US" sz="1000" b="0" i="0" u="none" strike="noStrike">
                          <a:latin typeface="Arial"/>
                        </a:rPr>
                        <a:t>1.25</a:t>
                      </a:r>
                    </a:p>
                  </a:txBody>
                  <a:tcPr marL="9525" marR="9525" marT="9525" marB="0" anchor="ctr">
                    <a:lnL>
                      <a:noFill/>
                    </a:lnL>
                    <a:lnR>
                      <a:noFill/>
                    </a:lnR>
                    <a:lnT>
                      <a:noFill/>
                    </a:lnT>
                    <a:lnB>
                      <a:noFill/>
                    </a:lnB>
                    <a:solidFill>
                      <a:srgbClr val="B8CCE4"/>
                    </a:solidFill>
                  </a:tcPr>
                </a:tc>
                <a:tc>
                  <a:txBody>
                    <a:bodyPr/>
                    <a:lstStyle/>
                    <a:p>
                      <a:pPr algn="ctr" fontAlgn="b"/>
                      <a:r>
                        <a:rPr lang="en-US" sz="1000" b="0" i="0" u="none" strike="noStrike">
                          <a:latin typeface="Arial"/>
                        </a:rPr>
                        <a:t>12</a:t>
                      </a:r>
                    </a:p>
                  </a:txBody>
                  <a:tcPr marL="9525" marR="9525" marT="9525" marB="0" anchor="ctr">
                    <a:lnL>
                      <a:noFill/>
                    </a:lnL>
                    <a:lnR>
                      <a:noFill/>
                    </a:lnR>
                    <a:lnT>
                      <a:noFill/>
                    </a:lnT>
                    <a:lnB>
                      <a:noFill/>
                    </a:lnB>
                    <a:solidFill>
                      <a:srgbClr val="B8CCE4"/>
                    </a:solidFill>
                  </a:tcPr>
                </a:tc>
                <a:extLst>
                  <a:ext uri="{0D108BD9-81ED-4DB2-BD59-A6C34878D82A}">
                    <a16:rowId xmlns:a16="http://schemas.microsoft.com/office/drawing/2014/main" val="10003"/>
                  </a:ext>
                </a:extLst>
              </a:tr>
              <a:tr h="261072">
                <a:tc>
                  <a:txBody>
                    <a:bodyPr/>
                    <a:lstStyle/>
                    <a:p>
                      <a:pPr algn="l" fontAlgn="t"/>
                      <a:r>
                        <a:rPr lang="en-US" sz="900" b="0" i="0" u="none" strike="noStrike" dirty="0">
                          <a:latin typeface="Arial"/>
                        </a:rPr>
                        <a:t>Professional/Technical Instructor</a:t>
                      </a:r>
                    </a:p>
                  </a:txBody>
                  <a:tcPr marL="9525" marR="9525" marT="9525" marB="0" anchor="ctr">
                    <a:lnL>
                      <a:noFill/>
                    </a:lnL>
                    <a:lnR>
                      <a:noFill/>
                    </a:lnR>
                    <a:lnT>
                      <a:noFill/>
                    </a:lnT>
                    <a:lnB>
                      <a:noFill/>
                    </a:lnB>
                    <a:solidFill>
                      <a:srgbClr val="DBE5F1"/>
                    </a:solidFill>
                  </a:tcPr>
                </a:tc>
                <a:tc>
                  <a:txBody>
                    <a:bodyPr/>
                    <a:lstStyle/>
                    <a:p>
                      <a:pPr algn="ctr" fontAlgn="b"/>
                      <a:r>
                        <a:rPr lang="en-US" sz="1000" b="0" i="0" u="none" strike="noStrike" dirty="0">
                          <a:latin typeface="Arial"/>
                        </a:rPr>
                        <a:t>1.22</a:t>
                      </a:r>
                    </a:p>
                  </a:txBody>
                  <a:tcPr marL="9525" marR="9525" marT="9525" marB="0" anchor="ctr">
                    <a:lnL>
                      <a:noFill/>
                    </a:lnL>
                    <a:lnR>
                      <a:noFill/>
                    </a:lnR>
                    <a:lnT>
                      <a:noFill/>
                    </a:lnT>
                    <a:lnB>
                      <a:noFill/>
                    </a:lnB>
                    <a:solidFill>
                      <a:srgbClr val="DBE5F1"/>
                    </a:solidFill>
                  </a:tcPr>
                </a:tc>
                <a:tc>
                  <a:txBody>
                    <a:bodyPr/>
                    <a:lstStyle/>
                    <a:p>
                      <a:pPr algn="ctr" fontAlgn="b"/>
                      <a:r>
                        <a:rPr lang="en-US" sz="1000" b="0" i="0" u="none" strike="noStrike">
                          <a:latin typeface="Arial"/>
                        </a:rPr>
                        <a:t>9</a:t>
                      </a:r>
                    </a:p>
                  </a:txBody>
                  <a:tcPr marL="9525" marR="9525" marT="9525" marB="0" anchor="ctr">
                    <a:lnL>
                      <a:noFill/>
                    </a:lnL>
                    <a:lnR>
                      <a:noFill/>
                    </a:lnR>
                    <a:lnT>
                      <a:noFill/>
                    </a:lnT>
                    <a:lnB>
                      <a:noFill/>
                    </a:lnB>
                    <a:solidFill>
                      <a:srgbClr val="DBE5F1"/>
                    </a:solidFill>
                  </a:tcPr>
                </a:tc>
                <a:extLst>
                  <a:ext uri="{0D108BD9-81ED-4DB2-BD59-A6C34878D82A}">
                    <a16:rowId xmlns:a16="http://schemas.microsoft.com/office/drawing/2014/main" val="10004"/>
                  </a:ext>
                </a:extLst>
              </a:tr>
              <a:tr h="261072">
                <a:tc>
                  <a:txBody>
                    <a:bodyPr/>
                    <a:lstStyle/>
                    <a:p>
                      <a:pPr algn="l" fontAlgn="t"/>
                      <a:r>
                        <a:rPr lang="en-US" sz="900" b="0" i="0" u="none" strike="noStrike" dirty="0">
                          <a:latin typeface="Arial"/>
                        </a:rPr>
                        <a:t>Tenure Track</a:t>
                      </a:r>
                    </a:p>
                  </a:txBody>
                  <a:tcPr marL="9525" marR="9525" marT="9525" marB="0" anchor="ctr">
                    <a:lnL>
                      <a:noFill/>
                    </a:lnL>
                    <a:lnR>
                      <a:noFill/>
                    </a:lnR>
                    <a:lnT>
                      <a:noFill/>
                    </a:lnT>
                    <a:lnB>
                      <a:noFill/>
                    </a:lnB>
                    <a:solidFill>
                      <a:srgbClr val="B8CCE4"/>
                    </a:solidFill>
                  </a:tcPr>
                </a:tc>
                <a:tc>
                  <a:txBody>
                    <a:bodyPr/>
                    <a:lstStyle/>
                    <a:p>
                      <a:pPr algn="ctr" fontAlgn="b"/>
                      <a:r>
                        <a:rPr lang="en-US" sz="1000" b="0" i="0" u="none" strike="noStrike">
                          <a:latin typeface="Arial"/>
                        </a:rPr>
                        <a:t>1.17</a:t>
                      </a:r>
                    </a:p>
                  </a:txBody>
                  <a:tcPr marL="9525" marR="9525" marT="9525" marB="0" anchor="ctr">
                    <a:lnL>
                      <a:noFill/>
                    </a:lnL>
                    <a:lnR>
                      <a:noFill/>
                    </a:lnR>
                    <a:lnT>
                      <a:noFill/>
                    </a:lnT>
                    <a:lnB>
                      <a:noFill/>
                    </a:lnB>
                    <a:solidFill>
                      <a:srgbClr val="B8CCE4"/>
                    </a:solidFill>
                  </a:tcPr>
                </a:tc>
                <a:tc>
                  <a:txBody>
                    <a:bodyPr/>
                    <a:lstStyle/>
                    <a:p>
                      <a:pPr algn="ctr" fontAlgn="b"/>
                      <a:r>
                        <a:rPr lang="en-US" sz="1000" b="0" i="0" u="none" strike="noStrike">
                          <a:latin typeface="Arial"/>
                        </a:rPr>
                        <a:t>6</a:t>
                      </a:r>
                    </a:p>
                  </a:txBody>
                  <a:tcPr marL="9525" marR="9525" marT="9525" marB="0" anchor="ctr">
                    <a:lnL>
                      <a:noFill/>
                    </a:lnL>
                    <a:lnR>
                      <a:noFill/>
                    </a:lnR>
                    <a:lnT>
                      <a:noFill/>
                    </a:lnT>
                    <a:lnB>
                      <a:noFill/>
                    </a:lnB>
                    <a:solidFill>
                      <a:srgbClr val="B8CCE4"/>
                    </a:solidFill>
                  </a:tcPr>
                </a:tc>
                <a:extLst>
                  <a:ext uri="{0D108BD9-81ED-4DB2-BD59-A6C34878D82A}">
                    <a16:rowId xmlns:a16="http://schemas.microsoft.com/office/drawing/2014/main" val="10005"/>
                  </a:ext>
                </a:extLst>
              </a:tr>
              <a:tr h="261072">
                <a:tc>
                  <a:txBody>
                    <a:bodyPr/>
                    <a:lstStyle/>
                    <a:p>
                      <a:pPr algn="l" fontAlgn="t"/>
                      <a:r>
                        <a:rPr lang="en-US" sz="900" b="0" i="0" u="none" strike="noStrike" dirty="0">
                          <a:latin typeface="Arial"/>
                        </a:rPr>
                        <a:t>Graduate Student</a:t>
                      </a:r>
                    </a:p>
                  </a:txBody>
                  <a:tcPr marL="9525" marR="9525" marT="9525" marB="0" anchor="ctr">
                    <a:lnL>
                      <a:noFill/>
                    </a:lnL>
                    <a:lnR>
                      <a:noFill/>
                    </a:lnR>
                    <a:lnT>
                      <a:noFill/>
                    </a:lnT>
                    <a:lnB>
                      <a:noFill/>
                    </a:lnB>
                    <a:solidFill>
                      <a:srgbClr val="DBE5F1"/>
                    </a:solidFill>
                  </a:tcPr>
                </a:tc>
                <a:tc>
                  <a:txBody>
                    <a:bodyPr/>
                    <a:lstStyle/>
                    <a:p>
                      <a:pPr algn="ctr" fontAlgn="b"/>
                      <a:r>
                        <a:rPr lang="en-US" sz="1000" b="0" i="0" u="none" strike="noStrike" dirty="0">
                          <a:latin typeface="Arial"/>
                        </a:rPr>
                        <a:t>1.13</a:t>
                      </a:r>
                    </a:p>
                  </a:txBody>
                  <a:tcPr marL="9525" marR="9525" marT="9525" marB="0" anchor="ctr">
                    <a:lnL>
                      <a:noFill/>
                    </a:lnL>
                    <a:lnR>
                      <a:noFill/>
                    </a:lnR>
                    <a:lnT>
                      <a:noFill/>
                    </a:lnT>
                    <a:lnB>
                      <a:noFill/>
                    </a:lnB>
                    <a:solidFill>
                      <a:srgbClr val="DBE5F1"/>
                    </a:solidFill>
                  </a:tcPr>
                </a:tc>
                <a:tc>
                  <a:txBody>
                    <a:bodyPr/>
                    <a:lstStyle/>
                    <a:p>
                      <a:pPr algn="ctr" fontAlgn="b"/>
                      <a:r>
                        <a:rPr lang="en-US" sz="1000" b="0" i="0" u="none" strike="noStrike" dirty="0">
                          <a:latin typeface="Arial"/>
                        </a:rPr>
                        <a:t>15</a:t>
                      </a:r>
                    </a:p>
                  </a:txBody>
                  <a:tcPr marL="9525" marR="9525" marT="9525" marB="0" anchor="ctr">
                    <a:lnL>
                      <a:noFill/>
                    </a:lnL>
                    <a:lnR>
                      <a:noFill/>
                    </a:lnR>
                    <a:lnT>
                      <a:noFill/>
                    </a:lnT>
                    <a:lnB>
                      <a:noFill/>
                    </a:lnB>
                    <a:solidFill>
                      <a:srgbClr val="DBE5F1"/>
                    </a:solidFill>
                  </a:tcPr>
                </a:tc>
                <a:extLst>
                  <a:ext uri="{0D108BD9-81ED-4DB2-BD59-A6C34878D82A}">
                    <a16:rowId xmlns:a16="http://schemas.microsoft.com/office/drawing/2014/main" val="10006"/>
                  </a:ext>
                </a:extLst>
              </a:tr>
              <a:tr h="261072">
                <a:tc>
                  <a:txBody>
                    <a:bodyPr/>
                    <a:lstStyle/>
                    <a:p>
                      <a:pPr algn="l" fontAlgn="t"/>
                      <a:r>
                        <a:rPr lang="en-US" sz="900" b="0" i="0" u="none" strike="noStrike" dirty="0">
                          <a:latin typeface="Arial"/>
                        </a:rPr>
                        <a:t>Tenured Professor</a:t>
                      </a:r>
                    </a:p>
                  </a:txBody>
                  <a:tcPr marL="9525" marR="9525" marT="9525" marB="0" anchor="ctr">
                    <a:lnL>
                      <a:noFill/>
                    </a:lnL>
                    <a:lnR>
                      <a:noFill/>
                    </a:lnR>
                    <a:lnT>
                      <a:noFill/>
                    </a:lnT>
                    <a:lnB>
                      <a:noFill/>
                    </a:lnB>
                    <a:solidFill>
                      <a:srgbClr val="B8CCE4"/>
                    </a:solidFill>
                  </a:tcPr>
                </a:tc>
                <a:tc>
                  <a:txBody>
                    <a:bodyPr/>
                    <a:lstStyle/>
                    <a:p>
                      <a:pPr algn="ctr" fontAlgn="b"/>
                      <a:r>
                        <a:rPr lang="en-US" sz="1000" b="0" i="0" u="none" strike="noStrike" dirty="0">
                          <a:latin typeface="Arial"/>
                        </a:rPr>
                        <a:t>0.95</a:t>
                      </a:r>
                    </a:p>
                  </a:txBody>
                  <a:tcPr marL="9525" marR="9525" marT="9525" marB="0" anchor="ctr">
                    <a:lnL>
                      <a:noFill/>
                    </a:lnL>
                    <a:lnR>
                      <a:noFill/>
                    </a:lnR>
                    <a:lnT>
                      <a:noFill/>
                    </a:lnT>
                    <a:lnB>
                      <a:noFill/>
                    </a:lnB>
                    <a:solidFill>
                      <a:srgbClr val="B8CCE4"/>
                    </a:solidFill>
                  </a:tcPr>
                </a:tc>
                <a:tc>
                  <a:txBody>
                    <a:bodyPr/>
                    <a:lstStyle/>
                    <a:p>
                      <a:pPr algn="ctr" fontAlgn="b"/>
                      <a:r>
                        <a:rPr lang="en-US" sz="1000" b="0" i="0" u="none" strike="noStrike">
                          <a:latin typeface="Arial"/>
                        </a:rPr>
                        <a:t>22</a:t>
                      </a:r>
                    </a:p>
                  </a:txBody>
                  <a:tcPr marL="9525" marR="9525" marT="9525" marB="0" anchor="ctr">
                    <a:lnL>
                      <a:noFill/>
                    </a:lnL>
                    <a:lnR>
                      <a:noFill/>
                    </a:lnR>
                    <a:lnT>
                      <a:noFill/>
                    </a:lnT>
                    <a:lnB>
                      <a:noFill/>
                    </a:lnB>
                    <a:solidFill>
                      <a:srgbClr val="B8CCE4"/>
                    </a:solidFill>
                  </a:tcPr>
                </a:tc>
                <a:extLst>
                  <a:ext uri="{0D108BD9-81ED-4DB2-BD59-A6C34878D82A}">
                    <a16:rowId xmlns:a16="http://schemas.microsoft.com/office/drawing/2014/main" val="10007"/>
                  </a:ext>
                </a:extLst>
              </a:tr>
              <a:tr h="261072">
                <a:tc>
                  <a:txBody>
                    <a:bodyPr/>
                    <a:lstStyle/>
                    <a:p>
                      <a:pPr algn="l" fontAlgn="t"/>
                      <a:r>
                        <a:rPr lang="en-US" sz="900" b="0" i="0" u="none" strike="noStrike">
                          <a:latin typeface="Arial"/>
                        </a:rPr>
                        <a:t>Non Academic Professional</a:t>
                      </a:r>
                    </a:p>
                  </a:txBody>
                  <a:tcPr marL="9525" marR="9525" marT="9525" marB="0" anchor="ctr">
                    <a:lnL>
                      <a:noFill/>
                    </a:lnL>
                    <a:lnR>
                      <a:noFill/>
                    </a:lnR>
                    <a:lnT>
                      <a:noFill/>
                    </a:lnT>
                    <a:lnB>
                      <a:noFill/>
                    </a:lnB>
                    <a:solidFill>
                      <a:srgbClr val="DBE5F1"/>
                    </a:solidFill>
                  </a:tcPr>
                </a:tc>
                <a:tc>
                  <a:txBody>
                    <a:bodyPr/>
                    <a:lstStyle/>
                    <a:p>
                      <a:pPr algn="ctr" fontAlgn="b"/>
                      <a:r>
                        <a:rPr lang="en-US" sz="1000" b="0" i="0" u="none" strike="noStrike" dirty="0">
                          <a:latin typeface="Arial"/>
                        </a:rPr>
                        <a:t>0.93</a:t>
                      </a:r>
                    </a:p>
                  </a:txBody>
                  <a:tcPr marL="9525" marR="9525" marT="9525" marB="0" anchor="ctr">
                    <a:lnL>
                      <a:noFill/>
                    </a:lnL>
                    <a:lnR>
                      <a:noFill/>
                    </a:lnR>
                    <a:lnT>
                      <a:noFill/>
                    </a:lnT>
                    <a:lnB>
                      <a:noFill/>
                    </a:lnB>
                    <a:solidFill>
                      <a:srgbClr val="DBE5F1"/>
                    </a:solidFill>
                  </a:tcPr>
                </a:tc>
                <a:tc>
                  <a:txBody>
                    <a:bodyPr/>
                    <a:lstStyle/>
                    <a:p>
                      <a:pPr algn="ctr" fontAlgn="b"/>
                      <a:r>
                        <a:rPr lang="en-US" sz="1000" b="0" i="0" u="none" strike="noStrike">
                          <a:latin typeface="Arial"/>
                        </a:rPr>
                        <a:t>14</a:t>
                      </a:r>
                    </a:p>
                  </a:txBody>
                  <a:tcPr marL="9525" marR="9525" marT="9525" marB="0" anchor="ctr">
                    <a:lnL>
                      <a:noFill/>
                    </a:lnL>
                    <a:lnR>
                      <a:noFill/>
                    </a:lnR>
                    <a:lnT>
                      <a:noFill/>
                    </a:lnT>
                    <a:lnB>
                      <a:noFill/>
                    </a:lnB>
                    <a:solidFill>
                      <a:srgbClr val="DBE5F1"/>
                    </a:solidFill>
                  </a:tcPr>
                </a:tc>
                <a:extLst>
                  <a:ext uri="{0D108BD9-81ED-4DB2-BD59-A6C34878D82A}">
                    <a16:rowId xmlns:a16="http://schemas.microsoft.com/office/drawing/2014/main" val="10008"/>
                  </a:ext>
                </a:extLst>
              </a:tr>
              <a:tr h="261072">
                <a:tc>
                  <a:txBody>
                    <a:bodyPr/>
                    <a:lstStyle/>
                    <a:p>
                      <a:pPr algn="l" fontAlgn="t"/>
                      <a:r>
                        <a:rPr lang="en-US" sz="900" b="0" i="0" u="none" strike="noStrike" dirty="0">
                          <a:latin typeface="Arial"/>
                        </a:rPr>
                        <a:t>Unknown</a:t>
                      </a:r>
                    </a:p>
                  </a:txBody>
                  <a:tcPr marL="9525" marR="9525" marT="9525" marB="0" anchor="ctr">
                    <a:lnL>
                      <a:noFill/>
                    </a:lnL>
                    <a:lnR>
                      <a:noFill/>
                    </a:lnR>
                    <a:lnT>
                      <a:noFill/>
                    </a:lnT>
                    <a:lnB>
                      <a:noFill/>
                    </a:lnB>
                    <a:solidFill>
                      <a:srgbClr val="B8CCE4"/>
                    </a:solidFill>
                  </a:tcPr>
                </a:tc>
                <a:tc>
                  <a:txBody>
                    <a:bodyPr/>
                    <a:lstStyle/>
                    <a:p>
                      <a:pPr algn="ctr" fontAlgn="b"/>
                      <a:r>
                        <a:rPr lang="en-US" sz="1000" b="0" i="0" u="none" strike="noStrike">
                          <a:latin typeface="Arial"/>
                        </a:rPr>
                        <a:t>0.60</a:t>
                      </a:r>
                    </a:p>
                  </a:txBody>
                  <a:tcPr marL="9525" marR="9525" marT="9525" marB="0" anchor="ctr">
                    <a:lnL>
                      <a:noFill/>
                    </a:lnL>
                    <a:lnR>
                      <a:noFill/>
                    </a:lnR>
                    <a:lnT>
                      <a:noFill/>
                    </a:lnT>
                    <a:lnB>
                      <a:noFill/>
                    </a:lnB>
                    <a:solidFill>
                      <a:srgbClr val="B8CCE4"/>
                    </a:solidFill>
                  </a:tcPr>
                </a:tc>
                <a:tc>
                  <a:txBody>
                    <a:bodyPr/>
                    <a:lstStyle/>
                    <a:p>
                      <a:pPr algn="ctr" fontAlgn="b"/>
                      <a:r>
                        <a:rPr lang="en-US" sz="1000" b="0" i="0" u="none" strike="noStrike" dirty="0">
                          <a:latin typeface="Arial"/>
                        </a:rPr>
                        <a:t>10</a:t>
                      </a:r>
                    </a:p>
                  </a:txBody>
                  <a:tcPr marL="9525" marR="9525" marT="9525" marB="0" anchor="ctr">
                    <a:lnL>
                      <a:noFill/>
                    </a:lnL>
                    <a:lnR>
                      <a:noFill/>
                    </a:lnR>
                    <a:lnT>
                      <a:noFill/>
                    </a:lnT>
                    <a:lnB>
                      <a:noFill/>
                    </a:lnB>
                    <a:solidFill>
                      <a:srgbClr val="B8CCE4"/>
                    </a:solidFill>
                  </a:tcPr>
                </a:tc>
                <a:extLst>
                  <a:ext uri="{0D108BD9-81ED-4DB2-BD59-A6C34878D82A}">
                    <a16:rowId xmlns:a16="http://schemas.microsoft.com/office/drawing/2014/main" val="10009"/>
                  </a:ext>
                </a:extLst>
              </a:tr>
              <a:tr h="261072">
                <a:tc>
                  <a:txBody>
                    <a:bodyPr/>
                    <a:lstStyle/>
                    <a:p>
                      <a:pPr algn="l" fontAlgn="t"/>
                      <a:r>
                        <a:rPr lang="en-US" sz="900" b="0" i="0" u="none" strike="noStrike" dirty="0">
                          <a:latin typeface="Arial"/>
                        </a:rPr>
                        <a:t>Librarian</a:t>
                      </a:r>
                    </a:p>
                  </a:txBody>
                  <a:tcPr marL="9525" marR="9525" marT="9525" marB="0" anchor="ctr">
                    <a:lnL>
                      <a:noFill/>
                    </a:lnL>
                    <a:lnR>
                      <a:noFill/>
                    </a:lnR>
                    <a:lnT>
                      <a:noFill/>
                    </a:lnT>
                    <a:lnB>
                      <a:noFill/>
                    </a:lnB>
                    <a:solidFill>
                      <a:srgbClr val="DBE5F1"/>
                    </a:solidFill>
                  </a:tcPr>
                </a:tc>
                <a:tc>
                  <a:txBody>
                    <a:bodyPr/>
                    <a:lstStyle/>
                    <a:p>
                      <a:pPr algn="ctr" fontAlgn="b"/>
                      <a:r>
                        <a:rPr lang="en-US" sz="1000" b="0" i="0" u="none" strike="noStrike">
                          <a:latin typeface="Arial"/>
                        </a:rPr>
                        <a:t>0.60</a:t>
                      </a:r>
                    </a:p>
                  </a:txBody>
                  <a:tcPr marL="9525" marR="9525" marT="9525" marB="0" anchor="ctr">
                    <a:lnL>
                      <a:noFill/>
                    </a:lnL>
                    <a:lnR>
                      <a:noFill/>
                    </a:lnR>
                    <a:lnT>
                      <a:noFill/>
                    </a:lnT>
                    <a:lnB>
                      <a:noFill/>
                    </a:lnB>
                    <a:solidFill>
                      <a:srgbClr val="DBE5F1"/>
                    </a:solidFill>
                  </a:tcPr>
                </a:tc>
                <a:tc>
                  <a:txBody>
                    <a:bodyPr/>
                    <a:lstStyle/>
                    <a:p>
                      <a:pPr algn="ctr" fontAlgn="b"/>
                      <a:r>
                        <a:rPr lang="en-US" sz="1000" b="0" i="0" u="none" strike="noStrike" dirty="0">
                          <a:latin typeface="Arial"/>
                        </a:rPr>
                        <a:t>5</a:t>
                      </a:r>
                    </a:p>
                  </a:txBody>
                  <a:tcPr marL="9525" marR="9525" marT="9525" marB="0" anchor="ctr">
                    <a:lnL>
                      <a:noFill/>
                    </a:lnL>
                    <a:lnR>
                      <a:noFill/>
                    </a:lnR>
                    <a:lnT>
                      <a:noFill/>
                    </a:lnT>
                    <a:lnB>
                      <a:noFill/>
                    </a:lnB>
                    <a:solidFill>
                      <a:srgbClr val="DBE5F1"/>
                    </a:solidFill>
                  </a:tcPr>
                </a:tc>
                <a:extLst>
                  <a:ext uri="{0D108BD9-81ED-4DB2-BD59-A6C34878D82A}">
                    <a16:rowId xmlns:a16="http://schemas.microsoft.com/office/drawing/2014/main" val="10010"/>
                  </a:ext>
                </a:extLst>
              </a:tr>
            </a:tbl>
          </a:graphicData>
        </a:graphic>
      </p:graphicFrame>
      <p:sp>
        <p:nvSpPr>
          <p:cNvPr id="5" name="TextBox 4"/>
          <p:cNvSpPr txBox="1"/>
          <p:nvPr/>
        </p:nvSpPr>
        <p:spPr>
          <a:xfrm>
            <a:off x="882590" y="1570672"/>
            <a:ext cx="7380547" cy="1477328"/>
          </a:xfrm>
          <a:prstGeom prst="rect">
            <a:avLst/>
          </a:prstGeom>
          <a:noFill/>
        </p:spPr>
        <p:txBody>
          <a:bodyPr wrap="square" rtlCol="0">
            <a:spAutoFit/>
          </a:bodyPr>
          <a:lstStyle/>
          <a:p>
            <a:r>
              <a:rPr lang="en-US" dirty="0"/>
              <a:t>One of our original hypotheses is that respondents from government and business (Non Academic Professionals) would have greater familiarity with Framework that members of the academic community. Though additional analysis is required, the above results suggest that the opposite is true.</a:t>
            </a:r>
          </a:p>
        </p:txBody>
      </p:sp>
      <p:sp>
        <p:nvSpPr>
          <p:cNvPr id="6" name="TextBox 5"/>
          <p:cNvSpPr txBox="1"/>
          <p:nvPr/>
        </p:nvSpPr>
        <p:spPr>
          <a:xfrm>
            <a:off x="1676400" y="6374166"/>
            <a:ext cx="5867400" cy="369332"/>
          </a:xfrm>
          <a:prstGeom prst="rect">
            <a:avLst/>
          </a:prstGeom>
          <a:noFill/>
        </p:spPr>
        <p:txBody>
          <a:bodyPr wrap="square" rtlCol="0">
            <a:spAutoFit/>
          </a:bodyPr>
          <a:lstStyle/>
          <a:p>
            <a:r>
              <a:rPr lang="en-US" sz="900" dirty="0"/>
              <a:t>(The Framework Familiarity Score is the average familiarity level across  Framework Base and Themes. A score of 2 indicates very familiar or familiar, a score of 1 indicates somewhat familiar and 0 indicates unfamiliar.)</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Standards</a:t>
            </a:r>
          </a:p>
        </p:txBody>
      </p:sp>
      <p:sp>
        <p:nvSpPr>
          <p:cNvPr id="3" name="Content Placeholder 2"/>
          <p:cNvSpPr>
            <a:spLocks noGrp="1"/>
          </p:cNvSpPr>
          <p:nvPr>
            <p:ph sz="quarter" idx="1"/>
          </p:nvPr>
        </p:nvSpPr>
        <p:spPr/>
        <p:txBody>
          <a:bodyPr/>
          <a:lstStyle/>
          <a:p>
            <a:r>
              <a:rPr lang="en-US" sz="2400" dirty="0"/>
              <a:t>38% of respondents indicate they regularly or often derive benefits from standards for teaching (n=86).</a:t>
            </a:r>
          </a:p>
          <a:p>
            <a:r>
              <a:rPr lang="en-US" sz="2400" dirty="0"/>
              <a:t>62% of respondents indicate they regularly or often derive benefits from standards for research (n=86).</a:t>
            </a:r>
          </a:p>
          <a:p>
            <a:r>
              <a:rPr lang="en-US" sz="2400" dirty="0"/>
              <a:t>77% of respondents indicate they would be somewhat willing or very willing to participate in geospatial standards development (n=87).</a:t>
            </a:r>
          </a:p>
          <a:p>
            <a:r>
              <a:rPr lang="en-US" sz="2800" dirty="0"/>
              <a:t>Over 90% of respondents indicate standards are very important for data development, data transfer and interoperability (n=88).</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Perceptions Regarding Who Benefits</a:t>
            </a:r>
          </a:p>
        </p:txBody>
      </p:sp>
      <p:graphicFrame>
        <p:nvGraphicFramePr>
          <p:cNvPr id="4" name="Content Placeholder 3"/>
          <p:cNvGraphicFramePr>
            <a:graphicFrameLocks noGrp="1"/>
          </p:cNvGraphicFramePr>
          <p:nvPr>
            <p:ph sz="quarter" idx="1"/>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Conclusions</a:t>
            </a:r>
          </a:p>
        </p:txBody>
      </p:sp>
      <p:sp>
        <p:nvSpPr>
          <p:cNvPr id="3" name="Content Placeholder 2"/>
          <p:cNvSpPr>
            <a:spLocks noGrp="1"/>
          </p:cNvSpPr>
          <p:nvPr>
            <p:ph sz="quarter" idx="1"/>
          </p:nvPr>
        </p:nvSpPr>
        <p:spPr/>
        <p:txBody>
          <a:bodyPr>
            <a:normAutofit fontScale="85000" lnSpcReduction="20000"/>
          </a:bodyPr>
          <a:lstStyle/>
          <a:p>
            <a:r>
              <a:rPr lang="en-US" dirty="0"/>
              <a:t>The survey was a success!</a:t>
            </a:r>
          </a:p>
          <a:p>
            <a:pPr lvl="1"/>
            <a:r>
              <a:rPr lang="en-US" dirty="0"/>
              <a:t>A higher response rate would have been nice, but we can still draw some interesting conclusions.</a:t>
            </a:r>
          </a:p>
          <a:p>
            <a:r>
              <a:rPr lang="en-US" dirty="0"/>
              <a:t>Cross tabulation and correlation analysis yield some very interesting insights.</a:t>
            </a:r>
          </a:p>
          <a:p>
            <a:pPr lvl="1"/>
            <a:r>
              <a:rPr lang="en-US" dirty="0"/>
              <a:t>However, we still have more to learn when comparing government or business users versus academic users.</a:t>
            </a:r>
          </a:p>
          <a:p>
            <a:r>
              <a:rPr lang="en-US" dirty="0"/>
              <a:t>Respondents generally appeared to have some modicum of understanding of Framework.</a:t>
            </a:r>
          </a:p>
          <a:p>
            <a:pPr lvl="1"/>
            <a:r>
              <a:rPr lang="en-US" dirty="0"/>
              <a:t>This may be, in part, due to self-selection. However, it bodes well that as many people expressed familiarity as did.</a:t>
            </a:r>
          </a:p>
          <a:p>
            <a:r>
              <a:rPr lang="en-US" dirty="0"/>
              <a:t>General observation:</a:t>
            </a:r>
          </a:p>
          <a:p>
            <a:pPr lvl="1"/>
            <a:r>
              <a:rPr lang="en-US" dirty="0"/>
              <a:t>Some of these concepts (e.g., NSDI) have become so common place that they are almost invisible. Though it would be a challenge to demonstrate statistically, there is some possibility that people benefit more than they actually realize.</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sz="quarter" idx="1"/>
          </p:nvPr>
        </p:nvSpPr>
        <p:spPr/>
        <p:txBody>
          <a:bodyPr>
            <a:normAutofit fontScale="85000" lnSpcReduction="20000"/>
          </a:bodyPr>
          <a:lstStyle/>
          <a:p>
            <a:r>
              <a:rPr lang="en-US" dirty="0"/>
              <a:t>ESRI Education User Conference Paper</a:t>
            </a:r>
          </a:p>
          <a:p>
            <a:pPr lvl="1"/>
            <a:r>
              <a:rPr lang="en-US" dirty="0"/>
              <a:t>August 2008</a:t>
            </a:r>
          </a:p>
          <a:p>
            <a:r>
              <a:rPr lang="en-US" dirty="0"/>
              <a:t>Recommendations</a:t>
            </a:r>
          </a:p>
          <a:p>
            <a:pPr lvl="1"/>
            <a:r>
              <a:rPr lang="en-US" dirty="0"/>
              <a:t>Develop a concise “value proposition”</a:t>
            </a:r>
          </a:p>
          <a:p>
            <a:pPr lvl="1"/>
            <a:r>
              <a:rPr lang="en-US" dirty="0"/>
              <a:t>Continue online training initiative</a:t>
            </a:r>
          </a:p>
          <a:p>
            <a:pPr lvl="1"/>
            <a:r>
              <a:rPr lang="en-US" dirty="0"/>
              <a:t>Strategic outreach to academic community</a:t>
            </a:r>
          </a:p>
          <a:p>
            <a:pPr lvl="2"/>
            <a:r>
              <a:rPr lang="en-US" dirty="0"/>
              <a:t>Special sessions or workshops at national and regional meetings</a:t>
            </a:r>
          </a:p>
          <a:p>
            <a:pPr lvl="3"/>
            <a:r>
              <a:rPr lang="en-US" dirty="0"/>
              <a:t>AAG</a:t>
            </a:r>
          </a:p>
          <a:p>
            <a:pPr lvl="3"/>
            <a:r>
              <a:rPr lang="en-US" dirty="0"/>
              <a:t>NCGE</a:t>
            </a:r>
          </a:p>
          <a:p>
            <a:pPr lvl="2"/>
            <a:r>
              <a:rPr lang="en-US" dirty="0"/>
              <a:t>Direct involvement in community efforts </a:t>
            </a:r>
          </a:p>
          <a:p>
            <a:pPr lvl="3"/>
            <a:r>
              <a:rPr lang="en-US" dirty="0"/>
              <a:t>UCGIS Body of Knowledge</a:t>
            </a:r>
          </a:p>
          <a:p>
            <a:pPr lvl="2"/>
            <a:r>
              <a:rPr lang="en-US" dirty="0"/>
              <a:t>Proactively engage colleges and universities</a:t>
            </a:r>
          </a:p>
          <a:p>
            <a:pPr lvl="3"/>
            <a:r>
              <a:rPr lang="en-US" dirty="0"/>
              <a:t>In class presentations (student engagement is clearly important!)</a:t>
            </a:r>
          </a:p>
          <a:p>
            <a:pPr lvl="3"/>
            <a:r>
              <a:rPr lang="en-US" dirty="0"/>
              <a:t>Promotion of online resources</a:t>
            </a:r>
          </a:p>
          <a:p>
            <a:pPr lvl="3"/>
            <a:r>
              <a:rPr lang="en-US" dirty="0"/>
              <a:t>Participation/creation of virtual seminars</a:t>
            </a:r>
          </a:p>
          <a:p>
            <a:pPr lvl="2"/>
            <a:endParaRPr 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sz="quarter" idx="1"/>
          </p:nvPr>
        </p:nvSpPr>
        <p:spPr/>
        <p:txBody>
          <a:bodyPr>
            <a:normAutofit/>
          </a:bodyPr>
          <a:lstStyle/>
          <a:p>
            <a:r>
              <a:rPr lang="en-US" dirty="0"/>
              <a:t>Training Materials for Framework Standards</a:t>
            </a:r>
          </a:p>
          <a:p>
            <a:pPr lvl="1"/>
            <a:r>
              <a:rPr lang="en-US" dirty="0"/>
              <a:t>Base and </a:t>
            </a:r>
            <a:r>
              <a:rPr lang="en-US" dirty="0" err="1"/>
              <a:t>Hydrography</a:t>
            </a:r>
            <a:r>
              <a:rPr lang="en-US" dirty="0"/>
              <a:t> Standards – Completed</a:t>
            </a:r>
          </a:p>
          <a:p>
            <a:pPr lvl="1"/>
            <a:r>
              <a:rPr lang="en-US" dirty="0"/>
              <a:t>Governmental Boundaries, Transportation Base, Transportation Roads – In Progress</a:t>
            </a:r>
          </a:p>
          <a:p>
            <a:r>
              <a:rPr lang="en-US" dirty="0"/>
              <a:t>White Paper on Best Management Practices for Integrating Framework Principles into Higher Education Curricula</a:t>
            </a:r>
          </a:p>
          <a:p>
            <a:pPr lvl="1"/>
            <a:r>
              <a:rPr lang="en-US" dirty="0"/>
              <a:t>Informed by Framework Survey</a:t>
            </a:r>
          </a:p>
          <a:p>
            <a:pPr lvl="1"/>
            <a:r>
              <a:rPr lang="en-US" dirty="0"/>
              <a:t>Broadened to Address other Standards Issues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Overview</a:t>
            </a:r>
          </a:p>
        </p:txBody>
      </p:sp>
      <p:sp>
        <p:nvSpPr>
          <p:cNvPr id="3" name="Content Placeholder 2"/>
          <p:cNvSpPr>
            <a:spLocks noGrp="1"/>
          </p:cNvSpPr>
          <p:nvPr>
            <p:ph sz="quarter" idx="1"/>
          </p:nvPr>
        </p:nvSpPr>
        <p:spPr/>
        <p:txBody>
          <a:bodyPr/>
          <a:lstStyle/>
          <a:p>
            <a:r>
              <a:rPr lang="en-US" dirty="0"/>
              <a:t>Total Questions: 41</a:t>
            </a:r>
          </a:p>
          <a:p>
            <a:r>
              <a:rPr lang="en-US" dirty="0"/>
              <a:t>Total Respondents: 141</a:t>
            </a:r>
          </a:p>
          <a:p>
            <a:r>
              <a:rPr lang="en-US" dirty="0"/>
              <a:t>Total Valid Reponses: 86-132 depending on question – 101 average valid responses.</a:t>
            </a:r>
          </a:p>
          <a:p>
            <a:r>
              <a:rPr lang="en-US" dirty="0"/>
              <a:t>Respondents represented both US and international concerns.</a:t>
            </a:r>
          </a:p>
          <a:p>
            <a:pPr lvl="1"/>
            <a:r>
              <a:rPr lang="en-US" dirty="0"/>
              <a:t>Of 101 respondents who provided information on location, 83 were in the US, 18 were OCONUS.</a:t>
            </a:r>
          </a:p>
          <a:p>
            <a:pPr lvl="1"/>
            <a:r>
              <a:rPr lang="en-US" dirty="0"/>
              <a:t>OCONUS respondents included Canada, Spain, India and others.</a:t>
            </a:r>
          </a:p>
          <a:p>
            <a:endParaRPr lang="en-US" dirty="0"/>
          </a:p>
          <a:p>
            <a:pPr>
              <a:buNone/>
            </a:pPr>
            <a:endParaRPr lang="en-US" dirty="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Demographic Information</a:t>
            </a:r>
            <a:endParaRPr lang="en-US" dirty="0">
              <a:solidFill>
                <a:srgbClr val="FF0000"/>
              </a:solidFill>
            </a:endParaRPr>
          </a:p>
        </p:txBody>
      </p:sp>
      <p:pic>
        <p:nvPicPr>
          <p:cNvPr id="1026" name="Picture 2"/>
          <p:cNvPicPr>
            <a:picLocks noChangeAspect="1" noChangeArrowheads="1"/>
          </p:cNvPicPr>
          <p:nvPr/>
        </p:nvPicPr>
        <p:blipFill>
          <a:blip r:embed="rId4"/>
          <a:srcRect/>
          <a:stretch>
            <a:fillRect/>
          </a:stretch>
        </p:blipFill>
        <p:spPr bwMode="auto">
          <a:xfrm>
            <a:off x="1806575" y="1782763"/>
            <a:ext cx="5529263" cy="4389437"/>
          </a:xfrm>
          <a:prstGeom prst="rect">
            <a:avLst/>
          </a:prstGeom>
          <a:noFill/>
          <a:ln w="9525">
            <a:noFill/>
            <a:miter lim="800000"/>
            <a:headEnd/>
            <a:tailEnd/>
          </a:ln>
          <a:effec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Respondent Institutional Role</a:t>
            </a:r>
          </a:p>
        </p:txBody>
      </p:sp>
      <p:graphicFrame>
        <p:nvGraphicFramePr>
          <p:cNvPr id="4" name="Content Placeholder 3"/>
          <p:cNvGraphicFramePr>
            <a:graphicFrameLocks noGrp="1"/>
          </p:cNvGraphicFramePr>
          <p:nvPr>
            <p:ph sz="quarter" idx="1"/>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838200" y="6096000"/>
            <a:ext cx="7924800" cy="276999"/>
          </a:xfrm>
          <a:prstGeom prst="rect">
            <a:avLst/>
          </a:prstGeom>
          <a:noFill/>
        </p:spPr>
        <p:txBody>
          <a:bodyPr wrap="square" rtlCol="0">
            <a:spAutoFit/>
          </a:bodyPr>
          <a:lstStyle/>
          <a:p>
            <a:r>
              <a:rPr lang="en-US" sz="1200" dirty="0"/>
              <a:t>Responses: 132</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Institutional Type (inc. Degree Programs) </a:t>
            </a:r>
          </a:p>
        </p:txBody>
      </p:sp>
      <p:graphicFrame>
        <p:nvGraphicFramePr>
          <p:cNvPr id="4" name="Content Placeholder 3"/>
          <p:cNvGraphicFramePr>
            <a:graphicFrameLocks noGrp="1"/>
          </p:cNvGraphicFramePr>
          <p:nvPr>
            <p:ph sz="quarter" idx="1"/>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152400" y="5939135"/>
            <a:ext cx="7924800" cy="461665"/>
          </a:xfrm>
          <a:prstGeom prst="rect">
            <a:avLst/>
          </a:prstGeom>
          <a:noFill/>
        </p:spPr>
        <p:txBody>
          <a:bodyPr wrap="square" rtlCol="0">
            <a:spAutoFit/>
          </a:bodyPr>
          <a:lstStyle/>
          <a:p>
            <a:r>
              <a:rPr lang="en-US" sz="1200" dirty="0"/>
              <a:t>Responses: 110</a:t>
            </a:r>
          </a:p>
          <a:p>
            <a:r>
              <a:rPr lang="en-US" sz="1200" dirty="0"/>
              <a:t>Reponses of “other” that did not fit in one of the above included a GIS certificate program, a library, and K-12.</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GIS&amp;T taught?</a:t>
            </a:r>
          </a:p>
        </p:txBody>
      </p:sp>
      <p:graphicFrame>
        <p:nvGraphicFramePr>
          <p:cNvPr id="8" name="Content Placeholder 7"/>
          <p:cNvGraphicFramePr>
            <a:graphicFrameLocks noGrp="1"/>
          </p:cNvGraphicFramePr>
          <p:nvPr>
            <p:ph sz="quarter" idx="1"/>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Metadata in Curriculum</a:t>
            </a:r>
          </a:p>
        </p:txBody>
      </p:sp>
      <p:sp>
        <p:nvSpPr>
          <p:cNvPr id="3" name="Content Placeholder 2"/>
          <p:cNvSpPr>
            <a:spLocks noGrp="1"/>
          </p:cNvSpPr>
          <p:nvPr>
            <p:ph sz="quarter" idx="1"/>
          </p:nvPr>
        </p:nvSpPr>
        <p:spPr/>
        <p:txBody>
          <a:bodyPr>
            <a:normAutofit fontScale="92500"/>
          </a:bodyPr>
          <a:lstStyle/>
          <a:p>
            <a:r>
              <a:rPr lang="en-US" dirty="0"/>
              <a:t>34% of respondents indicate issues regarding general metadata concepts have an important or very important role in GIS&amp;T curriculum within their organizations (n=101).</a:t>
            </a:r>
          </a:p>
          <a:p>
            <a:pPr lvl="1"/>
            <a:r>
              <a:rPr lang="en-US" dirty="0"/>
              <a:t>Respondent Average: 2.50</a:t>
            </a:r>
          </a:p>
          <a:p>
            <a:r>
              <a:rPr lang="en-US" dirty="0"/>
              <a:t>76% of respondents indicate that metadata </a:t>
            </a:r>
            <a:r>
              <a:rPr lang="en-US" b="1" dirty="0"/>
              <a:t>should </a:t>
            </a:r>
            <a:r>
              <a:rPr lang="en-US" dirty="0"/>
              <a:t>have an important or very important role in general GIS&amp;T curriculum.</a:t>
            </a:r>
          </a:p>
          <a:p>
            <a:pPr lvl="1"/>
            <a:r>
              <a:rPr lang="en-US" dirty="0"/>
              <a:t>Respondent Average: 5.02</a:t>
            </a:r>
          </a:p>
          <a:p>
            <a:r>
              <a:rPr lang="en-US" dirty="0"/>
              <a:t>These are statistically significantly different.</a:t>
            </a:r>
          </a:p>
          <a:p>
            <a:pPr lvl="1"/>
            <a:r>
              <a:rPr lang="en-US" dirty="0"/>
              <a:t>Interpretation: suggests a discrepancy between practice and theory.</a:t>
            </a:r>
          </a:p>
        </p:txBody>
      </p:sp>
      <p:sp>
        <p:nvSpPr>
          <p:cNvPr id="4" name="TextBox 3"/>
          <p:cNvSpPr txBox="1"/>
          <p:nvPr/>
        </p:nvSpPr>
        <p:spPr>
          <a:xfrm>
            <a:off x="167774" y="6428601"/>
            <a:ext cx="5928226" cy="276999"/>
          </a:xfrm>
          <a:prstGeom prst="rect">
            <a:avLst/>
          </a:prstGeom>
          <a:noFill/>
        </p:spPr>
        <p:txBody>
          <a:bodyPr wrap="none" rtlCol="0">
            <a:spAutoFit/>
          </a:bodyPr>
          <a:lstStyle/>
          <a:p>
            <a:r>
              <a:rPr lang="en-US" sz="1200" dirty="0"/>
              <a:t>(Scoring: Very Important 2, Important or Somewhat Important, 1, Not Important, 0)</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Importance of SDI in Organizational Curriculum</a:t>
            </a:r>
          </a:p>
        </p:txBody>
      </p:sp>
      <p:graphicFrame>
        <p:nvGraphicFramePr>
          <p:cNvPr id="5" name="Content Placeholder 4"/>
          <p:cNvGraphicFramePr>
            <a:graphicFrameLocks noGrp="1"/>
          </p:cNvGraphicFramePr>
          <p:nvPr>
            <p:ph sz="quarter" idx="1"/>
          </p:nvPr>
        </p:nvGraphicFramePr>
        <p:xfrm>
          <a:off x="301625" y="1527175"/>
          <a:ext cx="8504238" cy="45720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p:cNvSpPr txBox="1"/>
          <p:nvPr/>
        </p:nvSpPr>
        <p:spPr>
          <a:xfrm>
            <a:off x="146020" y="5943600"/>
            <a:ext cx="6864380" cy="523220"/>
          </a:xfrm>
          <a:prstGeom prst="rect">
            <a:avLst/>
          </a:prstGeom>
          <a:noFill/>
        </p:spPr>
        <p:txBody>
          <a:bodyPr wrap="none" rtlCol="0">
            <a:spAutoFit/>
          </a:bodyPr>
          <a:lstStyle/>
          <a:p>
            <a:r>
              <a:rPr lang="en-US" sz="1400" dirty="0"/>
              <a:t>n=91,</a:t>
            </a:r>
          </a:p>
          <a:p>
            <a:r>
              <a:rPr lang="en-US" sz="1400" dirty="0"/>
              <a:t>Reported % is the number of respondents who selected important or very important.</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XPANDSHOWBAR" val="True"/>
  <p:tag name="ANSWERNOWTEXT" val="Answer Now"/>
  <p:tag name="RESPTABLESTYLE" val="-1"/>
  <p:tag name="ALLOWDUPLICATES" val="False"/>
  <p:tag name="AUTOADVANCE" val="False"/>
  <p:tag name="STDCHART" val="1"/>
  <p:tag name="BUBBLENAMEVISIBLE" val="True"/>
  <p:tag name="DEFAULTNUMTEAMS" val="5"/>
  <p:tag name="CUSTOMCELLBACKCOLOR2" val="-13395457"/>
  <p:tag name="DISPLAYNAME" val="True"/>
  <p:tag name="GRIDROTATIONINTERVAL" val="2"/>
  <p:tag name="POLLINGCYCLE" val="2"/>
  <p:tag name="INCLUDENONRESPONDERS" val="False"/>
  <p:tag name="ALLOWUSERFEEDBACK" val="True"/>
  <p:tag name="REALTIMEBACKUPPATH" val="(None)"/>
  <p:tag name="ADVANCEDSETTINGSVIEW" val="True"/>
  <p:tag name="USESECONDARYMONITOR" val="True"/>
  <p:tag name="RESPCOUNTERSTYLE" val="-1"/>
  <p:tag name="NUMRESPONSES" val="1"/>
  <p:tag name="REVIEWONLY" val="False"/>
  <p:tag name="TEAMSINLEADERBOARD" val="5"/>
  <p:tag name="BUBBLEGROUPING" val="3"/>
  <p:tag name="CUSTOMCELLBACKCOLOR3" val="-268652"/>
  <p:tag name="DISPLAYDEVICEID" val="True"/>
  <p:tag name="GRIDPOSITION" val="1"/>
  <p:tag name="MULTIRESPDIVISOR" val="1"/>
  <p:tag name="INCORRECTPOINTVALUE" val="0"/>
  <p:tag name="CHARTSCALE" val="True"/>
  <p:tag name="BULLETTYPE" val="3"/>
  <p:tag name="COUNTDOWNSECONDS" val="10"/>
  <p:tag name="CHARTVALUEFORMAT" val="0%"/>
  <p:tag name="MAXRESPONDERS" val="5"/>
  <p:tag name="CUSTOMCELLFORECOLOR" val="-16777216"/>
  <p:tag name="DISPLAYDEVICENUMBER" val="True"/>
  <p:tag name="CHARTCOLORS" val="0"/>
  <p:tag name="INCLUDEPPT" val="True"/>
  <p:tag name="AUTOADJUSTPARTRANGE" val="True"/>
  <p:tag name="ANSWERNOWSTYLE" val="-1"/>
  <p:tag name="BACKUPSESSIONS" val="True"/>
  <p:tag name="PARTICIPANTSINLEADERBOARD" val="5"/>
  <p:tag name="CUSTOMCELLBACKCOLOR1" val="-657956"/>
  <p:tag name="AUTOSIZEGRID" val="True"/>
  <p:tag name="PARTLISTDEFAULT" val="0"/>
  <p:tag name="TPVERSION" val="2006"/>
  <p:tag name="RESPCOUNTERFORMAT" val="0"/>
  <p:tag name="AUTOUPDATEALIASES" val="True"/>
  <p:tag name="CUSTOMCELLBACKCOLOR4" val="-8355712"/>
  <p:tag name="CHARTLABELS" val="0"/>
  <p:tag name="ZEROBASED" val="False"/>
  <p:tag name="INPUTSOURCE" val="1"/>
  <p:tag name="BUBBLEVALUEFORMAT" val="0.0"/>
  <p:tag name="GRIDSIZE" val="{Width=800, Height=600}"/>
  <p:tag name="POWERPOINTVERSION" val="12.0"/>
  <p:tag name="ROTATIONINTERVAL" val="2"/>
  <p:tag name="GRIDOPACITY" val="90"/>
  <p:tag name="SHOWBARVISIBLE" val="True"/>
  <p:tag name="CUSTOMGRIDBACKCOLOR" val="-2830136"/>
  <p:tag name="REALTIMEBACKUP" val="False"/>
  <p:tag name="USESCHEMECOLORS" val="True"/>
  <p:tag name="BACKUPMAINTENANCE" val="7"/>
  <p:tag name="COUNTDOWNSTYLE" val="-1"/>
  <p:tag name="BUBBLESIZEVISIBLE" val="True"/>
  <p:tag name="CORRECTPOINTVALUE" val="100"/>
  <p:tag name="RESETCHARTS" val="Tru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659</TotalTime>
  <Words>1042</Words>
  <Application>Microsoft Office PowerPoint</Application>
  <PresentationFormat>On-screen Show (4:3)</PresentationFormat>
  <Paragraphs>153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Georgia</vt:lpstr>
      <vt:lpstr>Wingdings</vt:lpstr>
      <vt:lpstr>Wingdings 2</vt:lpstr>
      <vt:lpstr>Civic</vt:lpstr>
      <vt:lpstr>FGDC Framework and Metadata Survey</vt:lpstr>
      <vt:lpstr>Project Scope</vt:lpstr>
      <vt:lpstr>Survey Overview</vt:lpstr>
      <vt:lpstr>Overview: Demographic Information</vt:lpstr>
      <vt:lpstr>Respondent Institutional Role</vt:lpstr>
      <vt:lpstr>Institutional Type (inc. Degree Programs) </vt:lpstr>
      <vt:lpstr>Where is GIS&amp;T taught?</vt:lpstr>
      <vt:lpstr>Importance of Metadata in Curriculum</vt:lpstr>
      <vt:lpstr>Importance of SDI in Organizational Curriculum</vt:lpstr>
      <vt:lpstr>General Importance of SDI in Curriculum</vt:lpstr>
      <vt:lpstr>Metadata versus SDI</vt:lpstr>
      <vt:lpstr>Familiarity with Framework Concepts</vt:lpstr>
      <vt:lpstr>Framework Theme Familiarity</vt:lpstr>
      <vt:lpstr>More on Framework</vt:lpstr>
      <vt:lpstr>Demographics of Framework Familiarity</vt:lpstr>
      <vt:lpstr>Benefits of Standards</vt:lpstr>
      <vt:lpstr>Perceptions Regarding Who Benefits</vt:lpstr>
      <vt:lpstr>Summary Conclusions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Anthony Jenniges</cp:lastModifiedBy>
  <cp:revision>77</cp:revision>
  <dcterms:created xsi:type="dcterms:W3CDTF">2006-08-16T00:00:00Z</dcterms:created>
  <dcterms:modified xsi:type="dcterms:W3CDTF">2019-03-16T04:07:37Z</dcterms:modified>
  <cp:contentStatus/>
</cp:coreProperties>
</file>