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97" r:id="rId4"/>
    <p:sldId id="262" r:id="rId5"/>
    <p:sldId id="295" r:id="rId6"/>
    <p:sldId id="265" r:id="rId7"/>
    <p:sldId id="267" r:id="rId8"/>
    <p:sldId id="268" r:id="rId9"/>
    <p:sldId id="271" r:id="rId10"/>
    <p:sldId id="292" r:id="rId11"/>
    <p:sldId id="300" r:id="rId12"/>
    <p:sldId id="275" r:id="rId13"/>
    <p:sldId id="293" r:id="rId14"/>
    <p:sldId id="284" r:id="rId15"/>
    <p:sldId id="277" r:id="rId16"/>
    <p:sldId id="278" r:id="rId17"/>
    <p:sldId id="280" r:id="rId18"/>
    <p:sldId id="294" r:id="rId19"/>
    <p:sldId id="281" r:id="rId20"/>
    <p:sldId id="289" r:id="rId21"/>
    <p:sldId id="290" r:id="rId22"/>
    <p:sldId id="288" r:id="rId23"/>
    <p:sldId id="285" r:id="rId24"/>
    <p:sldId id="299" r:id="rId25"/>
    <p:sldId id="286" r:id="rId26"/>
    <p:sldId id="291" r:id="rId27"/>
    <p:sldId id="298" r:id="rId28"/>
    <p:sldId id="26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23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3BF3F2C-BBB0-4710-88B2-B1F317C4C7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64FE349-8A6C-489C-9149-84CA4AD5F7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9EC95414-2FF0-45E6-9788-15DAE08C461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E0631CBF-8AF3-4E6A-8359-9C58F730E34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4CF32EE1-5E94-4ACF-8648-E5A26A16E0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EB29E61C-63EE-4B20-8667-C32601CA89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D17A14-D093-4334-BDD8-D48438B04C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7F0F1A-DCF7-4175-B402-BD93D4F483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335DF0-25F0-4A65-BCC8-432E0C6FCEC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84C1FFDB-E96B-407E-B103-ABE68C36E8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2278E3D-7E7B-4886-A2FF-8F0959F6F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C4031AE-53C6-4054-BA63-491EA6D946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37B62A-589B-4DFC-9448-4056AA9331B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B90BEBA-EBD5-41CA-86CB-2ECCBE5C27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61B0F14-E248-43C8-8F65-7EC3E9D2F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945F49-9A91-403D-A2CE-647652B661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E7AC14-A147-4DAB-AA3B-44FD3C3F3A5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77823707-25F2-49B6-A416-3D56D8A2D8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955F0B5-04DD-4DB3-87FB-5ED7BDA7A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E98CB73-0E81-40B2-81FD-9E97E1CB7D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64564-6605-40BB-BC2A-45E4C9886FE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E6F06A85-0A15-4247-BE94-2CBC0026696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A41ECD0-56F2-46A9-9D83-9A946575C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0393-FE76-4D78-A00F-A866DB39E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92666-6F72-4742-A433-91C9FFF04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3E52-B4FA-400D-84EC-387D953F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B0BEF-65AE-45FB-B1A3-601D031F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44F1B-1170-4BA7-9583-0427E1F1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4BADF0-D7BC-4B66-8F3F-EAA830D7FB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89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7620-1F66-4164-98D6-16AFC8E6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EC8BB-D89B-445C-813E-814D2562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B905-2C91-4786-A5BA-86711C03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0A986-3B12-4439-86B3-39619547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0BF21-FFF4-4D16-8AA4-17A63718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E9033-7B18-4356-8C35-A8652F3CF0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59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635C2-91C5-4D55-8F84-03AC17435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16662-0EC6-4920-8277-C44753F21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12167-D6DC-4920-9AF6-10A0DB4A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1DEC3-7D54-46BA-BF10-D2746B67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C4B50-B1F4-4CD0-AE91-C5FBD593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3D8F9-14DE-41F6-8434-7B4F5F62AD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330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14D8-86EC-4D4B-B592-2F0A8B72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6FDE9-B95F-42A6-9922-B6D1EF9870E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22425-3849-40CE-950A-7DE061825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C5452-07EF-4BD2-AC5E-43939131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0BBEE-7D7C-412C-8DAF-D8C182DE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C4B37-645A-40BC-A2AC-1F8E5C54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40E4B3A-81EE-4AB4-BFEF-97F89EF5A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360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D41B-35BF-438E-85F4-C72546D6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4C7F0786-EAB6-4D2B-BAF0-143168E25354}"/>
              </a:ext>
            </a:extLst>
          </p:cNvPr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8C756-8D30-41BC-A111-89F9FCA2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3D5CE-13C2-4633-B014-8F75E8E3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67686-F63B-453E-BF5B-B709399E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79A854C-1037-4601-9F47-7FE708E6D0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120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A225-4293-4FC6-9A28-FAF91865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8413-5049-47B6-946E-CA114A5D7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9F542-8BF4-4456-A3B6-B0ED2C3C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C0894-EEFB-40EF-9E54-C048AE8A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07DAD-BF7D-496D-9018-98E12EDB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655F2-CD82-4A0A-8813-ED043B7AC1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09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CE37-B19D-4AAE-99AF-1DAAFE3B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0E843-F805-47B5-ABCC-7E1A80F42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45451-32F1-4235-B89C-64326280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4E46B-228B-4F55-8D9D-3E466AAF4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178AD-8104-4590-8092-41F16B59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3727EB-4441-49DD-884B-AF2C769455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53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C3F7-DADD-45B5-9D28-95CABEB3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5395C-6C77-425A-B2A7-A207C323F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99335-C071-40EE-B4DF-BAE164A7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ED4CA-0B9F-4770-9E9C-32D6A0AA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686C6-8DE9-466D-BA35-2F1B4445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98F3B-8088-4030-94B1-F2DD06A8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ED8F5-97F2-4AE6-82BE-5E2DAE8B7A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42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5718-0B90-42FA-85E4-12B7B76D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2E984-9385-4DE7-B06D-EBFDFF402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9A349-FD34-4C03-A7EA-67F4EBD9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B411A-8563-4505-83D7-F4885EF5B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1C982-A373-48BB-9CAA-D319BED96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2BD55-0727-4B0C-8472-62BEA76A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11B22E-DBA5-4425-BD5C-ADC8B2C2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D71A2-931A-4772-9350-44E314B4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7815C7-E4F5-44BB-8771-1799A4CF10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496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6373-2240-4E34-8366-61A380F7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DE7AD-125B-4B21-B235-6ECAFF18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263BB-AC90-4A43-8CE0-E6CA5F0A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64676-DA2E-457E-A607-2AA9B3C0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2EB1C-960A-4CA7-9D38-77662DF93F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92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80451-D1B8-43A9-9532-7620C511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13B61-93F8-4A29-9879-831E1ECA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03A30-7F57-4B7D-8D2E-79EADED3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C772-15DF-4CFB-A9CE-E416EE3395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81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A72C-499C-414E-A4BC-50313323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A9B8-50AD-4C76-9B55-D6D2DA925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9C3B8-5206-4852-BE1B-E31B77FE8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612F7-A043-4141-9778-E85D9093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1876C-F2D8-44B1-945E-068AA988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A3FA5-BBCC-4AA7-9451-C83D33C1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C644D-A2B7-4392-8FFC-22C3C3B0BB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40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26D1-030C-45B9-8330-03DAA7C6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DF456-4DE3-443F-99D0-E0305AB60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766FE-C78A-40CA-BD7E-7EF9D4FC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AAA73-328C-4A9C-9B83-386A3FA18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F7B4D-792E-4BA9-898F-50D5F815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41CDB-379A-4066-AE5B-45D17010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4C5C00-404E-41EE-AFE9-C453138F6E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20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9DA1068-62CC-449E-A9D0-AB28513E7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113D86A-E471-46F5-AE8A-6999F9F10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42E6958-CD94-4235-AE2F-98AFFA32D7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5A632A6-1CD3-4C47-8A91-57E9EF26BD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4D63956-5ED6-4668-8A9D-A97D5E37FF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BC6FBDF-540A-45EC-835F-B32A2AA7CA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01E5520-0225-4526-8FE5-4E9FDC1934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 anchor="ctr"/>
          <a:lstStyle/>
          <a:p>
            <a:r>
              <a:rPr lang="en-US" altLang="en-US" sz="4400" b="1"/>
              <a:t>Causality Assessment in Drug Induced Liver Injury</a:t>
            </a:r>
            <a:br>
              <a:rPr lang="en-US" altLang="en-US" sz="4000"/>
            </a:br>
            <a:br>
              <a:rPr lang="en-US" altLang="en-US" sz="4000"/>
            </a:br>
            <a:r>
              <a:rPr lang="en-US" altLang="en-US" sz="2400" b="1">
                <a:solidFill>
                  <a:schemeClr val="folHlink"/>
                </a:solidFill>
              </a:rPr>
              <a:t>FDA, PhRMA, AASLD Symposium</a:t>
            </a:r>
            <a:br>
              <a:rPr lang="en-US" altLang="en-US" sz="2400" b="1">
                <a:solidFill>
                  <a:schemeClr val="folHlink"/>
                </a:solidFill>
              </a:rPr>
            </a:br>
            <a:r>
              <a:rPr lang="en-US" altLang="en-US" sz="2400" b="1">
                <a:solidFill>
                  <a:schemeClr val="folHlink"/>
                </a:solidFill>
              </a:rPr>
              <a:t>January 28, 2005</a:t>
            </a:r>
            <a:r>
              <a:rPr lang="en-US" altLang="en-US" sz="4000"/>
              <a:t> 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AAC7FAAB-2246-4220-AB0C-931ACC342F5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4724400"/>
            <a:ext cx="7696200" cy="1752600"/>
          </a:xfrm>
        </p:spPr>
        <p:txBody>
          <a:bodyPr/>
          <a:lstStyle/>
          <a:p>
            <a:r>
              <a:rPr lang="en-US" altLang="en-US" sz="3200" b="1"/>
              <a:t>Robert J. Fontana, MD</a:t>
            </a:r>
          </a:p>
          <a:p>
            <a:r>
              <a:rPr lang="en-US" altLang="en-US" sz="3200" b="1"/>
              <a:t>University of Michigan Medical School</a:t>
            </a:r>
            <a:r>
              <a:rPr lang="en-US" altLang="en-US" sz="320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72A952D-8B57-489C-AB89-BD0DBAE52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DILI Diagnosis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B0C5B92-68B5-48C9-B690-91A2C833F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DILI is a diagnosis of exclusion based on circumstantial evidence due to lack of objective confirmatory lab test, rechallenge, or </a:t>
            </a:r>
            <a:r>
              <a:rPr lang="en-US" altLang="en-US" b="1">
                <a:solidFill>
                  <a:schemeClr val="folHlink"/>
                </a:solidFill>
              </a:rPr>
              <a:t>“GOLD”</a:t>
            </a:r>
            <a:r>
              <a:rPr lang="en-US" altLang="en-US" b="1"/>
              <a:t> standard 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Requires a high index of suspicion		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DILI diagnosis is usually retrospective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Exclude other causes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Dechallenge requires follow-up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b="1"/>
          </a:p>
          <a:p>
            <a:pPr>
              <a:lnSpc>
                <a:spcPct val="90000"/>
              </a:lnSpc>
            </a:pPr>
            <a:endParaRPr lang="en-US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FC2641D7-7D23-41E7-9FC3-309AD4E5F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"/>
            <a:ext cx="7467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tx2"/>
                </a:solidFill>
              </a:rPr>
              <a:t>ADR:  Causality Assessment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36AF3C1E-F6A1-4296-8AD8-56A006DE9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828800"/>
            <a:ext cx="3886200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latin typeface=""/>
              </a:rPr>
              <a:t>●   </a:t>
            </a:r>
            <a:r>
              <a:rPr lang="en-US" altLang="en-US" sz="2800" b="1">
                <a:latin typeface=""/>
              </a:rPr>
              <a:t>Definite</a:t>
            </a:r>
          </a:p>
          <a:p>
            <a:pPr>
              <a:spcBef>
                <a:spcPct val="50000"/>
              </a:spcBef>
            </a:pPr>
            <a:r>
              <a:rPr lang="en-US" altLang="en-US" sz="2800" b="1">
                <a:latin typeface=""/>
              </a:rPr>
              <a:t>●   Highly probable</a:t>
            </a:r>
          </a:p>
          <a:p>
            <a:pPr>
              <a:spcBef>
                <a:spcPct val="50000"/>
              </a:spcBef>
            </a:pPr>
            <a:r>
              <a:rPr lang="en-US" altLang="en-US" sz="2800" b="1">
                <a:latin typeface=""/>
              </a:rPr>
              <a:t>●   Probable</a:t>
            </a:r>
          </a:p>
          <a:p>
            <a:pPr>
              <a:spcBef>
                <a:spcPct val="50000"/>
              </a:spcBef>
            </a:pPr>
            <a:r>
              <a:rPr lang="en-US" altLang="en-US" sz="2800" b="1">
                <a:latin typeface=""/>
              </a:rPr>
              <a:t>●   Possible</a:t>
            </a:r>
          </a:p>
          <a:p>
            <a:pPr>
              <a:spcBef>
                <a:spcPct val="50000"/>
              </a:spcBef>
            </a:pPr>
            <a:r>
              <a:rPr lang="en-US" altLang="en-US" sz="2800" b="1">
                <a:latin typeface=""/>
              </a:rPr>
              <a:t>●   Unlikely</a:t>
            </a:r>
          </a:p>
          <a:p>
            <a:pPr>
              <a:spcBef>
                <a:spcPct val="50000"/>
              </a:spcBef>
            </a:pPr>
            <a:r>
              <a:rPr lang="en-US" altLang="en-US" sz="2800" b="1">
                <a:latin typeface=""/>
              </a:rPr>
              <a:t>●   Excluded / other</a:t>
            </a:r>
          </a:p>
        </p:txBody>
      </p:sp>
      <p:graphicFrame>
        <p:nvGraphicFramePr>
          <p:cNvPr id="60420" name="Group 4">
            <a:extLst>
              <a:ext uri="{FF2B5EF4-FFF2-40B4-BE49-F238E27FC236}">
                <a16:creationId xmlns:a16="http://schemas.microsoft.com/office/drawing/2014/main" id="{452420B4-8EE3-45AA-BD8F-30FDF2189FC0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1905000"/>
          <a:ext cx="1600200" cy="35052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3129792833"/>
                    </a:ext>
                  </a:extLst>
                </a:gridCol>
              </a:tblGrid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32879"/>
                  </a:ext>
                </a:extLst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544909"/>
                  </a:ext>
                </a:extLst>
              </a:tr>
              <a:tr h="698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02476"/>
                  </a:ext>
                </a:extLst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89272"/>
                  </a:ext>
                </a:extLst>
              </a:tr>
              <a:tr h="701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290210"/>
                  </a:ext>
                </a:extLst>
              </a:tr>
            </a:tbl>
          </a:graphicData>
        </a:graphic>
      </p:graphicFrame>
      <p:sp>
        <p:nvSpPr>
          <p:cNvPr id="60434" name="Text Box 18">
            <a:extLst>
              <a:ext uri="{FF2B5EF4-FFF2-40B4-BE49-F238E27FC236}">
                <a16:creationId xmlns:a16="http://schemas.microsoft.com/office/drawing/2014/main" id="{20195144-A464-4FB4-ABFC-00E2A6EE4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828800"/>
            <a:ext cx="12192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100%</a:t>
            </a:r>
          </a:p>
          <a:p>
            <a:pPr>
              <a:spcBef>
                <a:spcPct val="50000"/>
              </a:spcBef>
            </a:pPr>
            <a:endParaRPr lang="en-US" altLang="en-US" sz="2400" b="1"/>
          </a:p>
          <a:p>
            <a:pPr>
              <a:spcBef>
                <a:spcPct val="50000"/>
              </a:spcBef>
            </a:pPr>
            <a:endParaRPr lang="en-US" altLang="en-US" sz="2400" b="1"/>
          </a:p>
          <a:p>
            <a:pPr>
              <a:spcBef>
                <a:spcPct val="50000"/>
              </a:spcBef>
            </a:pPr>
            <a:r>
              <a:rPr lang="en-US" altLang="en-US" sz="2400" b="1"/>
              <a:t>50%</a:t>
            </a:r>
          </a:p>
          <a:p>
            <a:pPr>
              <a:spcBef>
                <a:spcPct val="50000"/>
              </a:spcBef>
            </a:pPr>
            <a:endParaRPr lang="en-US" altLang="en-US" sz="2400" b="1"/>
          </a:p>
          <a:p>
            <a:pPr>
              <a:spcBef>
                <a:spcPct val="50000"/>
              </a:spcBef>
            </a:pPr>
            <a:endParaRPr lang="en-US" altLang="en-US" sz="2400" b="1"/>
          </a:p>
          <a:p>
            <a:pPr>
              <a:spcBef>
                <a:spcPct val="50000"/>
              </a:spcBef>
            </a:pPr>
            <a:r>
              <a:rPr lang="en-US" altLang="en-US" sz="2400" b="1"/>
              <a:t>0%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096EDB3-B5FA-49DD-B4C8-55C48423C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DILI: Causality Assessment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AEBB093-1C97-44D3-BE89-FFA63A2684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Generic instruments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WHO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Bayesian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Liver specific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Expert opinion </a:t>
            </a:r>
          </a:p>
          <a:p>
            <a:pPr lvl="1">
              <a:lnSpc>
                <a:spcPct val="90000"/>
              </a:lnSpc>
            </a:pPr>
            <a:r>
              <a:rPr lang="en-US" altLang="en-US" b="1" u="sng"/>
              <a:t>R</a:t>
            </a:r>
            <a:r>
              <a:rPr lang="en-US" altLang="en-US" b="1"/>
              <a:t>oussel </a:t>
            </a:r>
            <a:r>
              <a:rPr lang="en-US" altLang="en-US" b="1" u="sng"/>
              <a:t>U</a:t>
            </a:r>
            <a:r>
              <a:rPr lang="en-US" altLang="en-US" b="1"/>
              <a:t>claf </a:t>
            </a:r>
            <a:r>
              <a:rPr lang="en-US" altLang="en-US" b="1" u="sng"/>
              <a:t>C</a:t>
            </a:r>
            <a:r>
              <a:rPr lang="en-US" altLang="en-US" b="1"/>
              <a:t>ausality </a:t>
            </a:r>
            <a:r>
              <a:rPr lang="en-US" altLang="en-US" b="1" u="sng"/>
              <a:t>A</a:t>
            </a:r>
            <a:r>
              <a:rPr lang="en-US" altLang="en-US" b="1"/>
              <a:t>ssessment </a:t>
            </a:r>
            <a:r>
              <a:rPr lang="en-US" altLang="en-US" b="1" u="sng"/>
              <a:t>M</a:t>
            </a:r>
            <a:r>
              <a:rPr lang="en-US" altLang="en-US" b="1"/>
              <a:t>ethod (RUCAM) ‘89</a:t>
            </a:r>
          </a:p>
          <a:p>
            <a:pPr lvl="1">
              <a:lnSpc>
                <a:spcPct val="90000"/>
              </a:lnSpc>
            </a:pPr>
            <a:r>
              <a:rPr lang="en-US" altLang="en-US" b="1" u="sng"/>
              <a:t>C</a:t>
            </a:r>
            <a:r>
              <a:rPr lang="en-US" altLang="en-US" b="1"/>
              <a:t>linical </a:t>
            </a:r>
            <a:r>
              <a:rPr lang="en-US" altLang="en-US" b="1" u="sng"/>
              <a:t>D</a:t>
            </a:r>
            <a:r>
              <a:rPr lang="en-US" altLang="en-US" b="1"/>
              <a:t>iagnostic </a:t>
            </a:r>
            <a:r>
              <a:rPr lang="en-US" altLang="en-US" b="1" u="sng"/>
              <a:t>S</a:t>
            </a:r>
            <a:r>
              <a:rPr lang="en-US" altLang="en-US" b="1"/>
              <a:t>cale (CDS)  ‘97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DILIN approach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A10F605-3839-4E45-9738-3F3019998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altLang="en-US" b="1"/>
              <a:t>DILI Causality Instrument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82AA8B8-9A64-4E06-BD5C-2137D6405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b="1"/>
              <a:t>Sensitive</a:t>
            </a:r>
          </a:p>
          <a:p>
            <a:pPr>
              <a:lnSpc>
                <a:spcPct val="80000"/>
              </a:lnSpc>
            </a:pPr>
            <a:r>
              <a:rPr lang="en-US" altLang="en-US" sz="2800" b="1"/>
              <a:t>Specific- Low probability in non-drug cases</a:t>
            </a:r>
          </a:p>
          <a:p>
            <a:pPr>
              <a:lnSpc>
                <a:spcPct val="80000"/>
              </a:lnSpc>
            </a:pPr>
            <a:r>
              <a:rPr lang="en-US" altLang="en-US" sz="2800" b="1"/>
              <a:t>Reproducible </a:t>
            </a:r>
          </a:p>
          <a:p>
            <a:pPr>
              <a:lnSpc>
                <a:spcPct val="80000"/>
              </a:lnSpc>
            </a:pPr>
            <a:r>
              <a:rPr lang="en-US" altLang="en-US" sz="2800" b="1"/>
              <a:t>Content validity- weighting is evidence based </a:t>
            </a:r>
          </a:p>
          <a:p>
            <a:pPr>
              <a:lnSpc>
                <a:spcPct val="80000"/>
              </a:lnSpc>
            </a:pPr>
            <a:r>
              <a:rPr lang="en-US" altLang="en-US" sz="2800" b="1"/>
              <a:t>Criterion validity- “Gold Standard”  expert panel</a:t>
            </a:r>
          </a:p>
          <a:p>
            <a:pPr>
              <a:lnSpc>
                <a:spcPct val="80000"/>
              </a:lnSpc>
            </a:pPr>
            <a:r>
              <a:rPr lang="en-US" altLang="en-US" sz="2800" b="1"/>
              <a:t>Discrimination- a semi-quantitative estimate </a:t>
            </a:r>
          </a:p>
          <a:p>
            <a:pPr>
              <a:lnSpc>
                <a:spcPct val="80000"/>
              </a:lnSpc>
            </a:pPr>
            <a:r>
              <a:rPr lang="en-US" altLang="en-US" sz="2800" b="1"/>
              <a:t>Validated in independent groups</a:t>
            </a:r>
          </a:p>
          <a:p>
            <a:pPr>
              <a:lnSpc>
                <a:spcPct val="80000"/>
              </a:lnSpc>
            </a:pPr>
            <a:r>
              <a:rPr lang="en-US" altLang="en-US" sz="2800" b="1"/>
              <a:t>Generalizability- Young vs old, mild vs severe, hepatocellular vs cholestatic, normal vs abnormal baseline LFT’s </a:t>
            </a:r>
          </a:p>
          <a:p>
            <a:pPr>
              <a:lnSpc>
                <a:spcPct val="80000"/>
              </a:lnSpc>
            </a:pPr>
            <a:r>
              <a:rPr lang="en-US" altLang="en-US" sz="2800" b="1"/>
              <a:t>Ease of use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E8CD45B-982E-4107-9225-363B7883C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33400"/>
            <a:ext cx="8686800" cy="990600"/>
          </a:xfrm>
        </p:spPr>
        <p:txBody>
          <a:bodyPr/>
          <a:lstStyle/>
          <a:p>
            <a: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rPr>
              <a:t>RUCAM </a:t>
            </a:r>
            <a:br>
              <a:rPr lang="en-US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rPr>
            </a:br>
            <a:endParaRPr lang="en-US" altLang="en-US" b="1"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210BA84-ABFD-4C89-8177-A4F979E1F1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0"/>
            <a:ext cx="8001000" cy="4191000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Temporal relationship 			(0 to 2)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Course 						(-2 to 3)  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Risk factors 					(0 to 2)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Concomitant drug 				(0 to -3)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Non-drug causes 				(-3 to 2)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Prior reports/ information 			(0 to 2)</a:t>
            </a:r>
          </a:p>
          <a:p>
            <a:pPr marL="533400" indent="-533400">
              <a:lnSpc>
                <a:spcPct val="80000"/>
              </a:lnSpc>
            </a:pPr>
            <a:r>
              <a:rPr lang="en-US" altLang="en-US" sz="2400" b="1">
                <a:latin typeface="Helvetica" panose="020B0604020202020204" pitchFamily="34" charset="0"/>
              </a:rPr>
              <a:t>Re-challenge 					(-2 to 3) 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Helvetica" panose="020B0604020202020204" pitchFamily="34" charset="0"/>
              </a:rPr>
              <a:t> 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 sz="2400" b="1" u="sng">
                <a:solidFill>
                  <a:srgbClr val="FFCC00"/>
                </a:solidFill>
                <a:latin typeface="Helvetica" panose="020B0604020202020204" pitchFamily="34" charset="0"/>
              </a:rPr>
              <a:t>Score (-8 to 14</a:t>
            </a:r>
            <a:r>
              <a:rPr lang="en-US" altLang="en-US" sz="2400" b="1">
                <a:solidFill>
                  <a:srgbClr val="FFCC00"/>
                </a:solidFill>
                <a:latin typeface="Helvetica" panose="020B0604020202020204" pitchFamily="34" charset="0"/>
              </a:rPr>
              <a:t>)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Helvetica" panose="020B0604020202020204" pitchFamily="34" charset="0"/>
              </a:rPr>
              <a:t>	</a:t>
            </a:r>
            <a:r>
              <a:rPr lang="en-US" altLang="en-US" sz="2400" b="1">
                <a:latin typeface="Helvetica" panose="020B0604020202020204" pitchFamily="34" charset="0"/>
              </a:rPr>
              <a:t>Highly probable &gt;8	Possible 3-5  Excluded ≤0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Helvetica" panose="020B0604020202020204" pitchFamily="34" charset="0"/>
              </a:rPr>
              <a:t>	Probable 6-8		Unlikely 1-2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en-US" sz="2400" b="1">
              <a:latin typeface="Helvetica" panose="020B0604020202020204" pitchFamily="34" charset="0"/>
            </a:endParaRP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8946ACCA-C9B5-40B0-8029-B3EA3737F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76200" cmpd="tri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2924E38C-68AC-45EB-8A1D-DD47E5B8A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324600"/>
            <a:ext cx="324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1">
                <a:latin typeface="Times New Roman" panose="02020603050405020304" pitchFamily="18" charset="0"/>
              </a:rPr>
              <a:t>J Clin Epidemiol 1993;46:1323-1330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29B48F4-3FDB-450C-BE6C-ECAF5DC75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RUCAM limitations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CD6D2E1-E90D-478A-9B73-5A7C77DE3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Ambiguous instructions</a:t>
            </a:r>
          </a:p>
          <a:p>
            <a:pPr lvl="1"/>
            <a:r>
              <a:rPr lang="en-US" altLang="en-US" b="1"/>
              <a:t>Criteria for competing cause/drug not clear</a:t>
            </a:r>
          </a:p>
          <a:p>
            <a:r>
              <a:rPr lang="en-US" altLang="en-US" b="1"/>
              <a:t>Onset &gt; 30 days after d/c </a:t>
            </a:r>
            <a:r>
              <a:rPr lang="en-US" altLang="en-US" sz="2400" b="1"/>
              <a:t>(e.g. Augmentin)</a:t>
            </a:r>
          </a:p>
          <a:p>
            <a:r>
              <a:rPr lang="en-US" altLang="en-US" b="1"/>
              <a:t>Derived from expert opinion rather than prospectively collected data set </a:t>
            </a:r>
          </a:p>
          <a:p>
            <a:pPr lvl="1"/>
            <a:r>
              <a:rPr lang="en-US" altLang="en-US" b="1"/>
              <a:t>Limited risk factors</a:t>
            </a:r>
          </a:p>
          <a:p>
            <a:pPr lvl="1"/>
            <a:r>
              <a:rPr lang="en-US" altLang="en-US" b="1"/>
              <a:t>Overweighting of rechallenge</a:t>
            </a:r>
          </a:p>
          <a:p>
            <a:endParaRPr lang="en-US" altLang="en-US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E85492D-B94F-4AB0-8369-41B5D9465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Clinical Diagnostic Scale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617D2B7-649A-4B91-9AFF-9D12411A9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altLang="en-US" sz="2400" b="1"/>
              <a:t>Temporal association			</a:t>
            </a:r>
          </a:p>
          <a:p>
            <a:pPr lvl="1"/>
            <a:r>
              <a:rPr lang="en-US" altLang="en-US" sz="2400" b="1"/>
              <a:t>From initiation				(1 to 3)</a:t>
            </a:r>
          </a:p>
          <a:p>
            <a:pPr lvl="1"/>
            <a:r>
              <a:rPr lang="en-US" altLang="en-US" sz="2400" b="1"/>
              <a:t>From cessation				(-3 to 3)</a:t>
            </a:r>
          </a:p>
          <a:p>
            <a:pPr lvl="1"/>
            <a:r>
              <a:rPr lang="en-US" altLang="en-US" sz="2400" b="1"/>
              <a:t>Normalization				(0 to 3)</a:t>
            </a:r>
          </a:p>
          <a:p>
            <a:r>
              <a:rPr lang="en-US" altLang="en-US" sz="2400" b="1"/>
              <a:t>Non-drug causes				(-3 to 3)</a:t>
            </a:r>
          </a:p>
          <a:p>
            <a:r>
              <a:rPr lang="en-US" altLang="en-US" sz="2400" b="1"/>
              <a:t>Extrahepatic manifestations			(0 to 3)</a:t>
            </a:r>
          </a:p>
          <a:p>
            <a:r>
              <a:rPr lang="en-US" altLang="en-US" sz="2400" b="1"/>
              <a:t>Rechallenge					(0 to 3)</a:t>
            </a:r>
          </a:p>
          <a:p>
            <a:r>
              <a:rPr lang="en-US" altLang="en-US" sz="2400" b="1"/>
              <a:t>Prior reports					(-3 to 2)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F67AF196-6BFF-45B0-BAE0-C0F72AAA3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751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u="sng">
                <a:solidFill>
                  <a:schemeClr val="folHlink"/>
                </a:solidFill>
              </a:rPr>
              <a:t>Score (- 9 to 20)</a:t>
            </a:r>
          </a:p>
          <a:p>
            <a:r>
              <a:rPr lang="en-US" altLang="en-US" sz="2000" b="1"/>
              <a:t>Definite &gt; 17		Possible 10-13		Excluded &lt; 6</a:t>
            </a:r>
          </a:p>
          <a:p>
            <a:r>
              <a:rPr lang="en-US" altLang="en-US" sz="2000" b="1"/>
              <a:t>Probable 14-17		Unlikely  6-9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FDDDCCA7-1442-4392-B49D-54D12F86B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324600"/>
            <a:ext cx="2366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(Hepatology 1997;26: 664)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14A6582-4CBA-4F80-824C-7AE626A55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/>
              <a:t>228 Spanish cases ’94-’00</a:t>
            </a:r>
            <a:br>
              <a:rPr lang="en-US" altLang="en-US" sz="4000" b="1"/>
            </a:br>
            <a:r>
              <a:rPr lang="en-US" altLang="en-US" sz="2800" b="1"/>
              <a:t>Gold standard:  Expert panel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CAFDC0A4-C707-482B-A3C6-F3A64F022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324600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(Hepatology 2001; 33: 123)</a:t>
            </a:r>
          </a:p>
        </p:txBody>
      </p:sp>
      <p:sp>
        <p:nvSpPr>
          <p:cNvPr id="28678" name="Text Box 6">
            <a:extLst>
              <a:ext uri="{FF2B5EF4-FFF2-40B4-BE49-F238E27FC236}">
                <a16:creationId xmlns:a16="http://schemas.microsoft.com/office/drawing/2014/main" id="{51582264-742F-4DD6-A101-EF75B41CA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81200"/>
            <a:ext cx="624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28679" name="Text Box 7">
            <a:extLst>
              <a:ext uri="{FF2B5EF4-FFF2-40B4-BE49-F238E27FC236}">
                <a16:creationId xmlns:a16="http://schemas.microsoft.com/office/drawing/2014/main" id="{F46F719C-AA1B-4DAD-96AB-C98218008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2322513"/>
            <a:ext cx="8321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28680" name="Text Box 8">
            <a:extLst>
              <a:ext uri="{FF2B5EF4-FFF2-40B4-BE49-F238E27FC236}">
                <a16:creationId xmlns:a16="http://schemas.microsoft.com/office/drawing/2014/main" id="{723B5690-D856-4A39-B697-11854452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2398713"/>
            <a:ext cx="2835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B8B8273C-C7AA-4115-B139-0A84AC4AF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84582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/>
              <a:t>	</a:t>
            </a:r>
            <a:r>
              <a:rPr lang="en-US" altLang="en-US" sz="2800" b="1"/>
              <a:t>		     	CDS</a:t>
            </a:r>
          </a:p>
          <a:p>
            <a:r>
              <a:rPr lang="en-US" altLang="en-US" sz="2800" b="1"/>
              <a:t>RUCAM      </a:t>
            </a:r>
            <a:r>
              <a:rPr lang="en-US" altLang="en-US" sz="2800" b="1" u="sng"/>
              <a:t>Exclude</a:t>
            </a:r>
            <a:r>
              <a:rPr lang="en-US" altLang="en-US" sz="2800" b="1"/>
              <a:t>     </a:t>
            </a:r>
            <a:r>
              <a:rPr lang="en-US" altLang="en-US" sz="2800" b="1" u="sng"/>
              <a:t>Unlike</a:t>
            </a:r>
            <a:r>
              <a:rPr lang="en-US" altLang="en-US" sz="2800" b="1"/>
              <a:t>    </a:t>
            </a:r>
            <a:r>
              <a:rPr lang="en-US" altLang="en-US" sz="2800" b="1" u="sng"/>
              <a:t>Poss</a:t>
            </a:r>
            <a:r>
              <a:rPr lang="en-US" altLang="en-US" sz="2800" b="1"/>
              <a:t>     </a:t>
            </a:r>
            <a:r>
              <a:rPr lang="en-US" altLang="en-US" sz="2800" b="1" u="sng"/>
              <a:t>Prob</a:t>
            </a:r>
            <a:r>
              <a:rPr lang="en-US" altLang="en-US" sz="2800" b="1"/>
              <a:t>   </a:t>
            </a:r>
            <a:r>
              <a:rPr lang="en-US" altLang="en-US" sz="2800" b="1" u="sng"/>
              <a:t>Def</a:t>
            </a:r>
          </a:p>
          <a:p>
            <a:r>
              <a:rPr lang="en-US" altLang="en-US" sz="2800" b="1"/>
              <a:t>Exclude          </a:t>
            </a:r>
            <a:r>
              <a:rPr lang="en-US" altLang="en-US" sz="2800" b="1">
                <a:solidFill>
                  <a:schemeClr val="folHlink"/>
                </a:solidFill>
              </a:rPr>
              <a:t>21</a:t>
            </a:r>
            <a:r>
              <a:rPr lang="en-US" altLang="en-US" sz="2800" b="1"/>
              <a:t>	      2	</a:t>
            </a:r>
          </a:p>
          <a:p>
            <a:r>
              <a:rPr lang="en-US" altLang="en-US" sz="2800" b="1"/>
              <a:t>Unlike	       4	    	      </a:t>
            </a:r>
            <a:r>
              <a:rPr lang="en-US" altLang="en-US" sz="2800" b="1">
                <a:solidFill>
                  <a:schemeClr val="folHlink"/>
                </a:solidFill>
              </a:rPr>
              <a:t>3</a:t>
            </a:r>
          </a:p>
          <a:p>
            <a:r>
              <a:rPr lang="en-US" altLang="en-US" sz="2800" b="1"/>
              <a:t>Poss			     	      8	           </a:t>
            </a:r>
            <a:r>
              <a:rPr lang="en-US" altLang="en-US" sz="2800" b="1">
                <a:solidFill>
                  <a:schemeClr val="folHlink"/>
                </a:solidFill>
              </a:rPr>
              <a:t>1</a:t>
            </a:r>
          </a:p>
          <a:p>
            <a:r>
              <a:rPr lang="en-US" altLang="en-US" sz="2800" b="1"/>
              <a:t>Prob		       1	              30          43         </a:t>
            </a:r>
            <a:r>
              <a:rPr lang="en-US" altLang="en-US" sz="2800" b="1">
                <a:solidFill>
                  <a:schemeClr val="folHlink"/>
                </a:solidFill>
              </a:rPr>
              <a:t>16</a:t>
            </a:r>
          </a:p>
          <a:p>
            <a:r>
              <a:rPr lang="en-US" altLang="en-US" sz="2800" b="1"/>
              <a:t>Definite			      5           40         53       </a:t>
            </a:r>
            <a:r>
              <a:rPr lang="en-US" altLang="en-US" sz="28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796A4882-B3C2-4951-A340-41D427F9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6388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K = 0.28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45D29C00-759E-4202-B31D-A22111FC6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38800"/>
            <a:ext cx="235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* 30 non-drug cases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9B6FA07-9B99-4F29-81A4-679C7D898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CDS vs RUCAM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7F4E955-2D02-40F7-BEB6-05554A58D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RUCAM performed better overall </a:t>
            </a:r>
          </a:p>
          <a:p>
            <a:r>
              <a:rPr lang="en-US" altLang="en-US" b="1"/>
              <a:t>CDS performed poorly if</a:t>
            </a:r>
          </a:p>
          <a:p>
            <a:pPr lvl="1"/>
            <a:r>
              <a:rPr lang="en-US" altLang="en-US" b="1"/>
              <a:t>Delayed onset (&gt; 15 days) </a:t>
            </a:r>
          </a:p>
          <a:p>
            <a:pPr lvl="1"/>
            <a:r>
              <a:rPr lang="en-US" altLang="en-US" b="1"/>
              <a:t>Prolonged recovery (Cholestasis)</a:t>
            </a:r>
          </a:p>
          <a:p>
            <a:pPr lvl="1"/>
            <a:r>
              <a:rPr lang="en-US" altLang="en-US" b="1"/>
              <a:t>ALF/ Death (6%)</a:t>
            </a:r>
          </a:p>
          <a:p>
            <a:pPr lvl="2"/>
            <a:r>
              <a:rPr lang="en-US" altLang="en-US" b="1"/>
              <a:t>CDS:       6 possible  7 unlikely/ excluded</a:t>
            </a:r>
          </a:p>
          <a:p>
            <a:pPr lvl="2"/>
            <a:r>
              <a:rPr lang="en-US" altLang="en-US" b="1"/>
              <a:t>RUCAM: 6 definite    6 probable 1 possible</a:t>
            </a:r>
          </a:p>
          <a:p>
            <a:pPr lvl="1"/>
            <a:r>
              <a:rPr lang="en-US" altLang="en-US" b="1"/>
              <a:t>Idiosyncratic (75%)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3B758069-7465-479B-BF71-EFF5F1C68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6259513"/>
            <a:ext cx="2416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(Hepatology 2001; 33: 123)</a:t>
            </a:r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5F19C68C-02C2-4E2F-9E1E-8A2DCE2AC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00200"/>
            <a:ext cx="8763000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7" rIns="91436" bIns="4571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5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en-US" sz="3300">
                <a:solidFill>
                  <a:srgbClr val="FFCC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200" b="1">
                <a:solidFill>
                  <a:srgbClr val="FFCC00"/>
                </a:solidFill>
              </a:rPr>
              <a:t>To collect biological samples from bonafide cases and controls to study pathogenesis using biochemical, serological and genetic techniques</a:t>
            </a:r>
            <a:r>
              <a:rPr lang="en-US" altLang="en-US"/>
              <a:t> 								</a:t>
            </a:r>
          </a:p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altLang="en-US" sz="3300" b="1">
                <a:solidFill>
                  <a:srgbClr val="FFCC00"/>
                </a:solidFill>
              </a:rPr>
              <a:t>To develop standardized instruments, definitions, and terminology for drug and CAM induced liver injury 					</a:t>
            </a:r>
            <a:endParaRPr lang="en-US" altLang="en-US" sz="330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63CCB36B-3113-4CE8-82C3-E894AA64E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5300" y="0"/>
            <a:ext cx="6716713" cy="1098550"/>
          </a:xfrm>
          <a:prstGeom prst="rect">
            <a:avLst/>
          </a:prstGeom>
          <a:solidFill>
            <a:srgbClr val="CCE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6" tIns="45717" rIns="91436" bIns="4571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56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72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44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16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98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60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300" b="1">
                <a:effectLst>
                  <a:outerShdw blurRad="38100" dist="38100" dir="2700000" algn="tl">
                    <a:srgbClr val="000000"/>
                  </a:outerShdw>
                </a:effectLst>
              </a:rPr>
              <a:t>Drug Induced Liver Injury Network Objectives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28888286-8A23-4BBC-9825-EEBED2EE5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5300" cy="148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7422707-D694-4C87-8206-6F061443C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DILI- Causality Assessment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AEFE316-47A2-442A-8EFB-7D310F3B7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Epidemiology</a:t>
            </a:r>
          </a:p>
          <a:p>
            <a:pPr lvl="1"/>
            <a:r>
              <a:rPr lang="en-US" altLang="en-US" b="1"/>
              <a:t>Differential diagnosis</a:t>
            </a:r>
          </a:p>
          <a:p>
            <a:r>
              <a:rPr lang="en-US" altLang="en-US" b="1"/>
              <a:t>Causality instruments</a:t>
            </a:r>
          </a:p>
          <a:p>
            <a:pPr lvl="1"/>
            <a:r>
              <a:rPr lang="en-US" altLang="en-US" b="1"/>
              <a:t>RUCAM</a:t>
            </a:r>
          </a:p>
          <a:p>
            <a:pPr lvl="1"/>
            <a:r>
              <a:rPr lang="en-US" altLang="en-US" b="1"/>
              <a:t>CDS</a:t>
            </a:r>
          </a:p>
          <a:p>
            <a:r>
              <a:rPr lang="en-US" altLang="en-US" b="1"/>
              <a:t>DILIN network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18E5FB4-4C92-44E3-B540-5366FC28A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DILIN Prospective study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749A36C-14D2-4A75-BB16-67DE70286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Inclusion criteria</a:t>
            </a:r>
          </a:p>
          <a:p>
            <a:pPr lvl="1"/>
            <a:r>
              <a:rPr lang="en-US" altLang="en-US" b="1"/>
              <a:t>Age &gt; 2</a:t>
            </a:r>
          </a:p>
          <a:p>
            <a:pPr lvl="1"/>
            <a:r>
              <a:rPr lang="en-US" altLang="en-US" b="1"/>
              <a:t>Liver injury due to a drug or CAM within 6 months of presentation</a:t>
            </a:r>
          </a:p>
          <a:p>
            <a:pPr lvl="1"/>
            <a:r>
              <a:rPr lang="en-US" altLang="en-US" b="1"/>
              <a:t>On 2 consecutive blood draws</a:t>
            </a:r>
          </a:p>
          <a:p>
            <a:pPr lvl="2"/>
            <a:r>
              <a:rPr lang="en-US" altLang="en-US" b="1"/>
              <a:t>AST/ ALT &gt;  5 X ULN or baseline</a:t>
            </a:r>
          </a:p>
          <a:p>
            <a:pPr lvl="2"/>
            <a:r>
              <a:rPr lang="en-US" altLang="en-US" b="1"/>
              <a:t>Alk phos &gt; 2X ULN or baseline</a:t>
            </a:r>
          </a:p>
          <a:p>
            <a:pPr lvl="2"/>
            <a:r>
              <a:rPr lang="en-US" altLang="en-US" b="1"/>
              <a:t>T bilirubin &gt; 2.5 mg/dl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F58D9E4-2605-4596-8841-28AC3F9C2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DILIN Prospective study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D515845-1CCF-4159-9F89-77065D0BC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Exclusion criteria </a:t>
            </a:r>
          </a:p>
          <a:p>
            <a:pPr lvl="1"/>
            <a:r>
              <a:rPr lang="en-US" altLang="en-US" b="1"/>
              <a:t>Acetaminophen hepatotoxicity</a:t>
            </a:r>
          </a:p>
          <a:p>
            <a:pPr lvl="1"/>
            <a:r>
              <a:rPr lang="en-US" altLang="en-US" b="1"/>
              <a:t>Prior liver transplant</a:t>
            </a:r>
          </a:p>
          <a:p>
            <a:pPr lvl="1"/>
            <a:r>
              <a:rPr lang="en-US" altLang="en-US" b="1"/>
              <a:t>Pre-existing AIH, PSC, PBC which may confound ability to diagnose DILI</a:t>
            </a:r>
          </a:p>
          <a:p>
            <a:pPr lvl="2"/>
            <a:r>
              <a:rPr lang="en-US" altLang="en-US" b="1"/>
              <a:t>Chronic HBV, HCV allowed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99566C7-1152-470C-A2FA-BC6744E30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DILIN: Baseline visit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1EF38B5D-1B82-498F-84F4-4AF194904D1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b="1" u="sng">
                <a:solidFill>
                  <a:schemeClr val="folHlink"/>
                </a:solidFill>
              </a:rPr>
              <a:t>All patients</a:t>
            </a:r>
          </a:p>
          <a:p>
            <a:r>
              <a:rPr lang="en-US" altLang="en-US" sz="2400" b="1"/>
              <a:t>HAV (IgM)</a:t>
            </a:r>
          </a:p>
          <a:p>
            <a:r>
              <a:rPr lang="en-US" altLang="en-US" sz="2400" b="1"/>
              <a:t>HBsAg, HBcAb</a:t>
            </a:r>
          </a:p>
          <a:p>
            <a:r>
              <a:rPr lang="en-US" altLang="en-US" sz="2400" b="1"/>
              <a:t>HCV ab</a:t>
            </a:r>
          </a:p>
          <a:p>
            <a:r>
              <a:rPr lang="en-US" altLang="en-US" sz="2400" b="1"/>
              <a:t>ANA, SmAb</a:t>
            </a:r>
          </a:p>
          <a:p>
            <a:r>
              <a:rPr lang="en-US" altLang="en-US" sz="2400" b="1"/>
              <a:t>Monospot</a:t>
            </a:r>
          </a:p>
          <a:p>
            <a:r>
              <a:rPr lang="en-US" altLang="en-US" sz="2400" b="1"/>
              <a:t>HIV ab</a:t>
            </a:r>
          </a:p>
          <a:p>
            <a:r>
              <a:rPr lang="en-US" altLang="en-US" sz="2400" b="1"/>
              <a:t>Liver ultrasound</a:t>
            </a:r>
          </a:p>
          <a:p>
            <a:r>
              <a:rPr lang="en-US" altLang="en-US" sz="2400" b="1"/>
              <a:t>Ceruloplasmin ( &lt; 50)</a:t>
            </a:r>
          </a:p>
          <a:p>
            <a:r>
              <a:rPr lang="en-US" altLang="en-US" sz="2400" b="1"/>
              <a:t>AMA (Cholestatic)</a:t>
            </a:r>
          </a:p>
          <a:p>
            <a:pPr>
              <a:buFontTx/>
              <a:buNone/>
            </a:pPr>
            <a:endParaRPr lang="en-US" altLang="en-US" sz="2400" b="1"/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7E7390D2-F5DB-4E40-9346-3296CAC3D3A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b="1" u="sng">
                <a:solidFill>
                  <a:schemeClr val="folHlink"/>
                </a:solidFill>
              </a:rPr>
              <a:t>Chronic HBV</a:t>
            </a:r>
          </a:p>
          <a:p>
            <a:r>
              <a:rPr lang="en-US" altLang="en-US" sz="2400" b="1"/>
              <a:t>HBV DNA</a:t>
            </a:r>
          </a:p>
          <a:p>
            <a:r>
              <a:rPr lang="en-US" altLang="en-US" sz="2400" b="1"/>
              <a:t>HBeAg, HBeAb</a:t>
            </a:r>
          </a:p>
          <a:p>
            <a:r>
              <a:rPr lang="en-US" altLang="en-US" sz="2400" b="1"/>
              <a:t>HDV Ab</a:t>
            </a:r>
          </a:p>
          <a:p>
            <a:pPr>
              <a:buFontTx/>
              <a:buNone/>
            </a:pPr>
            <a:endParaRPr lang="en-US" altLang="en-US" sz="2400" b="1"/>
          </a:p>
          <a:p>
            <a:r>
              <a:rPr lang="en-US" altLang="en-US" b="1" u="sng">
                <a:solidFill>
                  <a:schemeClr val="folHlink"/>
                </a:solidFill>
              </a:rPr>
              <a:t>Chronic HCV</a:t>
            </a:r>
          </a:p>
          <a:p>
            <a:r>
              <a:rPr lang="en-US" altLang="en-US" sz="2400" b="1"/>
              <a:t>HCV RNA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896021F-61F3-4FAA-9370-886EADB86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DILIN Causality assessment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05BD437-DC1A-4D4A-A117-0BD64C2A51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Causality committee</a:t>
            </a:r>
          </a:p>
          <a:p>
            <a:pPr lvl="1"/>
            <a:r>
              <a:rPr lang="en-US" altLang="en-US" b="1"/>
              <a:t>5 site PI’s, 1 DCC, 1 NIH</a:t>
            </a:r>
          </a:p>
          <a:p>
            <a:r>
              <a:rPr lang="en-US" altLang="en-US" b="1"/>
              <a:t>3 independent reviewers per case</a:t>
            </a:r>
          </a:p>
          <a:p>
            <a:pPr lvl="1"/>
            <a:r>
              <a:rPr lang="en-US" altLang="en-US" b="1"/>
              <a:t>Site PI and 2 others</a:t>
            </a:r>
          </a:p>
          <a:p>
            <a:pPr lvl="1"/>
            <a:r>
              <a:rPr lang="en-US" altLang="en-US" b="1"/>
              <a:t>Review clinical narrative, subset CRF, labs</a:t>
            </a:r>
          </a:p>
          <a:p>
            <a:pPr lvl="1"/>
            <a:r>
              <a:rPr lang="en-US" altLang="en-US" b="1"/>
              <a:t>Assess causality, RUCAM, Data completeness checklist</a:t>
            </a:r>
          </a:p>
          <a:p>
            <a:r>
              <a:rPr lang="en-US" altLang="en-US" b="1"/>
              <a:t>Conference call if not unanimous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63B69A1F-2630-4E5F-93C6-3496C40CC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DILIN Clinical Narrative</a:t>
            </a:r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32B0B29E-1519-4B84-A9C7-C60B12A2951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447800"/>
            <a:ext cx="6858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/>
              <a:t>Presentation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Detailed medication hx/ compliance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Concomitant meds/ CAM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PMH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Soc/ fam hx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Physical exam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Liver enzymes &amp; labs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Diagnostic tests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/>
              <a:t>Central path review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Outcome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4D295DC-EF69-4E7A-964A-72299E7C7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DILIN Causality assessment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CF239C3-F779-4DE0-AC3B-79EA5397D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u="sng">
                <a:solidFill>
                  <a:schemeClr val="folHlink"/>
                </a:solidFill>
                <a:latin typeface="Helvetica" panose="020B0604020202020204" pitchFamily="34" charset="0"/>
              </a:rPr>
              <a:t>Likelihood</a:t>
            </a:r>
            <a:r>
              <a:rPr lang="en-US" altLang="en-US" b="1">
                <a:latin typeface="Helvetica" panose="020B0604020202020204" pitchFamily="34" charset="0"/>
              </a:rPr>
              <a:t>				</a:t>
            </a:r>
            <a:r>
              <a:rPr lang="en-US" altLang="en-US" b="1" u="sng">
                <a:solidFill>
                  <a:schemeClr val="folHlink"/>
                </a:solidFill>
                <a:latin typeface="Helvetica" panose="020B0604020202020204" pitchFamily="34" charset="0"/>
              </a:rPr>
              <a:t>Category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Helvetica" panose="020B0604020202020204" pitchFamily="34" charset="0"/>
              </a:rPr>
              <a:t>&gt; 95%         				Definite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Helvetica" panose="020B0604020202020204" pitchFamily="34" charset="0"/>
              </a:rPr>
              <a:t>75 -95%                       		Likely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Helvetica" panose="020B0604020202020204" pitchFamily="34" charset="0"/>
              </a:rPr>
              <a:t>50 -75%                        		Probable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Helvetica" panose="020B0604020202020204" pitchFamily="34" charset="0"/>
              </a:rPr>
              <a:t>25 -50%                             	Possible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latin typeface="Helvetica" panose="020B0604020202020204" pitchFamily="34" charset="0"/>
              </a:rPr>
              <a:t>&lt; 25%                 			Unlikely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5CFB592-87AF-4585-BC9E-706EA20D0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Causality Assessment in 2005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21A57AD-38FF-4039-9FBE-4BEB36F82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/>
              <a:t>Need Bonafide cases of DILI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/>
              <a:t>? Features ? Risk factors ? Mechanism ? Outcome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/>
              <a:t>Surveillance system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Improved causality assessment instruments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/>
              <a:t>Key data, sensitive/ specific, validated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/>
              <a:t>User friendly, widely available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Objective lab test to confirm diagnosis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/>
              <a:t>? Lymphocyte proliferation assays/ biomarker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/>
              <a:t>? Genetic susceptibility test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Reference database for DILI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96FB1BD4-E014-4CF0-9FDF-97828A350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en-US" sz="4000" b="1"/>
              <a:t>287 Japanese DILI cases ’78-’02</a:t>
            </a:r>
            <a:br>
              <a:rPr lang="en-US" altLang="en-US" sz="4000"/>
            </a:br>
            <a:r>
              <a:rPr lang="en-US" altLang="en-US" sz="2400" b="1"/>
              <a:t>55% hepatocellular 24% mixed 22% cholestatic</a:t>
            </a:r>
          </a:p>
        </p:txBody>
      </p:sp>
      <p:graphicFrame>
        <p:nvGraphicFramePr>
          <p:cNvPr id="56323" name="Object 3">
            <a:extLst>
              <a:ext uri="{FF2B5EF4-FFF2-40B4-BE49-F238E27FC236}">
                <a16:creationId xmlns:a16="http://schemas.microsoft.com/office/drawing/2014/main" id="{19AD82E6-B1F3-4062-B133-C7B7A3D51A6A}"/>
              </a:ext>
            </a:extLst>
          </p:cNvPr>
          <p:cNvGraphicFramePr>
            <a:graphicFrameLocks noChangeAspect="1"/>
          </p:cNvGraphicFramePr>
          <p:nvPr>
            <p:ph type="chart" idx="1"/>
          </p:nvPr>
        </p:nvGraphicFramePr>
        <p:xfrm>
          <a:off x="685800" y="1447800"/>
          <a:ext cx="8018463" cy="422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6" name="Chart" r:id="rId3" imgW="8772449" imgH="4619549" progId="MSGraph.Chart.8">
                  <p:embed followColorScheme="full"/>
                </p:oleObj>
              </mc:Choice>
              <mc:Fallback>
                <p:oleObj name="Chart" r:id="rId3" imgW="8772449" imgH="461954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8018463" cy="422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4">
            <a:extLst>
              <a:ext uri="{FF2B5EF4-FFF2-40B4-BE49-F238E27FC236}">
                <a16:creationId xmlns:a16="http://schemas.microsoft.com/office/drawing/2014/main" id="{08460575-500F-4E40-AA94-6AC5F3CF9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324600"/>
            <a:ext cx="2635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(Hep Research 2003: 27: 191)</a:t>
            </a:r>
          </a:p>
        </p:txBody>
      </p:sp>
      <p:sp>
        <p:nvSpPr>
          <p:cNvPr id="56325" name="Text Box 5">
            <a:extLst>
              <a:ext uri="{FF2B5EF4-FFF2-40B4-BE49-F238E27FC236}">
                <a16:creationId xmlns:a16="http://schemas.microsoft.com/office/drawing/2014/main" id="{16D09A9F-04B8-40D9-B013-431C1DE96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38800"/>
            <a:ext cx="58166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b="1"/>
              <a:t>Latency &gt; 15 or 30 d changed, other drugs omitted,</a:t>
            </a:r>
          </a:p>
          <a:p>
            <a:pPr>
              <a:buFontTx/>
              <a:buChar char="•"/>
            </a:pPr>
            <a:r>
              <a:rPr lang="en-US" altLang="en-US" b="1"/>
              <a:t> + DLST = +2  Eosinophils &gt; 6% = + 1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08902A-3BB3-4247-820A-3CB759D71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944563"/>
          </a:xfrm>
        </p:spPr>
        <p:txBody>
          <a:bodyPr/>
          <a:lstStyle/>
          <a:p>
            <a:r>
              <a:rPr lang="en-US" altLang="en-US" b="1"/>
              <a:t>Fulminant DILI in the US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E6EDDBA-BAD7-4E7E-8502-439664548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181600"/>
          </a:xfrm>
        </p:spPr>
        <p:txBody>
          <a:bodyPr/>
          <a:lstStyle/>
          <a:p>
            <a:r>
              <a:rPr lang="en-US" altLang="en-US" b="1"/>
              <a:t>138 DILI ALF LT recipients (15%) ’90-’02</a:t>
            </a:r>
          </a:p>
          <a:p>
            <a:pPr lvl="1"/>
            <a:r>
              <a:rPr lang="en-US" altLang="en-US" b="1"/>
              <a:t>Mean age 35  75% female 70% Cau 26% AA</a:t>
            </a:r>
          </a:p>
          <a:p>
            <a:pPr lvl="2"/>
            <a:r>
              <a:rPr lang="en-US" altLang="en-US" b="1"/>
              <a:t>17% INH  9 % PTU  7% dilantin  7% valproate 										</a:t>
            </a:r>
          </a:p>
          <a:p>
            <a:r>
              <a:rPr lang="en-US" altLang="en-US" b="1"/>
              <a:t>40 DILI (13%) ALFSG ’98-’03</a:t>
            </a:r>
          </a:p>
          <a:p>
            <a:pPr lvl="1"/>
            <a:r>
              <a:rPr lang="en-US" altLang="en-US" b="1"/>
              <a:t>Med age 41  72% female  58% Cau  </a:t>
            </a:r>
          </a:p>
          <a:p>
            <a:pPr lvl="2"/>
            <a:r>
              <a:rPr lang="en-US" altLang="en-US" b="1"/>
              <a:t>27% antibiotics 10% troglitazone 10% bromfenac</a:t>
            </a:r>
          </a:p>
          <a:p>
            <a:pPr lvl="2"/>
            <a:r>
              <a:rPr lang="en-US" altLang="en-US" b="1"/>
              <a:t>25% spont survival  53% transplant</a:t>
            </a: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7AF95D22-0A59-437B-8B77-ECB77A17A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340475"/>
            <a:ext cx="28400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(Ann Intern Med 2002: 137: 947)</a:t>
            </a:r>
          </a:p>
          <a:p>
            <a:r>
              <a:rPr lang="en-US" altLang="en-US" sz="1400" b="1"/>
              <a:t>(Liver Transp 2004; 10: 1018)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BD88543-1FF0-4410-9DEF-40B3682BF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066800"/>
          </a:xfrm>
        </p:spPr>
        <p:txBody>
          <a:bodyPr/>
          <a:lstStyle/>
          <a:p>
            <a:r>
              <a:rPr lang="en-US" altLang="en-US" b="1" u="sng"/>
              <a:t>Spectrum of DILI</a:t>
            </a:r>
            <a:endParaRPr lang="en-US" altLang="en-US" b="1"/>
          </a:p>
        </p:txBody>
      </p:sp>
      <p:grpSp>
        <p:nvGrpSpPr>
          <p:cNvPr id="52227" name="Group 3">
            <a:extLst>
              <a:ext uri="{FF2B5EF4-FFF2-40B4-BE49-F238E27FC236}">
                <a16:creationId xmlns:a16="http://schemas.microsoft.com/office/drawing/2014/main" id="{D754D366-C670-4A9A-B080-13D34E3AE982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52600"/>
            <a:ext cx="6248400" cy="4235450"/>
            <a:chOff x="816" y="1104"/>
            <a:chExt cx="3936" cy="2668"/>
          </a:xfrm>
        </p:grpSpPr>
        <p:grpSp>
          <p:nvGrpSpPr>
            <p:cNvPr id="52228" name="Group 4">
              <a:extLst>
                <a:ext uri="{FF2B5EF4-FFF2-40B4-BE49-F238E27FC236}">
                  <a16:creationId xmlns:a16="http://schemas.microsoft.com/office/drawing/2014/main" id="{3EA823E5-9D0E-4936-B392-C46DA48501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104"/>
              <a:ext cx="3936" cy="2640"/>
              <a:chOff x="816" y="1104"/>
              <a:chExt cx="3936" cy="2640"/>
            </a:xfrm>
          </p:grpSpPr>
          <p:sp>
            <p:nvSpPr>
              <p:cNvPr id="52229" name="AutoShape 5">
                <a:extLst>
                  <a:ext uri="{FF2B5EF4-FFF2-40B4-BE49-F238E27FC236}">
                    <a16:creationId xmlns:a16="http://schemas.microsoft.com/office/drawing/2014/main" id="{B2BC5F51-6C99-4F39-A0F7-200AE7553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3936" cy="264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30" name="AutoShape 6">
                <a:extLst>
                  <a:ext uri="{FF2B5EF4-FFF2-40B4-BE49-F238E27FC236}">
                    <a16:creationId xmlns:a16="http://schemas.microsoft.com/office/drawing/2014/main" id="{7F6C8AC9-8908-4C9D-99BE-2925B4CB3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2880" cy="1920"/>
              </a:xfrm>
              <a:prstGeom prst="triangle">
                <a:avLst>
                  <a:gd name="adj" fmla="val 50000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31" name="AutoShape 7">
                <a:extLst>
                  <a:ext uri="{FF2B5EF4-FFF2-40B4-BE49-F238E27FC236}">
                    <a16:creationId xmlns:a16="http://schemas.microsoft.com/office/drawing/2014/main" id="{7E379020-D32C-4745-83C4-C2E43852D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104"/>
                <a:ext cx="1728" cy="1152"/>
              </a:xfrm>
              <a:prstGeom prst="triangle">
                <a:avLst>
                  <a:gd name="adj" fmla="val 50000"/>
                </a:avLst>
              </a:prstGeom>
              <a:solidFill>
                <a:srgbClr val="FF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232" name="Text Box 8">
              <a:extLst>
                <a:ext uri="{FF2B5EF4-FFF2-40B4-BE49-F238E27FC236}">
                  <a16:creationId xmlns:a16="http://schemas.microsoft.com/office/drawing/2014/main" id="{CDD51205-4F60-4C8A-B712-4870774923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535"/>
              <a:ext cx="2016" cy="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300" b="1"/>
                <a:t>ALF</a:t>
              </a:r>
              <a:br>
                <a:rPr lang="en-US" altLang="en-US" sz="2300" b="1"/>
              </a:br>
              <a:r>
                <a:rPr lang="en-US" altLang="en-US" sz="2300" b="1"/>
                <a:t>(Death, Txp)</a:t>
              </a:r>
              <a:br>
                <a:rPr lang="en-US" altLang="en-US" sz="2300" b="1"/>
              </a:br>
              <a:r>
                <a:rPr lang="en-US" altLang="en-US" sz="2300" b="1"/>
                <a:t>0.0001 - 0.01%</a:t>
              </a:r>
            </a:p>
          </p:txBody>
        </p:sp>
        <p:sp>
          <p:nvSpPr>
            <p:cNvPr id="52233" name="Text Box 9">
              <a:extLst>
                <a:ext uri="{FF2B5EF4-FFF2-40B4-BE49-F238E27FC236}">
                  <a16:creationId xmlns:a16="http://schemas.microsoft.com/office/drawing/2014/main" id="{2A71DDF3-36F9-4E61-92B6-760CADC8C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276"/>
              <a:ext cx="177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/>
                <a:t>Symptomatic disease</a:t>
              </a:r>
              <a:br>
                <a:rPr lang="en-US" altLang="en-US" sz="2400" b="1"/>
              </a:br>
              <a:r>
                <a:rPr lang="en-US" altLang="en-US" sz="2400" b="1"/>
                <a:t>0.01 - 1.0%</a:t>
              </a:r>
            </a:p>
          </p:txBody>
        </p:sp>
        <p:sp>
          <p:nvSpPr>
            <p:cNvPr id="52234" name="Text Box 10">
              <a:extLst>
                <a:ext uri="{FF2B5EF4-FFF2-40B4-BE49-F238E27FC236}">
                  <a16:creationId xmlns:a16="http://schemas.microsoft.com/office/drawing/2014/main" id="{E51D877A-DB93-439F-B434-3D46C69D8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024"/>
              <a:ext cx="244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/>
                <a:t>Mild liver injury</a:t>
              </a:r>
              <a:br>
                <a:rPr lang="en-US" altLang="en-US" sz="2400" b="1"/>
              </a:br>
              <a:r>
                <a:rPr lang="en-US" altLang="en-US" sz="2400" b="1"/>
                <a:t>(ALT &lt; 3X ULN)</a:t>
              </a:r>
              <a:br>
                <a:rPr lang="en-US" altLang="en-US" sz="2400" b="1"/>
              </a:br>
              <a:r>
                <a:rPr lang="en-US" altLang="en-US" sz="2400" b="1"/>
                <a:t>0.1 - 10%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EB819A1-3471-4D04-A838-E7D9CAC8F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/>
              <a:t>DILI Population based study</a:t>
            </a:r>
            <a:br>
              <a:rPr lang="en-US" altLang="en-US" sz="4000" b="1"/>
            </a:br>
            <a:r>
              <a:rPr lang="en-US" altLang="en-US" sz="2800" b="1"/>
              <a:t>81,300 French ’97-’00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58ECB75-69FF-4DBE-A271-B881CAAD1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95 suspected cases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34 probable DILI</a:t>
            </a:r>
          </a:p>
          <a:p>
            <a:pPr lvl="2">
              <a:lnSpc>
                <a:spcPct val="90000"/>
              </a:lnSpc>
            </a:pPr>
            <a:r>
              <a:rPr lang="en-US" altLang="en-US" b="1"/>
              <a:t>25% antibiotics 23% psychotropic 13% antilipid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80% outpatients 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2 (7%) deaths						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Incidence: </a:t>
            </a:r>
            <a:r>
              <a:rPr lang="en-US" altLang="en-US" b="1">
                <a:solidFill>
                  <a:schemeClr val="folHlink"/>
                </a:solidFill>
              </a:rPr>
              <a:t>14 to 24 per 100,000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8,000 annual cases, 500 deaths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16 X &gt; than ADR surveillance</a:t>
            </a:r>
            <a:endParaRPr lang="en-US" altLang="en-US"/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7401E5BB-30DC-4100-9A19-4F4AFE054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6335713"/>
            <a:ext cx="2012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 i="1"/>
              <a:t>(Hepatology 2002; 36)</a:t>
            </a:r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1792919-6AA7-4B25-B906-3AC6DF0A1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altLang="en-US" b="1"/>
              <a:t>DILI Manifestations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F7322CD-BC36-4685-95D6-A6EFEC86E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/>
              <a:t>Acute hepatitis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Acute cholestasis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b="1"/>
          </a:p>
          <a:p>
            <a:pPr>
              <a:lnSpc>
                <a:spcPct val="90000"/>
              </a:lnSpc>
            </a:pPr>
            <a:r>
              <a:rPr lang="en-US" altLang="en-US" sz="2800" b="1"/>
              <a:t>Chronic hepatitis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Fatty liver/ NASH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Granulomatous disease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Fibrosis/ cirrhosis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Vanishing bile duct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VOD, peliosis</a:t>
            </a:r>
          </a:p>
          <a:p>
            <a:pPr>
              <a:lnSpc>
                <a:spcPct val="90000"/>
              </a:lnSpc>
            </a:pPr>
            <a:r>
              <a:rPr lang="en-US" altLang="en-US" sz="2800" b="1"/>
              <a:t>Benign &amp; malignant neoplasia</a:t>
            </a:r>
          </a:p>
          <a:p>
            <a:pPr>
              <a:lnSpc>
                <a:spcPct val="90000"/>
              </a:lnSpc>
            </a:pPr>
            <a:endParaRPr lang="en-US" altLang="en-US" sz="2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A66CCF0-7CC0-4C0A-978A-49FAECC51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DILI  Diagnosis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E50638C-486D-47B8-9E37-02ED85EB0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Temporal relationship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Not dose related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 ? Clinical risk factors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Biochemical injury pattern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“Signature” vs protean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Prior reports/ cases</a:t>
            </a:r>
          </a:p>
          <a:p>
            <a:pPr lvl="1">
              <a:lnSpc>
                <a:spcPct val="90000"/>
              </a:lnSpc>
            </a:pPr>
            <a:r>
              <a:rPr lang="en-US" altLang="en-US" b="1"/>
              <a:t>Exclude other likely causes</a:t>
            </a:r>
          </a:p>
          <a:p>
            <a:pPr>
              <a:lnSpc>
                <a:spcPct val="90000"/>
              </a:lnSpc>
            </a:pPr>
            <a:r>
              <a:rPr lang="en-US" altLang="en-US" b="1"/>
              <a:t>Improvement with discontinuation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FA7266B-9A5C-441B-8CC6-4D418E8F9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Acute DILI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3E864B8-E1F4-4D8D-8923-0F6067F41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folHlink"/>
                </a:solidFill>
              </a:rPr>
              <a:t>Hepatocellular:</a:t>
            </a:r>
            <a:r>
              <a:rPr lang="en-US" altLang="en-US" b="1"/>
              <a:t>  R &gt; 5 and ALT &gt; 2x ULN or baseline</a:t>
            </a:r>
          </a:p>
          <a:p>
            <a:endParaRPr lang="en-US" altLang="en-US" b="1"/>
          </a:p>
          <a:p>
            <a:r>
              <a:rPr lang="en-US" altLang="en-US" b="1">
                <a:solidFill>
                  <a:schemeClr val="folHlink"/>
                </a:solidFill>
              </a:rPr>
              <a:t>Cholestatic:</a:t>
            </a:r>
            <a:r>
              <a:rPr lang="en-US" altLang="en-US" b="1"/>
              <a:t>  R &lt; 2 and Alk &gt; ULN</a:t>
            </a:r>
          </a:p>
          <a:p>
            <a:endParaRPr lang="en-US" altLang="en-US" b="1"/>
          </a:p>
          <a:p>
            <a:r>
              <a:rPr lang="en-US" altLang="en-US" b="1">
                <a:solidFill>
                  <a:schemeClr val="folHlink"/>
                </a:solidFill>
              </a:rPr>
              <a:t>Mixed:</a:t>
            </a:r>
            <a:r>
              <a:rPr lang="en-US" altLang="en-US" b="1"/>
              <a:t>   2&lt; R &lt; 5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EBE9CF42-A242-4499-B01B-A20F98B28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715000"/>
            <a:ext cx="4524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R= (ALT/ULN)/ (Alk / ULN)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8212313B-F52D-41A9-9419-3FA067F27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248400"/>
            <a:ext cx="285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(J Hepatol 1990; 11: 272)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5E7C4A5-38A4-4418-87FB-576213114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en-US" sz="4000" b="1" u="sng">
                <a:latin typeface="Helvetica" panose="020B0604020202020204" pitchFamily="34" charset="0"/>
              </a:rPr>
              <a:t>Acute hepatitis: Differential Dx</a:t>
            </a:r>
            <a:endParaRPr lang="en-US" altLang="en-US" sz="4000">
              <a:latin typeface="Helvetica" panose="020B0604020202020204" pitchFamily="34" charset="0"/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F05B2DB6-7ED6-43AF-AD3C-3481254E7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838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Helvetica" panose="020B0604020202020204" pitchFamily="34" charset="0"/>
              </a:rPr>
              <a:t>Ultrasound/ CT</a:t>
            </a:r>
          </a:p>
        </p:txBody>
      </p:sp>
      <p:sp>
        <p:nvSpPr>
          <p:cNvPr id="14340" name="Line 4">
            <a:extLst>
              <a:ext uri="{FF2B5EF4-FFF2-40B4-BE49-F238E27FC236}">
                <a16:creationId xmlns:a16="http://schemas.microsoft.com/office/drawing/2014/main" id="{31039776-4CCF-41AA-A312-EA9C602375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3716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>
            <a:extLst>
              <a:ext uri="{FF2B5EF4-FFF2-40B4-BE49-F238E27FC236}">
                <a16:creationId xmlns:a16="http://schemas.microsoft.com/office/drawing/2014/main" id="{4B126D27-84C0-4A62-B145-5B624BA9A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371600"/>
            <a:ext cx="2057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7FC22A6E-D5BB-4060-91C7-FF571F23F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52600"/>
            <a:ext cx="3276600" cy="82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en-US" sz="2000" b="1">
                <a:latin typeface="Helvetica" panose="020B0604020202020204" pitchFamily="34" charset="0"/>
              </a:rPr>
              <a:t>Viral</a:t>
            </a:r>
            <a:br>
              <a:rPr lang="en-US" altLang="en-US" sz="2000" b="1">
                <a:latin typeface="Helvetica" panose="020B0604020202020204" pitchFamily="34" charset="0"/>
              </a:rPr>
            </a:br>
            <a:r>
              <a:rPr lang="en-US" altLang="en-US" b="1">
                <a:latin typeface="Helvetica" panose="020B0604020202020204" pitchFamily="34" charset="0"/>
              </a:rPr>
              <a:t>(A, B, C, CMV, EBV</a:t>
            </a:r>
          </a:p>
          <a:p>
            <a:pPr algn="ctr"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en-US" b="1">
                <a:latin typeface="Helvetica" panose="020B0604020202020204" pitchFamily="34" charset="0"/>
              </a:rPr>
              <a:t>HEV, HSV)</a:t>
            </a:r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9959CC50-8122-4AE5-A563-F7ACCBB48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676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C293EF10-D1FC-46DD-87B1-D57F2AD5E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6002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>
                <a:latin typeface="Helvetica" panose="020B0604020202020204" pitchFamily="34" charset="0"/>
              </a:rPr>
              <a:t> + + </a:t>
            </a:r>
          </a:p>
        </p:txBody>
      </p:sp>
      <p:sp>
        <p:nvSpPr>
          <p:cNvPr id="14346" name="Line 10">
            <a:extLst>
              <a:ext uri="{FF2B5EF4-FFF2-40B4-BE49-F238E27FC236}">
                <a16:creationId xmlns:a16="http://schemas.microsoft.com/office/drawing/2014/main" id="{F26D2746-B607-4D57-B612-F39E6AA87C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0574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57AE22AE-7A7A-4A69-B0AD-D22C98142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819400"/>
            <a:ext cx="19812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>
                <a:latin typeface="Helvetica" panose="020B0604020202020204" pitchFamily="34" charset="0"/>
              </a:rPr>
              <a:t>Mass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Helvetica" panose="020B0604020202020204" pitchFamily="34" charset="0"/>
              </a:rPr>
              <a:t>(AFP, MRI)</a:t>
            </a:r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ECC128FB-EF11-4AA5-83A8-DC03D8BB5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429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25D6E19A-AC59-42B6-90F3-F273B71B1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A9B8242E-0516-45FE-971A-CE8E84B16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172200"/>
            <a:ext cx="1676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solidFill>
                  <a:schemeClr val="folHlink"/>
                </a:solidFill>
                <a:latin typeface="Helvetica" panose="020B0604020202020204" pitchFamily="34" charset="0"/>
              </a:rPr>
              <a:t>Drug</a:t>
            </a:r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75C859EF-54EB-4E0F-8549-2349EAA0B1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16">
            <a:extLst>
              <a:ext uri="{FF2B5EF4-FFF2-40B4-BE49-F238E27FC236}">
                <a16:creationId xmlns:a16="http://schemas.microsoft.com/office/drawing/2014/main" id="{0D4784BA-C1BC-43AD-8CCA-B9103FF9B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19400"/>
            <a:ext cx="37338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>
                <a:latin typeface="Helvetica" panose="020B0604020202020204" pitchFamily="34" charset="0"/>
              </a:rPr>
              <a:t>Autoimmune</a:t>
            </a:r>
            <a:br>
              <a:rPr lang="en-US" altLang="en-US" sz="2000" b="1">
                <a:latin typeface="Helvetica" panose="020B0604020202020204" pitchFamily="34" charset="0"/>
              </a:rPr>
            </a:br>
            <a:r>
              <a:rPr lang="en-US" altLang="en-US" b="1">
                <a:latin typeface="Helvetica" panose="020B0604020202020204" pitchFamily="34" charset="0"/>
              </a:rPr>
              <a:t>(SPEP, ANA, SmAb)</a:t>
            </a:r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97C0A0D5-44E7-4EB4-ACA6-5CD7895CD4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8EB78F22-6695-4F2C-8BBA-C442B23B6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48200"/>
            <a:ext cx="3429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>
                <a:latin typeface="Helvetica" panose="020B0604020202020204" pitchFamily="34" charset="0"/>
              </a:rPr>
              <a:t>Metabolic</a:t>
            </a:r>
            <a:br>
              <a:rPr lang="en-US" altLang="en-US" sz="2000" b="1">
                <a:latin typeface="Helvetica" panose="020B0604020202020204" pitchFamily="34" charset="0"/>
              </a:rPr>
            </a:br>
            <a:r>
              <a:rPr lang="en-US" altLang="en-US" b="1">
                <a:latin typeface="Helvetica" panose="020B0604020202020204" pitchFamily="34" charset="0"/>
              </a:rPr>
              <a:t>(Iron, TIBC, ferritin, ceruloplasmin, SPEP)</a:t>
            </a:r>
          </a:p>
        </p:txBody>
      </p:sp>
      <p:sp>
        <p:nvSpPr>
          <p:cNvPr id="14355" name="Line 19">
            <a:extLst>
              <a:ext uri="{FF2B5EF4-FFF2-40B4-BE49-F238E27FC236}">
                <a16:creationId xmlns:a16="http://schemas.microsoft.com/office/drawing/2014/main" id="{44AD3619-B14C-43A8-8EE1-5100364BA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Text Box 20">
            <a:extLst>
              <a:ext uri="{FF2B5EF4-FFF2-40B4-BE49-F238E27FC236}">
                <a16:creationId xmlns:a16="http://schemas.microsoft.com/office/drawing/2014/main" id="{DD648ED0-39DA-4BC8-8F1F-36CC95D7B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733800"/>
            <a:ext cx="34290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000" b="1">
                <a:latin typeface="Helvetica" panose="020B0604020202020204" pitchFamily="34" charset="0"/>
              </a:rPr>
              <a:t>Ischemia</a:t>
            </a:r>
            <a:br>
              <a:rPr lang="en-US" altLang="en-US" sz="2000" b="1">
                <a:latin typeface="Helvetica" panose="020B0604020202020204" pitchFamily="34" charset="0"/>
              </a:rPr>
            </a:br>
            <a:r>
              <a:rPr lang="en-US" altLang="en-US" b="1">
                <a:latin typeface="Helvetica" panose="020B0604020202020204" pitchFamily="34" charset="0"/>
              </a:rPr>
              <a:t>(History, 2D-Echo)</a:t>
            </a:r>
          </a:p>
        </p:txBody>
      </p:sp>
      <p:sp>
        <p:nvSpPr>
          <p:cNvPr id="14357" name="Line 21">
            <a:extLst>
              <a:ext uri="{FF2B5EF4-FFF2-40B4-BE49-F238E27FC236}">
                <a16:creationId xmlns:a16="http://schemas.microsoft.com/office/drawing/2014/main" id="{E98487B8-DEC9-4C8E-9B10-4B7B3E61E3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133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Text Box 22">
            <a:extLst>
              <a:ext uri="{FF2B5EF4-FFF2-40B4-BE49-F238E27FC236}">
                <a16:creationId xmlns:a16="http://schemas.microsoft.com/office/drawing/2014/main" id="{F0779907-84E8-4CAC-AA89-67FA7B3BD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19400"/>
            <a:ext cx="1600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b="1">
                <a:latin typeface="Helvetica" panose="020B0604020202020204" pitchFamily="34" charset="0"/>
              </a:rPr>
              <a:t>NAFLD</a:t>
            </a:r>
          </a:p>
          <a:p>
            <a:pPr eaLnBrk="0" hangingPunct="0">
              <a:spcBef>
                <a:spcPct val="50000"/>
              </a:spcBef>
            </a:pPr>
            <a:endParaRPr lang="en-US" altLang="en-US" sz="2000" b="1">
              <a:latin typeface="Helvetica" panose="020B0604020202020204" pitchFamily="34" charset="0"/>
            </a:endParaRPr>
          </a:p>
        </p:txBody>
      </p:sp>
      <p:sp>
        <p:nvSpPr>
          <p:cNvPr id="14360" name="Line 24">
            <a:extLst>
              <a:ext uri="{FF2B5EF4-FFF2-40B4-BE49-F238E27FC236}">
                <a16:creationId xmlns:a16="http://schemas.microsoft.com/office/drawing/2014/main" id="{B8CFE451-E979-4B5A-8F1F-190DADA2AF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3810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1" name="Line 25">
            <a:extLst>
              <a:ext uri="{FF2B5EF4-FFF2-40B4-BE49-F238E27FC236}">
                <a16:creationId xmlns:a16="http://schemas.microsoft.com/office/drawing/2014/main" id="{B79A6893-286C-4EEB-BFC8-C3687390F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905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2" name="Text Box 26">
            <a:extLst>
              <a:ext uri="{FF2B5EF4-FFF2-40B4-BE49-F238E27FC236}">
                <a16:creationId xmlns:a16="http://schemas.microsoft.com/office/drawing/2014/main" id="{36063455-D5AF-4DB4-92B8-EAFC90341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794000"/>
            <a:ext cx="97155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/>
              <a:t>Biliary</a:t>
            </a:r>
          </a:p>
          <a:p>
            <a:pPr algn="ctr"/>
            <a:r>
              <a:rPr lang="en-US" altLang="en-US" b="1"/>
              <a:t>(ERCP)</a:t>
            </a:r>
          </a:p>
        </p:txBody>
      </p:sp>
      <p:sp>
        <p:nvSpPr>
          <p:cNvPr id="14363" name="Text Box 27">
            <a:extLst>
              <a:ext uri="{FF2B5EF4-FFF2-40B4-BE49-F238E27FC236}">
                <a16:creationId xmlns:a16="http://schemas.microsoft.com/office/drawing/2014/main" id="{8626B255-30B2-443F-A52C-035B63762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495800"/>
            <a:ext cx="196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Observe/ biopsy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04C0AFE-9111-4F00-8C0D-CAEED160E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Idiopathic Hepatitis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4784B0A-C336-4FFA-A39B-22351A5B6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22 hospitalizations/ 1,000,000 medicaid- pt yrs for idiopathic acute hepatitis </a:t>
            </a:r>
          </a:p>
          <a:p>
            <a:pPr lvl="1"/>
            <a:r>
              <a:rPr lang="en-US" altLang="en-US" b="1"/>
              <a:t>HCV not excluded (’80-’87) *</a:t>
            </a:r>
          </a:p>
          <a:p>
            <a:r>
              <a:rPr lang="en-US" altLang="en-US" b="1"/>
              <a:t>Acute “non-A, non-B” hepatitis</a:t>
            </a:r>
          </a:p>
          <a:p>
            <a:pPr lvl="1"/>
            <a:r>
              <a:rPr lang="en-US" altLang="en-US" b="1"/>
              <a:t>5- 8% of post-Txf hepatitis</a:t>
            </a:r>
          </a:p>
          <a:p>
            <a:r>
              <a:rPr lang="en-US" altLang="en-US" b="1"/>
              <a:t>17% of ALF is indeterminate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3ED241E7-F564-435C-AF0F-2D4EA00E6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6324600"/>
            <a:ext cx="2998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(Arch Intern Med 1993; 153: 1331)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934</Words>
  <Application>Microsoft Office PowerPoint</Application>
  <PresentationFormat>On-screen Show (4:3)</PresentationFormat>
  <Paragraphs>257</Paragraphs>
  <Slides>28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Helvetica</vt:lpstr>
      <vt:lpstr>Times New Roman</vt:lpstr>
      <vt:lpstr/>
      <vt:lpstr>Default Design</vt:lpstr>
      <vt:lpstr>Microsoft Graph Chart</vt:lpstr>
      <vt:lpstr>Causality Assessment in Drug Induced Liver Injury  FDA, PhRMA, AASLD Symposium January 28, 2005 </vt:lpstr>
      <vt:lpstr>DILI- Causality Assessment</vt:lpstr>
      <vt:lpstr>Spectrum of DILI</vt:lpstr>
      <vt:lpstr>DILI Population based study 81,300 French ’97-’00</vt:lpstr>
      <vt:lpstr>DILI Manifestations</vt:lpstr>
      <vt:lpstr>DILI  Diagnosis</vt:lpstr>
      <vt:lpstr>Acute DILI</vt:lpstr>
      <vt:lpstr>Acute hepatitis: Differential Dx</vt:lpstr>
      <vt:lpstr>Idiopathic Hepatitis</vt:lpstr>
      <vt:lpstr>DILI Diagnosis</vt:lpstr>
      <vt:lpstr>PowerPoint Presentation</vt:lpstr>
      <vt:lpstr>DILI: Causality Assessment</vt:lpstr>
      <vt:lpstr>DILI Causality Instrument</vt:lpstr>
      <vt:lpstr>RUCAM  </vt:lpstr>
      <vt:lpstr>RUCAM limitations</vt:lpstr>
      <vt:lpstr>Clinical Diagnostic Scale</vt:lpstr>
      <vt:lpstr>228 Spanish cases ’94-’00 Gold standard:  Expert panel</vt:lpstr>
      <vt:lpstr>CDS vs RUCAM</vt:lpstr>
      <vt:lpstr>PowerPoint Presentation</vt:lpstr>
      <vt:lpstr>DILIN Prospective study</vt:lpstr>
      <vt:lpstr>DILIN Prospective study</vt:lpstr>
      <vt:lpstr>DILIN: Baseline visit</vt:lpstr>
      <vt:lpstr>DILIN Causality assessment</vt:lpstr>
      <vt:lpstr>DILIN Clinical Narrative</vt:lpstr>
      <vt:lpstr>DILIN Causality assessment</vt:lpstr>
      <vt:lpstr>Causality Assessment in 2005</vt:lpstr>
      <vt:lpstr>287 Japanese DILI cases ’78-’02 55% hepatocellular 24% mixed 22% cholestatic</vt:lpstr>
      <vt:lpstr>Fulminant DILI in the US</vt:lpstr>
    </vt:vector>
  </TitlesOfParts>
  <Company>University of Michigan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Assessment in Drug Induced Liver Injury  FDA, Pharma, AASLD Symposium January 28, 2005 </dc:title>
  <dc:creator>University of Michigan</dc:creator>
  <cp:lastModifiedBy>Anthony Jenniges</cp:lastModifiedBy>
  <cp:revision>32</cp:revision>
  <dcterms:created xsi:type="dcterms:W3CDTF">2005-01-03T21:56:55Z</dcterms:created>
  <dcterms:modified xsi:type="dcterms:W3CDTF">2019-08-02T22:59:09Z</dcterms:modified>
</cp:coreProperties>
</file>