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5" r:id="rId1"/>
  </p:sldMasterIdLst>
  <p:notesMasterIdLst>
    <p:notesMasterId r:id="rId81"/>
  </p:notesMasterIdLst>
  <p:sldIdLst>
    <p:sldId id="256" r:id="rId2"/>
    <p:sldId id="479" r:id="rId3"/>
    <p:sldId id="567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9" r:id="rId16"/>
    <p:sldId id="511" r:id="rId17"/>
    <p:sldId id="498" r:id="rId18"/>
    <p:sldId id="492" r:id="rId19"/>
    <p:sldId id="493" r:id="rId20"/>
    <p:sldId id="558" r:id="rId21"/>
    <p:sldId id="494" r:id="rId22"/>
    <p:sldId id="495" r:id="rId23"/>
    <p:sldId id="497" r:id="rId24"/>
    <p:sldId id="500" r:id="rId25"/>
    <p:sldId id="501" r:id="rId26"/>
    <p:sldId id="510" r:id="rId27"/>
    <p:sldId id="502" r:id="rId28"/>
    <p:sldId id="504" r:id="rId29"/>
    <p:sldId id="503" r:id="rId30"/>
    <p:sldId id="505" r:id="rId31"/>
    <p:sldId id="496" r:id="rId32"/>
    <p:sldId id="506" r:id="rId33"/>
    <p:sldId id="507" r:id="rId34"/>
    <p:sldId id="508" r:id="rId35"/>
    <p:sldId id="509" r:id="rId36"/>
    <p:sldId id="512" r:id="rId37"/>
    <p:sldId id="513" r:id="rId38"/>
    <p:sldId id="514" r:id="rId39"/>
    <p:sldId id="515" r:id="rId40"/>
    <p:sldId id="517" r:id="rId41"/>
    <p:sldId id="518" r:id="rId42"/>
    <p:sldId id="519" r:id="rId43"/>
    <p:sldId id="520" r:id="rId44"/>
    <p:sldId id="521" r:id="rId45"/>
    <p:sldId id="522" r:id="rId46"/>
    <p:sldId id="523" r:id="rId47"/>
    <p:sldId id="524" r:id="rId48"/>
    <p:sldId id="525" r:id="rId49"/>
    <p:sldId id="526" r:id="rId50"/>
    <p:sldId id="527" r:id="rId51"/>
    <p:sldId id="528" r:id="rId52"/>
    <p:sldId id="529" r:id="rId53"/>
    <p:sldId id="530" r:id="rId54"/>
    <p:sldId id="531" r:id="rId55"/>
    <p:sldId id="532" r:id="rId56"/>
    <p:sldId id="533" r:id="rId57"/>
    <p:sldId id="534" r:id="rId58"/>
    <p:sldId id="535" r:id="rId59"/>
    <p:sldId id="536" r:id="rId60"/>
    <p:sldId id="537" r:id="rId61"/>
    <p:sldId id="538" r:id="rId62"/>
    <p:sldId id="539" r:id="rId63"/>
    <p:sldId id="540" r:id="rId64"/>
    <p:sldId id="541" r:id="rId65"/>
    <p:sldId id="542" r:id="rId66"/>
    <p:sldId id="543" r:id="rId67"/>
    <p:sldId id="545" r:id="rId68"/>
    <p:sldId id="546" r:id="rId69"/>
    <p:sldId id="547" r:id="rId70"/>
    <p:sldId id="548" r:id="rId71"/>
    <p:sldId id="549" r:id="rId72"/>
    <p:sldId id="550" r:id="rId73"/>
    <p:sldId id="551" r:id="rId74"/>
    <p:sldId id="552" r:id="rId75"/>
    <p:sldId id="553" r:id="rId76"/>
    <p:sldId id="554" r:id="rId77"/>
    <p:sldId id="555" r:id="rId78"/>
    <p:sldId id="556" r:id="rId79"/>
    <p:sldId id="557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741E9-C718-4A3F-9CA0-4003857DBFA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BCE13-8DDB-4078-BDA2-3C697EA7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6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defRPr/>
              </a:pPr>
              <a:endParaRPr lang="en-US" altLang="en-US" sz="2400" smtClean="0">
                <a:latin typeface="Times New Roman" pitchFamily="1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0" y="1920"/>
              <a:ext cx="5520" cy="1824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defRPr/>
                </a:pPr>
                <a:endParaRPr lang="en-US" altLang="en-US" sz="2400" smtClean="0">
                  <a:latin typeface="Times New Roman" pitchFamily="1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defRPr/>
                </a:pPr>
                <a:endParaRPr lang="en-US" altLang="en-US" sz="2400" smtClean="0">
                  <a:latin typeface="Times New Roman" pitchFamily="1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defRPr/>
                </a:pPr>
                <a:endParaRPr lang="en-US" altLang="en-US" sz="2400" smtClean="0">
                  <a:latin typeface="Times New Roman" pitchFamily="1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1524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1225"/>
            <a:ext cx="6858000" cy="2263775"/>
          </a:xfrm>
        </p:spPr>
        <p:txBody>
          <a:bodyPr anchor="ctr"/>
          <a:lstStyle>
            <a:lvl1pPr marL="0" indent="0" algn="ctr">
              <a:buFont typeface="Wingdings" pitchFamily="1" charset="2"/>
              <a:buNone/>
              <a:defRPr sz="4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A181C86-E56C-4583-A300-309F67E70B0C}" type="datetime1">
              <a:rPr lang="en-US" smtClean="0"/>
              <a:t>11/19/2019</a:t>
            </a:fld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5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15C29-6155-4F3A-B65B-A311A809E591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4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65100"/>
            <a:ext cx="1943100" cy="5813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65100"/>
            <a:ext cx="5676900" cy="5813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D6D2F0-0D6B-4BD6-9D78-E4BC149E6050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3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C972E6-B6FB-41F5-A9AB-6DDA71BC9F5C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1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399A3B-37AD-4ECE-B419-A1544BFC91A6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1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3810000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3810000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D2B9B-1A9D-4C4A-82BC-0CF418EE2C93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6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0836A8-BB00-48C8-98BB-95C23CFA1ACA}" type="datetime1">
              <a:rPr lang="en-US" smtClean="0"/>
              <a:t>11/19/2019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2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077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46A63-45AB-4C04-A817-ED02634D7CCE}" type="datetime1">
              <a:rPr lang="en-US" smtClean="0"/>
              <a:t>11/19/2019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2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F0B0A-72C9-4A02-B6D7-A18D462ACAF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DA6EE8-DCC2-46BD-A824-35243B0E42AB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BE617D-2C4D-4830-9930-12ADA46815DF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1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en-US" altLang="en-US" sz="2400" smtClean="0">
              <a:latin typeface="Times New Roman" pitchFamily="1" charset="0"/>
            </a:endParaRPr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381000" y="1066800"/>
            <a:ext cx="8305800" cy="182563"/>
            <a:chOff x="240" y="893"/>
            <a:chExt cx="5232" cy="115"/>
          </a:xfrm>
        </p:grpSpPr>
        <p:sp>
          <p:nvSpPr>
            <p:cNvPr id="1037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defRPr/>
              </a:pPr>
              <a:endParaRPr lang="en-US" altLang="en-US" sz="2400" smtClean="0">
                <a:latin typeface="Times New Roman" pitchFamily="1" charset="0"/>
              </a:endParaRPr>
            </a:p>
          </p:txBody>
        </p:sp>
        <p:sp>
          <p:nvSpPr>
            <p:cNvPr id="1038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19200"/>
            <a:ext cx="7772400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06D65FB9-5CEE-4360-8A62-D8DEF3EF66C1}" type="datetime1">
              <a:rPr lang="en-US" smtClean="0"/>
              <a:t>11/19/2019</a:t>
            </a:fld>
            <a:endParaRPr lang="en-US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000"/>
            </a:lvl1pPr>
          </a:lstStyle>
          <a:p>
            <a:endParaRPr lang="en-US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  <p:sp>
        <p:nvSpPr>
          <p:cNvPr id="1033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Rectangle 14"/>
          <p:cNvSpPr>
            <a:spLocks noChangeArrowheads="1"/>
          </p:cNvSpPr>
          <p:nvPr/>
        </p:nvSpPr>
        <p:spPr bwMode="auto">
          <a:xfrm>
            <a:off x="812800" y="655320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en-US" altLang="en-US" sz="1400" smtClean="0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  <p:sldLayoutId id="214748447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15000"/>
        </a:spcAft>
        <a:buClr>
          <a:schemeClr val="folHlink"/>
        </a:buClr>
        <a:buSzPct val="90000"/>
        <a:buFont typeface="Wingdings" pitchFamily="1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75000"/>
        <a:buFont typeface="Wingdings" pitchFamily="1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1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CÔNG NGHỆ PHẦN MỀM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GV: </a:t>
            </a:r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Thanh </a:t>
            </a:r>
            <a:r>
              <a:rPr lang="en-US" dirty="0" err="1" smtClean="0"/>
              <a:t>Tú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KẾT QUẢ THIẾT KẾ GIAO DIỆN</a:t>
            </a:r>
            <a:br>
              <a:rPr lang="en-US" dirty="0"/>
            </a:b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Thông</a:t>
            </a:r>
            <a:r>
              <a:rPr lang="en-US" b="1" dirty="0" smtClean="0"/>
              <a:t> tin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xuất</a:t>
            </a:r>
            <a:r>
              <a:rPr lang="en-US" dirty="0" smtClean="0"/>
              <a:t>: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 </a:t>
            </a:r>
            <a:r>
              <a:rPr lang="en-US" i="1" dirty="0" smtClean="0"/>
              <a:t>(</a:t>
            </a:r>
            <a:r>
              <a:rPr lang="en-US" i="1" dirty="0" err="1" smtClean="0"/>
              <a:t>lượng</a:t>
            </a:r>
            <a:r>
              <a:rPr lang="en-US" i="1" dirty="0" smtClean="0"/>
              <a:t> </a:t>
            </a:r>
            <a:r>
              <a:rPr lang="en-US" i="1" dirty="0" err="1" smtClean="0"/>
              <a:t>hàng</a:t>
            </a:r>
            <a:r>
              <a:rPr lang="en-US" i="1" dirty="0" smtClean="0"/>
              <a:t> </a:t>
            </a:r>
            <a:r>
              <a:rPr lang="en-US" i="1" dirty="0" err="1" smtClean="0"/>
              <a:t>tồn</a:t>
            </a:r>
            <a:r>
              <a:rPr lang="en-US" i="1" dirty="0" smtClean="0"/>
              <a:t>, </a:t>
            </a:r>
            <a:r>
              <a:rPr lang="en-US" i="1" dirty="0" err="1" smtClean="0"/>
              <a:t>tổng</a:t>
            </a:r>
            <a:r>
              <a:rPr lang="en-US" i="1" dirty="0" smtClean="0"/>
              <a:t> </a:t>
            </a:r>
            <a:r>
              <a:rPr lang="en-US" i="1" dirty="0" err="1" smtClean="0"/>
              <a:t>tiền</a:t>
            </a:r>
            <a:r>
              <a:rPr lang="en-US" i="1" dirty="0" smtClean="0"/>
              <a:t> </a:t>
            </a:r>
            <a:r>
              <a:rPr lang="en-US" i="1" dirty="0" err="1" smtClean="0"/>
              <a:t>trả</a:t>
            </a:r>
            <a:r>
              <a:rPr lang="en-US" i="1" dirty="0" smtClean="0"/>
              <a:t>, …)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 smtClean="0"/>
              <a:t>Ký</a:t>
            </a:r>
            <a:r>
              <a:rPr lang="en-US" i="1" dirty="0" smtClean="0"/>
              <a:t> </a:t>
            </a:r>
            <a:r>
              <a:rPr lang="en-US" i="1" dirty="0" err="1" smtClean="0"/>
              <a:t>hiệu</a:t>
            </a:r>
            <a:r>
              <a:rPr lang="en-US" i="1" dirty="0" smtClean="0"/>
              <a:t>:	</a:t>
            </a:r>
          </a:p>
          <a:p>
            <a:pPr marL="457200" lvl="1" indent="0">
              <a:lnSpc>
                <a:spcPct val="120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en-US" i="1" dirty="0"/>
              <a:t>	</a:t>
            </a:r>
            <a:r>
              <a:rPr lang="en-US" i="1" dirty="0" smtClean="0"/>
              <a:t>		&lt;</a:t>
            </a:r>
            <a:r>
              <a:rPr lang="en-US" i="1" dirty="0" err="1" smtClean="0"/>
              <a:t>Giá</a:t>
            </a:r>
            <a:r>
              <a:rPr lang="en-US" i="1" dirty="0" smtClean="0"/>
              <a:t> </a:t>
            </a:r>
            <a:r>
              <a:rPr lang="en-US" i="1" dirty="0" err="1" smtClean="0"/>
              <a:t>trị</a:t>
            </a:r>
            <a:r>
              <a:rPr lang="en-US" i="1" dirty="0" smtClean="0"/>
              <a:t> do </a:t>
            </a:r>
            <a:r>
              <a:rPr lang="en-US" i="1" dirty="0" err="1" smtClean="0"/>
              <a:t>phần</a:t>
            </a:r>
            <a:r>
              <a:rPr lang="en-US" i="1" dirty="0" smtClean="0"/>
              <a:t> </a:t>
            </a:r>
            <a:r>
              <a:rPr lang="en-US" i="1" dirty="0" err="1" smtClean="0"/>
              <a:t>mềm</a:t>
            </a:r>
            <a:r>
              <a:rPr lang="en-US" i="1" dirty="0" smtClean="0"/>
              <a:t> </a:t>
            </a:r>
            <a:r>
              <a:rPr lang="en-US" i="1" dirty="0" err="1" smtClean="0"/>
              <a:t>tính</a:t>
            </a:r>
            <a:r>
              <a:rPr lang="en-US" i="1" dirty="0" smtClean="0"/>
              <a:t> </a:t>
            </a:r>
            <a:r>
              <a:rPr lang="en-US" i="1" dirty="0" err="1" smtClean="0"/>
              <a:t>toán</a:t>
            </a:r>
            <a:r>
              <a:rPr lang="en-US" i="1" dirty="0" smtClean="0"/>
              <a:t>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</a:t>
            </a:r>
          </a:p>
          <a:p>
            <a:pPr marL="40005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i="1" dirty="0" err="1" smtClean="0"/>
              <a:t>Ví</a:t>
            </a:r>
            <a:r>
              <a:rPr lang="en-US" i="1" dirty="0" smtClean="0"/>
              <a:t> </a:t>
            </a:r>
            <a:r>
              <a:rPr lang="en-US" i="1" dirty="0" err="1" smtClean="0"/>
              <a:t>dụ</a:t>
            </a:r>
            <a:r>
              <a:rPr lang="en-US" i="1" dirty="0" smtClean="0"/>
              <a:t>: </a:t>
            </a:r>
            <a:r>
              <a:rPr lang="en-US" i="1" dirty="0" err="1" smtClean="0"/>
              <a:t>nội</a:t>
            </a:r>
            <a:r>
              <a:rPr lang="en-US" i="1" dirty="0" smtClean="0"/>
              <a:t> dung </a:t>
            </a:r>
            <a:r>
              <a:rPr lang="en-US" i="1" dirty="0" err="1" smtClean="0"/>
              <a:t>màn</a:t>
            </a:r>
            <a:r>
              <a:rPr lang="en-US" i="1" dirty="0" smtClean="0"/>
              <a:t> </a:t>
            </a:r>
            <a:r>
              <a:rPr lang="en-US" i="1" dirty="0" err="1" smtClean="0"/>
              <a:t>hình</a:t>
            </a:r>
            <a:r>
              <a:rPr lang="en-US" i="1" dirty="0" smtClean="0"/>
              <a:t> </a:t>
            </a:r>
            <a:r>
              <a:rPr lang="en-US" i="1" dirty="0" err="1" smtClean="0"/>
              <a:t>lập</a:t>
            </a:r>
            <a:r>
              <a:rPr lang="en-US" i="1" dirty="0" smtClean="0"/>
              <a:t> </a:t>
            </a:r>
            <a:r>
              <a:rPr lang="en-US" i="1" dirty="0" err="1" smtClean="0"/>
              <a:t>hóa</a:t>
            </a:r>
            <a:r>
              <a:rPr lang="en-US" i="1" dirty="0" smtClean="0"/>
              <a:t> </a:t>
            </a:r>
            <a:r>
              <a:rPr lang="en-US" i="1" dirty="0" err="1" smtClean="0"/>
              <a:t>đơn</a:t>
            </a:r>
            <a:r>
              <a:rPr lang="en-US" i="1" dirty="0" smtClean="0"/>
              <a:t> </a:t>
            </a:r>
            <a:r>
              <a:rPr lang="en-US" i="1" dirty="0" err="1" smtClean="0"/>
              <a:t>dựa</a:t>
            </a:r>
            <a:r>
              <a:rPr lang="en-US" i="1" dirty="0" smtClean="0"/>
              <a:t> </a:t>
            </a:r>
            <a:r>
              <a:rPr lang="en-US" i="1" dirty="0" err="1" smtClean="0"/>
              <a:t>trên</a:t>
            </a:r>
            <a:r>
              <a:rPr lang="en-US" i="1" dirty="0" smtClean="0"/>
              <a:t> </a:t>
            </a:r>
            <a:r>
              <a:rPr lang="en-US" i="1" dirty="0" err="1" smtClean="0"/>
              <a:t>nội</a:t>
            </a:r>
            <a:r>
              <a:rPr lang="en-US" i="1" dirty="0" smtClean="0"/>
              <a:t> dung </a:t>
            </a:r>
            <a:r>
              <a:rPr lang="en-US" i="1" dirty="0" err="1" smtClean="0"/>
              <a:t>của</a:t>
            </a:r>
            <a:r>
              <a:rPr lang="en-US" i="1" dirty="0" smtClean="0"/>
              <a:t> </a:t>
            </a:r>
            <a:r>
              <a:rPr lang="en-US" i="1" dirty="0" err="1" smtClean="0"/>
              <a:t>hóa</a:t>
            </a:r>
            <a:r>
              <a:rPr lang="en-US" i="1" dirty="0" smtClean="0"/>
              <a:t> </a:t>
            </a:r>
            <a:r>
              <a:rPr lang="en-US" i="1" dirty="0" err="1" smtClean="0"/>
              <a:t>đơn</a:t>
            </a:r>
            <a:r>
              <a:rPr lang="en-US" i="1" dirty="0" smtClean="0"/>
              <a:t> </a:t>
            </a:r>
            <a:r>
              <a:rPr lang="en-US" i="1" dirty="0" err="1" smtClean="0"/>
              <a:t>được</a:t>
            </a:r>
            <a:r>
              <a:rPr lang="en-US" i="1" dirty="0" smtClean="0"/>
              <a:t> </a:t>
            </a:r>
            <a:r>
              <a:rPr lang="en-US" i="1" dirty="0" err="1" smtClean="0"/>
              <a:t>sử</a:t>
            </a:r>
            <a:r>
              <a:rPr lang="en-US" i="1" dirty="0" smtClean="0"/>
              <a:t> </a:t>
            </a:r>
            <a:r>
              <a:rPr lang="en-US" i="1" dirty="0" err="1" smtClean="0"/>
              <a:t>dụng</a:t>
            </a:r>
            <a:r>
              <a:rPr lang="en-US" i="1" dirty="0" smtClean="0"/>
              <a:t> </a:t>
            </a:r>
            <a:r>
              <a:rPr lang="en-US" i="1" dirty="0" err="1" smtClean="0"/>
              <a:t>trong</a:t>
            </a:r>
            <a:r>
              <a:rPr lang="en-US" i="1" dirty="0" smtClean="0"/>
              <a:t> </a:t>
            </a:r>
            <a:r>
              <a:rPr lang="en-US" i="1" dirty="0" err="1" smtClean="0"/>
              <a:t>thế</a:t>
            </a:r>
            <a:r>
              <a:rPr lang="en-US" i="1" dirty="0" smtClean="0"/>
              <a:t> </a:t>
            </a:r>
            <a:r>
              <a:rPr lang="en-US" i="1" dirty="0" err="1" smtClean="0"/>
              <a:t>giới</a:t>
            </a:r>
            <a:r>
              <a:rPr lang="en-US" i="1" dirty="0" smtClean="0"/>
              <a:t> </a:t>
            </a:r>
            <a:r>
              <a:rPr lang="en-US" i="1" dirty="0" err="1" smtClean="0"/>
              <a:t>thực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3203863"/>
            <a:ext cx="1447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KẾT QUẢ THIẾT KẾ GIAO DIỆN</a:t>
            </a:r>
            <a:br>
              <a:rPr lang="en-US" dirty="0"/>
            </a:b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xử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  <a:endParaRPr lang="en-US" i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Ký</a:t>
            </a:r>
            <a:r>
              <a:rPr lang="en-US" b="1" dirty="0" smtClean="0"/>
              <a:t> </a:t>
            </a:r>
            <a:r>
              <a:rPr lang="en-US" b="1" dirty="0" err="1" smtClean="0"/>
              <a:t>hiệu</a:t>
            </a:r>
            <a:r>
              <a:rPr lang="en-US" b="1" dirty="0" smtClean="0"/>
              <a:t>:	</a:t>
            </a:r>
          </a:p>
          <a:p>
            <a:pPr marL="457200" lvl="1" indent="0">
              <a:lnSpc>
                <a:spcPct val="120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en-US" i="1" dirty="0"/>
              <a:t>	</a:t>
            </a:r>
            <a:r>
              <a:rPr lang="en-US" i="1" dirty="0" smtClean="0"/>
              <a:t>		</a:t>
            </a:r>
            <a:r>
              <a:rPr lang="en-US" dirty="0" smtClean="0"/>
              <a:t>&lt;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| command&gt;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Nút</a:t>
            </a:r>
            <a:r>
              <a:rPr lang="en-US" dirty="0" smtClean="0"/>
              <a:t> TRA CỨU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46909" y="3515590"/>
            <a:ext cx="1447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KẾT QUẢ THIẾT KẾ GIAO DIỆN</a:t>
            </a:r>
            <a:br>
              <a:rPr lang="en-US" dirty="0"/>
            </a:b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xử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dirty="0" smtClean="0"/>
              <a:t>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pPr marL="40005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i="1" dirty="0" smtClean="0">
                <a:sym typeface="Wingdings" panose="05000000000000000000" pitchFamily="2" charset="2"/>
              </a:rPr>
              <a:t> </a:t>
            </a:r>
            <a:r>
              <a:rPr lang="en-US" i="1" dirty="0" err="1" smtClean="0">
                <a:sym typeface="Wingdings" panose="05000000000000000000" pitchFamily="2" charset="2"/>
              </a:rPr>
              <a:t>Đây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là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thành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phần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áp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đặt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mà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người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sử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dụng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phải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tuân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theo</a:t>
            </a:r>
            <a:endParaRPr lang="en-US" i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9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KẾT QUẢ THIẾT KẾ GIAO DIỆN</a:t>
            </a:r>
            <a:br>
              <a:rPr lang="en-US" dirty="0"/>
            </a:b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bày</a:t>
            </a:r>
            <a:r>
              <a:rPr lang="en-US" dirty="0" smtClean="0"/>
              <a:t>: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,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(</a:t>
            </a:r>
            <a:r>
              <a:rPr lang="en-US" i="1" dirty="0" err="1" smtClean="0"/>
              <a:t>vị</a:t>
            </a:r>
            <a:r>
              <a:rPr lang="en-US" i="1" dirty="0" smtClean="0"/>
              <a:t> </a:t>
            </a:r>
            <a:r>
              <a:rPr lang="en-US" i="1" dirty="0" err="1" smtClean="0"/>
              <a:t>trí</a:t>
            </a:r>
            <a:r>
              <a:rPr lang="en-US" i="1" dirty="0" smtClean="0"/>
              <a:t>, </a:t>
            </a:r>
            <a:r>
              <a:rPr lang="en-US" i="1" dirty="0" err="1" smtClean="0"/>
              <a:t>màu</a:t>
            </a:r>
            <a:r>
              <a:rPr lang="en-US" i="1" dirty="0" smtClean="0"/>
              <a:t> </a:t>
            </a:r>
            <a:r>
              <a:rPr lang="en-US" i="1" dirty="0" err="1" smtClean="0"/>
              <a:t>sắc</a:t>
            </a:r>
            <a:r>
              <a:rPr lang="en-US" i="1" dirty="0" smtClean="0"/>
              <a:t>, </a:t>
            </a:r>
            <a:r>
              <a:rPr lang="en-US" i="1" dirty="0" err="1" smtClean="0"/>
              <a:t>kích</a:t>
            </a:r>
            <a:r>
              <a:rPr lang="en-US" i="1" dirty="0" smtClean="0"/>
              <a:t> </a:t>
            </a:r>
            <a:r>
              <a:rPr lang="en-US" i="1" dirty="0" err="1" smtClean="0"/>
              <a:t>thước</a:t>
            </a:r>
            <a:r>
              <a:rPr lang="en-US" i="1" dirty="0" smtClean="0"/>
              <a:t>, …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(</a:t>
            </a:r>
            <a:r>
              <a:rPr lang="en-US" i="1" dirty="0" err="1" smtClean="0"/>
              <a:t>hóa</a:t>
            </a:r>
            <a:r>
              <a:rPr lang="en-US" i="1" dirty="0" smtClean="0"/>
              <a:t> </a:t>
            </a:r>
            <a:r>
              <a:rPr lang="en-US" i="1" dirty="0" err="1" smtClean="0"/>
              <a:t>đơn</a:t>
            </a:r>
            <a:r>
              <a:rPr lang="en-US" i="1" dirty="0" smtClean="0"/>
              <a:t>, </a:t>
            </a:r>
            <a:r>
              <a:rPr lang="en-US" i="1" dirty="0" err="1" smtClean="0"/>
              <a:t>danh</a:t>
            </a:r>
            <a:r>
              <a:rPr lang="en-US" i="1" dirty="0" smtClean="0"/>
              <a:t> </a:t>
            </a:r>
            <a:r>
              <a:rPr lang="en-US" i="1" dirty="0" err="1" smtClean="0"/>
              <a:t>sách</a:t>
            </a:r>
            <a:r>
              <a:rPr lang="en-US" i="1" dirty="0" smtClean="0"/>
              <a:t> </a:t>
            </a:r>
            <a:r>
              <a:rPr lang="en-US" i="1" dirty="0" err="1" smtClean="0"/>
              <a:t>lớp</a:t>
            </a:r>
            <a:r>
              <a:rPr lang="en-US" i="1" dirty="0" smtClean="0"/>
              <a:t>, …)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(</a:t>
            </a:r>
            <a:r>
              <a:rPr lang="en-US" i="1" dirty="0" err="1" smtClean="0"/>
              <a:t>tìm</a:t>
            </a:r>
            <a:r>
              <a:rPr lang="en-US" i="1" dirty="0" smtClean="0"/>
              <a:t> </a:t>
            </a:r>
            <a:r>
              <a:rPr lang="en-US" i="1" dirty="0" err="1" smtClean="0"/>
              <a:t>kiếm</a:t>
            </a:r>
            <a:r>
              <a:rPr lang="en-US" i="1" dirty="0" smtClean="0"/>
              <a:t>, </a:t>
            </a:r>
            <a:r>
              <a:rPr lang="en-US" i="1" dirty="0" err="1" smtClean="0"/>
              <a:t>tra</a:t>
            </a:r>
            <a:r>
              <a:rPr lang="en-US" i="1" dirty="0" smtClean="0"/>
              <a:t> </a:t>
            </a:r>
            <a:r>
              <a:rPr lang="en-US" i="1" dirty="0" err="1" smtClean="0"/>
              <a:t>cứu</a:t>
            </a:r>
            <a:r>
              <a:rPr lang="en-US" i="1" dirty="0" smtClean="0"/>
              <a:t>, …</a:t>
            </a:r>
            <a:r>
              <a:rPr lang="en-US" dirty="0" smtClean="0"/>
              <a:t>):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thao</a:t>
            </a:r>
            <a:r>
              <a:rPr lang="en-US" b="1" dirty="0" smtClean="0"/>
              <a:t>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hiện</a:t>
            </a:r>
            <a:r>
              <a:rPr lang="en-US" b="1" dirty="0" smtClean="0"/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PHÂN LOẠI MÀN HÌNH GIAO DIỆN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Quá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mềm</a:t>
            </a:r>
            <a:r>
              <a:rPr lang="en-US" dirty="0" smtClean="0"/>
              <a:t>: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marL="457200" lvl="1" indent="0">
              <a:buNone/>
            </a:pPr>
            <a:endParaRPr lang="en-US" i="1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i="1" dirty="0" smtClean="0">
                <a:sym typeface="Wingdings" panose="05000000000000000000" pitchFamily="2" charset="2"/>
              </a:rPr>
              <a:t> </a:t>
            </a:r>
            <a:r>
              <a:rPr lang="en-US" i="1" dirty="0" err="1">
                <a:sym typeface="Wingdings" panose="05000000000000000000" pitchFamily="2" charset="2"/>
              </a:rPr>
              <a:t>D</a:t>
            </a:r>
            <a:r>
              <a:rPr lang="en-US" i="1" dirty="0" err="1" smtClean="0">
                <a:sym typeface="Wingdings" panose="05000000000000000000" pitchFamily="2" charset="2"/>
              </a:rPr>
              <a:t>ựa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vào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quá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trình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trên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màn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hình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giao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diện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có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thể</a:t>
            </a:r>
            <a:r>
              <a:rPr lang="en-US" i="1" dirty="0" smtClean="0">
                <a:sym typeface="Wingdings" panose="05000000000000000000" pitchFamily="2" charset="2"/>
              </a:rPr>
              <a:t> chia </a:t>
            </a:r>
            <a:r>
              <a:rPr lang="en-US" i="1" dirty="0" err="1" smtClean="0">
                <a:sym typeface="Wingdings" panose="05000000000000000000" pitchFamily="2" charset="2"/>
              </a:rPr>
              <a:t>thành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nhiều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loại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tùy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theo</a:t>
            </a:r>
            <a:r>
              <a:rPr lang="en-US" i="1" dirty="0" smtClean="0">
                <a:sym typeface="Wingdings" panose="05000000000000000000" pitchFamily="2" charset="2"/>
              </a:rPr>
              <a:t> ý </a:t>
            </a:r>
            <a:r>
              <a:rPr lang="en-US" i="1" dirty="0" err="1" smtClean="0">
                <a:sym typeface="Wingdings" panose="05000000000000000000" pitchFamily="2" charset="2"/>
              </a:rPr>
              <a:t>nghĩa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sử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dụng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PHÂN </a:t>
            </a:r>
            <a:r>
              <a:rPr lang="en-US" dirty="0"/>
              <a:t>LOẠI </a:t>
            </a:r>
            <a:r>
              <a:rPr lang="en-US" dirty="0" smtClean="0"/>
              <a:t>MÀN </a:t>
            </a:r>
            <a:r>
              <a:rPr lang="en-US" dirty="0"/>
              <a:t>HÌNH GIAO DIỆN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43000" y="1524000"/>
            <a:ext cx="7277100" cy="4114800"/>
            <a:chOff x="609600" y="1524000"/>
            <a:chExt cx="7810500" cy="4724400"/>
          </a:xfrm>
        </p:grpSpPr>
        <p:sp>
          <p:nvSpPr>
            <p:cNvPr id="3" name="Rectangle 2"/>
            <p:cNvSpPr/>
            <p:nvPr/>
          </p:nvSpPr>
          <p:spPr bwMode="gray">
            <a:xfrm>
              <a:off x="609600" y="1524000"/>
              <a:ext cx="7810500" cy="12382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1149350">
                <a:defRPr/>
              </a:pPr>
              <a:r>
                <a:rPr lang="en-US" sz="2000" b="1" dirty="0">
                  <a:solidFill>
                    <a:srgbClr val="000000"/>
                  </a:solidFill>
                  <a:cs typeface="+mn-cs"/>
                </a:rPr>
                <a:t>MÀN HÌNH </a:t>
              </a:r>
              <a:r>
                <a:rPr lang="en-US" sz="2000" b="1" dirty="0" smtClean="0">
                  <a:solidFill>
                    <a:srgbClr val="000000"/>
                  </a:solidFill>
                  <a:cs typeface="+mn-cs"/>
                </a:rPr>
                <a:t>CHÍNH</a:t>
              </a:r>
              <a:endParaRPr lang="en-US" sz="2000" b="1" dirty="0">
                <a:solidFill>
                  <a:srgbClr val="000000"/>
                </a:solidFill>
                <a:cs typeface="+mn-cs"/>
              </a:endParaRPr>
            </a:p>
            <a:p>
              <a:pPr algn="ctr" defTabSz="1149350">
                <a:defRPr/>
              </a:pPr>
              <a:r>
                <a:rPr lang="en-US" sz="3600" b="1" dirty="0" err="1">
                  <a:solidFill>
                    <a:srgbClr val="000000"/>
                  </a:solidFill>
                  <a:cs typeface="+mn-cs"/>
                </a:rPr>
                <a:t>Danh</a:t>
              </a:r>
              <a:r>
                <a:rPr lang="en-US" sz="3600" b="1" dirty="0">
                  <a:solidFill>
                    <a:srgbClr val="000000"/>
                  </a:solidFill>
                  <a:cs typeface="+mn-cs"/>
                </a:rPr>
                <a:t> </a:t>
              </a:r>
              <a:r>
                <a:rPr lang="en-US" sz="3600" b="1" dirty="0" err="1">
                  <a:solidFill>
                    <a:srgbClr val="000000"/>
                  </a:solidFill>
                  <a:cs typeface="+mn-cs"/>
                </a:rPr>
                <a:t>sách</a:t>
              </a:r>
              <a:r>
                <a:rPr lang="en-US" sz="3600" b="1" dirty="0">
                  <a:solidFill>
                    <a:srgbClr val="000000"/>
                  </a:solidFill>
                  <a:cs typeface="+mn-cs"/>
                </a:rPr>
                <a:t> </a:t>
              </a:r>
              <a:r>
                <a:rPr lang="en-US" sz="3600" b="1" dirty="0" err="1">
                  <a:solidFill>
                    <a:srgbClr val="000000"/>
                  </a:solidFill>
                  <a:cs typeface="+mn-cs"/>
                </a:rPr>
                <a:t>các</a:t>
              </a:r>
              <a:r>
                <a:rPr lang="en-US" sz="3600" b="1" dirty="0">
                  <a:solidFill>
                    <a:srgbClr val="000000"/>
                  </a:solidFill>
                  <a:cs typeface="+mn-cs"/>
                </a:rPr>
                <a:t> </a:t>
              </a:r>
              <a:r>
                <a:rPr lang="en-US" sz="3600" b="1" dirty="0" err="1">
                  <a:solidFill>
                    <a:srgbClr val="000000"/>
                  </a:solidFill>
                  <a:cs typeface="+mn-cs"/>
                </a:rPr>
                <a:t>công</a:t>
              </a:r>
              <a:r>
                <a:rPr lang="en-US" sz="3600" b="1" dirty="0">
                  <a:solidFill>
                    <a:srgbClr val="000000"/>
                  </a:solidFill>
                  <a:cs typeface="+mn-cs"/>
                </a:rPr>
                <a:t> </a:t>
              </a:r>
              <a:r>
                <a:rPr lang="en-US" sz="3600" b="1" dirty="0" err="1" smtClean="0">
                  <a:solidFill>
                    <a:srgbClr val="000000"/>
                  </a:solidFill>
                  <a:cs typeface="+mn-cs"/>
                </a:rPr>
                <a:t>việc</a:t>
              </a:r>
              <a:endParaRPr lang="en-US" sz="3600" b="1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4" name="Rectangle 3"/>
            <p:cNvSpPr/>
            <p:nvPr/>
          </p:nvSpPr>
          <p:spPr bwMode="gray">
            <a:xfrm>
              <a:off x="609600" y="3048000"/>
              <a:ext cx="7810500" cy="1676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1149350">
                <a:defRPr/>
              </a:pPr>
              <a:r>
                <a:rPr lang="en-US" sz="2000" b="1" dirty="0">
                  <a:solidFill>
                    <a:srgbClr val="000000"/>
                  </a:solidFill>
                  <a:cs typeface="+mn-cs"/>
                </a:rPr>
                <a:t>MÀN HÌNH TRA CỨU</a:t>
              </a:r>
            </a:p>
            <a:p>
              <a:pPr algn="ctr" defTabSz="1149350">
                <a:defRPr/>
              </a:pPr>
              <a:r>
                <a:rPr lang="en-US" sz="3200" b="1" dirty="0" err="1">
                  <a:solidFill>
                    <a:srgbClr val="000000"/>
                  </a:solidFill>
                  <a:cs typeface="+mn-cs"/>
                </a:rPr>
                <a:t>Các</a:t>
              </a:r>
              <a:r>
                <a:rPr lang="en-US" sz="3200" b="1" dirty="0">
                  <a:solidFill>
                    <a:srgbClr val="000000"/>
                  </a:solidFill>
                  <a:cs typeface="+mn-cs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cs typeface="+mn-cs"/>
                </a:rPr>
                <a:t>tiêu</a:t>
              </a:r>
              <a:r>
                <a:rPr lang="en-US" sz="3200" b="1" dirty="0">
                  <a:solidFill>
                    <a:srgbClr val="000000"/>
                  </a:solidFill>
                  <a:cs typeface="+mn-cs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cs typeface="+mn-cs"/>
                </a:rPr>
                <a:t>chuẩn</a:t>
              </a:r>
              <a:r>
                <a:rPr lang="en-US" sz="3200" b="1" dirty="0">
                  <a:solidFill>
                    <a:srgbClr val="000000"/>
                  </a:solidFill>
                  <a:cs typeface="+mn-cs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cs typeface="+mn-cs"/>
                </a:rPr>
                <a:t>tra</a:t>
              </a:r>
              <a:r>
                <a:rPr lang="en-US" sz="3200" b="1" dirty="0">
                  <a:solidFill>
                    <a:srgbClr val="000000"/>
                  </a:solidFill>
                  <a:cs typeface="+mn-cs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cs typeface="+mn-cs"/>
                </a:rPr>
                <a:t>cứu</a:t>
              </a:r>
              <a:endParaRPr lang="en-US" sz="3200" b="1" dirty="0">
                <a:solidFill>
                  <a:srgbClr val="000000"/>
                </a:solidFill>
                <a:cs typeface="+mn-cs"/>
              </a:endParaRPr>
            </a:p>
            <a:p>
              <a:pPr algn="ctr" defTabSz="1149350">
                <a:defRPr/>
              </a:pPr>
              <a:r>
                <a:rPr lang="en-US" sz="3200" b="1" dirty="0" err="1">
                  <a:solidFill>
                    <a:srgbClr val="000000"/>
                  </a:solidFill>
                  <a:cs typeface="+mn-cs"/>
                </a:rPr>
                <a:t>Các</a:t>
              </a:r>
              <a:r>
                <a:rPr lang="en-US" sz="3200" b="1" dirty="0">
                  <a:solidFill>
                    <a:srgbClr val="000000"/>
                  </a:solidFill>
                  <a:cs typeface="+mn-cs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cs typeface="+mn-cs"/>
                </a:rPr>
                <a:t>kết</a:t>
              </a:r>
              <a:r>
                <a:rPr lang="en-US" sz="3200" b="1" dirty="0">
                  <a:solidFill>
                    <a:srgbClr val="000000"/>
                  </a:solidFill>
                  <a:cs typeface="+mn-cs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cs typeface="+mn-cs"/>
                </a:rPr>
                <a:t>quả</a:t>
              </a:r>
              <a:r>
                <a:rPr lang="en-US" sz="3200" b="1" dirty="0">
                  <a:solidFill>
                    <a:srgbClr val="000000"/>
                  </a:solidFill>
                  <a:cs typeface="+mn-cs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cs typeface="+mn-cs"/>
                </a:rPr>
                <a:t>tra</a:t>
              </a:r>
              <a:r>
                <a:rPr lang="en-US" sz="3200" b="1" dirty="0">
                  <a:solidFill>
                    <a:srgbClr val="000000"/>
                  </a:solidFill>
                  <a:cs typeface="+mn-cs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cs typeface="+mn-cs"/>
                </a:rPr>
                <a:t>cứu</a:t>
              </a:r>
              <a:endParaRPr lang="en-US" sz="3200" b="1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 bwMode="gray">
            <a:xfrm>
              <a:off x="609600" y="5029200"/>
              <a:ext cx="7810500" cy="1219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1149350">
                <a:defRPr/>
              </a:pPr>
              <a:r>
                <a:rPr lang="en-US" sz="2000" b="1" dirty="0">
                  <a:solidFill>
                    <a:srgbClr val="000000"/>
                  </a:solidFill>
                  <a:cs typeface="+mn-cs"/>
                </a:rPr>
                <a:t>MÀN HÌNH NHẬP LIỆU</a:t>
              </a:r>
            </a:p>
            <a:p>
              <a:pPr algn="ctr" defTabSz="1149350">
                <a:defRPr/>
              </a:pPr>
              <a:r>
                <a:rPr lang="en-US" sz="3600" b="1" dirty="0" err="1" smtClean="0">
                  <a:solidFill>
                    <a:srgbClr val="000000"/>
                  </a:solidFill>
                  <a:cs typeface="+mn-cs"/>
                </a:rPr>
                <a:t>Các</a:t>
              </a:r>
              <a:r>
                <a:rPr lang="en-US" sz="3600" b="1" dirty="0" smtClean="0">
                  <a:solidFill>
                    <a:srgbClr val="000000"/>
                  </a:solidFill>
                  <a:cs typeface="+mn-cs"/>
                </a:rPr>
                <a:t> </a:t>
              </a:r>
              <a:r>
                <a:rPr lang="en-US" sz="3600" b="1" dirty="0" err="1">
                  <a:solidFill>
                    <a:srgbClr val="000000"/>
                  </a:solidFill>
                  <a:cs typeface="+mn-cs"/>
                </a:rPr>
                <a:t>thông</a:t>
              </a:r>
              <a:r>
                <a:rPr lang="en-US" sz="3600" b="1" dirty="0">
                  <a:solidFill>
                    <a:srgbClr val="000000"/>
                  </a:solidFill>
                  <a:cs typeface="+mn-cs"/>
                </a:rPr>
                <a:t> tin </a:t>
              </a:r>
              <a:r>
                <a:rPr lang="en-US" sz="3600" b="1" dirty="0" err="1">
                  <a:solidFill>
                    <a:srgbClr val="000000"/>
                  </a:solidFill>
                  <a:cs typeface="+mn-cs"/>
                </a:rPr>
                <a:t>cần</a:t>
              </a:r>
              <a:r>
                <a:rPr lang="en-US" sz="3600" b="1" dirty="0">
                  <a:solidFill>
                    <a:srgbClr val="000000"/>
                  </a:solidFill>
                  <a:cs typeface="+mn-cs"/>
                </a:rPr>
                <a:t> </a:t>
              </a:r>
              <a:r>
                <a:rPr lang="en-US" sz="3600" b="1" dirty="0" err="1">
                  <a:solidFill>
                    <a:srgbClr val="000000"/>
                  </a:solidFill>
                  <a:cs typeface="+mn-cs"/>
                </a:rPr>
                <a:t>lưu</a:t>
              </a:r>
              <a:r>
                <a:rPr lang="en-US" sz="3600" b="1" dirty="0">
                  <a:solidFill>
                    <a:srgbClr val="000000"/>
                  </a:solidFill>
                  <a:cs typeface="+mn-cs"/>
                </a:rPr>
                <a:t> </a:t>
              </a:r>
              <a:r>
                <a:rPr lang="en-US" sz="3600" b="1" dirty="0" err="1">
                  <a:solidFill>
                    <a:srgbClr val="000000"/>
                  </a:solidFill>
                  <a:cs typeface="+mn-cs"/>
                </a:rPr>
                <a:t>trữ</a:t>
              </a:r>
              <a:endParaRPr lang="en-US" sz="3600" b="1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2. PHÂN LOẠI MÀN HÌNH GIAO 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Các</a:t>
            </a:r>
            <a:r>
              <a:rPr lang="en-US" sz="3100" dirty="0" smtClean="0"/>
              <a:t> </a:t>
            </a:r>
            <a:r>
              <a:rPr lang="en-US" sz="3100" dirty="0" err="1" smtClean="0"/>
              <a:t>loại</a:t>
            </a:r>
            <a:r>
              <a:rPr lang="en-US" sz="3100" dirty="0" smtClean="0"/>
              <a:t> </a:t>
            </a:r>
            <a:r>
              <a:rPr lang="en-US" sz="3100" dirty="0" err="1" smtClean="0"/>
              <a:t>màn</a:t>
            </a:r>
            <a:r>
              <a:rPr lang="en-US" sz="3100" dirty="0" smtClean="0"/>
              <a:t> </a:t>
            </a:r>
            <a:r>
              <a:rPr lang="en-US" sz="3100" dirty="0" err="1" smtClean="0"/>
              <a:t>hình</a:t>
            </a:r>
            <a:r>
              <a:rPr lang="en-US" sz="3100" dirty="0" smtClean="0"/>
              <a:t> </a:t>
            </a:r>
            <a:r>
              <a:rPr lang="en-US" sz="3100" dirty="0" err="1" smtClean="0"/>
              <a:t>cơ</a:t>
            </a:r>
            <a:r>
              <a:rPr lang="en-US" sz="3100" dirty="0" smtClean="0"/>
              <a:t> </a:t>
            </a:r>
            <a:r>
              <a:rPr lang="en-US" sz="3100" dirty="0" err="1" smtClean="0"/>
              <a:t>sở</a:t>
            </a:r>
            <a:r>
              <a:rPr lang="en-US" sz="3100" dirty="0" smtClean="0"/>
              <a:t> (1)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270496"/>
              </p:ext>
            </p:extLst>
          </p:nvPr>
        </p:nvGraphicFramePr>
        <p:xfrm>
          <a:off x="914400" y="1371601"/>
          <a:ext cx="7696200" cy="4351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9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0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029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Loại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màn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Ý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nghĩa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Nội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dung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chính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763"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Màn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chính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Cho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phép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NSD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công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việc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mong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muốn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thực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Danh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sách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công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việc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184"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Màn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lưu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trữ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Cho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phép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NSD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thực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lưu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trữ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tin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phát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sinh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thế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giới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thực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tin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cần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lưu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trữ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3956"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Màn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lý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Cho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phép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NSD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cung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cấp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tin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cần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cho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việc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thực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một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công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việc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nào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tin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phải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cung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cấp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6763"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Màn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quả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Trình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bày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cho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NSD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quả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việc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thực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một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công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việc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nào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quả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2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2. PHÂN LOẠI MÀN HÌNH GIAO 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Các</a:t>
            </a:r>
            <a:r>
              <a:rPr lang="en-US" sz="3100" dirty="0" smtClean="0"/>
              <a:t> </a:t>
            </a:r>
            <a:r>
              <a:rPr lang="en-US" sz="3100" dirty="0" err="1" smtClean="0"/>
              <a:t>loại</a:t>
            </a:r>
            <a:r>
              <a:rPr lang="en-US" sz="3100" dirty="0" smtClean="0"/>
              <a:t> </a:t>
            </a:r>
            <a:r>
              <a:rPr lang="en-US" sz="3100" dirty="0" err="1" smtClean="0"/>
              <a:t>màn</a:t>
            </a:r>
            <a:r>
              <a:rPr lang="en-US" sz="3100" dirty="0" smtClean="0"/>
              <a:t> </a:t>
            </a:r>
            <a:r>
              <a:rPr lang="en-US" sz="3100" dirty="0" err="1" smtClean="0"/>
              <a:t>hình</a:t>
            </a:r>
            <a:r>
              <a:rPr lang="en-US" sz="3100" dirty="0" smtClean="0"/>
              <a:t> </a:t>
            </a:r>
            <a:r>
              <a:rPr lang="en-US" sz="3100" dirty="0" err="1" smtClean="0"/>
              <a:t>cơ</a:t>
            </a:r>
            <a:r>
              <a:rPr lang="en-US" sz="3100" dirty="0" smtClean="0"/>
              <a:t> </a:t>
            </a:r>
            <a:r>
              <a:rPr lang="en-US" sz="3100" dirty="0" err="1" smtClean="0"/>
              <a:t>sở</a:t>
            </a:r>
            <a:r>
              <a:rPr lang="en-US" sz="3100" dirty="0" smtClean="0"/>
              <a:t> (2)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369390"/>
              </p:ext>
            </p:extLst>
          </p:nvPr>
        </p:nvGraphicFramePr>
        <p:xfrm>
          <a:off x="914401" y="1371600"/>
          <a:ext cx="7772400" cy="335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8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693"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Loại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màn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Ý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nghĩa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Nội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dung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chính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702"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Màn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báo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báo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nhắc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nhở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NSD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quá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trình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thực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một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công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việc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nào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báo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702"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Màn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tra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cứu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Cho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phép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kiếm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tin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đã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lưu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trữ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tiêu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chuẩn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tra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cứu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702">
                <a:tc>
                  <a:txBody>
                    <a:bodyPr/>
                    <a:lstStyle/>
                    <a:p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biểu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kê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mốc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gian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định sẵn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biểu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mẫu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báo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cáo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5019764"/>
            <a:ext cx="8077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Lưu</a:t>
            </a:r>
            <a:r>
              <a:rPr lang="en-US" sz="2000" b="1" dirty="0" smtClean="0"/>
              <a:t> ý:</a:t>
            </a:r>
            <a:r>
              <a:rPr lang="en-US" dirty="0" smtClean="0"/>
              <a:t> </a:t>
            </a:r>
          </a:p>
          <a:p>
            <a:pPr lvl="1"/>
            <a:r>
              <a:rPr lang="en-US" i="1" dirty="0" err="1" smtClean="0"/>
              <a:t>Màn</a:t>
            </a:r>
            <a:r>
              <a:rPr lang="en-US" i="1" dirty="0" smtClean="0"/>
              <a:t> </a:t>
            </a:r>
            <a:r>
              <a:rPr lang="en-US" i="1" dirty="0" err="1" smtClean="0"/>
              <a:t>hình</a:t>
            </a:r>
            <a:r>
              <a:rPr lang="en-US" i="1" dirty="0" smtClean="0"/>
              <a:t> </a:t>
            </a:r>
            <a:r>
              <a:rPr lang="en-US" i="1" dirty="0" err="1" smtClean="0"/>
              <a:t>giao</a:t>
            </a:r>
            <a:r>
              <a:rPr lang="en-US" i="1" dirty="0" smtClean="0"/>
              <a:t> </a:t>
            </a:r>
            <a:r>
              <a:rPr lang="en-US" i="1" dirty="0" err="1" smtClean="0"/>
              <a:t>diện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thể</a:t>
            </a:r>
            <a:r>
              <a:rPr lang="en-US" i="1" dirty="0" smtClean="0"/>
              <a:t> </a:t>
            </a:r>
            <a:r>
              <a:rPr lang="en-US" i="1" dirty="0" err="1" smtClean="0"/>
              <a:t>thuộc</a:t>
            </a:r>
            <a:r>
              <a:rPr lang="en-US" i="1" dirty="0" smtClean="0"/>
              <a:t> </a:t>
            </a:r>
            <a:r>
              <a:rPr lang="en-US" i="1" dirty="0" err="1" smtClean="0"/>
              <a:t>một</a:t>
            </a:r>
            <a:r>
              <a:rPr lang="en-US" i="1" dirty="0" smtClean="0"/>
              <a:t> </a:t>
            </a:r>
            <a:r>
              <a:rPr lang="en-US" i="1" dirty="0" err="1" smtClean="0"/>
              <a:t>trong</a:t>
            </a:r>
            <a:r>
              <a:rPr lang="en-US" i="1" dirty="0" smtClean="0"/>
              <a:t> </a:t>
            </a:r>
            <a:r>
              <a:rPr lang="en-US" i="1" dirty="0" err="1" smtClean="0"/>
              <a:t>số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loại</a:t>
            </a:r>
            <a:r>
              <a:rPr lang="en-US" i="1" dirty="0" smtClean="0"/>
              <a:t> </a:t>
            </a:r>
            <a:r>
              <a:rPr lang="en-US" i="1" dirty="0" err="1" smtClean="0"/>
              <a:t>màn</a:t>
            </a:r>
            <a:r>
              <a:rPr lang="en-US" i="1" dirty="0" smtClean="0"/>
              <a:t> </a:t>
            </a:r>
            <a:r>
              <a:rPr lang="en-US" i="1" dirty="0" err="1" smtClean="0"/>
              <a:t>hình</a:t>
            </a:r>
            <a:r>
              <a:rPr lang="en-US" i="1" dirty="0" smtClean="0"/>
              <a:t> </a:t>
            </a:r>
            <a:r>
              <a:rPr lang="en-US" i="1" dirty="0" err="1" smtClean="0"/>
              <a:t>cơ</a:t>
            </a:r>
            <a:r>
              <a:rPr lang="en-US" i="1" dirty="0" smtClean="0"/>
              <a:t> </a:t>
            </a:r>
            <a:r>
              <a:rPr lang="en-US" i="1" dirty="0" err="1" smtClean="0"/>
              <a:t>sở</a:t>
            </a:r>
            <a:r>
              <a:rPr lang="en-US" i="1" dirty="0" smtClean="0"/>
              <a:t> </a:t>
            </a:r>
            <a:r>
              <a:rPr lang="en-US" i="1" dirty="0" err="1" smtClean="0"/>
              <a:t>trên</a:t>
            </a:r>
            <a:r>
              <a:rPr lang="en-US" i="1" dirty="0" smtClean="0"/>
              <a:t>, </a:t>
            </a:r>
            <a:r>
              <a:rPr lang="en-US" i="1" dirty="0" err="1" smtClean="0"/>
              <a:t>hoặc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thể</a:t>
            </a:r>
            <a:r>
              <a:rPr lang="en-US" i="1" dirty="0" smtClean="0"/>
              <a:t> </a:t>
            </a:r>
            <a:r>
              <a:rPr lang="en-US" i="1" dirty="0" err="1" smtClean="0"/>
              <a:t>tích</a:t>
            </a:r>
            <a:r>
              <a:rPr lang="en-US" i="1" dirty="0" smtClean="0"/>
              <a:t> </a:t>
            </a:r>
            <a:r>
              <a:rPr lang="en-US" i="1" dirty="0" err="1" smtClean="0"/>
              <a:t>hợp</a:t>
            </a:r>
            <a:r>
              <a:rPr lang="en-US" i="1" dirty="0" smtClean="0"/>
              <a:t> </a:t>
            </a:r>
            <a:r>
              <a:rPr lang="en-US" i="1" dirty="0" err="1" smtClean="0"/>
              <a:t>từ</a:t>
            </a:r>
            <a:r>
              <a:rPr lang="en-US" i="1" dirty="0" smtClean="0"/>
              <a:t> </a:t>
            </a:r>
            <a:r>
              <a:rPr lang="en-US" i="1" dirty="0" err="1" smtClean="0"/>
              <a:t>nhiều</a:t>
            </a:r>
            <a:r>
              <a:rPr lang="en-US" i="1" dirty="0" smtClean="0"/>
              <a:t> </a:t>
            </a:r>
            <a:r>
              <a:rPr lang="en-US" i="1" dirty="0" err="1" smtClean="0"/>
              <a:t>màn</a:t>
            </a:r>
            <a:r>
              <a:rPr lang="en-US" i="1" dirty="0" smtClean="0"/>
              <a:t> </a:t>
            </a:r>
            <a:r>
              <a:rPr lang="en-US" i="1" dirty="0" err="1" smtClean="0"/>
              <a:t>hình</a:t>
            </a:r>
            <a:r>
              <a:rPr lang="en-US" i="1" dirty="0" smtClean="0"/>
              <a:t> </a:t>
            </a:r>
            <a:r>
              <a:rPr lang="en-US" i="1" dirty="0" err="1" smtClean="0"/>
              <a:t>cơ</a:t>
            </a:r>
            <a:r>
              <a:rPr lang="en-US" i="1" dirty="0" smtClean="0"/>
              <a:t> </a:t>
            </a:r>
            <a:r>
              <a:rPr lang="en-US" i="1" dirty="0" err="1" smtClean="0"/>
              <a:t>sở</a:t>
            </a:r>
            <a:r>
              <a:rPr lang="en-US" i="1" dirty="0"/>
              <a:t> </a:t>
            </a:r>
            <a:r>
              <a:rPr lang="en-US" i="1" dirty="0" err="1" smtClean="0"/>
              <a:t>trên</a:t>
            </a:r>
            <a:r>
              <a:rPr lang="en-US" i="1" dirty="0" smtClean="0"/>
              <a:t> </a:t>
            </a:r>
            <a:r>
              <a:rPr lang="en-US" i="1" dirty="0" err="1" smtClean="0"/>
              <a:t>tùy</a:t>
            </a:r>
            <a:r>
              <a:rPr lang="en-US" i="1" dirty="0" smtClean="0"/>
              <a:t> </a:t>
            </a:r>
            <a:r>
              <a:rPr lang="en-US" i="1" dirty="0" err="1" smtClean="0"/>
              <a:t>vào</a:t>
            </a:r>
            <a:r>
              <a:rPr lang="en-US" i="1" dirty="0" smtClean="0"/>
              <a:t> </a:t>
            </a:r>
            <a:r>
              <a:rPr lang="en-US" i="1" dirty="0" err="1" smtClean="0"/>
              <a:t>bản</a:t>
            </a:r>
            <a:r>
              <a:rPr lang="en-US" i="1" dirty="0" smtClean="0"/>
              <a:t> </a:t>
            </a:r>
            <a:r>
              <a:rPr lang="en-US" i="1" dirty="0" err="1" smtClean="0"/>
              <a:t>chất</a:t>
            </a:r>
            <a:r>
              <a:rPr lang="en-US" i="1" dirty="0" smtClean="0"/>
              <a:t> </a:t>
            </a:r>
            <a:r>
              <a:rPr lang="en-US" i="1" dirty="0" err="1" smtClean="0"/>
              <a:t>công</a:t>
            </a:r>
            <a:r>
              <a:rPr lang="en-US" i="1" dirty="0" smtClean="0"/>
              <a:t> </a:t>
            </a:r>
            <a:r>
              <a:rPr lang="en-US" i="1" dirty="0" err="1" smtClean="0"/>
              <a:t>việc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liên</a:t>
            </a:r>
            <a:r>
              <a:rPr lang="en-US" i="1" dirty="0" smtClean="0"/>
              <a:t> </a:t>
            </a:r>
            <a:r>
              <a:rPr lang="en-US" i="1" dirty="0" err="1" smtClean="0"/>
              <a:t>quan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3. NGUYÊN </a:t>
            </a:r>
            <a:r>
              <a:rPr lang="en-US" sz="3100" dirty="0"/>
              <a:t>LÝ THIẾT KẾ MÀN HÌNH GIAO 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/>
              <a:t>Kiến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trúc</a:t>
            </a:r>
            <a:r>
              <a:rPr lang="en-US" sz="2200" dirty="0" smtClean="0"/>
              <a:t> </a:t>
            </a:r>
            <a:r>
              <a:rPr lang="en-US" sz="2200" dirty="0" err="1" smtClean="0"/>
              <a:t>màn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endParaRPr lang="en-US" sz="2800" dirty="0"/>
          </a:p>
        </p:txBody>
      </p:sp>
      <p:pic>
        <p:nvPicPr>
          <p:cNvPr id="1026" name="Picture 2" descr="C:\Users\tu.bui\AppData\Local\Temp\x10sct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243" y="1295400"/>
            <a:ext cx="5547236" cy="449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3. NGUYÊN LÝ THIẾT KẾ MÀN </a:t>
            </a:r>
            <a:r>
              <a:rPr lang="en-US" sz="3100" dirty="0"/>
              <a:t>HÌNH GIAO 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/>
              <a:t>Nguyên</a:t>
            </a:r>
            <a:r>
              <a:rPr lang="en-US" sz="2200" dirty="0" smtClean="0"/>
              <a:t> </a:t>
            </a:r>
            <a:r>
              <a:rPr lang="en-US" sz="2200" dirty="0" err="1" smtClean="0"/>
              <a:t>tắc</a:t>
            </a:r>
            <a:r>
              <a:rPr lang="en-US" sz="2200" dirty="0" smtClean="0"/>
              <a:t> </a:t>
            </a:r>
            <a:r>
              <a:rPr lang="en-US" sz="2200" dirty="0" err="1" smtClean="0"/>
              <a:t>chung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phải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tên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đối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tượng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Dễ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học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dễ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nhớ</a:t>
            </a:r>
            <a:r>
              <a:rPr lang="en-US" dirty="0" smtClean="0"/>
              <a:t>,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làm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nhanh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làm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tắt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nsd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do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(web form, windows form, …)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Thứ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bày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</a:t>
            </a:r>
            <a:r>
              <a:rPr lang="en-US" dirty="0" err="1" smtClean="0"/>
              <a:t>thói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nsd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PHẦN 7. THIẾT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3. NGUYÊN LÝ THIẾT KẾ MÀN </a:t>
            </a:r>
            <a:r>
              <a:rPr lang="en-US" sz="2800" dirty="0"/>
              <a:t>HÌNH GIAO DIỆN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Cho phép người sử dụng nhập dữ liệu dưới nhiều </a:t>
            </a:r>
            <a:r>
              <a:rPr lang="vi-VN" dirty="0" smtClean="0"/>
              <a:t>hình</a:t>
            </a:r>
            <a:r>
              <a:rPr lang="en-US" dirty="0" smtClean="0"/>
              <a:t> </a:t>
            </a:r>
            <a:r>
              <a:rPr lang="vi-VN" dirty="0" smtClean="0"/>
              <a:t>thức </a:t>
            </a:r>
            <a:r>
              <a:rPr lang="vi-VN" dirty="0"/>
              <a:t>khác nhau:</a:t>
            </a:r>
          </a:p>
          <a:p>
            <a:pPr lvl="1"/>
            <a:r>
              <a:rPr lang="en-US" dirty="0" smtClean="0"/>
              <a:t>Text </a:t>
            </a:r>
            <a:r>
              <a:rPr lang="en-US" dirty="0"/>
              <a:t>Box</a:t>
            </a:r>
          </a:p>
          <a:p>
            <a:pPr lvl="1"/>
            <a:r>
              <a:rPr lang="en-US" dirty="0" smtClean="0"/>
              <a:t>Combo </a:t>
            </a:r>
            <a:r>
              <a:rPr lang="en-US" dirty="0"/>
              <a:t>Box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Box</a:t>
            </a:r>
          </a:p>
          <a:p>
            <a:pPr lvl="1"/>
            <a:r>
              <a:rPr lang="en-US" dirty="0" smtClean="0"/>
              <a:t>Radio </a:t>
            </a:r>
            <a:r>
              <a:rPr lang="en-US" dirty="0"/>
              <a:t>Button/Option Button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Box/Tick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8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3. NGUYÊN </a:t>
            </a:r>
            <a:r>
              <a:rPr lang="en-US" sz="3100" dirty="0"/>
              <a:t>LÝ THIẾT KẾ MÀN HÌNH GIAO 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 </a:t>
            </a:r>
            <a:r>
              <a:rPr lang="en-US" sz="2200" dirty="0" err="1" smtClean="0"/>
              <a:t>xử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Các nút xử lý cho phép người sử dụng yêu cầu </a:t>
            </a:r>
            <a:r>
              <a:rPr lang="vi-VN" dirty="0" smtClean="0"/>
              <a:t>phần</a:t>
            </a:r>
            <a:r>
              <a:rPr lang="en-US" dirty="0" smtClean="0"/>
              <a:t> </a:t>
            </a:r>
            <a:r>
              <a:rPr lang="vi-VN" dirty="0" smtClean="0"/>
              <a:t>mềm </a:t>
            </a:r>
            <a:r>
              <a:rPr lang="vi-VN" dirty="0"/>
              <a:t>thực hiện một xử lý nào đó.</a:t>
            </a:r>
          </a:p>
          <a:p>
            <a:r>
              <a:rPr lang="vi-VN" dirty="0"/>
              <a:t>Tên các nút xử lý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vi-VN" dirty="0"/>
              <a:t>:</a:t>
            </a:r>
          </a:p>
          <a:p>
            <a:pPr lvl="1"/>
            <a:r>
              <a:rPr lang="vi-VN" dirty="0" smtClean="0"/>
              <a:t>Không </a:t>
            </a:r>
            <a:r>
              <a:rPr lang="vi-VN" dirty="0"/>
              <a:t>quá dài</a:t>
            </a:r>
          </a:p>
          <a:p>
            <a:pPr lvl="1"/>
            <a:r>
              <a:rPr lang="vi-VN" dirty="0" smtClean="0"/>
              <a:t>Gợi </a:t>
            </a:r>
            <a:r>
              <a:rPr lang="vi-VN" dirty="0"/>
              <a:t>nhớ</a:t>
            </a:r>
          </a:p>
          <a:p>
            <a:pPr lvl="1"/>
            <a:r>
              <a:rPr lang="vi-VN" dirty="0" smtClean="0"/>
              <a:t>Nhất </a:t>
            </a:r>
            <a:r>
              <a:rPr lang="vi-VN" dirty="0"/>
              <a:t>quán trong toàn hệ 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3. NGUYÊN </a:t>
            </a:r>
            <a:r>
              <a:rPr lang="en-US" sz="3100" dirty="0"/>
              <a:t>LÝ THIẾT KẾ MÀN HÌNH GIAO 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/>
              <a:t>Thông</a:t>
            </a:r>
            <a:r>
              <a:rPr lang="en-US" sz="2200" dirty="0" smtClean="0"/>
              <a:t> tin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Cho phép người sử dụng xem thông tin kết quả </a:t>
            </a:r>
            <a:r>
              <a:rPr lang="vi-VN" dirty="0" smtClean="0"/>
              <a:t>dưới</a:t>
            </a:r>
            <a:r>
              <a:rPr lang="en-US" dirty="0" smtClean="0"/>
              <a:t> </a:t>
            </a:r>
            <a:r>
              <a:rPr lang="vi-VN" dirty="0" smtClean="0"/>
              <a:t>nhiều </a:t>
            </a:r>
            <a:r>
              <a:rPr lang="vi-VN" dirty="0"/>
              <a:t>hình thức khác nhau:</a:t>
            </a:r>
          </a:p>
          <a:p>
            <a:pPr lvl="1"/>
            <a:r>
              <a:rPr lang="vi-VN" dirty="0" smtClean="0"/>
              <a:t>Label</a:t>
            </a:r>
            <a:endParaRPr lang="vi-VN" dirty="0"/>
          </a:p>
          <a:p>
            <a:pPr lvl="1"/>
            <a:r>
              <a:rPr lang="vi-VN" dirty="0" smtClean="0"/>
              <a:t>Text </a:t>
            </a:r>
            <a:r>
              <a:rPr lang="vi-VN" dirty="0"/>
              <a:t>Box</a:t>
            </a:r>
          </a:p>
          <a:p>
            <a:pPr lvl="1"/>
            <a:r>
              <a:rPr lang="vi-VN" dirty="0" smtClean="0"/>
              <a:t>List </a:t>
            </a:r>
            <a:r>
              <a:rPr lang="vi-VN" dirty="0"/>
              <a:t>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9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3. NGUYÊN </a:t>
            </a:r>
            <a:r>
              <a:rPr lang="en-US" sz="3100" dirty="0"/>
              <a:t>LÝ THIẾT KẾ MÀN HÌNH GIAO DIỆN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tiện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vi-VN" dirty="0"/>
              <a:t>Giao diện quen thuộc (dựa trên biểu mẫu tương ứng</a:t>
            </a:r>
            <a:r>
              <a:rPr lang="vi-VN" dirty="0" smtClean="0"/>
              <a:t>)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Lấy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ngạc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vi-VN" dirty="0" smtClean="0"/>
              <a:t>Bố </a:t>
            </a:r>
            <a:r>
              <a:rPr lang="vi-VN" dirty="0"/>
              <a:t>trí hợp </a:t>
            </a:r>
            <a:r>
              <a:rPr lang="vi-VN" dirty="0" smtClean="0"/>
              <a:t>lý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 1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trôi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qua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)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2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vi-VN" dirty="0"/>
          </a:p>
          <a:p>
            <a:pPr>
              <a:spcAft>
                <a:spcPts val="600"/>
              </a:spcAft>
            </a:pPr>
            <a:r>
              <a:rPr lang="vi-VN" dirty="0" smtClean="0"/>
              <a:t>Cung </a:t>
            </a:r>
            <a:r>
              <a:rPr lang="vi-VN" dirty="0"/>
              <a:t>cấp thêm thông tin cho người dùng.</a:t>
            </a:r>
          </a:p>
          <a:p>
            <a:pPr>
              <a:spcAft>
                <a:spcPts val="600"/>
              </a:spcAft>
            </a:pPr>
            <a:r>
              <a:rPr lang="vi-VN" dirty="0" smtClean="0"/>
              <a:t>Cho </a:t>
            </a:r>
            <a:r>
              <a:rPr lang="vi-VN" dirty="0"/>
              <a:t>phép nhập nhiều giá trị đồng thời (trên List Box).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3. NGUYÊN </a:t>
            </a:r>
            <a:r>
              <a:rPr lang="en-US" sz="3100" dirty="0"/>
              <a:t>LÝ THIẾT KẾ MÀN HÌNH GIAO 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hiệu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endParaRPr lang="en-US" dirty="0" smtClean="0"/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(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ô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,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/>
            <a:r>
              <a:rPr lang="vi-VN" dirty="0"/>
              <a:t>Chọn control thích hợp (Text Box/Combo Box...).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(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list box,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nhở</a:t>
            </a:r>
            <a:r>
              <a:rPr lang="en-US" dirty="0" smtClean="0"/>
              <a:t>, …)</a:t>
            </a:r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(undo)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(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,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,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3. NGUYÊN </a:t>
            </a:r>
            <a:r>
              <a:rPr lang="en-US" sz="3100" dirty="0"/>
              <a:t>LÝ THIẾT KẾ MÀN HÌNH GIAO 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yêu</a:t>
            </a:r>
            <a:r>
              <a:rPr lang="en-US" sz="2200" dirty="0" smtClean="0"/>
              <a:t> </a:t>
            </a:r>
            <a:r>
              <a:rPr lang="en-US" sz="2200" dirty="0" err="1" smtClean="0"/>
              <a:t>cầu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,</a:t>
            </a:r>
          </a:p>
          <a:p>
            <a:pPr lvl="2"/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,</a:t>
            </a:r>
          </a:p>
          <a:p>
            <a:pPr lvl="2"/>
            <a:r>
              <a:rPr lang="en-US" dirty="0" err="1" smtClean="0"/>
              <a:t>Hình</a:t>
            </a:r>
            <a:r>
              <a:rPr lang="en-US" dirty="0" smtClean="0"/>
              <a:t> dang,</a:t>
            </a:r>
          </a:p>
          <a:p>
            <a:pPr lvl="2"/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,</a:t>
            </a:r>
          </a:p>
          <a:p>
            <a:pPr lvl="2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endParaRPr lang="en-US" dirty="0" smtClean="0"/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&lt;=3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3. NGUYÊN </a:t>
            </a:r>
            <a:r>
              <a:rPr lang="en-US" sz="3100" dirty="0"/>
              <a:t>LÝ THIẾT KẾ MÀN HÌNH GIAO DIỆN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yêu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r>
              <a:rPr lang="en-US" sz="2200" dirty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mỹ</a:t>
            </a:r>
            <a:r>
              <a:rPr lang="en-US" dirty="0" smtClean="0"/>
              <a:t>  </a:t>
            </a:r>
            <a:r>
              <a:rPr lang="en-US" dirty="0" err="1" smtClean="0"/>
              <a:t>thuật</a:t>
            </a:r>
            <a:endParaRPr lang="en-US" dirty="0" smtClean="0"/>
          </a:p>
          <a:p>
            <a:pPr lvl="1"/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 </a:t>
            </a:r>
            <a:r>
              <a:rPr lang="en-US" dirty="0" err="1" smtClean="0"/>
              <a:t>gàng</a:t>
            </a:r>
            <a:r>
              <a:rPr lang="en-US" dirty="0" smtClean="0"/>
              <a:t>,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thật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trên</a:t>
            </a:r>
            <a:r>
              <a:rPr lang="en-US" dirty="0" smtClean="0"/>
              <a:t> 1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font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, </a:t>
            </a:r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in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1"/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</a:t>
            </a:r>
            <a:r>
              <a:rPr lang="en-US" dirty="0" err="1"/>
              <a:t>hài</a:t>
            </a:r>
            <a:r>
              <a:rPr lang="en-US" dirty="0"/>
              <a:t> </a:t>
            </a:r>
            <a:r>
              <a:rPr lang="en-US" dirty="0" err="1"/>
              <a:t>hòa</a:t>
            </a:r>
            <a:r>
              <a:rPr lang="en-US" dirty="0"/>
              <a:t>: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b="1" dirty="0" err="1"/>
              <a:t>dùng</a:t>
            </a:r>
            <a:r>
              <a:rPr lang="en-US" b="1" dirty="0"/>
              <a:t> </a:t>
            </a:r>
            <a:r>
              <a:rPr lang="en-US" b="1" dirty="0" err="1"/>
              <a:t>màu</a:t>
            </a:r>
            <a:r>
              <a:rPr lang="en-US" b="1" dirty="0"/>
              <a:t> </a:t>
            </a:r>
            <a:r>
              <a:rPr lang="en-US" b="1" dirty="0" err="1"/>
              <a:t>lạnh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nóng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(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chớp</a:t>
            </a:r>
            <a:r>
              <a:rPr lang="en-US" dirty="0"/>
              <a:t>, </a:t>
            </a:r>
            <a:r>
              <a:rPr lang="en-US" dirty="0" err="1"/>
              <a:t>nháy</a:t>
            </a:r>
            <a:r>
              <a:rPr lang="en-US" dirty="0"/>
              <a:t>)</a:t>
            </a:r>
            <a:endParaRPr lang="vi-VN"/>
          </a:p>
          <a:p>
            <a:pPr lvl="1"/>
            <a:r>
              <a:rPr lang="en-US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</a:t>
            </a:r>
            <a:r>
              <a:rPr lang="en-US" sz="2800" dirty="0"/>
              <a:t>. NGUYÊN LÝ THIẾT KẾ MÀN HÌNH GIAO DIỆN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minh </a:t>
            </a:r>
            <a:r>
              <a:rPr lang="en-US" sz="2000" dirty="0" err="1" smtClean="0"/>
              <a:t>họa</a:t>
            </a:r>
            <a:endParaRPr lang="en-US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07968" y="1428750"/>
            <a:ext cx="6788232" cy="253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81200" y="4248426"/>
            <a:ext cx="4495800" cy="235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9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</a:t>
            </a:r>
            <a:r>
              <a:rPr lang="en-US" sz="2800" dirty="0"/>
              <a:t>. NGUYÊN LÝ THIẾT KẾ MÀN HÌNH GIAO DIỆN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minh </a:t>
            </a:r>
            <a:r>
              <a:rPr lang="en-US" sz="2000" dirty="0" err="1" smtClean="0"/>
              <a:t>họa</a:t>
            </a:r>
            <a:endParaRPr lang="en-US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07968" y="1428750"/>
            <a:ext cx="6788232" cy="253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81200" y="4248426"/>
            <a:ext cx="4495800" cy="235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</a:t>
            </a:r>
            <a:r>
              <a:rPr lang="en-US" sz="2800" dirty="0"/>
              <a:t>. NGUYÊN LÝ THIẾT KẾ MÀN HÌNH GIAO DIỆN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minh </a:t>
            </a:r>
            <a:r>
              <a:rPr lang="en-US" sz="2000" dirty="0" err="1" smtClean="0"/>
              <a:t>họa</a:t>
            </a:r>
            <a:r>
              <a:rPr lang="en-US" sz="2000" dirty="0" smtClean="0"/>
              <a:t>: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xét</a:t>
            </a:r>
            <a:r>
              <a:rPr lang="en-US" sz="2000" dirty="0" smtClean="0"/>
              <a:t> </a:t>
            </a:r>
            <a:r>
              <a:rPr lang="en-US" sz="2000" dirty="0" err="1" smtClean="0"/>
              <a:t>bố</a:t>
            </a:r>
            <a:r>
              <a:rPr lang="en-US" sz="2000" dirty="0" smtClean="0"/>
              <a:t> </a:t>
            </a:r>
            <a:r>
              <a:rPr lang="en-US" sz="2000" dirty="0" err="1" smtClean="0"/>
              <a:t>cục</a:t>
            </a:r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66800" y="1600200"/>
            <a:ext cx="7223736" cy="444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 CHÍNH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màn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Nguyên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màn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màn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màn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tra</a:t>
            </a:r>
            <a:r>
              <a:rPr lang="en-US" sz="2000" dirty="0" smtClean="0"/>
              <a:t> </a:t>
            </a:r>
            <a:r>
              <a:rPr lang="en-US" sz="2000" dirty="0" err="1" smtClean="0"/>
              <a:t>cứu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màn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màn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biểu</a:t>
            </a: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3. NGUYÊN </a:t>
            </a:r>
            <a:r>
              <a:rPr lang="en-US" sz="3100" dirty="0"/>
              <a:t>LÝ THIẾT KẾ MÀN HÌNH GIAO DIỆN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700" dirty="0" err="1" smtClean="0"/>
              <a:t>Ví</a:t>
            </a:r>
            <a:r>
              <a:rPr lang="en-US" sz="2700" dirty="0" smtClean="0"/>
              <a:t> </a:t>
            </a:r>
            <a:r>
              <a:rPr lang="en-US" sz="2700" dirty="0" err="1" smtClean="0"/>
              <a:t>dụ</a:t>
            </a:r>
            <a:r>
              <a:rPr lang="en-US" sz="2700" dirty="0" smtClean="0"/>
              <a:t> minh </a:t>
            </a:r>
            <a:r>
              <a:rPr lang="en-US" sz="2700" dirty="0" err="1" smtClean="0"/>
              <a:t>họa</a:t>
            </a:r>
            <a:r>
              <a:rPr lang="en-US" sz="2700" dirty="0" smtClean="0"/>
              <a:t>: </a:t>
            </a:r>
            <a:r>
              <a:rPr lang="en-US" sz="2700" dirty="0" err="1" smtClean="0"/>
              <a:t>Nhận</a:t>
            </a:r>
            <a:r>
              <a:rPr lang="en-US" sz="2700" dirty="0" smtClean="0"/>
              <a:t> </a:t>
            </a:r>
            <a:r>
              <a:rPr lang="en-US" sz="2700" dirty="0" err="1" smtClean="0"/>
              <a:t>xét</a:t>
            </a:r>
            <a:r>
              <a:rPr lang="en-US" sz="2700" dirty="0" smtClean="0"/>
              <a:t> </a:t>
            </a:r>
            <a:r>
              <a:rPr lang="en-US" sz="2700" dirty="0" err="1" smtClean="0"/>
              <a:t>bố</a:t>
            </a:r>
            <a:r>
              <a:rPr lang="en-US" sz="2700" dirty="0" smtClean="0"/>
              <a:t> </a:t>
            </a:r>
            <a:r>
              <a:rPr lang="en-US" sz="2700" dirty="0" err="1" smtClean="0"/>
              <a:t>cục</a:t>
            </a:r>
            <a:endParaRPr lang="en-US" sz="31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19200" y="1524000"/>
            <a:ext cx="7076526" cy="446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QUÁ TRÌNH THIẾT KẾ GIAO DIỆN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05000" y="1295400"/>
            <a:ext cx="5410202" cy="5029200"/>
            <a:chOff x="2057400" y="1524000"/>
            <a:chExt cx="4191001" cy="5029200"/>
          </a:xfrm>
        </p:grpSpPr>
        <p:sp>
          <p:nvSpPr>
            <p:cNvPr id="5" name="Rectangle 4"/>
            <p:cNvSpPr/>
            <p:nvPr/>
          </p:nvSpPr>
          <p:spPr>
            <a:xfrm>
              <a:off x="2895600" y="1524000"/>
              <a:ext cx="2514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Sơ</a:t>
              </a:r>
              <a:r>
                <a:rPr lang="en-US" dirty="0" smtClean="0"/>
                <a:t> </a:t>
              </a:r>
              <a:r>
                <a:rPr lang="en-US" dirty="0" err="1" smtClean="0"/>
                <a:t>đồ</a:t>
              </a:r>
              <a:r>
                <a:rPr lang="en-US" dirty="0" smtClean="0"/>
                <a:t> </a:t>
              </a:r>
              <a:r>
                <a:rPr lang="en-US" dirty="0" err="1" smtClean="0"/>
                <a:t>luồng</a:t>
              </a:r>
              <a:r>
                <a:rPr lang="en-US" dirty="0" smtClean="0"/>
                <a:t> </a:t>
              </a:r>
              <a:r>
                <a:rPr lang="en-US" dirty="0" err="1" smtClean="0"/>
                <a:t>dữ</a:t>
              </a:r>
              <a:r>
                <a:rPr lang="en-US" dirty="0" smtClean="0"/>
                <a:t> </a:t>
              </a:r>
              <a:r>
                <a:rPr lang="en-US" dirty="0" err="1" smtClean="0"/>
                <a:t>liệu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57400" y="3352800"/>
              <a:ext cx="41910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Thiết</a:t>
              </a:r>
              <a:r>
                <a:rPr lang="en-US" dirty="0" smtClean="0"/>
                <a:t> </a:t>
              </a:r>
              <a:r>
                <a:rPr lang="en-US" dirty="0" err="1" smtClean="0"/>
                <a:t>kế</a:t>
              </a:r>
              <a:r>
                <a:rPr lang="en-US" dirty="0" smtClean="0"/>
                <a:t> </a:t>
              </a:r>
              <a:r>
                <a:rPr lang="en-US" dirty="0" err="1" smtClean="0"/>
                <a:t>màn</a:t>
              </a:r>
              <a:r>
                <a:rPr lang="en-US" dirty="0" smtClean="0"/>
                <a:t> </a:t>
              </a:r>
              <a:r>
                <a:rPr lang="en-US" dirty="0" err="1" smtClean="0"/>
                <a:t>hình</a:t>
              </a:r>
              <a:r>
                <a:rPr lang="en-US" dirty="0" smtClean="0"/>
                <a:t> </a:t>
              </a:r>
              <a:r>
                <a:rPr lang="en-US" dirty="0" err="1" smtClean="0"/>
                <a:t>với</a:t>
              </a:r>
              <a:r>
                <a:rPr lang="en-US" dirty="0" smtClean="0"/>
                <a:t> </a:t>
              </a:r>
              <a:r>
                <a:rPr lang="en-US" dirty="0" err="1" smtClean="0"/>
                <a:t>tính</a:t>
              </a:r>
              <a:r>
                <a:rPr lang="en-US" dirty="0" smtClean="0"/>
                <a:t> </a:t>
              </a:r>
              <a:r>
                <a:rPr lang="en-US" dirty="0" err="1" smtClean="0"/>
                <a:t>tiện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57400" y="4419600"/>
              <a:ext cx="41910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Thiết</a:t>
              </a:r>
              <a:r>
                <a:rPr lang="en-US" dirty="0" smtClean="0"/>
                <a:t> </a:t>
              </a:r>
              <a:r>
                <a:rPr lang="en-US" dirty="0" err="1" smtClean="0"/>
                <a:t>kế</a:t>
              </a:r>
              <a:r>
                <a:rPr lang="en-US" dirty="0" smtClean="0"/>
                <a:t> </a:t>
              </a:r>
              <a:r>
                <a:rPr lang="en-US" dirty="0" err="1" smtClean="0"/>
                <a:t>màn</a:t>
              </a:r>
              <a:r>
                <a:rPr lang="en-US" dirty="0" smtClean="0"/>
                <a:t> </a:t>
              </a:r>
              <a:r>
                <a:rPr lang="en-US" dirty="0" err="1" smtClean="0"/>
                <a:t>hình</a:t>
              </a:r>
              <a:r>
                <a:rPr lang="en-US" dirty="0" smtClean="0"/>
                <a:t> </a:t>
              </a:r>
              <a:r>
                <a:rPr lang="en-US" dirty="0" err="1" smtClean="0"/>
                <a:t>với</a:t>
              </a:r>
              <a:r>
                <a:rPr lang="en-US" dirty="0" smtClean="0"/>
                <a:t> </a:t>
              </a:r>
              <a:r>
                <a:rPr lang="en-US" dirty="0" err="1" smtClean="0"/>
                <a:t>tính</a:t>
              </a:r>
              <a:r>
                <a:rPr lang="en-US" dirty="0" smtClean="0"/>
                <a:t> </a:t>
              </a:r>
              <a:r>
                <a:rPr lang="en-US" dirty="0" err="1" smtClean="0"/>
                <a:t>hiệu</a:t>
              </a:r>
              <a:r>
                <a:rPr lang="en-US" dirty="0" smtClean="0"/>
                <a:t> </a:t>
              </a:r>
              <a:r>
                <a:rPr lang="en-US" dirty="0" err="1" smtClean="0"/>
                <a:t>quả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95600" y="6096000"/>
              <a:ext cx="25146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Màn</a:t>
              </a:r>
              <a:r>
                <a:rPr lang="en-US" dirty="0" smtClean="0"/>
                <a:t> </a:t>
              </a:r>
              <a:r>
                <a:rPr lang="en-US" dirty="0" err="1" smtClean="0"/>
                <a:t>hình</a:t>
              </a:r>
              <a:r>
                <a:rPr lang="en-US" dirty="0" smtClean="0"/>
                <a:t> </a:t>
              </a:r>
              <a:r>
                <a:rPr lang="en-US" dirty="0" err="1" smtClean="0"/>
                <a:t>kết</a:t>
              </a:r>
              <a:r>
                <a:rPr lang="en-US" dirty="0" smtClean="0"/>
                <a:t> </a:t>
              </a:r>
              <a:r>
                <a:rPr lang="en-US" dirty="0" err="1" smtClean="0"/>
                <a:t>quả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57400" y="2362200"/>
              <a:ext cx="41910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Thiết</a:t>
              </a:r>
              <a:r>
                <a:rPr lang="en-US" dirty="0" smtClean="0"/>
                <a:t> </a:t>
              </a:r>
              <a:r>
                <a:rPr lang="en-US" dirty="0" err="1" smtClean="0"/>
                <a:t>kế</a:t>
              </a:r>
              <a:r>
                <a:rPr lang="en-US" dirty="0" smtClean="0"/>
                <a:t> </a:t>
              </a:r>
              <a:r>
                <a:rPr lang="en-US" dirty="0" err="1" smtClean="0"/>
                <a:t>màn</a:t>
              </a:r>
              <a:r>
                <a:rPr lang="en-US" dirty="0" smtClean="0"/>
                <a:t> </a:t>
              </a:r>
              <a:r>
                <a:rPr lang="en-US" dirty="0" err="1" smtClean="0"/>
                <a:t>hình</a:t>
              </a:r>
              <a:r>
                <a:rPr lang="en-US" dirty="0" smtClean="0"/>
                <a:t> </a:t>
              </a:r>
              <a:r>
                <a:rPr lang="en-US" dirty="0" err="1" smtClean="0"/>
                <a:t>với</a:t>
              </a:r>
              <a:r>
                <a:rPr lang="en-US" dirty="0" smtClean="0"/>
                <a:t> </a:t>
              </a:r>
              <a:r>
                <a:rPr lang="en-US" dirty="0" err="1" smtClean="0"/>
                <a:t>tính</a:t>
              </a:r>
              <a:r>
                <a:rPr lang="en-US" dirty="0" smtClean="0"/>
                <a:t> </a:t>
              </a:r>
              <a:r>
                <a:rPr lang="en-US" dirty="0" err="1" smtClean="0"/>
                <a:t>đúng</a:t>
              </a:r>
              <a:r>
                <a:rPr lang="en-US" dirty="0" smtClean="0"/>
                <a:t> </a:t>
              </a:r>
              <a:r>
                <a:rPr lang="en-US" dirty="0" err="1" smtClean="0"/>
                <a:t>đắn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5" idx="2"/>
              <a:endCxn id="9" idx="0"/>
            </p:cNvCxnSpPr>
            <p:nvPr/>
          </p:nvCxnSpPr>
          <p:spPr>
            <a:xfrm>
              <a:off x="4152900" y="1981200"/>
              <a:ext cx="0" cy="3810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2"/>
              <a:endCxn id="16" idx="0"/>
            </p:cNvCxnSpPr>
            <p:nvPr/>
          </p:nvCxnSpPr>
          <p:spPr>
            <a:xfrm>
              <a:off x="4152900" y="4876800"/>
              <a:ext cx="0" cy="3810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05200" y="3810000"/>
              <a:ext cx="0" cy="609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2"/>
              <a:endCxn id="6" idx="0"/>
            </p:cNvCxnSpPr>
            <p:nvPr/>
          </p:nvCxnSpPr>
          <p:spPr>
            <a:xfrm>
              <a:off x="4152900" y="28194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800600" y="3810001"/>
              <a:ext cx="0" cy="6095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647682" y="2901434"/>
              <a:ext cx="15052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Màn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hình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đúng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đắn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00601" y="3937421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Màn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hình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hiệu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quả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57400" y="3962400"/>
              <a:ext cx="15347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Màn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hình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tiện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dụng</a:t>
              </a:r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57400" y="5257800"/>
              <a:ext cx="41910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Thiết</a:t>
              </a:r>
              <a:r>
                <a:rPr lang="en-US" dirty="0" smtClean="0"/>
                <a:t> </a:t>
              </a:r>
              <a:r>
                <a:rPr lang="en-US" dirty="0" err="1" smtClean="0"/>
                <a:t>kế</a:t>
              </a:r>
              <a:r>
                <a:rPr lang="en-US" dirty="0" smtClean="0"/>
                <a:t> </a:t>
              </a:r>
              <a:r>
                <a:rPr lang="en-US" dirty="0" err="1" smtClean="0"/>
                <a:t>màn</a:t>
              </a:r>
              <a:r>
                <a:rPr lang="en-US" dirty="0" smtClean="0"/>
                <a:t> </a:t>
              </a:r>
              <a:r>
                <a:rPr lang="en-US" dirty="0" err="1" smtClean="0"/>
                <a:t>hình</a:t>
              </a:r>
              <a:r>
                <a:rPr lang="en-US" dirty="0" smtClean="0"/>
                <a:t> </a:t>
              </a:r>
              <a:r>
                <a:rPr lang="en-US" dirty="0" err="1" smtClean="0"/>
                <a:t>với</a:t>
              </a:r>
              <a:r>
                <a:rPr lang="en-US" dirty="0" smtClean="0"/>
                <a:t> </a:t>
              </a:r>
              <a:r>
                <a:rPr lang="en-US" dirty="0" err="1" smtClean="0"/>
                <a:t>các</a:t>
              </a:r>
              <a:r>
                <a:rPr lang="en-US" dirty="0" smtClean="0"/>
                <a:t> </a:t>
              </a:r>
              <a:r>
                <a:rPr lang="en-US" dirty="0" err="1" smtClean="0"/>
                <a:t>yêu</a:t>
              </a:r>
              <a:r>
                <a:rPr lang="en-US" dirty="0" smtClean="0"/>
                <a:t> </a:t>
              </a:r>
              <a:r>
                <a:rPr lang="en-US" dirty="0" err="1" smtClean="0"/>
                <a:t>cầu</a:t>
              </a:r>
              <a:r>
                <a:rPr lang="en-US" dirty="0" smtClean="0"/>
                <a:t> </a:t>
              </a:r>
              <a:r>
                <a:rPr lang="en-US" dirty="0" err="1" smtClean="0"/>
                <a:t>khác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6" idx="2"/>
              <a:endCxn id="8" idx="0"/>
            </p:cNvCxnSpPr>
            <p:nvPr/>
          </p:nvCxnSpPr>
          <p:spPr>
            <a:xfrm>
              <a:off x="4152900" y="5715000"/>
              <a:ext cx="0" cy="3810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4. QUÁ </a:t>
            </a:r>
            <a:r>
              <a:rPr lang="en-US" sz="4000" dirty="0"/>
              <a:t>TRÌNH THIẾT KẾ GIAO DIỆN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700" dirty="0" err="1" smtClean="0"/>
              <a:t>Thiết</a:t>
            </a:r>
            <a:r>
              <a:rPr lang="en-US" sz="2700" dirty="0" smtClean="0"/>
              <a:t> </a:t>
            </a:r>
            <a:r>
              <a:rPr lang="en-US" sz="2700" dirty="0" err="1" smtClean="0"/>
              <a:t>kế</a:t>
            </a:r>
            <a:r>
              <a:rPr lang="en-US" sz="2700" dirty="0" smtClean="0"/>
              <a:t> </a:t>
            </a:r>
            <a:r>
              <a:rPr lang="en-US" sz="2700" dirty="0" err="1" smtClean="0"/>
              <a:t>giao</a:t>
            </a:r>
            <a:r>
              <a:rPr lang="en-US" sz="2700" dirty="0" smtClean="0"/>
              <a:t> </a:t>
            </a:r>
            <a:r>
              <a:rPr lang="en-US" sz="2700" dirty="0" err="1" smtClean="0"/>
              <a:t>diện</a:t>
            </a:r>
            <a:r>
              <a:rPr lang="en-US" sz="2700" dirty="0" smtClean="0"/>
              <a:t> </a:t>
            </a:r>
            <a:r>
              <a:rPr lang="en-US" sz="2700" dirty="0" err="1" smtClean="0"/>
              <a:t>với</a:t>
            </a:r>
            <a:r>
              <a:rPr lang="en-US" sz="2700" dirty="0" smtClean="0"/>
              <a:t> </a:t>
            </a:r>
            <a:r>
              <a:rPr lang="en-US" sz="2700" dirty="0" err="1" smtClean="0"/>
              <a:t>tính</a:t>
            </a:r>
            <a:r>
              <a:rPr lang="en-US" sz="2700" dirty="0" smtClean="0"/>
              <a:t> </a:t>
            </a:r>
            <a:r>
              <a:rPr lang="en-US" sz="2700" dirty="0" err="1" smtClean="0"/>
              <a:t>đúng</a:t>
            </a:r>
            <a:r>
              <a:rPr lang="en-US" sz="2700" dirty="0" smtClean="0"/>
              <a:t> </a:t>
            </a:r>
            <a:r>
              <a:rPr lang="en-US" sz="2700" dirty="0" err="1" smtClean="0"/>
              <a:t>đắn</a:t>
            </a:r>
            <a:r>
              <a:rPr lang="en-US" sz="2700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Sơ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endParaRPr lang="en-US" b="1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= n+1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1: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N: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n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QUÁ </a:t>
            </a:r>
            <a:r>
              <a:rPr lang="en-US" dirty="0"/>
              <a:t>TRÌNH THIẾT KẾ GIAO DIỆN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đúng</a:t>
            </a:r>
            <a:r>
              <a:rPr lang="en-US" sz="2400" dirty="0" smtClean="0"/>
              <a:t> </a:t>
            </a:r>
            <a:r>
              <a:rPr lang="en-US" sz="2400" dirty="0" err="1" smtClean="0"/>
              <a:t>đắn</a:t>
            </a:r>
            <a:r>
              <a:rPr lang="en-US" sz="2400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tả</a:t>
            </a:r>
            <a:r>
              <a:rPr lang="en-US" b="1" dirty="0" smtClean="0"/>
              <a:t> chi </a:t>
            </a:r>
            <a:r>
              <a:rPr lang="en-US" b="1" dirty="0" err="1" smtClean="0"/>
              <a:t>tiết</a:t>
            </a:r>
            <a:r>
              <a:rPr lang="en-US" b="1" dirty="0" smtClean="0"/>
              <a:t> </a:t>
            </a:r>
            <a:r>
              <a:rPr lang="en-US" b="1" dirty="0" err="1" smtClean="0"/>
              <a:t>từng</a:t>
            </a:r>
            <a:r>
              <a:rPr lang="en-US" b="1" dirty="0" smtClean="0"/>
              <a:t> </a:t>
            </a: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endParaRPr lang="en-US" b="1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chính</a:t>
            </a:r>
            <a:endParaRPr lang="en-US" b="1" dirty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r>
              <a:rPr lang="en-US" b="1" dirty="0" smtClean="0"/>
              <a:t> </a:t>
            </a:r>
            <a:r>
              <a:rPr lang="en-US" b="1" dirty="0" err="1" smtClean="0"/>
              <a:t>cứu</a:t>
            </a:r>
            <a:endParaRPr lang="en-US" b="1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nhập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b="1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QUÁ </a:t>
            </a:r>
            <a:r>
              <a:rPr lang="en-US" dirty="0"/>
              <a:t>TRÌNH THIẾT KẾ GIAO DIỆN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tiện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Sơ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endParaRPr lang="en-US" b="1" dirty="0" smtClean="0"/>
          </a:p>
          <a:p>
            <a:pPr lvl="1"/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,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,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từng</a:t>
            </a:r>
            <a:r>
              <a:rPr lang="en-US" b="1" dirty="0"/>
              <a:t> </a:t>
            </a:r>
            <a:r>
              <a:rPr lang="en-US" b="1" dirty="0" err="1"/>
              <a:t>màn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endParaRPr lang="en-US" b="1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 err="1"/>
              <a:t>Màn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endParaRPr lang="en-US" b="1" dirty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ý </a:t>
            </a:r>
            <a:r>
              <a:rPr lang="en-US" dirty="0" err="1"/>
              <a:t>nghĩa</a:t>
            </a:r>
            <a:endParaRPr lang="en-US" dirty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(menu,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, 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QUÁ </a:t>
            </a:r>
            <a:r>
              <a:rPr lang="en-US" dirty="0"/>
              <a:t>TRÌNH THIẾT KẾ GIAO DIỆN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tiện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tả</a:t>
            </a:r>
            <a:r>
              <a:rPr lang="en-US" b="1" dirty="0" smtClean="0"/>
              <a:t> chi </a:t>
            </a:r>
            <a:r>
              <a:rPr lang="en-US" b="1" dirty="0" err="1" smtClean="0"/>
              <a:t>tiết</a:t>
            </a:r>
            <a:r>
              <a:rPr lang="en-US" b="1" dirty="0" smtClean="0"/>
              <a:t> </a:t>
            </a:r>
            <a:r>
              <a:rPr lang="en-US" b="1" dirty="0" err="1" smtClean="0"/>
              <a:t>từng</a:t>
            </a:r>
            <a:r>
              <a:rPr lang="en-US" b="1" dirty="0" smtClean="0"/>
              <a:t> </a:t>
            </a: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endParaRPr lang="en-US" b="1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r>
              <a:rPr lang="en-US" b="1" dirty="0" smtClean="0"/>
              <a:t> </a:t>
            </a:r>
            <a:r>
              <a:rPr lang="en-US" b="1" dirty="0" err="1" smtClean="0"/>
              <a:t>cứu</a:t>
            </a:r>
            <a:endParaRPr lang="en-US" b="1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(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(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nhập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b="1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gắng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THIẾT KẾ MÀN HÌNH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chính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NSD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err="1" smtClean="0"/>
              <a:t>Nội</a:t>
            </a:r>
            <a:r>
              <a:rPr lang="en-US" b="1" dirty="0" smtClean="0"/>
              <a:t> dung: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bày</a:t>
            </a:r>
            <a:r>
              <a:rPr lang="en-US" b="1" dirty="0" smtClean="0"/>
              <a:t>:</a:t>
            </a:r>
          </a:p>
          <a:p>
            <a:pPr lvl="1">
              <a:spcAft>
                <a:spcPts val="600"/>
              </a:spcAft>
            </a:pPr>
            <a:r>
              <a:rPr lang="en-US" b="1" dirty="0" err="1" smtClean="0"/>
              <a:t>Phím</a:t>
            </a:r>
            <a:r>
              <a:rPr lang="en-US" b="1" dirty="0" smtClean="0"/>
              <a:t> </a:t>
            </a:r>
            <a:r>
              <a:rPr lang="en-US" b="1" dirty="0" err="1" smtClean="0"/>
              <a:t>nóng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phím</a:t>
            </a:r>
            <a:r>
              <a:rPr lang="en-US" b="1" dirty="0" smtClean="0"/>
              <a:t> </a:t>
            </a:r>
            <a:r>
              <a:rPr lang="en-US" b="1" dirty="0" err="1" smtClean="0"/>
              <a:t>tắt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pPr lvl="2">
              <a:spcAft>
                <a:spcPts val="600"/>
              </a:spcAft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 minh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2">
              <a:spcAft>
                <a:spcPts val="600"/>
              </a:spcAft>
            </a:pP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nóng</a:t>
            </a:r>
            <a:r>
              <a:rPr lang="en-US" dirty="0" smtClean="0"/>
              <a:t> (Alt + ?)</a:t>
            </a:r>
          </a:p>
          <a:p>
            <a:pPr lvl="2">
              <a:spcAft>
                <a:spcPts val="600"/>
              </a:spcAft>
            </a:pP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(Ctrl + 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3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THIẾT KẾ MÀN HÌNH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Menu:</a:t>
            </a:r>
            <a:r>
              <a:rPr lang="en-US" dirty="0" smtClean="0"/>
              <a:t> </a:t>
            </a:r>
          </a:p>
          <a:p>
            <a:pPr lvl="1">
              <a:spcAft>
                <a:spcPts val="600"/>
              </a:spcAft>
            </a:pPr>
            <a:r>
              <a:rPr lang="en-US" dirty="0" err="1"/>
              <a:t>C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err="1" smtClean="0"/>
              <a:t>Biểu</a:t>
            </a:r>
            <a:r>
              <a:rPr lang="en-US" b="1" dirty="0" smtClean="0"/>
              <a:t> </a:t>
            </a:r>
            <a:r>
              <a:rPr lang="en-US" b="1" dirty="0" err="1" smtClean="0"/>
              <a:t>tượng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err="1" smtClean="0"/>
              <a:t>Sơ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err="1" smtClean="0"/>
              <a:t>Tích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+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THIẾT KẾ MÀN HÌNH CHÍNH</a:t>
            </a:r>
            <a:br>
              <a:rPr lang="en-US" dirty="0" smtClean="0"/>
            </a:b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Menu (1)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b="1" dirty="0" err="1" smtClean="0"/>
              <a:t>Tổ</a:t>
            </a:r>
            <a:r>
              <a:rPr lang="en-US" b="1" dirty="0" smtClean="0"/>
              <a:t> </a:t>
            </a:r>
            <a:r>
              <a:rPr lang="en-US" b="1" dirty="0" err="1" smtClean="0"/>
              <a:t>chức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Menu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Menu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(tin </a:t>
            </a:r>
            <a:r>
              <a:rPr lang="en-US" dirty="0" err="1" smtClean="0"/>
              <a:t>học</a:t>
            </a:r>
            <a:r>
              <a:rPr lang="en-US" dirty="0" smtClean="0"/>
              <a:t>)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Menu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Menu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err="1" smtClean="0"/>
              <a:t>Lưu</a:t>
            </a:r>
            <a:r>
              <a:rPr lang="en-US" dirty="0" smtClean="0"/>
              <a:t> ý: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Tính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chép</a:t>
            </a:r>
            <a:r>
              <a:rPr lang="en-US" dirty="0" smtClean="0"/>
              <a:t> (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),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THIẾT KẾ MÀN HÌNH CHÍNH</a:t>
            </a:r>
            <a:br>
              <a:rPr lang="en-US" dirty="0" smtClean="0"/>
            </a:br>
            <a:r>
              <a:rPr lang="en-US" sz="2800" dirty="0" smtClean="0"/>
              <a:t>Menu </a:t>
            </a:r>
            <a:r>
              <a:rPr lang="en-US" sz="2800" dirty="0" err="1" smtClean="0"/>
              <a:t>hướng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2971799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Menu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lvl="2">
              <a:spcAft>
                <a:spcPts val="600"/>
              </a:spcAft>
            </a:pPr>
            <a:r>
              <a:rPr lang="en-US" b="1" dirty="0" err="1" smtClean="0"/>
              <a:t>Tổ</a:t>
            </a:r>
            <a:r>
              <a:rPr lang="en-US" b="1" dirty="0" smtClean="0"/>
              <a:t> </a:t>
            </a:r>
            <a:r>
              <a:rPr lang="en-US" b="1" dirty="0" err="1" smtClean="0"/>
              <a:t>chức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(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)</a:t>
            </a:r>
          </a:p>
          <a:p>
            <a:pPr lvl="2">
              <a:spcAft>
                <a:spcPts val="600"/>
              </a:spcAft>
            </a:pPr>
            <a:r>
              <a:rPr lang="en-US" b="1" dirty="0" err="1" smtClean="0"/>
              <a:t>Lưu</a:t>
            </a:r>
            <a:r>
              <a:rPr lang="en-US" b="1" dirty="0" smtClean="0"/>
              <a:t> </a:t>
            </a:r>
            <a:r>
              <a:rPr lang="en-US" b="1" dirty="0" err="1" smtClean="0"/>
              <a:t>trữ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(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)</a:t>
            </a:r>
          </a:p>
          <a:p>
            <a:pPr lvl="2">
              <a:spcAft>
                <a:spcPts val="600"/>
              </a:spcAft>
            </a:pPr>
            <a:r>
              <a:rPr lang="en-US" b="1" dirty="0" err="1" smtClean="0"/>
              <a:t>Tra</a:t>
            </a:r>
            <a:r>
              <a:rPr lang="en-US" b="1" dirty="0" smtClean="0"/>
              <a:t> </a:t>
            </a:r>
            <a:r>
              <a:rPr lang="en-US" b="1" dirty="0" err="1" smtClean="0"/>
              <a:t>cứu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endParaRPr lang="en-US" dirty="0" smtClean="0"/>
          </a:p>
          <a:p>
            <a:pPr lvl="2">
              <a:spcAft>
                <a:spcPts val="600"/>
              </a:spcAft>
            </a:pP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(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)</a:t>
            </a:r>
          </a:p>
          <a:p>
            <a:pPr lvl="2">
              <a:spcAft>
                <a:spcPts val="600"/>
              </a:spcAft>
            </a:pP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xuất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(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)</a:t>
            </a:r>
          </a:p>
          <a:p>
            <a:pPr lvl="1">
              <a:spcAft>
                <a:spcPts val="600"/>
              </a:spcAft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77522"/>
              </p:ext>
            </p:extLst>
          </p:nvPr>
        </p:nvGraphicFramePr>
        <p:xfrm>
          <a:off x="1066801" y="4267200"/>
          <a:ext cx="75437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29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Danh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Cập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nhật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lý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kiếm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Báo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biểu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Sao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chép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Môn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phí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thù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lao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Giáo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lớp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quyền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Giáo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Sinh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công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Sinh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DS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thi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Tham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số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Phòng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Đăng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ký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Xếp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TKB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Khoa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DS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tốt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nghiệp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Điểm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KẾT QUẢ THIẾT KẾ GIAO 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Khái</a:t>
            </a:r>
            <a:r>
              <a:rPr lang="en-US" b="1" dirty="0" smtClean="0"/>
              <a:t> </a:t>
            </a:r>
            <a:r>
              <a:rPr lang="en-US" b="1" dirty="0" err="1" smtClean="0"/>
              <a:t>niệm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diện</a:t>
            </a:r>
            <a:endParaRPr lang="en-US" b="1" dirty="0" smtClean="0"/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diện</a:t>
            </a:r>
            <a:r>
              <a:rPr lang="en-US" b="1" dirty="0" smtClean="0"/>
              <a:t>: </a:t>
            </a:r>
            <a:r>
              <a:rPr lang="en-US" b="1" dirty="0" err="1" smtClean="0"/>
              <a:t>bao</a:t>
            </a:r>
            <a:r>
              <a:rPr lang="en-US" b="1" dirty="0" smtClean="0"/>
              <a:t> </a:t>
            </a:r>
            <a:r>
              <a:rPr lang="en-US" b="1" dirty="0" err="1" smtClean="0"/>
              <a:t>gồm</a:t>
            </a:r>
            <a:r>
              <a:rPr lang="en-US" b="1" dirty="0" smtClean="0"/>
              <a:t> 2 </a:t>
            </a:r>
            <a:r>
              <a:rPr lang="en-US" b="1" dirty="0" err="1" smtClean="0"/>
              <a:t>phần</a:t>
            </a:r>
            <a:endParaRPr lang="en-US" b="1" dirty="0" smtClean="0"/>
          </a:p>
          <a:p>
            <a:pPr lvl="1"/>
            <a:r>
              <a:rPr lang="en-US" b="1" dirty="0" err="1" smtClean="0"/>
              <a:t>Sơ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dirty="0" smtClean="0"/>
              <a:t>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endParaRPr lang="en-US" dirty="0" smtClean="0"/>
          </a:p>
          <a:p>
            <a:pPr lvl="1"/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tả</a:t>
            </a:r>
            <a:r>
              <a:rPr lang="en-US" b="1" dirty="0" smtClean="0"/>
              <a:t> chi </a:t>
            </a:r>
            <a:r>
              <a:rPr lang="en-US" b="1" dirty="0" err="1" smtClean="0"/>
              <a:t>tiết</a:t>
            </a:r>
            <a:r>
              <a:rPr lang="en-US" b="1" dirty="0" smtClean="0"/>
              <a:t> </a:t>
            </a:r>
            <a:r>
              <a:rPr lang="en-US" b="1" dirty="0" err="1" smtClean="0"/>
              <a:t>từng</a:t>
            </a:r>
            <a:r>
              <a:rPr lang="en-US" b="1" dirty="0" smtClean="0"/>
              <a:t> </a:t>
            </a: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dirty="0" smtClean="0"/>
              <a:t>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dung,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5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THIẾT KẾ MÀN HÌNH CHÍNH</a:t>
            </a:r>
            <a:br>
              <a:rPr lang="en-US" dirty="0" smtClean="0"/>
            </a:br>
            <a:r>
              <a:rPr lang="en-US" sz="2400" dirty="0" smtClean="0"/>
              <a:t>Menu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2438400"/>
          </a:xfrm>
        </p:spPr>
        <p:txBody>
          <a:bodyPr numCol="1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Menu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(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,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,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86643"/>
              </p:ext>
            </p:extLst>
          </p:nvPr>
        </p:nvGraphicFramePr>
        <p:xfrm>
          <a:off x="838201" y="3733800"/>
          <a:ext cx="7848598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4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Sinh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Giáo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phần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Phòng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Trường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Cập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nhật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Cập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nhật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Cập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nhật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Cập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nhật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Sao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chép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kiếm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Tì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kiếm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DS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thi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Xếp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TKB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quyền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Đăng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ký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công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điểm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Quy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định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Xem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điểm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thao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tác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THIẾT KẾ MÀN HÌNH CHÍNH</a:t>
            </a:r>
            <a:br>
              <a:rPr lang="en-US" dirty="0" smtClean="0"/>
            </a:br>
            <a:r>
              <a:rPr lang="en-US" sz="2400" dirty="0" smtClean="0"/>
              <a:t>Menu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nghiệp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2438400"/>
          </a:xfrm>
        </p:spPr>
        <p:txBody>
          <a:bodyPr numCol="1"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Menu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(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)</a:t>
            </a:r>
          </a:p>
          <a:p>
            <a:pPr lvl="2">
              <a:spcAft>
                <a:spcPts val="600"/>
              </a:spcAft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, ban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2">
              <a:spcAft>
                <a:spcPts val="600"/>
              </a:spcAft>
            </a:pP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endParaRPr lang="en-US" dirty="0" smtClean="0"/>
          </a:p>
          <a:p>
            <a:pPr lvl="2">
              <a:spcAft>
                <a:spcPts val="600"/>
              </a:spcAft>
            </a:pP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: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2">
              <a:spcAft>
                <a:spcPts val="600"/>
              </a:spcAft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2">
              <a:spcAft>
                <a:spcPts val="600"/>
              </a:spcAft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162023"/>
              </p:ext>
            </p:extLst>
          </p:nvPr>
        </p:nvGraphicFramePr>
        <p:xfrm>
          <a:off x="990601" y="3810000"/>
          <a:ext cx="76961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8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8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748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Tổ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chức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Lập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hoach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Ghi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danh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Theo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dõi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Thi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Tổng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kết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0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Môn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Mở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phần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Đăng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ký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thù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lao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thi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DS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tốt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nghiệp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0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Phòng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công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DS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lớp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điểm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DS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rớt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0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Giáo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Xếp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TKB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40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Sinh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40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Quy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định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40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Sao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chép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40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quyền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THIẾT KẾ MÀN HÌNH TRA 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Ý </a:t>
            </a:r>
            <a:r>
              <a:rPr lang="en-US" b="1" dirty="0" err="1" smtClean="0"/>
              <a:t>nghĩa</a:t>
            </a:r>
            <a:r>
              <a:rPr lang="en-US" dirty="0" smtClean="0"/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NSD </a:t>
            </a:r>
            <a:r>
              <a:rPr lang="en-US" dirty="0" err="1" smtClean="0">
                <a:solidFill>
                  <a:srgbClr val="FF0000"/>
                </a:solidFill>
              </a:rPr>
              <a:t>tìm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err="1" smtClean="0"/>
              <a:t>Nội</a:t>
            </a:r>
            <a:r>
              <a:rPr lang="en-US" b="1" dirty="0" smtClean="0"/>
              <a:t> dung</a:t>
            </a:r>
            <a:r>
              <a:rPr lang="en-US" dirty="0" smtClean="0"/>
              <a:t>:</a:t>
            </a:r>
          </a:p>
          <a:p>
            <a:pPr lvl="1">
              <a:spcAft>
                <a:spcPts val="600"/>
              </a:spcAft>
            </a:pPr>
            <a:r>
              <a:rPr lang="en-US" b="1" dirty="0" err="1" smtClean="0"/>
              <a:t>Tiêu</a:t>
            </a:r>
            <a:r>
              <a:rPr lang="en-US" b="1" dirty="0" smtClean="0"/>
              <a:t> </a:t>
            </a:r>
            <a:r>
              <a:rPr lang="en-US" b="1" dirty="0" err="1" smtClean="0"/>
              <a:t>chuẩn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r>
              <a:rPr lang="en-US" b="1" dirty="0" smtClean="0"/>
              <a:t> </a:t>
            </a:r>
            <a:r>
              <a:rPr lang="en-US" b="1" dirty="0" err="1" smtClean="0"/>
              <a:t>cứu</a:t>
            </a:r>
            <a:r>
              <a:rPr lang="en-US" dirty="0" smtClean="0"/>
              <a:t>:</a:t>
            </a:r>
          </a:p>
          <a:p>
            <a:pPr lvl="2">
              <a:spcAft>
                <a:spcPts val="600"/>
              </a:spcAft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(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)</a:t>
            </a:r>
          </a:p>
          <a:p>
            <a:pPr lvl="1">
              <a:spcAft>
                <a:spcPts val="600"/>
              </a:spcAft>
            </a:pP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r>
              <a:rPr lang="en-US" b="1" dirty="0" smtClean="0"/>
              <a:t> </a:t>
            </a:r>
            <a:r>
              <a:rPr lang="en-US" b="1" dirty="0" err="1" smtClean="0"/>
              <a:t>cứu</a:t>
            </a:r>
            <a:r>
              <a:rPr lang="en-US" dirty="0" smtClean="0"/>
              <a:t>: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Cho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endParaRPr lang="en-US" dirty="0" smtClean="0"/>
          </a:p>
          <a:p>
            <a:pPr lvl="2">
              <a:spcAft>
                <a:spcPts val="600"/>
              </a:spcAft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(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)</a:t>
            </a:r>
          </a:p>
          <a:p>
            <a:pPr lvl="2">
              <a:spcAft>
                <a:spcPts val="600"/>
              </a:spcAft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THIẾT KẾ MÀN HÌNH TRA 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b="1" dirty="0" err="1" smtClean="0"/>
              <a:t>Tiêu</a:t>
            </a:r>
            <a:r>
              <a:rPr lang="en-US" b="1" dirty="0" smtClean="0"/>
              <a:t> </a:t>
            </a:r>
            <a:r>
              <a:rPr lang="en-US" b="1" dirty="0" err="1" smtClean="0"/>
              <a:t>chuẩn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b="1" dirty="0" err="1" smtClean="0"/>
              <a:t>Nhập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dirty="0" smtClean="0"/>
              <a:t>: text box (NSD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gõ</a:t>
            </a:r>
            <a:r>
              <a:rPr lang="en-US" dirty="0" smtClean="0"/>
              <a:t>)</a:t>
            </a:r>
          </a:p>
          <a:p>
            <a:pPr lvl="1">
              <a:spcAft>
                <a:spcPts val="600"/>
              </a:spcAft>
            </a:pPr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dirty="0" smtClean="0"/>
              <a:t>: combo box, list box (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)</a:t>
            </a:r>
          </a:p>
          <a:p>
            <a:pPr lvl="1">
              <a:spcAft>
                <a:spcPts val="600"/>
              </a:spcAft>
            </a:pP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kiểu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dirty="0" smtClean="0"/>
              <a:t>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1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err="1" smtClean="0"/>
              <a:t>Danh</a:t>
            </a:r>
            <a:r>
              <a:rPr lang="en-US" b="1" dirty="0" smtClean="0"/>
              <a:t> </a:t>
            </a:r>
            <a:r>
              <a:rPr lang="en-US" b="1" dirty="0" err="1" smtClean="0"/>
              <a:t>sách</a:t>
            </a:r>
            <a:r>
              <a:rPr lang="en-US" b="1" dirty="0" smtClean="0"/>
              <a:t> </a:t>
            </a:r>
            <a:r>
              <a:rPr lang="en-US" b="1" dirty="0" err="1" smtClean="0"/>
              <a:t>đối</a:t>
            </a:r>
            <a:r>
              <a:rPr lang="en-US" b="1" dirty="0" smtClean="0"/>
              <a:t> </a:t>
            </a:r>
            <a:r>
              <a:rPr lang="en-US" b="1" dirty="0" err="1" smtClean="0"/>
              <a:t>tượng</a:t>
            </a:r>
            <a:r>
              <a:rPr lang="en-US" b="1" dirty="0" smtClean="0"/>
              <a:t> </a:t>
            </a:r>
            <a:r>
              <a:rPr lang="en-US" dirty="0" smtClean="0"/>
              <a:t>(2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):</a:t>
            </a:r>
          </a:p>
          <a:p>
            <a:pPr lvl="1">
              <a:spcAft>
                <a:spcPts val="600"/>
              </a:spcAft>
            </a:pPr>
            <a:r>
              <a:rPr lang="en-US" b="1" dirty="0" err="1" smtClean="0"/>
              <a:t>Tĩnh</a:t>
            </a:r>
            <a:r>
              <a:rPr lang="en-US" dirty="0" smtClean="0"/>
              <a:t>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b="1" dirty="0" err="1" smtClean="0"/>
              <a:t>Động</a:t>
            </a:r>
            <a:r>
              <a:rPr lang="en-US" dirty="0" smtClean="0"/>
              <a:t>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do NSD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Chi </a:t>
            </a:r>
            <a:r>
              <a:rPr lang="en-US" b="1" dirty="0" err="1" smtClean="0"/>
              <a:t>tiết</a:t>
            </a:r>
            <a:r>
              <a:rPr lang="en-US" dirty="0" smtClean="0"/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ngày</a:t>
            </a:r>
            <a:r>
              <a:rPr lang="en-US" dirty="0" smtClean="0">
                <a:solidFill>
                  <a:srgbClr val="FF0000"/>
                </a:solidFill>
              </a:rPr>
              <a:t> … </a:t>
            </a:r>
            <a:r>
              <a:rPr lang="en-US" dirty="0" err="1" smtClean="0">
                <a:solidFill>
                  <a:srgbClr val="FF0000"/>
                </a:solidFill>
              </a:rPr>
              <a:t>đến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ngày</a:t>
            </a:r>
            <a:r>
              <a:rPr lang="en-US" dirty="0" smtClean="0">
                <a:solidFill>
                  <a:srgbClr val="FF0000"/>
                </a:solidFill>
              </a:rPr>
              <a:t> …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nhiều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nút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nhau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err="1" smtClean="0"/>
              <a:t>Biểu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dirty="0" smtClean="0"/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logic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AND.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NOT, OR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thêm</a:t>
            </a:r>
            <a:r>
              <a:rPr lang="en-US" dirty="0" smtClean="0">
                <a:sym typeface="Wingdings" panose="05000000000000000000" pitchFamily="2" charset="2"/>
              </a:rPr>
              <a:t> combo box </a:t>
            </a:r>
            <a:r>
              <a:rPr lang="en-US" dirty="0" err="1" smtClean="0">
                <a:sym typeface="Wingdings" panose="05000000000000000000" pitchFamily="2" charset="2"/>
              </a:rPr>
              <a:t>cho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phép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chọn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lựa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phép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toán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THIẾT KẾ MÀN HÌNH CỨU</a:t>
            </a:r>
            <a:br>
              <a:rPr lang="en-US" dirty="0" smtClean="0"/>
            </a:b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tiêu</a:t>
            </a:r>
            <a:r>
              <a:rPr lang="en-US" sz="2400" dirty="0" smtClean="0"/>
              <a:t> </a:t>
            </a:r>
            <a:r>
              <a:rPr lang="en-US" sz="2400" dirty="0" err="1" smtClean="0"/>
              <a:t>chuẩn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logic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THIẾT KẾ MÀN HÌNH TRA CỨU</a:t>
            </a:r>
            <a:br>
              <a:rPr lang="en-US" dirty="0" smtClean="0"/>
            </a:b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logic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logic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BT=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, PT =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marL="857250" lvl="2" indent="0">
              <a:spcAft>
                <a:spcPts val="600"/>
              </a:spcAft>
              <a:buNone/>
            </a:pPr>
            <a:r>
              <a:rPr lang="en-US" dirty="0" smtClean="0"/>
              <a:t>&lt;BT logic&gt; = </a:t>
            </a:r>
            <a:r>
              <a:rPr lang="en-US" dirty="0" smtClean="0">
                <a:solidFill>
                  <a:srgbClr val="0070C0"/>
                </a:solidFill>
              </a:rPr>
              <a:t>&lt;BT logic </a:t>
            </a:r>
            <a:r>
              <a:rPr lang="en-US" dirty="0" err="1" smtClean="0">
                <a:solidFill>
                  <a:srgbClr val="0070C0"/>
                </a:solidFill>
              </a:rPr>
              <a:t>cơ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sở</a:t>
            </a:r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 smtClean="0"/>
              <a:t>PT logic </a:t>
            </a:r>
            <a:r>
              <a:rPr lang="en-US" dirty="0"/>
              <a:t>&lt;BT logic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&gt; PT logic </a:t>
            </a:r>
            <a:r>
              <a:rPr lang="en-US" dirty="0" smtClean="0"/>
              <a:t>…</a:t>
            </a:r>
          </a:p>
          <a:p>
            <a:pPr marL="857250" lvl="2" indent="0">
              <a:spcAft>
                <a:spcPts val="6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&lt;BT logic </a:t>
            </a:r>
            <a:r>
              <a:rPr lang="en-US" dirty="0" err="1">
                <a:solidFill>
                  <a:srgbClr val="0070C0"/>
                </a:solidFill>
              </a:rPr>
              <a:t>cơ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sở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Loại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tin&gt; </a:t>
            </a:r>
            <a:r>
              <a:rPr lang="en-US" dirty="0" err="1" smtClean="0">
                <a:solidFill>
                  <a:srgbClr val="00B050"/>
                </a:solidFill>
              </a:rPr>
              <a:t>Phép</a:t>
            </a:r>
            <a:r>
              <a:rPr lang="en-US" dirty="0" smtClean="0">
                <a:solidFill>
                  <a:srgbClr val="00B050"/>
                </a:solidFill>
              </a:rPr>
              <a:t> so </a:t>
            </a:r>
            <a:r>
              <a:rPr lang="en-US" dirty="0" err="1" smtClean="0">
                <a:solidFill>
                  <a:srgbClr val="00B050"/>
                </a:solidFill>
              </a:rPr>
              <a:t>sánh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&lt;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&gt;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lvl="2">
              <a:spcAft>
                <a:spcPts val="600"/>
              </a:spcAft>
            </a:pP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  <a:p>
            <a:pPr marL="914400" lvl="2" indent="0">
              <a:spcAft>
                <a:spcPts val="600"/>
              </a:spcAft>
              <a:buNone/>
            </a:pP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: </a:t>
            </a:r>
            <a:r>
              <a:rPr lang="en-US" i="1" dirty="0" err="1" smtClean="0"/>
              <a:t>mã</a:t>
            </a:r>
            <a:r>
              <a:rPr lang="en-US" i="1" dirty="0" smtClean="0"/>
              <a:t> </a:t>
            </a:r>
            <a:r>
              <a:rPr lang="en-US" i="1" dirty="0" err="1" smtClean="0"/>
              <a:t>sách</a:t>
            </a:r>
            <a:r>
              <a:rPr lang="en-US" i="1" dirty="0" smtClean="0"/>
              <a:t>, </a:t>
            </a:r>
            <a:r>
              <a:rPr lang="en-US" i="1" dirty="0" err="1" smtClean="0"/>
              <a:t>tên</a:t>
            </a:r>
            <a:r>
              <a:rPr lang="en-US" i="1" dirty="0" smtClean="0"/>
              <a:t> </a:t>
            </a:r>
            <a:r>
              <a:rPr lang="en-US" i="1" dirty="0" err="1" smtClean="0"/>
              <a:t>sách</a:t>
            </a:r>
            <a:r>
              <a:rPr lang="en-US" i="1" dirty="0" smtClean="0"/>
              <a:t>, </a:t>
            </a:r>
            <a:r>
              <a:rPr lang="en-US" i="1" dirty="0" err="1" smtClean="0"/>
              <a:t>tên</a:t>
            </a:r>
            <a:r>
              <a:rPr lang="en-US" i="1" dirty="0" smtClean="0"/>
              <a:t> </a:t>
            </a:r>
            <a:r>
              <a:rPr lang="en-US" i="1" dirty="0" err="1" smtClean="0"/>
              <a:t>tác</a:t>
            </a:r>
            <a:r>
              <a:rPr lang="en-US" i="1" dirty="0" smtClean="0"/>
              <a:t> </a:t>
            </a:r>
            <a:r>
              <a:rPr lang="en-US" i="1" dirty="0" err="1" smtClean="0"/>
              <a:t>giả</a:t>
            </a:r>
            <a:r>
              <a:rPr lang="en-US" i="1" dirty="0" smtClean="0"/>
              <a:t>, </a:t>
            </a:r>
            <a:r>
              <a:rPr lang="en-US" i="1" dirty="0"/>
              <a:t>…</a:t>
            </a:r>
          </a:p>
          <a:p>
            <a:pPr lvl="2">
              <a:spcAft>
                <a:spcPts val="600"/>
              </a:spcAft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(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)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en-US" i="1" dirty="0" err="1" smtClean="0"/>
              <a:t>Ví</a:t>
            </a:r>
            <a:r>
              <a:rPr lang="en-US" i="1" dirty="0" smtClean="0"/>
              <a:t> </a:t>
            </a:r>
            <a:r>
              <a:rPr lang="en-US" i="1" dirty="0" err="1" smtClean="0"/>
              <a:t>dụ</a:t>
            </a:r>
            <a:r>
              <a:rPr lang="en-US" i="1" dirty="0" smtClean="0"/>
              <a:t>: </a:t>
            </a:r>
            <a:r>
              <a:rPr lang="en-US" i="1" dirty="0" err="1" smtClean="0"/>
              <a:t>ngày</a:t>
            </a:r>
            <a:r>
              <a:rPr lang="en-US" i="1" dirty="0" smtClean="0"/>
              <a:t> </a:t>
            </a:r>
            <a:r>
              <a:rPr lang="en-US" i="1" dirty="0" err="1" smtClean="0"/>
              <a:t>mượn</a:t>
            </a:r>
            <a:r>
              <a:rPr lang="en-US" i="1" dirty="0" smtClean="0"/>
              <a:t> </a:t>
            </a:r>
            <a:r>
              <a:rPr lang="en-US" i="1" dirty="0" err="1" smtClean="0"/>
              <a:t>sách</a:t>
            </a:r>
            <a:r>
              <a:rPr lang="en-US" i="1" dirty="0" smtClean="0"/>
              <a:t>, </a:t>
            </a:r>
            <a:r>
              <a:rPr lang="en-US" i="1" dirty="0" err="1" smtClean="0"/>
              <a:t>điểm</a:t>
            </a:r>
            <a:r>
              <a:rPr lang="en-US" i="1" dirty="0" smtClean="0"/>
              <a:t> </a:t>
            </a:r>
            <a:r>
              <a:rPr lang="en-US" i="1" dirty="0" err="1" smtClean="0"/>
              <a:t>trung</a:t>
            </a:r>
            <a:r>
              <a:rPr lang="en-US" i="1" dirty="0" smtClean="0"/>
              <a:t> </a:t>
            </a:r>
            <a:r>
              <a:rPr lang="en-US" i="1" dirty="0" err="1" smtClean="0"/>
              <a:t>bình</a:t>
            </a:r>
            <a:r>
              <a:rPr lang="en-US" i="1" dirty="0" smtClean="0"/>
              <a:t>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THIẾT KẾ MÀN HÌNH TRA CỨU</a:t>
            </a:r>
            <a:br>
              <a:rPr lang="en-US" dirty="0" smtClean="0"/>
            </a:b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logic (2)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logic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BT=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, PT =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marL="857250" lvl="2" indent="0">
              <a:spcAft>
                <a:spcPts val="600"/>
              </a:spcAft>
              <a:buNone/>
            </a:pPr>
            <a:r>
              <a:rPr lang="en-US" sz="2200" dirty="0" smtClean="0"/>
              <a:t>&lt;BT logic&gt; = </a:t>
            </a:r>
            <a:r>
              <a:rPr lang="en-US" sz="2200" dirty="0" smtClean="0">
                <a:solidFill>
                  <a:srgbClr val="0070C0"/>
                </a:solidFill>
              </a:rPr>
              <a:t>&lt;BT logic </a:t>
            </a:r>
            <a:r>
              <a:rPr lang="en-US" sz="2200" dirty="0" err="1" smtClean="0">
                <a:solidFill>
                  <a:srgbClr val="0070C0"/>
                </a:solidFill>
              </a:rPr>
              <a:t>cơ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sở</a:t>
            </a:r>
            <a:r>
              <a:rPr lang="en-US" sz="2200" dirty="0" smtClean="0">
                <a:solidFill>
                  <a:srgbClr val="0070C0"/>
                </a:solidFill>
              </a:rPr>
              <a:t>&gt; </a:t>
            </a:r>
            <a:r>
              <a:rPr lang="en-US" sz="2200" dirty="0" smtClean="0"/>
              <a:t>PT logic </a:t>
            </a:r>
            <a:r>
              <a:rPr lang="en-US" sz="2200" dirty="0"/>
              <a:t>&lt;BT logic </a:t>
            </a:r>
            <a:r>
              <a:rPr lang="en-US" sz="2200" dirty="0" err="1"/>
              <a:t>cơ</a:t>
            </a:r>
            <a:r>
              <a:rPr lang="en-US" sz="2200" dirty="0"/>
              <a:t> </a:t>
            </a:r>
            <a:r>
              <a:rPr lang="en-US" sz="2200" dirty="0" err="1"/>
              <a:t>sở</a:t>
            </a:r>
            <a:r>
              <a:rPr lang="en-US" sz="2200" dirty="0"/>
              <a:t>&gt; PT logic </a:t>
            </a:r>
            <a:r>
              <a:rPr lang="en-US" sz="2200" dirty="0" smtClean="0"/>
              <a:t>…</a:t>
            </a:r>
          </a:p>
          <a:p>
            <a:pPr marL="857250" lvl="2" indent="0">
              <a:spcAft>
                <a:spcPts val="600"/>
              </a:spcAft>
              <a:buNone/>
            </a:pPr>
            <a:r>
              <a:rPr lang="en-US" sz="2200" dirty="0">
                <a:solidFill>
                  <a:srgbClr val="0070C0"/>
                </a:solidFill>
              </a:rPr>
              <a:t>&lt;BT logic </a:t>
            </a:r>
            <a:r>
              <a:rPr lang="en-US" sz="2200" dirty="0" err="1">
                <a:solidFill>
                  <a:srgbClr val="0070C0"/>
                </a:solidFill>
              </a:rPr>
              <a:t>cơ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sở</a:t>
            </a:r>
            <a:r>
              <a:rPr lang="en-US" sz="2200" dirty="0">
                <a:solidFill>
                  <a:srgbClr val="0070C0"/>
                </a:solidFill>
              </a:rPr>
              <a:t>&gt; </a:t>
            </a:r>
            <a:r>
              <a:rPr lang="en-US" sz="2200" dirty="0" smtClean="0"/>
              <a:t>= </a:t>
            </a:r>
            <a:r>
              <a:rPr lang="en-US" sz="2200" dirty="0" smtClean="0">
                <a:solidFill>
                  <a:srgbClr val="FF0000"/>
                </a:solidFill>
              </a:rPr>
              <a:t>&lt;</a:t>
            </a:r>
            <a:r>
              <a:rPr lang="en-US" sz="2200" dirty="0" err="1" smtClean="0">
                <a:solidFill>
                  <a:srgbClr val="FF0000"/>
                </a:solidFill>
              </a:rPr>
              <a:t>Loại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thông</a:t>
            </a:r>
            <a:r>
              <a:rPr lang="en-US" sz="2200" dirty="0" smtClean="0">
                <a:solidFill>
                  <a:srgbClr val="FF0000"/>
                </a:solidFill>
              </a:rPr>
              <a:t> tin&gt; </a:t>
            </a:r>
            <a:r>
              <a:rPr lang="en-US" sz="2200" dirty="0" err="1" smtClean="0">
                <a:solidFill>
                  <a:srgbClr val="00B050"/>
                </a:solidFill>
              </a:rPr>
              <a:t>Phép</a:t>
            </a:r>
            <a:r>
              <a:rPr lang="en-US" sz="2200" dirty="0" smtClean="0">
                <a:solidFill>
                  <a:srgbClr val="00B050"/>
                </a:solidFill>
              </a:rPr>
              <a:t> so </a:t>
            </a:r>
            <a:r>
              <a:rPr lang="en-US" sz="2200" dirty="0" err="1" smtClean="0">
                <a:solidFill>
                  <a:srgbClr val="00B050"/>
                </a:solidFill>
              </a:rPr>
              <a:t>sánh</a:t>
            </a:r>
            <a:r>
              <a:rPr lang="en-US" sz="2200" dirty="0" smtClean="0">
                <a:solidFill>
                  <a:srgbClr val="00B050"/>
                </a:solidFill>
              </a:rPr>
              <a:t> </a:t>
            </a:r>
            <a:r>
              <a:rPr lang="en-US" sz="2200" dirty="0" smtClean="0"/>
              <a:t>&lt;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&gt;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lvl="2">
              <a:spcAft>
                <a:spcPts val="600"/>
              </a:spcAft>
            </a:pP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  <a:p>
            <a:pPr marL="914400" lvl="2" indent="0">
              <a:spcAft>
                <a:spcPts val="600"/>
              </a:spcAft>
              <a:buNone/>
            </a:pP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: </a:t>
            </a:r>
            <a:r>
              <a:rPr lang="en-US" i="1" dirty="0" err="1" smtClean="0"/>
              <a:t>mã</a:t>
            </a:r>
            <a:r>
              <a:rPr lang="en-US" i="1" dirty="0" smtClean="0"/>
              <a:t> </a:t>
            </a:r>
            <a:r>
              <a:rPr lang="en-US" i="1" dirty="0" err="1" smtClean="0"/>
              <a:t>sách</a:t>
            </a:r>
            <a:r>
              <a:rPr lang="en-US" i="1" dirty="0" smtClean="0"/>
              <a:t>, </a:t>
            </a:r>
            <a:r>
              <a:rPr lang="en-US" i="1" dirty="0" err="1" smtClean="0"/>
              <a:t>tên</a:t>
            </a:r>
            <a:r>
              <a:rPr lang="en-US" i="1" dirty="0" smtClean="0"/>
              <a:t> </a:t>
            </a:r>
            <a:r>
              <a:rPr lang="en-US" i="1" dirty="0" err="1" smtClean="0"/>
              <a:t>sách</a:t>
            </a:r>
            <a:r>
              <a:rPr lang="en-US" i="1" dirty="0" smtClean="0"/>
              <a:t>, </a:t>
            </a:r>
            <a:r>
              <a:rPr lang="en-US" i="1" dirty="0" err="1" smtClean="0"/>
              <a:t>tên</a:t>
            </a:r>
            <a:r>
              <a:rPr lang="en-US" i="1" dirty="0" smtClean="0"/>
              <a:t> </a:t>
            </a:r>
            <a:r>
              <a:rPr lang="en-US" i="1" dirty="0" err="1" smtClean="0"/>
              <a:t>tác</a:t>
            </a:r>
            <a:r>
              <a:rPr lang="en-US" i="1" dirty="0" smtClean="0"/>
              <a:t> </a:t>
            </a:r>
            <a:r>
              <a:rPr lang="en-US" i="1" dirty="0" err="1" smtClean="0"/>
              <a:t>giả</a:t>
            </a:r>
            <a:r>
              <a:rPr lang="en-US" i="1" dirty="0" smtClean="0"/>
              <a:t>, </a:t>
            </a:r>
            <a:r>
              <a:rPr lang="en-US" i="1" dirty="0"/>
              <a:t>…</a:t>
            </a:r>
          </a:p>
          <a:p>
            <a:pPr lvl="2">
              <a:spcAft>
                <a:spcPts val="600"/>
              </a:spcAft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(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)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en-US" i="1" dirty="0" err="1" smtClean="0"/>
              <a:t>Ví</a:t>
            </a:r>
            <a:r>
              <a:rPr lang="en-US" i="1" dirty="0" smtClean="0"/>
              <a:t> </a:t>
            </a:r>
            <a:r>
              <a:rPr lang="en-US" i="1" dirty="0" err="1" smtClean="0"/>
              <a:t>dụ</a:t>
            </a:r>
            <a:r>
              <a:rPr lang="en-US" i="1" dirty="0" smtClean="0"/>
              <a:t>: </a:t>
            </a:r>
            <a:r>
              <a:rPr lang="en-US" i="1" dirty="0" err="1" smtClean="0"/>
              <a:t>ngày</a:t>
            </a:r>
            <a:r>
              <a:rPr lang="en-US" i="1" dirty="0" smtClean="0"/>
              <a:t> </a:t>
            </a:r>
            <a:r>
              <a:rPr lang="en-US" i="1" dirty="0" err="1" smtClean="0"/>
              <a:t>mượn</a:t>
            </a:r>
            <a:r>
              <a:rPr lang="en-US" i="1" dirty="0" smtClean="0"/>
              <a:t> </a:t>
            </a:r>
            <a:r>
              <a:rPr lang="en-US" i="1" dirty="0" err="1" smtClean="0"/>
              <a:t>sách</a:t>
            </a:r>
            <a:r>
              <a:rPr lang="en-US" i="1" dirty="0" smtClean="0"/>
              <a:t>, </a:t>
            </a:r>
            <a:r>
              <a:rPr lang="en-US" i="1" dirty="0" err="1" smtClean="0"/>
              <a:t>điểm</a:t>
            </a:r>
            <a:r>
              <a:rPr lang="en-US" i="1" dirty="0" smtClean="0"/>
              <a:t> </a:t>
            </a:r>
            <a:r>
              <a:rPr lang="en-US" i="1" dirty="0" err="1" smtClean="0"/>
              <a:t>trung</a:t>
            </a:r>
            <a:r>
              <a:rPr lang="en-US" i="1" dirty="0" smtClean="0"/>
              <a:t> </a:t>
            </a:r>
            <a:r>
              <a:rPr lang="en-US" i="1" dirty="0" err="1" smtClean="0"/>
              <a:t>bình</a:t>
            </a:r>
            <a:r>
              <a:rPr lang="en-US" i="1" dirty="0" smtClean="0"/>
              <a:t>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THIẾT KẾ MÀN HÌNH TRA CỨU</a:t>
            </a:r>
            <a:br>
              <a:rPr lang="en-US" dirty="0" smtClean="0"/>
            </a:b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logic (3)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logic</a:t>
            </a:r>
          </a:p>
          <a:p>
            <a:pPr lvl="1">
              <a:spcAft>
                <a:spcPts val="600"/>
              </a:spcAft>
            </a:pPr>
            <a:r>
              <a:rPr lang="en-US" sz="2000" dirty="0" err="1" smtClean="0"/>
              <a:t>Phép</a:t>
            </a:r>
            <a:r>
              <a:rPr lang="en-US" sz="2000" dirty="0" smtClean="0"/>
              <a:t> so </a:t>
            </a:r>
            <a:r>
              <a:rPr lang="en-US" sz="2000" dirty="0" err="1" smtClean="0"/>
              <a:t>sánh</a:t>
            </a:r>
            <a:endParaRPr lang="en-US" sz="2000" dirty="0" smtClean="0"/>
          </a:p>
          <a:p>
            <a:pPr lvl="2">
              <a:spcAft>
                <a:spcPts val="600"/>
              </a:spcAft>
            </a:pPr>
            <a:r>
              <a:rPr lang="en-US" sz="1800" dirty="0" err="1" smtClean="0"/>
              <a:t>Thông</a:t>
            </a:r>
            <a:r>
              <a:rPr lang="en-US" sz="1800" dirty="0" smtClean="0"/>
              <a:t> </a:t>
            </a:r>
            <a:r>
              <a:rPr lang="en-US" sz="1800" dirty="0" err="1" smtClean="0"/>
              <a:t>thường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việc</a:t>
            </a:r>
            <a:r>
              <a:rPr lang="en-US" sz="1800" dirty="0" smtClean="0"/>
              <a:t> so </a:t>
            </a:r>
            <a:r>
              <a:rPr lang="en-US" sz="1800" dirty="0" err="1" smtClean="0"/>
              <a:t>sánh</a:t>
            </a:r>
            <a:r>
              <a:rPr lang="en-US" sz="1800" dirty="0" smtClean="0"/>
              <a:t> </a:t>
            </a:r>
            <a:r>
              <a:rPr lang="en-US" sz="1800" dirty="0" err="1" smtClean="0"/>
              <a:t>bằng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dùng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tất</a:t>
            </a:r>
            <a:r>
              <a:rPr lang="en-US" sz="1800" dirty="0" smtClean="0"/>
              <a:t> </a:t>
            </a:r>
            <a:r>
              <a:rPr lang="en-US" sz="1800" dirty="0" err="1" smtClean="0"/>
              <a:t>cả</a:t>
            </a:r>
            <a:r>
              <a:rPr lang="en-US" sz="1800" dirty="0" smtClean="0"/>
              <a:t> </a:t>
            </a:r>
            <a:r>
              <a:rPr lang="en-US" sz="1800" dirty="0" err="1" smtClean="0"/>
              <a:t>loại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 </a:t>
            </a:r>
            <a:r>
              <a:rPr lang="en-US" sz="1800" dirty="0" err="1" smtClean="0"/>
              <a:t>tìm</a:t>
            </a:r>
            <a:r>
              <a:rPr lang="en-US" sz="1800" dirty="0" smtClean="0"/>
              <a:t> </a:t>
            </a:r>
            <a:r>
              <a:rPr lang="en-US" sz="1800" dirty="0" err="1" smtClean="0"/>
              <a:t>kiếm</a:t>
            </a:r>
            <a:endParaRPr lang="en-US" sz="1800" dirty="0" smtClean="0"/>
          </a:p>
          <a:p>
            <a:pPr lvl="2">
              <a:spcAft>
                <a:spcPts val="600"/>
              </a:spcAft>
            </a:pP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phép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r>
              <a:rPr lang="en-US" sz="1800" dirty="0" smtClean="0"/>
              <a:t> </a:t>
            </a:r>
            <a:r>
              <a:rPr lang="en-US" sz="1800" dirty="0" err="1" smtClean="0"/>
              <a:t>khác</a:t>
            </a:r>
            <a:r>
              <a:rPr lang="en-US" sz="1800" dirty="0" smtClean="0"/>
              <a:t> </a:t>
            </a:r>
            <a:r>
              <a:rPr lang="en-US" sz="1800" dirty="0" err="1" smtClean="0"/>
              <a:t>tùy</a:t>
            </a:r>
            <a:r>
              <a:rPr lang="en-US" sz="1800" dirty="0" smtClean="0"/>
              <a:t> </a:t>
            </a:r>
            <a:r>
              <a:rPr lang="en-US" sz="1800" dirty="0" err="1" smtClean="0"/>
              <a:t>thuộc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kiểu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loại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tin. </a:t>
            </a:r>
            <a:r>
              <a:rPr lang="en-US" sz="1800" dirty="0" err="1" smtClean="0"/>
              <a:t>Ví</a:t>
            </a:r>
            <a:r>
              <a:rPr lang="en-US" sz="1800" dirty="0" smtClean="0"/>
              <a:t> </a:t>
            </a:r>
            <a:r>
              <a:rPr lang="en-US" sz="1800" dirty="0" err="1" smtClean="0"/>
              <a:t>dụ</a:t>
            </a:r>
            <a:r>
              <a:rPr lang="en-US" sz="1800" dirty="0" smtClean="0"/>
              <a:t>:</a:t>
            </a:r>
          </a:p>
          <a:p>
            <a:pPr lvl="3">
              <a:spcAft>
                <a:spcPts val="600"/>
              </a:spcAft>
            </a:pPr>
            <a:r>
              <a:rPr lang="en-US" sz="1600" dirty="0" err="1" smtClean="0"/>
              <a:t>Kiểu</a:t>
            </a:r>
            <a:r>
              <a:rPr lang="en-US" sz="1600" dirty="0" smtClean="0"/>
              <a:t> </a:t>
            </a:r>
            <a:r>
              <a:rPr lang="en-US" sz="1600" dirty="0" err="1" smtClean="0"/>
              <a:t>chuỗi</a:t>
            </a:r>
            <a:r>
              <a:rPr lang="en-US" sz="1600" dirty="0" smtClean="0"/>
              <a:t>: </a:t>
            </a:r>
            <a:r>
              <a:rPr lang="en-US" sz="1600" dirty="0" err="1" smtClean="0"/>
              <a:t>dùng</a:t>
            </a:r>
            <a:r>
              <a:rPr lang="en-US" sz="1600" dirty="0" smtClean="0"/>
              <a:t> </a:t>
            </a:r>
            <a:r>
              <a:rPr lang="en-US" sz="1600" dirty="0" err="1" smtClean="0"/>
              <a:t>phép</a:t>
            </a:r>
            <a:r>
              <a:rPr lang="en-US" sz="1600" dirty="0" smtClean="0"/>
              <a:t> so </a:t>
            </a:r>
            <a:r>
              <a:rPr lang="en-US" sz="1600" dirty="0" err="1" smtClean="0"/>
              <a:t>sánh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chứa</a:t>
            </a:r>
            <a:r>
              <a:rPr lang="en-US" sz="1600" dirty="0" smtClean="0"/>
              <a:t> </a:t>
            </a:r>
            <a:r>
              <a:rPr lang="en-US" sz="1600" dirty="0" err="1" smtClean="0"/>
              <a:t>chuỗi</a:t>
            </a:r>
            <a:r>
              <a:rPr lang="en-US" sz="1600" dirty="0" smtClean="0"/>
              <a:t> </a:t>
            </a:r>
            <a:r>
              <a:rPr lang="en-US" sz="1600" dirty="0" err="1" smtClean="0"/>
              <a:t>khác</a:t>
            </a:r>
            <a:endParaRPr lang="en-US" sz="1600" dirty="0" smtClean="0"/>
          </a:p>
          <a:p>
            <a:pPr lvl="3">
              <a:spcAft>
                <a:spcPts val="600"/>
              </a:spcAft>
            </a:pPr>
            <a:r>
              <a:rPr lang="en-US" sz="1600" dirty="0" err="1" smtClean="0"/>
              <a:t>Kiểu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, </a:t>
            </a:r>
            <a:r>
              <a:rPr lang="en-US" sz="1600" dirty="0" err="1" smtClean="0"/>
              <a:t>kiểu</a:t>
            </a:r>
            <a:r>
              <a:rPr lang="en-US" sz="1600" dirty="0" smtClean="0"/>
              <a:t> </a:t>
            </a:r>
            <a:r>
              <a:rPr lang="en-US" sz="1600" dirty="0" err="1" smtClean="0"/>
              <a:t>ngày</a:t>
            </a:r>
            <a:r>
              <a:rPr lang="en-US" sz="1600" dirty="0" smtClean="0"/>
              <a:t>: </a:t>
            </a:r>
            <a:r>
              <a:rPr lang="en-US" sz="1600" dirty="0" err="1" smtClean="0"/>
              <a:t>dùng</a:t>
            </a:r>
            <a:r>
              <a:rPr lang="en-US" sz="1600" dirty="0" smtClean="0"/>
              <a:t> </a:t>
            </a:r>
            <a:r>
              <a:rPr lang="en-US" sz="1600" dirty="0" err="1" smtClean="0"/>
              <a:t>phép</a:t>
            </a:r>
            <a:r>
              <a:rPr lang="en-US" sz="1600" dirty="0" smtClean="0"/>
              <a:t> so </a:t>
            </a:r>
            <a:r>
              <a:rPr lang="en-US" sz="1600" dirty="0" err="1" smtClean="0"/>
              <a:t>sánh</a:t>
            </a:r>
            <a:r>
              <a:rPr lang="en-US" sz="1600" dirty="0" smtClean="0"/>
              <a:t> </a:t>
            </a:r>
            <a:r>
              <a:rPr lang="en-US" sz="1600" dirty="0" err="1" smtClean="0"/>
              <a:t>lớn</a:t>
            </a:r>
            <a:r>
              <a:rPr lang="en-US" sz="1600" dirty="0" smtClean="0"/>
              <a:t> </a:t>
            </a:r>
            <a:r>
              <a:rPr lang="en-US" sz="1600" dirty="0" err="1" smtClean="0"/>
              <a:t>hơn</a:t>
            </a:r>
            <a:r>
              <a:rPr lang="en-US" sz="1600" dirty="0" smtClean="0"/>
              <a:t>, </a:t>
            </a:r>
            <a:r>
              <a:rPr lang="en-US" sz="1600" dirty="0" err="1" smtClean="0"/>
              <a:t>nhỏ</a:t>
            </a:r>
            <a:r>
              <a:rPr lang="en-US" sz="1600" dirty="0" smtClean="0"/>
              <a:t> </a:t>
            </a:r>
            <a:r>
              <a:rPr lang="en-US" sz="1600" dirty="0" err="1" smtClean="0"/>
              <a:t>hơn</a:t>
            </a:r>
            <a:r>
              <a:rPr lang="en-US" sz="1600" dirty="0" smtClean="0"/>
              <a:t>, </a:t>
            </a:r>
            <a:r>
              <a:rPr lang="en-US" sz="1600" dirty="0" err="1" smtClean="0"/>
              <a:t>bằng</a:t>
            </a:r>
            <a:endParaRPr lang="en-US" sz="1600" dirty="0" smtClean="0"/>
          </a:p>
          <a:p>
            <a:pPr lvl="3">
              <a:spcAft>
                <a:spcPts val="600"/>
              </a:spcAft>
            </a:pPr>
            <a:r>
              <a:rPr lang="en-US" sz="1600" dirty="0" err="1" smtClean="0"/>
              <a:t>Kiểu</a:t>
            </a:r>
            <a:r>
              <a:rPr lang="en-US" sz="1600" dirty="0" smtClean="0"/>
              <a:t> logic: </a:t>
            </a:r>
            <a:r>
              <a:rPr lang="en-US" sz="1600" dirty="0" err="1" smtClean="0"/>
              <a:t>dùng</a:t>
            </a:r>
            <a:r>
              <a:rPr lang="en-US" sz="1600" dirty="0" smtClean="0"/>
              <a:t> </a:t>
            </a:r>
            <a:r>
              <a:rPr lang="en-US" sz="1600" dirty="0" err="1" smtClean="0"/>
              <a:t>phép</a:t>
            </a:r>
            <a:r>
              <a:rPr lang="en-US" sz="1600" dirty="0" smtClean="0"/>
              <a:t> so </a:t>
            </a:r>
            <a:r>
              <a:rPr lang="en-US" sz="1600" dirty="0" err="1" smtClean="0"/>
              <a:t>sánh</a:t>
            </a:r>
            <a:endParaRPr lang="en-US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47</a:t>
            </a:fld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52600" y="4648200"/>
            <a:ext cx="5414963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5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THIẾT KẾ MÀN HÌNH TRA CỨU</a:t>
            </a:r>
            <a:br>
              <a:rPr lang="en-US" dirty="0" smtClean="0"/>
            </a:b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cây</a:t>
            </a:r>
            <a:r>
              <a:rPr lang="en-US" sz="2400" dirty="0" smtClean="0"/>
              <a:t> (1)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qua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“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”</a:t>
            </a:r>
          </a:p>
          <a:p>
            <a:pPr lvl="2">
              <a:spcAft>
                <a:spcPts val="600"/>
              </a:spcAft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 con, </a:t>
            </a:r>
            <a:r>
              <a:rPr lang="en-US" dirty="0" err="1" smtClean="0"/>
              <a:t>công</a:t>
            </a:r>
            <a:r>
              <a:rPr lang="en-US" dirty="0" smtClean="0"/>
              <a:t> ty con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…</a:t>
            </a:r>
          </a:p>
          <a:p>
            <a:pPr lvl="2">
              <a:spcAft>
                <a:spcPts val="600"/>
              </a:spcAft>
            </a:pP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,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pPr lvl="2">
              <a:spcAft>
                <a:spcPts val="600"/>
              </a:spcAft>
            </a:pPr>
            <a:r>
              <a:rPr lang="en-US" dirty="0" err="1" smtClean="0"/>
              <a:t>Công</a:t>
            </a:r>
            <a:r>
              <a:rPr lang="en-US" dirty="0" smtClean="0"/>
              <a:t> ty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sang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: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(</a:t>
            </a:r>
            <a:r>
              <a:rPr lang="en-US" dirty="0" err="1" smtClean="0"/>
              <a:t>drap</a:t>
            </a:r>
            <a:r>
              <a:rPr lang="en-US" dirty="0" smtClean="0"/>
              <a:t>-drop)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(cut-paste)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THIẾT KẾ MÀN HÌNH TRA CỨU</a:t>
            </a:r>
            <a:br>
              <a:rPr lang="en-US" dirty="0" smtClean="0"/>
            </a:b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cây</a:t>
            </a:r>
            <a:r>
              <a:rPr lang="en-US" sz="2400" dirty="0" smtClean="0"/>
              <a:t> (2)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49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66800" y="1981200"/>
            <a:ext cx="7018338" cy="3341972"/>
          </a:xfrm>
          <a:prstGeom prst="rect">
            <a:avLst/>
          </a:prstGeom>
          <a:noFill/>
          <a:ln w="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28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KẾT QUẢ THIẾT KẾ GIAO DIỆN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: </a:t>
            </a:r>
            <a:r>
              <a:rPr lang="en-US" b="1" dirty="0" err="1" smtClean="0"/>
              <a:t>Tên</a:t>
            </a:r>
            <a:r>
              <a:rPr lang="en-US" b="1" dirty="0" smtClean="0"/>
              <a:t> </a:t>
            </a: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endParaRPr lang="en-US" b="1" dirty="0" smtClean="0"/>
          </a:p>
          <a:p>
            <a:r>
              <a:rPr lang="en-US" dirty="0" smtClean="0"/>
              <a:t>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 </a:t>
            </a:r>
            <a:r>
              <a:rPr lang="en-US" b="1" dirty="0" err="1" smtClean="0"/>
              <a:t>diễn</a:t>
            </a:r>
            <a:r>
              <a:rPr lang="en-US" b="1" dirty="0" smtClean="0"/>
              <a:t> </a:t>
            </a:r>
            <a:r>
              <a:rPr lang="en-US" b="1" dirty="0" err="1" smtClean="0"/>
              <a:t>giải</a:t>
            </a:r>
            <a:endParaRPr lang="en-US" b="1" dirty="0" smtClean="0"/>
          </a:p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73535"/>
              </p:ext>
            </p:extLst>
          </p:nvPr>
        </p:nvGraphicFramePr>
        <p:xfrm>
          <a:off x="1066800" y="1295400"/>
          <a:ext cx="7162800" cy="586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Thao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tác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Ý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nghĩa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liên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Ghi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chú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tin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ô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cứu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sinh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nhấn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kiếm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Tra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cứu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danh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sách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sinh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danh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sách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sinh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phù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hợp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với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tin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k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thấy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báo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 KHÔNG TÌM ĐƯỢC HỌC SINH NÀO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cả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 ô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thì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chỉ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trả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về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quả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thỏa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mãn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cả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 ô.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danh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sách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quả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đánh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dấu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tick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dòng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Nhấn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XÓA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Xóa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sinh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form XÁC NHẬN XÓA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Chỉ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xóa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sinh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chưa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THIẾT KẾ MÀN HÌNH TRA CỨU</a:t>
            </a:r>
            <a:br>
              <a:rPr lang="en-US" dirty="0" smtClean="0"/>
            </a:b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400" dirty="0" err="1" smtClean="0"/>
              <a:t>Tra</a:t>
            </a:r>
            <a:r>
              <a:rPr lang="en-US" sz="3400" dirty="0" smtClean="0"/>
              <a:t> </a:t>
            </a:r>
            <a:r>
              <a:rPr lang="en-US" sz="3400" dirty="0" err="1" smtClean="0"/>
              <a:t>cứu</a:t>
            </a:r>
            <a:r>
              <a:rPr lang="en-US" sz="3400" dirty="0" smtClean="0"/>
              <a:t> </a:t>
            </a:r>
            <a:r>
              <a:rPr lang="en-US" sz="3400" dirty="0" err="1" smtClean="0"/>
              <a:t>với</a:t>
            </a:r>
            <a:r>
              <a:rPr lang="en-US" sz="3400" dirty="0" smtClean="0"/>
              <a:t> </a:t>
            </a:r>
            <a:r>
              <a:rPr lang="en-US" sz="3400" dirty="0" err="1" smtClean="0"/>
              <a:t>hình</a:t>
            </a:r>
            <a:r>
              <a:rPr lang="en-US" sz="3400" dirty="0" smtClean="0"/>
              <a:t> </a:t>
            </a:r>
            <a:r>
              <a:rPr lang="en-US" sz="3400" dirty="0" err="1" smtClean="0"/>
              <a:t>thức</a:t>
            </a:r>
            <a:r>
              <a:rPr lang="en-US" sz="3400" dirty="0" smtClean="0"/>
              <a:t> </a:t>
            </a:r>
            <a:r>
              <a:rPr lang="en-US" sz="3400" dirty="0" err="1" smtClean="0"/>
              <a:t>tích</a:t>
            </a:r>
            <a:r>
              <a:rPr lang="en-US" sz="3400" dirty="0" smtClean="0"/>
              <a:t> </a:t>
            </a:r>
            <a:r>
              <a:rPr lang="en-US" sz="3400" dirty="0" err="1" smtClean="0"/>
              <a:t>hợp</a:t>
            </a:r>
            <a:r>
              <a:rPr lang="en-US" sz="3400" dirty="0" smtClean="0"/>
              <a:t>: 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76400" y="2667000"/>
            <a:ext cx="5486400" cy="3768505"/>
          </a:xfrm>
          <a:prstGeom prst="rect">
            <a:avLst/>
          </a:prstGeom>
          <a:noFill/>
          <a:ln w="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0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THIẾT KẾ MÀN HÌNH TRA CỨU</a:t>
            </a:r>
            <a:br>
              <a:rPr lang="en-US" dirty="0" smtClean="0"/>
            </a:b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400" dirty="0" err="1" smtClean="0"/>
              <a:t>Thể</a:t>
            </a:r>
            <a:r>
              <a:rPr lang="en-US" sz="3400" dirty="0" smtClean="0"/>
              <a:t> </a:t>
            </a:r>
            <a:r>
              <a:rPr lang="en-US" sz="3400" dirty="0" err="1" smtClean="0"/>
              <a:t>hiện</a:t>
            </a:r>
            <a:r>
              <a:rPr lang="en-US" sz="3400" dirty="0" smtClean="0"/>
              <a:t> </a:t>
            </a:r>
            <a:r>
              <a:rPr lang="en-US" sz="3400" dirty="0" err="1" smtClean="0"/>
              <a:t>kết</a:t>
            </a:r>
            <a:r>
              <a:rPr lang="en-US" sz="3400" dirty="0" smtClean="0"/>
              <a:t> </a:t>
            </a:r>
            <a:r>
              <a:rPr lang="en-US" sz="3400" dirty="0" err="1" smtClean="0"/>
              <a:t>quả</a:t>
            </a:r>
            <a:r>
              <a:rPr lang="en-US" sz="3400" dirty="0" smtClean="0"/>
              <a:t> </a:t>
            </a:r>
            <a:r>
              <a:rPr lang="en-US" sz="3400" dirty="0" err="1" smtClean="0"/>
              <a:t>tra</a:t>
            </a:r>
            <a:r>
              <a:rPr lang="en-US" sz="3400" dirty="0" smtClean="0"/>
              <a:t> </a:t>
            </a:r>
            <a:r>
              <a:rPr lang="en-US" sz="3400" dirty="0" err="1" smtClean="0"/>
              <a:t>cứu</a:t>
            </a:r>
            <a:endParaRPr lang="en-US" sz="3400" dirty="0" smtClean="0"/>
          </a:p>
          <a:p>
            <a:pPr>
              <a:spcAft>
                <a:spcPts val="600"/>
              </a:spcAft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Xâu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9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THIẾT KẾ MÀN HÌNH TRA CỨU</a:t>
            </a:r>
            <a:br>
              <a:rPr lang="en-US" dirty="0" smtClean="0"/>
            </a:b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có</a:t>
            </a:r>
            <a:r>
              <a:rPr lang="en-US" dirty="0" smtClean="0">
                <a:solidFill>
                  <a:srgbClr val="FF0000"/>
                </a:solidFill>
              </a:rPr>
              <a:t> hay 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đối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tượng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cần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tìm</a:t>
            </a:r>
            <a:r>
              <a:rPr lang="en-US" dirty="0" smtClean="0"/>
              <a:t>”</a:t>
            </a:r>
          </a:p>
          <a:p>
            <a:pPr>
              <a:spcAft>
                <a:spcPts val="600"/>
              </a:spcAft>
            </a:pPr>
            <a:r>
              <a:rPr lang="en-US" dirty="0" err="1" smtClean="0">
                <a:solidFill>
                  <a:srgbClr val="00B050"/>
                </a:solidFill>
              </a:rPr>
              <a:t>Đơn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giản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tiện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dụng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thấp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nhất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52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73513" y="2971800"/>
            <a:ext cx="56657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69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THIẾT KẾ MÀN HÌNH TRA CỨU</a:t>
            </a:r>
            <a:br>
              <a:rPr lang="en-US" dirty="0" smtClean="0"/>
            </a:b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danh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tra</a:t>
            </a:r>
            <a:r>
              <a:rPr lang="en-US" sz="2000" dirty="0" smtClean="0"/>
              <a:t> </a:t>
            </a:r>
            <a:r>
              <a:rPr lang="en-US" sz="2000" dirty="0" err="1" smtClean="0"/>
              <a:t>cứu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thấy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endParaRPr lang="en-US" sz="2000" dirty="0" smtClean="0"/>
          </a:p>
          <a:p>
            <a:pPr>
              <a:spcAft>
                <a:spcPts val="600"/>
              </a:spcAft>
            </a:pP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nsd</a:t>
            </a:r>
            <a:r>
              <a:rPr lang="en-US" sz="2000" dirty="0" smtClean="0"/>
              <a:t> </a:t>
            </a:r>
            <a:r>
              <a:rPr lang="en-US" sz="2000" dirty="0" err="1" smtClean="0"/>
              <a:t>biết</a:t>
            </a:r>
            <a:r>
              <a:rPr lang="en-US" sz="2000" dirty="0" smtClean="0"/>
              <a:t> </a:t>
            </a:r>
            <a:r>
              <a:rPr lang="en-US" sz="2000" dirty="0" err="1" smtClean="0"/>
              <a:t>thêm</a:t>
            </a:r>
            <a:r>
              <a:rPr lang="en-US" sz="2000" dirty="0" smtClean="0"/>
              <a:t> “</a:t>
            </a:r>
            <a:r>
              <a:rPr lang="en-US" sz="2000" dirty="0" err="1" smtClean="0">
                <a:solidFill>
                  <a:srgbClr val="FF0000"/>
                </a:solidFill>
              </a:rPr>
              <a:t>thông</a:t>
            </a:r>
            <a:r>
              <a:rPr lang="en-US" sz="2000" dirty="0" smtClean="0">
                <a:solidFill>
                  <a:srgbClr val="FF0000"/>
                </a:solidFill>
              </a:rPr>
              <a:t> tin </a:t>
            </a:r>
            <a:r>
              <a:rPr lang="en-US" sz="2000" dirty="0" err="1" smtClean="0">
                <a:solidFill>
                  <a:srgbClr val="FF0000"/>
                </a:solidFill>
              </a:rPr>
              <a:t>cơ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bản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của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đối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tượng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tìm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thấy</a:t>
            </a:r>
            <a:r>
              <a:rPr lang="en-US" sz="2000" dirty="0" smtClean="0"/>
              <a:t>”,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biết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“chi </a:t>
            </a:r>
            <a:r>
              <a:rPr lang="en-US" sz="2000" dirty="0" err="1" smtClean="0">
                <a:solidFill>
                  <a:srgbClr val="00B050"/>
                </a:solidFill>
              </a:rPr>
              <a:t>tiết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về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các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hoạt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động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của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đối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tượng</a:t>
            </a:r>
            <a:r>
              <a:rPr lang="en-US" sz="2000" dirty="0" smtClean="0">
                <a:solidFill>
                  <a:srgbClr val="00B050"/>
                </a:solidFill>
              </a:rPr>
              <a:t>” </a:t>
            </a:r>
            <a:r>
              <a:rPr lang="en-US" sz="2000" dirty="0" smtClean="0"/>
              <a:t>qua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.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0" y="3276600"/>
            <a:ext cx="5211366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4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THIẾT KẾ MÀN HÌNH TRA CỨU</a:t>
            </a:r>
            <a:br>
              <a:rPr lang="en-US" dirty="0" smtClean="0"/>
            </a:b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xâu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danh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/>
              <a:t>C</a:t>
            </a:r>
            <a:r>
              <a:rPr lang="en-US" dirty="0" smtClean="0"/>
              <a:t>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“</a:t>
            </a:r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tin </a:t>
            </a:r>
            <a:r>
              <a:rPr lang="en-US" dirty="0" err="1" smtClean="0">
                <a:solidFill>
                  <a:srgbClr val="FF0000"/>
                </a:solidFill>
              </a:rPr>
              <a:t>cơ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đối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tượng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tìm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thấy</a:t>
            </a:r>
            <a:r>
              <a:rPr lang="en-US" dirty="0" smtClean="0"/>
              <a:t>”, </a:t>
            </a:r>
            <a:r>
              <a:rPr lang="en-US" dirty="0" err="1" smtClean="0"/>
              <a:t>và</a:t>
            </a:r>
            <a:r>
              <a:rPr lang="en-US" dirty="0" err="1" smtClean="0">
                <a:solidFill>
                  <a:srgbClr val="00B050"/>
                </a:solidFill>
              </a:rPr>
              <a:t>“chi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tiết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về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các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hoạt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động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của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đối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tượng</a:t>
            </a:r>
            <a:r>
              <a:rPr lang="en-US" dirty="0" smtClean="0">
                <a:solidFill>
                  <a:srgbClr val="00B050"/>
                </a:solidFill>
              </a:rPr>
              <a:t>” </a:t>
            </a:r>
            <a:r>
              <a:rPr lang="en-US" dirty="0" smtClean="0"/>
              <a:t>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029200" y="1295400"/>
            <a:ext cx="3733800" cy="4875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08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THIẾT KẾ MÀN HÌNH TRA CỨU</a:t>
            </a:r>
            <a:br>
              <a:rPr lang="en-US" dirty="0" smtClean="0"/>
            </a:b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xét</a:t>
            </a:r>
            <a:r>
              <a:rPr lang="en-US" sz="2400" dirty="0" smtClean="0"/>
              <a:t> </a:t>
            </a:r>
            <a:r>
              <a:rPr lang="en-US" sz="2400" dirty="0" err="1" smtClean="0"/>
              <a:t>bố</a:t>
            </a:r>
            <a:r>
              <a:rPr lang="en-US" sz="2400" dirty="0" smtClean="0"/>
              <a:t> </a:t>
            </a:r>
            <a:r>
              <a:rPr lang="en-US" sz="2400" dirty="0" err="1" smtClean="0"/>
              <a:t>cục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71600" y="1447800"/>
            <a:ext cx="7093823" cy="467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THIẾT KẾ MÀN HÌNH TRA CỨU</a:t>
            </a:r>
            <a:br>
              <a:rPr lang="en-US" dirty="0" smtClean="0"/>
            </a:b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cây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danh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 smtClean="0">
                <a:solidFill>
                  <a:srgbClr val="FF0000"/>
                </a:solidFill>
              </a:rPr>
              <a:t>Kết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một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cây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nút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chính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sách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con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tin </a:t>
            </a:r>
            <a:r>
              <a:rPr lang="en-US" dirty="0" err="1" smtClean="0">
                <a:solidFill>
                  <a:srgbClr val="FF0000"/>
                </a:solidFill>
              </a:rPr>
              <a:t>mô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tả</a:t>
            </a:r>
            <a:r>
              <a:rPr lang="en-US" dirty="0" smtClean="0">
                <a:solidFill>
                  <a:srgbClr val="FF0000"/>
                </a:solidFill>
              </a:rPr>
              <a:t> chi </a:t>
            </a:r>
            <a:r>
              <a:rPr lang="en-US" dirty="0" err="1" smtClean="0">
                <a:solidFill>
                  <a:srgbClr val="FF0000"/>
                </a:solidFill>
              </a:rPr>
              <a:t>tiết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cha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“chi </a:t>
            </a:r>
            <a:r>
              <a:rPr lang="en-US" dirty="0" err="1" smtClean="0">
                <a:solidFill>
                  <a:srgbClr val="00B050"/>
                </a:solidFill>
              </a:rPr>
              <a:t>tiết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quá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trình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hoạt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động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của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đối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tượng</a:t>
            </a:r>
            <a:r>
              <a:rPr lang="en-US" dirty="0" smtClean="0">
                <a:solidFill>
                  <a:srgbClr val="00B050"/>
                </a:solidFill>
              </a:rPr>
              <a:t>”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,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THIẾT KẾ MÀN HÌNH TRA CỨU</a:t>
            </a:r>
            <a:br>
              <a:rPr lang="en-US" dirty="0" smtClean="0"/>
            </a:br>
            <a:r>
              <a:rPr lang="en-US" sz="2400" dirty="0" smtClean="0"/>
              <a:t>Thao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nsd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một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>
                <a:solidFill>
                  <a:srgbClr val="FF0000"/>
                </a:solidFill>
              </a:rPr>
              <a:t> hay </a:t>
            </a:r>
            <a:r>
              <a:rPr lang="en-US" dirty="0" err="1" smtClean="0">
                <a:solidFill>
                  <a:srgbClr val="FF0000"/>
                </a:solidFill>
              </a:rPr>
              <a:t>tất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tiêu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chuẩn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thường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dùng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thể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dùng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định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sẵn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,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, …)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nsd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,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(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THIẾT KẾ MÀN HÌNH TRA CỨU</a:t>
            </a:r>
            <a:br>
              <a:rPr lang="en-US" dirty="0" smtClean="0"/>
            </a:br>
            <a:r>
              <a:rPr lang="en-US" sz="2400" dirty="0" smtClean="0"/>
              <a:t>Thao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nsd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…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…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Tháng</a:t>
            </a:r>
            <a:r>
              <a:rPr lang="en-US" dirty="0" smtClean="0"/>
              <a:t> … </a:t>
            </a:r>
            <a:r>
              <a:rPr lang="en-US" dirty="0" err="1" smtClean="0"/>
              <a:t>năm</a:t>
            </a:r>
            <a:r>
              <a:rPr lang="en-US" dirty="0" smtClean="0"/>
              <a:t>…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,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1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THIẾT KẾ MÀN HÌNH TRA CỨU</a:t>
            </a:r>
            <a:br>
              <a:rPr lang="en-US" dirty="0" smtClean="0"/>
            </a:br>
            <a:r>
              <a:rPr lang="en-US" sz="2400" dirty="0" smtClean="0"/>
              <a:t>Thao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nsd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In </a:t>
            </a:r>
            <a:r>
              <a:rPr lang="en-US" dirty="0" err="1" smtClean="0"/>
              <a:t>ấn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excel, …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59</a:t>
            </a:fld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43000" y="4038600"/>
            <a:ext cx="6985889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7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KẾT QUẢ THIẾT KẾ GIAO DIỆN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1257300" lvl="3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marL="1257300" lvl="3" indent="0">
              <a:buNone/>
            </a:pPr>
            <a:endParaRPr lang="en-US" dirty="0" smtClean="0"/>
          </a:p>
          <a:p>
            <a:pPr marL="1257300" lvl="3" indent="0">
              <a:buNone/>
            </a:pPr>
            <a:endParaRPr lang="en-US" dirty="0" smtClean="0"/>
          </a:p>
          <a:p>
            <a:pPr marL="1257300" lvl="3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2000" i="1" dirty="0" err="1" smtClean="0"/>
              <a:t>Ghi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chú</a:t>
            </a:r>
            <a:r>
              <a:rPr lang="en-US" sz="2000" i="1" dirty="0" smtClean="0"/>
              <a:t>: </a:t>
            </a:r>
            <a:r>
              <a:rPr lang="en-US" sz="2000" i="1" dirty="0" err="1" smtClean="0"/>
              <a:t>chiều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ngược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lại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được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hiểu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ngầm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và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không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được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mô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tả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tường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mình</a:t>
            </a:r>
            <a:endParaRPr lang="en-US" sz="2000" i="1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1524000" y="2362200"/>
            <a:ext cx="2057400" cy="1066800"/>
            <a:chOff x="1066800" y="2667000"/>
            <a:chExt cx="2057400" cy="1066800"/>
          </a:xfrm>
        </p:grpSpPr>
        <p:sp>
          <p:nvSpPr>
            <p:cNvPr id="4" name="Rectangle 3"/>
            <p:cNvSpPr/>
            <p:nvPr/>
          </p:nvSpPr>
          <p:spPr>
            <a:xfrm>
              <a:off x="1066800" y="2667000"/>
              <a:ext cx="20574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Tên</a:t>
              </a:r>
              <a:r>
                <a:rPr lang="en-US" dirty="0" smtClean="0"/>
                <a:t> </a:t>
              </a:r>
              <a:r>
                <a:rPr lang="en-US" dirty="0" err="1" smtClean="0"/>
                <a:t>màn</a:t>
              </a:r>
              <a:r>
                <a:rPr lang="en-US" dirty="0" smtClean="0"/>
                <a:t> </a:t>
              </a:r>
              <a:r>
                <a:rPr lang="en-US" dirty="0" err="1" smtClean="0"/>
                <a:t>hình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066800" y="3733800"/>
              <a:ext cx="2057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THIẾT KẾ MÀN HÌNH NHẬP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tả</a:t>
            </a:r>
            <a:r>
              <a:rPr lang="en-US" sz="3200" dirty="0" smtClean="0"/>
              <a:t> </a:t>
            </a:r>
            <a:r>
              <a:rPr lang="en-US" sz="3200" dirty="0" err="1" smtClean="0"/>
              <a:t>màn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nhập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endParaRPr lang="en-US" sz="32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thức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bày</a:t>
            </a:r>
            <a:r>
              <a:rPr lang="en-US" sz="3200" dirty="0" smtClean="0"/>
              <a:t> </a:t>
            </a:r>
            <a:r>
              <a:rPr lang="en-US" sz="3200" dirty="0" err="1" smtClean="0"/>
              <a:t>màn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nhập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endParaRPr lang="en-US" sz="32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dạng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danh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sách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màn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dạng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hồ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sơ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màn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dạng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phiếu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THIẾT KẾ MÀN HÌNH NHẬP LIỆU</a:t>
            </a:r>
            <a:br>
              <a:rPr lang="en-US" dirty="0" smtClean="0"/>
            </a:br>
            <a:r>
              <a:rPr lang="en-US" sz="2200" dirty="0" err="1" smtClean="0"/>
              <a:t>Mô</a:t>
            </a:r>
            <a:r>
              <a:rPr lang="en-US" sz="2200" dirty="0" smtClean="0"/>
              <a:t> </a:t>
            </a:r>
            <a:r>
              <a:rPr lang="en-US" sz="2200" dirty="0" err="1" smtClean="0"/>
              <a:t>tả</a:t>
            </a:r>
            <a:r>
              <a:rPr lang="en-US" sz="2200" dirty="0" smtClean="0"/>
              <a:t> </a:t>
            </a:r>
            <a:r>
              <a:rPr lang="en-US" sz="2200" dirty="0" err="1" smtClean="0"/>
              <a:t>màn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500" dirty="0" smtClean="0"/>
              <a:t>Ý </a:t>
            </a:r>
            <a:r>
              <a:rPr lang="en-US" sz="3500" dirty="0" err="1" smtClean="0"/>
              <a:t>nghĩa</a:t>
            </a:r>
            <a:r>
              <a:rPr lang="en-US" sz="3500" dirty="0" smtClean="0"/>
              <a:t> </a:t>
            </a:r>
            <a:r>
              <a:rPr lang="en-US" sz="3500" dirty="0" err="1" smtClean="0"/>
              <a:t>sử</a:t>
            </a:r>
            <a:r>
              <a:rPr lang="en-US" sz="3500" dirty="0" smtClean="0"/>
              <a:t> </a:t>
            </a:r>
            <a:r>
              <a:rPr lang="en-US" sz="3500" dirty="0" err="1" smtClean="0"/>
              <a:t>dụng</a:t>
            </a:r>
            <a:r>
              <a:rPr lang="en-US" sz="3500" dirty="0" smtClean="0"/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nsd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thực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hiện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việc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ghi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chép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thế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giới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thực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500" dirty="0" err="1"/>
              <a:t>Nội</a:t>
            </a:r>
            <a:r>
              <a:rPr lang="en-US" sz="3500" dirty="0"/>
              <a:t> dung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thông</a:t>
            </a:r>
            <a:r>
              <a:rPr lang="en-US" sz="3000" dirty="0" smtClean="0"/>
              <a:t> tin </a:t>
            </a:r>
            <a:r>
              <a:rPr lang="en-US" sz="3000" dirty="0" err="1" smtClean="0"/>
              <a:t>nhập</a:t>
            </a:r>
            <a:r>
              <a:rPr lang="en-US" sz="3000" dirty="0" smtClean="0"/>
              <a:t> </a:t>
            </a:r>
            <a:r>
              <a:rPr lang="en-US" sz="3000" dirty="0" err="1" smtClean="0"/>
              <a:t>liệu</a:t>
            </a:r>
            <a:r>
              <a:rPr lang="en-US" sz="3000" dirty="0" smtClean="0"/>
              <a:t>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rgbClr val="FF0000"/>
                </a:solidFill>
              </a:rPr>
              <a:t>Nsd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trách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nhiệm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rgbClr val="FF0000"/>
                </a:solidFill>
              </a:rPr>
              <a:t>Phần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mềm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hành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kiểm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thông</a:t>
            </a:r>
            <a:r>
              <a:rPr lang="en-US" sz="3000" dirty="0" smtClean="0"/>
              <a:t> tin </a:t>
            </a:r>
            <a:r>
              <a:rPr lang="en-US" sz="3000" dirty="0" err="1" smtClean="0"/>
              <a:t>tính</a:t>
            </a:r>
            <a:r>
              <a:rPr lang="en-US" sz="3000" dirty="0" smtClean="0"/>
              <a:t> </a:t>
            </a:r>
            <a:r>
              <a:rPr lang="en-US" sz="3000" dirty="0" err="1" smtClean="0"/>
              <a:t>toán</a:t>
            </a:r>
            <a:r>
              <a:rPr lang="en-US" sz="3000" dirty="0" smtClean="0"/>
              <a:t>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rgbClr val="FF0000"/>
                </a:solidFill>
              </a:rPr>
              <a:t>Phần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mềm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chịu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trách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THIẾT KẾ MÀN HÌNH NHẬP LIỆU</a:t>
            </a:r>
            <a:br>
              <a:rPr lang="en-US" dirty="0" smtClean="0"/>
            </a:b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bày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70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dirty="0" err="1" smtClean="0"/>
              <a:t>Danh</a:t>
            </a:r>
            <a:r>
              <a:rPr lang="en-US" sz="4000" dirty="0" smtClean="0"/>
              <a:t> </a:t>
            </a:r>
            <a:r>
              <a:rPr lang="en-US" sz="4000" dirty="0" err="1" smtClean="0"/>
              <a:t>sách</a:t>
            </a:r>
            <a:r>
              <a:rPr lang="en-US" sz="4000" dirty="0" smtClean="0"/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900" dirty="0" err="1" smtClean="0"/>
              <a:t>Màn</a:t>
            </a:r>
            <a:r>
              <a:rPr lang="en-US" sz="2900" dirty="0" smtClean="0"/>
              <a:t> </a:t>
            </a:r>
            <a:r>
              <a:rPr lang="en-US" sz="2900" dirty="0" err="1" smtClean="0"/>
              <a:t>hình</a:t>
            </a:r>
            <a:r>
              <a:rPr lang="en-US" sz="2900" dirty="0" smtClean="0"/>
              <a:t> </a:t>
            </a:r>
            <a:r>
              <a:rPr lang="en-US" sz="2900" dirty="0" err="1" smtClean="0"/>
              <a:t>nhập</a:t>
            </a:r>
            <a:r>
              <a:rPr lang="en-US" sz="2900" dirty="0" smtClean="0"/>
              <a:t> </a:t>
            </a:r>
            <a:r>
              <a:rPr lang="en-US" sz="2900" dirty="0" err="1" smtClean="0"/>
              <a:t>liệu</a:t>
            </a:r>
            <a:r>
              <a:rPr lang="en-US" sz="2900" dirty="0" smtClean="0"/>
              <a:t> </a:t>
            </a:r>
            <a:r>
              <a:rPr lang="en-US" sz="2900" dirty="0" err="1" smtClean="0"/>
              <a:t>có</a:t>
            </a:r>
            <a:r>
              <a:rPr lang="en-US" sz="2900" dirty="0" smtClean="0"/>
              <a:t> </a:t>
            </a:r>
            <a:r>
              <a:rPr lang="en-US" sz="2900" dirty="0" err="1" smtClean="0"/>
              <a:t>dạng</a:t>
            </a:r>
            <a:r>
              <a:rPr lang="en-US" sz="2900" dirty="0" smtClean="0"/>
              <a:t> </a:t>
            </a:r>
            <a:r>
              <a:rPr lang="en-US" sz="2900" dirty="0" err="1" smtClean="0"/>
              <a:t>một</a:t>
            </a:r>
            <a:r>
              <a:rPr lang="en-US" sz="2900" dirty="0" smtClean="0"/>
              <a:t> </a:t>
            </a:r>
            <a:r>
              <a:rPr lang="en-US" sz="2900" dirty="0" err="1" smtClean="0"/>
              <a:t>danh</a:t>
            </a:r>
            <a:r>
              <a:rPr lang="en-US" sz="2900" dirty="0" smtClean="0"/>
              <a:t> </a:t>
            </a:r>
            <a:r>
              <a:rPr lang="en-US" sz="2900" dirty="0" err="1" smtClean="0"/>
              <a:t>sách</a:t>
            </a:r>
            <a:r>
              <a:rPr lang="en-US" sz="2900" dirty="0" smtClean="0"/>
              <a:t> </a:t>
            </a:r>
            <a:r>
              <a:rPr lang="en-US" sz="2900" dirty="0" err="1" smtClean="0"/>
              <a:t>trong</a:t>
            </a:r>
            <a:r>
              <a:rPr lang="en-US" sz="2900" dirty="0" smtClean="0"/>
              <a:t> </a:t>
            </a:r>
            <a:r>
              <a:rPr lang="en-US" sz="2900" dirty="0" err="1" smtClean="0"/>
              <a:t>thế</a:t>
            </a:r>
            <a:r>
              <a:rPr lang="en-US" sz="2900" dirty="0" smtClean="0"/>
              <a:t> </a:t>
            </a:r>
            <a:r>
              <a:rPr lang="en-US" sz="2900" dirty="0" err="1" smtClean="0"/>
              <a:t>giới</a:t>
            </a:r>
            <a:r>
              <a:rPr lang="en-US" sz="2900" dirty="0" smtClean="0"/>
              <a:t> </a:t>
            </a:r>
            <a:r>
              <a:rPr lang="en-US" sz="2900" dirty="0" err="1" smtClean="0"/>
              <a:t>thực</a:t>
            </a:r>
            <a:r>
              <a:rPr lang="en-US" sz="2900" dirty="0" smtClean="0"/>
              <a:t> (</a:t>
            </a:r>
            <a:r>
              <a:rPr lang="en-US" sz="2900" dirty="0" err="1" smtClean="0"/>
              <a:t>danh</a:t>
            </a:r>
            <a:r>
              <a:rPr lang="en-US" sz="2900" dirty="0" smtClean="0"/>
              <a:t> </a:t>
            </a:r>
            <a:r>
              <a:rPr lang="en-US" sz="2900" dirty="0" err="1" smtClean="0"/>
              <a:t>sách</a:t>
            </a:r>
            <a:r>
              <a:rPr lang="en-US" sz="2900" dirty="0" smtClean="0"/>
              <a:t> </a:t>
            </a:r>
            <a:r>
              <a:rPr lang="en-US" sz="2900" dirty="0" err="1" smtClean="0"/>
              <a:t>các</a:t>
            </a:r>
            <a:r>
              <a:rPr lang="en-US" sz="2900" dirty="0" smtClean="0"/>
              <a:t> </a:t>
            </a:r>
            <a:r>
              <a:rPr lang="en-US" sz="2900" dirty="0" err="1" smtClean="0"/>
              <a:t>thể</a:t>
            </a:r>
            <a:r>
              <a:rPr lang="en-US" sz="2900" dirty="0" smtClean="0"/>
              <a:t> </a:t>
            </a:r>
            <a:r>
              <a:rPr lang="en-US" sz="2900" dirty="0" err="1" smtClean="0"/>
              <a:t>loại</a:t>
            </a:r>
            <a:r>
              <a:rPr lang="en-US" sz="2900" dirty="0" smtClean="0"/>
              <a:t> </a:t>
            </a:r>
            <a:r>
              <a:rPr lang="en-US" sz="2900" dirty="0" err="1" smtClean="0"/>
              <a:t>sách</a:t>
            </a:r>
            <a:r>
              <a:rPr lang="en-US" sz="2900" dirty="0" smtClean="0"/>
              <a:t>, </a:t>
            </a:r>
            <a:r>
              <a:rPr lang="en-US" sz="2900" dirty="0" err="1" smtClean="0"/>
              <a:t>danh</a:t>
            </a:r>
            <a:r>
              <a:rPr lang="en-US" sz="2900" dirty="0" smtClean="0"/>
              <a:t> </a:t>
            </a:r>
            <a:r>
              <a:rPr lang="en-US" sz="2900" dirty="0" err="1" smtClean="0"/>
              <a:t>sách</a:t>
            </a:r>
            <a:r>
              <a:rPr lang="en-US" sz="2900" dirty="0" smtClean="0"/>
              <a:t> </a:t>
            </a:r>
            <a:r>
              <a:rPr lang="en-US" sz="2900" dirty="0" err="1" smtClean="0"/>
              <a:t>lớp</a:t>
            </a:r>
            <a:r>
              <a:rPr lang="en-US" sz="2900" dirty="0" smtClean="0"/>
              <a:t> </a:t>
            </a:r>
            <a:r>
              <a:rPr lang="en-US" sz="2900" dirty="0" err="1" smtClean="0"/>
              <a:t>học</a:t>
            </a:r>
            <a:r>
              <a:rPr lang="en-US" sz="2900" dirty="0" smtClean="0"/>
              <a:t>, …)</a:t>
            </a:r>
            <a:endParaRPr lang="en-US" sz="2900" dirty="0" smtClean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dirty="0" err="1" smtClean="0"/>
              <a:t>Hồ</a:t>
            </a:r>
            <a:r>
              <a:rPr lang="en-US" sz="4000" dirty="0" smtClean="0"/>
              <a:t> </a:t>
            </a:r>
            <a:r>
              <a:rPr lang="en-US" sz="4000" dirty="0" err="1" smtClean="0"/>
              <a:t>sơ</a:t>
            </a:r>
            <a:r>
              <a:rPr lang="en-US" sz="4000" dirty="0" smtClean="0"/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900" dirty="0" err="1" smtClean="0"/>
              <a:t>Màn</a:t>
            </a:r>
            <a:r>
              <a:rPr lang="en-US" sz="2900" dirty="0" smtClean="0"/>
              <a:t> </a:t>
            </a:r>
            <a:r>
              <a:rPr lang="en-US" sz="2900" dirty="0" err="1" smtClean="0"/>
              <a:t>hình</a:t>
            </a:r>
            <a:r>
              <a:rPr lang="en-US" sz="2900" dirty="0" smtClean="0"/>
              <a:t> </a:t>
            </a:r>
            <a:r>
              <a:rPr lang="en-US" sz="2900" dirty="0" err="1" smtClean="0"/>
              <a:t>nhập</a:t>
            </a:r>
            <a:r>
              <a:rPr lang="en-US" sz="2900" dirty="0" smtClean="0"/>
              <a:t> </a:t>
            </a:r>
            <a:r>
              <a:rPr lang="en-US" sz="2900" dirty="0" err="1" smtClean="0"/>
              <a:t>liệu</a:t>
            </a:r>
            <a:r>
              <a:rPr lang="en-US" sz="2900" dirty="0" smtClean="0"/>
              <a:t> </a:t>
            </a:r>
            <a:r>
              <a:rPr lang="en-US" sz="2900" dirty="0" err="1" smtClean="0"/>
              <a:t>có</a:t>
            </a:r>
            <a:r>
              <a:rPr lang="en-US" sz="2900" dirty="0" smtClean="0"/>
              <a:t> </a:t>
            </a:r>
            <a:r>
              <a:rPr lang="en-US" sz="2900" dirty="0" err="1" smtClean="0"/>
              <a:t>dạng</a:t>
            </a:r>
            <a:r>
              <a:rPr lang="en-US" sz="2900" dirty="0" smtClean="0"/>
              <a:t> </a:t>
            </a:r>
            <a:r>
              <a:rPr lang="en-US" sz="2900" dirty="0" err="1" smtClean="0"/>
              <a:t>một</a:t>
            </a:r>
            <a:r>
              <a:rPr lang="en-US" sz="2900" dirty="0" smtClean="0"/>
              <a:t> </a:t>
            </a:r>
            <a:r>
              <a:rPr lang="en-US" sz="2900" dirty="0" err="1" smtClean="0"/>
              <a:t>hồ</a:t>
            </a:r>
            <a:r>
              <a:rPr lang="en-US" sz="2900" dirty="0" smtClean="0"/>
              <a:t> </a:t>
            </a:r>
            <a:r>
              <a:rPr lang="en-US" sz="2900" dirty="0" err="1" smtClean="0"/>
              <a:t>sơ</a:t>
            </a:r>
            <a:r>
              <a:rPr lang="en-US" sz="2900" dirty="0" smtClean="0"/>
              <a:t> </a:t>
            </a:r>
            <a:r>
              <a:rPr lang="en-US" sz="2900" dirty="0" err="1" smtClean="0"/>
              <a:t>với</a:t>
            </a:r>
            <a:r>
              <a:rPr lang="en-US" sz="2900" dirty="0" smtClean="0"/>
              <a:t> </a:t>
            </a:r>
            <a:r>
              <a:rPr lang="en-US" sz="2900" dirty="0" err="1" smtClean="0"/>
              <a:t>nhiều</a:t>
            </a:r>
            <a:r>
              <a:rPr lang="en-US" sz="2900" dirty="0" smtClean="0"/>
              <a:t> </a:t>
            </a:r>
            <a:r>
              <a:rPr lang="en-US" sz="2900" dirty="0" err="1" smtClean="0"/>
              <a:t>thông</a:t>
            </a:r>
            <a:r>
              <a:rPr lang="en-US" sz="2900" dirty="0" smtClean="0"/>
              <a:t> tin chi </a:t>
            </a:r>
            <a:r>
              <a:rPr lang="en-US" sz="2900" dirty="0" err="1" smtClean="0"/>
              <a:t>tiết</a:t>
            </a:r>
            <a:r>
              <a:rPr lang="en-US" sz="2900" dirty="0" smtClean="0"/>
              <a:t> (</a:t>
            </a:r>
            <a:r>
              <a:rPr lang="en-US" sz="2900" dirty="0" err="1" smtClean="0"/>
              <a:t>hồ</a:t>
            </a:r>
            <a:r>
              <a:rPr lang="en-US" sz="2900" dirty="0" smtClean="0"/>
              <a:t> </a:t>
            </a:r>
            <a:r>
              <a:rPr lang="en-US" sz="2900" dirty="0" err="1" smtClean="0"/>
              <a:t>sơ</a:t>
            </a:r>
            <a:r>
              <a:rPr lang="en-US" sz="2900" dirty="0" smtClean="0"/>
              <a:t> </a:t>
            </a:r>
            <a:r>
              <a:rPr lang="en-US" sz="2900" dirty="0" err="1" smtClean="0"/>
              <a:t>học</a:t>
            </a:r>
            <a:r>
              <a:rPr lang="en-US" sz="2900" dirty="0" smtClean="0"/>
              <a:t> </a:t>
            </a:r>
            <a:r>
              <a:rPr lang="en-US" sz="2900" dirty="0" err="1" smtClean="0"/>
              <a:t>sinh</a:t>
            </a:r>
            <a:r>
              <a:rPr lang="en-US" sz="2900" dirty="0" smtClean="0"/>
              <a:t>, </a:t>
            </a:r>
            <a:r>
              <a:rPr lang="en-US" sz="2900" dirty="0" err="1" smtClean="0"/>
              <a:t>hồ</a:t>
            </a:r>
            <a:r>
              <a:rPr lang="en-US" sz="2900" dirty="0" smtClean="0"/>
              <a:t> </a:t>
            </a:r>
            <a:r>
              <a:rPr lang="en-US" sz="2900" dirty="0" err="1" smtClean="0"/>
              <a:t>sơ</a:t>
            </a:r>
            <a:r>
              <a:rPr lang="en-US" sz="2900" dirty="0" smtClean="0"/>
              <a:t> </a:t>
            </a:r>
            <a:r>
              <a:rPr lang="en-US" sz="2900" dirty="0" err="1" smtClean="0"/>
              <a:t>cầu</a:t>
            </a:r>
            <a:r>
              <a:rPr lang="en-US" sz="2900" dirty="0" smtClean="0"/>
              <a:t> </a:t>
            </a:r>
            <a:r>
              <a:rPr lang="en-US" sz="2900" dirty="0" err="1" smtClean="0"/>
              <a:t>thủ</a:t>
            </a:r>
            <a:r>
              <a:rPr lang="en-US" sz="2900" dirty="0" smtClean="0"/>
              <a:t>, …)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dirty="0" err="1" smtClean="0"/>
              <a:t>Phiếu</a:t>
            </a:r>
            <a:r>
              <a:rPr lang="en-US" sz="4000" dirty="0" smtClean="0"/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900" dirty="0" err="1" smtClean="0"/>
              <a:t>Màn</a:t>
            </a:r>
            <a:r>
              <a:rPr lang="en-US" sz="2900" dirty="0" smtClean="0"/>
              <a:t> </a:t>
            </a:r>
            <a:r>
              <a:rPr lang="en-US" sz="2900" dirty="0" err="1" smtClean="0"/>
              <a:t>hình</a:t>
            </a:r>
            <a:r>
              <a:rPr lang="en-US" sz="2900" dirty="0" smtClean="0"/>
              <a:t> </a:t>
            </a:r>
            <a:r>
              <a:rPr lang="en-US" sz="2900" dirty="0" err="1" smtClean="0"/>
              <a:t>nhập</a:t>
            </a:r>
            <a:r>
              <a:rPr lang="en-US" sz="2900" dirty="0" smtClean="0"/>
              <a:t> </a:t>
            </a:r>
            <a:r>
              <a:rPr lang="en-US" sz="2900" dirty="0" err="1" smtClean="0"/>
              <a:t>liệu</a:t>
            </a:r>
            <a:r>
              <a:rPr lang="en-US" sz="2900" dirty="0" smtClean="0"/>
              <a:t> </a:t>
            </a:r>
            <a:r>
              <a:rPr lang="en-US" sz="2900" dirty="0" err="1" smtClean="0"/>
              <a:t>có</a:t>
            </a:r>
            <a:r>
              <a:rPr lang="en-US" sz="2900" dirty="0" smtClean="0"/>
              <a:t> </a:t>
            </a:r>
            <a:r>
              <a:rPr lang="en-US" sz="2900" dirty="0" err="1" smtClean="0"/>
              <a:t>dạng</a:t>
            </a:r>
            <a:r>
              <a:rPr lang="en-US" sz="2900" dirty="0" smtClean="0"/>
              <a:t> </a:t>
            </a:r>
            <a:r>
              <a:rPr lang="en-US" sz="2900" dirty="0" err="1" smtClean="0"/>
              <a:t>phiếu</a:t>
            </a:r>
            <a:r>
              <a:rPr lang="en-US" sz="2900" dirty="0" smtClean="0"/>
              <a:t> </a:t>
            </a:r>
            <a:r>
              <a:rPr lang="en-US" sz="2900" dirty="0" err="1" smtClean="0"/>
              <a:t>với</a:t>
            </a:r>
            <a:r>
              <a:rPr lang="en-US" sz="2900" dirty="0" smtClean="0"/>
              <a:t> </a:t>
            </a:r>
            <a:r>
              <a:rPr lang="en-US" sz="2900" dirty="0" err="1" smtClean="0"/>
              <a:t>nhiều</a:t>
            </a:r>
            <a:r>
              <a:rPr lang="en-US" sz="2900" dirty="0" smtClean="0"/>
              <a:t> </a:t>
            </a:r>
            <a:r>
              <a:rPr lang="en-US" sz="2900" dirty="0" err="1" smtClean="0"/>
              <a:t>dòng</a:t>
            </a:r>
            <a:r>
              <a:rPr lang="en-US" sz="2900" dirty="0" smtClean="0"/>
              <a:t> chi </a:t>
            </a:r>
            <a:r>
              <a:rPr lang="en-US" sz="2900" dirty="0" err="1" smtClean="0"/>
              <a:t>tiết</a:t>
            </a:r>
            <a:r>
              <a:rPr lang="en-US" sz="2900" dirty="0" smtClean="0"/>
              <a:t> (</a:t>
            </a:r>
            <a:r>
              <a:rPr lang="en-US" sz="2900" dirty="0" err="1" smtClean="0"/>
              <a:t>hóa</a:t>
            </a:r>
            <a:r>
              <a:rPr lang="en-US" sz="2900" dirty="0" smtClean="0"/>
              <a:t> </a:t>
            </a:r>
            <a:r>
              <a:rPr lang="en-US" sz="2900" dirty="0" err="1" smtClean="0"/>
              <a:t>đơn</a:t>
            </a:r>
            <a:r>
              <a:rPr lang="en-US" sz="2900" dirty="0" smtClean="0"/>
              <a:t> </a:t>
            </a:r>
            <a:r>
              <a:rPr lang="en-US" sz="2900" dirty="0" err="1" smtClean="0"/>
              <a:t>bán</a:t>
            </a:r>
            <a:r>
              <a:rPr lang="en-US" sz="2900" dirty="0" smtClean="0"/>
              <a:t> </a:t>
            </a:r>
            <a:r>
              <a:rPr lang="en-US" sz="2900" dirty="0" err="1" smtClean="0"/>
              <a:t>hàng</a:t>
            </a:r>
            <a:r>
              <a:rPr lang="en-US" sz="2900" dirty="0" smtClean="0"/>
              <a:t>, </a:t>
            </a:r>
            <a:r>
              <a:rPr lang="en-US" sz="2900" dirty="0" err="1" smtClean="0"/>
              <a:t>phiếu</a:t>
            </a:r>
            <a:r>
              <a:rPr lang="en-US" sz="2900" dirty="0" smtClean="0"/>
              <a:t> </a:t>
            </a:r>
            <a:r>
              <a:rPr lang="en-US" sz="2900" dirty="0" err="1" smtClean="0"/>
              <a:t>nhập</a:t>
            </a:r>
            <a:r>
              <a:rPr lang="en-US" sz="2900" dirty="0" smtClean="0"/>
              <a:t> </a:t>
            </a:r>
            <a:r>
              <a:rPr lang="en-US" sz="2900" dirty="0" err="1" smtClean="0"/>
              <a:t>hàng</a:t>
            </a:r>
            <a:r>
              <a:rPr lang="en-US" sz="2900" dirty="0" smtClean="0"/>
              <a:t>,…)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dirty="0" err="1" smtClean="0"/>
              <a:t>Tích</a:t>
            </a:r>
            <a:r>
              <a:rPr lang="en-US" sz="4000" dirty="0" smtClean="0"/>
              <a:t> </a:t>
            </a:r>
            <a:r>
              <a:rPr lang="en-US" sz="4000" dirty="0" err="1" smtClean="0"/>
              <a:t>hợp</a:t>
            </a:r>
            <a:r>
              <a:rPr lang="en-US" sz="4000" dirty="0" smtClean="0"/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900" dirty="0" err="1" smtClean="0"/>
              <a:t>Sử</a:t>
            </a:r>
            <a:r>
              <a:rPr lang="en-US" sz="2900" dirty="0" smtClean="0"/>
              <a:t> </a:t>
            </a:r>
            <a:r>
              <a:rPr lang="en-US" sz="2900" dirty="0" err="1" smtClean="0"/>
              <a:t>dụng</a:t>
            </a:r>
            <a:r>
              <a:rPr lang="en-US" sz="2900" dirty="0" smtClean="0"/>
              <a:t> </a:t>
            </a:r>
            <a:r>
              <a:rPr lang="en-US" sz="2900" dirty="0" err="1" smtClean="0"/>
              <a:t>đồng</a:t>
            </a:r>
            <a:r>
              <a:rPr lang="en-US" sz="2900" dirty="0" smtClean="0"/>
              <a:t> </a:t>
            </a:r>
            <a:r>
              <a:rPr lang="en-US" sz="2900" dirty="0" err="1" smtClean="0"/>
              <a:t>thời</a:t>
            </a:r>
            <a:r>
              <a:rPr lang="en-US" sz="2900" dirty="0" smtClean="0"/>
              <a:t> </a:t>
            </a:r>
            <a:r>
              <a:rPr lang="en-US" sz="2900" dirty="0" err="1" smtClean="0"/>
              <a:t>các</a:t>
            </a:r>
            <a:r>
              <a:rPr lang="en-US" sz="2900" dirty="0" smtClean="0"/>
              <a:t> </a:t>
            </a:r>
            <a:r>
              <a:rPr lang="en-US" sz="2900" dirty="0" err="1" smtClean="0"/>
              <a:t>hình</a:t>
            </a:r>
            <a:r>
              <a:rPr lang="en-US" sz="2900" dirty="0" smtClean="0"/>
              <a:t> </a:t>
            </a:r>
            <a:r>
              <a:rPr lang="en-US" sz="2900" dirty="0" err="1" smtClean="0"/>
              <a:t>thức</a:t>
            </a:r>
            <a:r>
              <a:rPr lang="en-US" sz="2900" dirty="0" smtClean="0"/>
              <a:t> </a:t>
            </a:r>
            <a:r>
              <a:rPr lang="en-US" sz="2900" dirty="0" err="1" smtClean="0"/>
              <a:t>trên</a:t>
            </a:r>
            <a:endParaRPr lang="en-US" sz="2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0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THIẾT KẾ MÀN HÌNH NHẬP LIỆU</a:t>
            </a:r>
            <a:br>
              <a:rPr lang="en-US" dirty="0" smtClean="0"/>
            </a:br>
            <a:r>
              <a:rPr lang="en-US" sz="2200" dirty="0" smtClean="0"/>
              <a:t>Thao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 err="1" smtClean="0"/>
              <a:t>Có</a:t>
            </a:r>
            <a:r>
              <a:rPr lang="en-US" sz="3000" dirty="0" smtClean="0"/>
              <a:t> 3 </a:t>
            </a:r>
            <a:r>
              <a:rPr lang="en-US" sz="3000" dirty="0" err="1" smtClean="0"/>
              <a:t>thao</a:t>
            </a:r>
            <a:r>
              <a:rPr lang="en-US" sz="3000" dirty="0" smtClean="0"/>
              <a:t> </a:t>
            </a:r>
            <a:r>
              <a:rPr lang="en-US" sz="3000" dirty="0" err="1" smtClean="0"/>
              <a:t>tác</a:t>
            </a:r>
            <a:r>
              <a:rPr lang="en-US" sz="3000" dirty="0" smtClean="0"/>
              <a:t> </a:t>
            </a:r>
            <a:r>
              <a:rPr lang="en-US" sz="3000" dirty="0" err="1" smtClean="0"/>
              <a:t>cơ</a:t>
            </a:r>
            <a:r>
              <a:rPr lang="en-US" sz="3000" dirty="0" smtClean="0"/>
              <a:t> </a:t>
            </a:r>
            <a:r>
              <a:rPr lang="en-US" sz="3000" dirty="0" err="1" smtClean="0"/>
              <a:t>bản</a:t>
            </a:r>
            <a:r>
              <a:rPr lang="en-US" sz="3000" dirty="0" smtClean="0"/>
              <a:t> </a:t>
            </a:r>
            <a:r>
              <a:rPr lang="en-US" sz="3000" dirty="0" err="1" smtClean="0"/>
              <a:t>trên</a:t>
            </a:r>
            <a:r>
              <a:rPr lang="en-US" sz="3000" dirty="0" smtClean="0"/>
              <a:t> </a:t>
            </a:r>
            <a:r>
              <a:rPr lang="en-US" sz="3000" dirty="0" err="1" smtClean="0"/>
              <a:t>màn</a:t>
            </a:r>
            <a:r>
              <a:rPr lang="en-US" sz="3000" dirty="0" smtClean="0"/>
              <a:t> </a:t>
            </a:r>
            <a:r>
              <a:rPr lang="en-US" sz="3000" dirty="0" err="1" smtClean="0"/>
              <a:t>hình</a:t>
            </a:r>
            <a:r>
              <a:rPr lang="en-US" sz="3000" dirty="0" smtClean="0"/>
              <a:t> </a:t>
            </a:r>
            <a:r>
              <a:rPr lang="en-US" sz="3000" dirty="0" err="1" smtClean="0"/>
              <a:t>nhập</a:t>
            </a:r>
            <a:r>
              <a:rPr lang="en-US" sz="3000" dirty="0" smtClean="0"/>
              <a:t> </a:t>
            </a:r>
            <a:r>
              <a:rPr lang="en-US" sz="3000" dirty="0" err="1" smtClean="0"/>
              <a:t>liệu</a:t>
            </a:r>
            <a:r>
              <a:rPr lang="en-US" sz="3000" dirty="0" smtClean="0"/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Ghi</a:t>
            </a:r>
            <a:r>
              <a:rPr lang="en-US" sz="2600" b="1" dirty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Xóa</a:t>
            </a:r>
            <a:r>
              <a:rPr lang="en-US" sz="2600" b="1" dirty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Tìm</a:t>
            </a:r>
            <a:r>
              <a:rPr lang="en-US" sz="2600" b="1" dirty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 err="1" smtClean="0"/>
              <a:t>Ngoài</a:t>
            </a:r>
            <a:r>
              <a:rPr lang="en-US" sz="3000" dirty="0" smtClean="0"/>
              <a:t> </a:t>
            </a:r>
            <a:r>
              <a:rPr lang="en-US" sz="3000" dirty="0" err="1" smtClean="0"/>
              <a:t>ra</a:t>
            </a:r>
            <a:r>
              <a:rPr lang="en-US" sz="3000" dirty="0" smtClean="0"/>
              <a:t> </a:t>
            </a:r>
            <a:r>
              <a:rPr lang="en-US" sz="3000" dirty="0" err="1" smtClean="0"/>
              <a:t>để</a:t>
            </a:r>
            <a:r>
              <a:rPr lang="en-US" sz="3000" dirty="0" smtClean="0"/>
              <a:t> </a:t>
            </a:r>
            <a:r>
              <a:rPr lang="en-US" sz="3000" dirty="0" err="1" smtClean="0"/>
              <a:t>tăng</a:t>
            </a:r>
            <a:r>
              <a:rPr lang="en-US" sz="3000" dirty="0" smtClean="0"/>
              <a:t> </a:t>
            </a:r>
            <a:r>
              <a:rPr lang="en-US" sz="3000" dirty="0" err="1" smtClean="0"/>
              <a:t>tính</a:t>
            </a:r>
            <a:r>
              <a:rPr lang="en-US" sz="3000" dirty="0" smtClean="0"/>
              <a:t> </a:t>
            </a:r>
            <a:r>
              <a:rPr lang="en-US" sz="3000" dirty="0" err="1" smtClean="0"/>
              <a:t>tiện</a:t>
            </a:r>
            <a:r>
              <a:rPr lang="en-US" sz="3000" dirty="0" smtClean="0"/>
              <a:t> </a:t>
            </a:r>
            <a:r>
              <a:rPr lang="en-US" sz="3000" dirty="0" err="1" smtClean="0"/>
              <a:t>dụng</a:t>
            </a:r>
            <a:r>
              <a:rPr lang="en-US" sz="3000" dirty="0" smtClean="0"/>
              <a:t> </a:t>
            </a:r>
            <a:r>
              <a:rPr lang="en-US" sz="3000" dirty="0" err="1" smtClean="0"/>
              <a:t>có</a:t>
            </a:r>
            <a:r>
              <a:rPr lang="en-US" sz="3000" dirty="0" smtClean="0"/>
              <a:t> </a:t>
            </a:r>
            <a:r>
              <a:rPr lang="en-US" sz="3000" dirty="0" err="1" smtClean="0"/>
              <a:t>thể</a:t>
            </a:r>
            <a:r>
              <a:rPr lang="en-US" sz="3000" dirty="0" smtClean="0"/>
              <a:t> </a:t>
            </a:r>
            <a:r>
              <a:rPr lang="en-US" sz="3000" dirty="0" err="1" smtClean="0"/>
              <a:t>bổ</a:t>
            </a:r>
            <a:r>
              <a:rPr lang="en-US" sz="3000" dirty="0" smtClean="0"/>
              <a:t> sung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thao</a:t>
            </a:r>
            <a:r>
              <a:rPr lang="en-US" sz="3000" dirty="0" smtClean="0"/>
              <a:t> </a:t>
            </a:r>
            <a:r>
              <a:rPr lang="en-US" sz="3000" dirty="0" err="1" smtClean="0"/>
              <a:t>tác</a:t>
            </a:r>
            <a:r>
              <a:rPr lang="en-US" sz="3000" dirty="0" smtClean="0"/>
              <a:t> </a:t>
            </a:r>
            <a:r>
              <a:rPr lang="en-US" sz="3000" dirty="0" err="1" smtClean="0"/>
              <a:t>khác</a:t>
            </a:r>
            <a:endParaRPr lang="en-US" sz="30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nóng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THIẾT KẾ MÀN HÌNH NHẬP LIỆU</a:t>
            </a:r>
            <a:br>
              <a:rPr lang="en-US" dirty="0" smtClean="0"/>
            </a:br>
            <a:r>
              <a:rPr lang="en-US" sz="2200" dirty="0" err="1" smtClean="0"/>
              <a:t>Màn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dạng</a:t>
            </a:r>
            <a:r>
              <a:rPr lang="en-US" sz="2200" dirty="0" smtClean="0"/>
              <a:t> </a:t>
            </a:r>
            <a:r>
              <a:rPr lang="en-US" sz="2200" dirty="0" err="1" smtClean="0"/>
              <a:t>danh</a:t>
            </a:r>
            <a:r>
              <a:rPr lang="en-US" sz="2200" dirty="0" smtClean="0"/>
              <a:t> </a:t>
            </a:r>
            <a:r>
              <a:rPr lang="en-US" sz="2200" dirty="0" err="1" smtClean="0"/>
              <a:t>sách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kích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thước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nhỏ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,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…)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THIẾT KẾ MÀN HÌNH NHẬP LIỆU</a:t>
            </a:r>
            <a:br>
              <a:rPr lang="en-US" dirty="0" smtClean="0"/>
            </a:br>
            <a:r>
              <a:rPr lang="en-US" sz="2200" dirty="0" err="1" smtClean="0"/>
              <a:t>Màn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dạng</a:t>
            </a:r>
            <a:r>
              <a:rPr lang="en-US" sz="2200" dirty="0" smtClean="0"/>
              <a:t> </a:t>
            </a:r>
            <a:r>
              <a:rPr lang="en-US" sz="2200" dirty="0" err="1" smtClean="0"/>
              <a:t>danh</a:t>
            </a:r>
            <a:r>
              <a:rPr lang="en-US" sz="2200" dirty="0" smtClean="0"/>
              <a:t> </a:t>
            </a:r>
            <a:r>
              <a:rPr lang="en-US" sz="2200" dirty="0" err="1" smtClean="0"/>
              <a:t>sách</a:t>
            </a:r>
            <a:r>
              <a:rPr lang="en-US" sz="2200" dirty="0" smtClean="0"/>
              <a:t> (2)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70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err="1" smtClean="0"/>
              <a:t>Thành</a:t>
            </a:r>
            <a:r>
              <a:rPr lang="en-US" sz="3600" dirty="0" smtClean="0"/>
              <a:t> </a:t>
            </a:r>
            <a:r>
              <a:rPr lang="en-US" sz="3600" dirty="0" err="1" smtClean="0"/>
              <a:t>phần</a:t>
            </a:r>
            <a:r>
              <a:rPr lang="en-US" sz="3600" dirty="0" smtClean="0"/>
              <a:t> </a:t>
            </a:r>
            <a:r>
              <a:rPr lang="en-US" sz="3600" dirty="0" err="1" smtClean="0"/>
              <a:t>xử</a:t>
            </a:r>
            <a:r>
              <a:rPr lang="en-US" sz="3600" dirty="0" smtClean="0"/>
              <a:t> </a:t>
            </a:r>
            <a:r>
              <a:rPr lang="en-US" sz="3600" dirty="0" err="1" smtClean="0"/>
              <a:t>lý</a:t>
            </a:r>
            <a:endParaRPr lang="en-US" sz="36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Ghi</a:t>
            </a:r>
            <a:r>
              <a:rPr lang="en-US" dirty="0" smtClean="0"/>
              <a:t>: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(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Xóa</a:t>
            </a:r>
            <a:r>
              <a:rPr lang="en-US" dirty="0" smtClean="0"/>
              <a:t>: </a:t>
            </a:r>
            <a:r>
              <a:rPr lang="en-US" dirty="0" err="1" smtClean="0"/>
              <a:t>xóa</a:t>
            </a:r>
            <a:r>
              <a:rPr lang="en-US" dirty="0" smtClean="0"/>
              <a:t> 1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Thoát</a:t>
            </a:r>
            <a:r>
              <a:rPr lang="en-US" dirty="0" smtClean="0"/>
              <a:t>: 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thao</a:t>
            </a:r>
            <a:r>
              <a:rPr lang="en-US" sz="3600" dirty="0" smtClean="0"/>
              <a:t> </a:t>
            </a:r>
            <a:r>
              <a:rPr lang="en-US" sz="3600" dirty="0" err="1" smtClean="0"/>
              <a:t>tác</a:t>
            </a:r>
            <a:endParaRPr lang="en-US" sz="36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(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: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,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(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THIẾT KẾ MÀN HÌNH NHẬP LIỆU</a:t>
            </a:r>
            <a:br>
              <a:rPr lang="en-US" dirty="0" smtClean="0"/>
            </a:br>
            <a:r>
              <a:rPr lang="en-US" sz="2200" dirty="0" err="1" smtClean="0"/>
              <a:t>Màn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dạng</a:t>
            </a:r>
            <a:r>
              <a:rPr lang="en-US" sz="2200" dirty="0" smtClean="0"/>
              <a:t> </a:t>
            </a:r>
            <a:r>
              <a:rPr lang="en-US" sz="2200" dirty="0" err="1" smtClean="0"/>
              <a:t>danh</a:t>
            </a:r>
            <a:r>
              <a:rPr lang="en-US" sz="2200" dirty="0" smtClean="0"/>
              <a:t> </a:t>
            </a:r>
            <a:r>
              <a:rPr lang="en-US" sz="2200" dirty="0" err="1" smtClean="0"/>
              <a:t>sách</a:t>
            </a:r>
            <a:r>
              <a:rPr lang="en-US" sz="2200" dirty="0" smtClean="0"/>
              <a:t> (3)</a:t>
            </a:r>
            <a:endParaRPr lang="en-US" sz="22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66800" y="1371600"/>
            <a:ext cx="7165975" cy="488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THIẾT KẾ MÀN HÌNH NHẬP LIỆU</a:t>
            </a:r>
            <a:br>
              <a:rPr lang="en-US" dirty="0" smtClean="0"/>
            </a:br>
            <a:r>
              <a:rPr lang="en-US" sz="2200" dirty="0" err="1" smtClean="0"/>
              <a:t>Màn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dạng</a:t>
            </a:r>
            <a:r>
              <a:rPr lang="en-US" sz="2200" dirty="0" smtClean="0"/>
              <a:t> </a:t>
            </a:r>
            <a:r>
              <a:rPr lang="en-US" sz="2200" dirty="0" err="1" smtClean="0"/>
              <a:t>hồ</a:t>
            </a:r>
            <a:r>
              <a:rPr lang="en-US" sz="2200" dirty="0" smtClean="0"/>
              <a:t> </a:t>
            </a:r>
            <a:r>
              <a:rPr lang="en-US" sz="2200" dirty="0" err="1" smtClean="0"/>
              <a:t>sơ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(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, </a:t>
            </a:r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bóng</a:t>
            </a:r>
            <a:r>
              <a:rPr lang="en-US" dirty="0" smtClean="0"/>
              <a:t>,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, …)</a:t>
            </a:r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THIẾT KẾ MÀN HÌNH NHẬP LIỆU</a:t>
            </a:r>
            <a:br>
              <a:rPr lang="en-US" dirty="0" smtClean="0"/>
            </a:br>
            <a:r>
              <a:rPr lang="en-US" sz="2200" dirty="0" err="1" smtClean="0"/>
              <a:t>Màn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dạng</a:t>
            </a:r>
            <a:r>
              <a:rPr lang="en-US" sz="2200" dirty="0" smtClean="0"/>
              <a:t> </a:t>
            </a:r>
            <a:r>
              <a:rPr lang="en-US" sz="2200" dirty="0" err="1" smtClean="0"/>
              <a:t>hồ</a:t>
            </a:r>
            <a:r>
              <a:rPr lang="en-US" sz="2200" dirty="0" smtClean="0"/>
              <a:t> </a:t>
            </a:r>
            <a:r>
              <a:rPr lang="en-US" sz="2200" dirty="0" err="1" smtClean="0"/>
              <a:t>sơ</a:t>
            </a:r>
            <a:r>
              <a:rPr lang="en-US" sz="2200" dirty="0" smtClean="0"/>
              <a:t> (2)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: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lvl="1"/>
            <a:r>
              <a:rPr lang="en-US" dirty="0" err="1" smtClean="0"/>
              <a:t>Ghi</a:t>
            </a:r>
            <a:r>
              <a:rPr lang="en-US" dirty="0" smtClean="0"/>
              <a:t>: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(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) hay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lvl="1"/>
            <a:r>
              <a:rPr lang="en-US" dirty="0" err="1" smtClean="0"/>
              <a:t>Xóa</a:t>
            </a:r>
            <a:r>
              <a:rPr lang="en-US" dirty="0" smtClean="0"/>
              <a:t>: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: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endParaRPr lang="en-US" dirty="0" smtClean="0"/>
          </a:p>
          <a:p>
            <a:pPr lvl="1"/>
            <a:r>
              <a:rPr lang="en-US" dirty="0" err="1" smtClean="0"/>
              <a:t>Thoát</a:t>
            </a:r>
            <a:r>
              <a:rPr lang="en-US" dirty="0" smtClean="0"/>
              <a:t>: 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6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THIẾT KẾ MÀN HÌNH NHẬP LIỆU</a:t>
            </a:r>
            <a:br>
              <a:rPr lang="en-US" dirty="0" smtClean="0"/>
            </a:br>
            <a:r>
              <a:rPr lang="en-US" sz="2200" dirty="0" err="1" smtClean="0"/>
              <a:t>Màn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dạng</a:t>
            </a:r>
            <a:r>
              <a:rPr lang="en-US" sz="2200" dirty="0" smtClean="0"/>
              <a:t> </a:t>
            </a:r>
            <a:r>
              <a:rPr lang="en-US" sz="2200" dirty="0" err="1" smtClean="0"/>
              <a:t>hồ</a:t>
            </a:r>
            <a:r>
              <a:rPr lang="en-US" sz="2200" dirty="0" smtClean="0"/>
              <a:t> </a:t>
            </a:r>
            <a:r>
              <a:rPr lang="en-US" sz="2200" dirty="0" err="1" smtClean="0"/>
              <a:t>sơ</a:t>
            </a:r>
            <a:r>
              <a:rPr lang="en-US" sz="2200" dirty="0" smtClean="0"/>
              <a:t> (3)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lvl="1"/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endParaRPr lang="en-US" dirty="0" smtClean="0"/>
          </a:p>
          <a:p>
            <a:pPr lvl="1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endParaRPr lang="en-US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endParaRPr lang="en-US" dirty="0" smtClean="0"/>
          </a:p>
          <a:p>
            <a:pPr lvl="1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3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KẾT QUẢ THIẾT KẾ GIAO </a:t>
            </a:r>
            <a:r>
              <a:rPr lang="en-US" dirty="0" smtClean="0"/>
              <a:t>DIỆN</a:t>
            </a:r>
            <a:br>
              <a:rPr lang="en-US" dirty="0" smtClean="0"/>
            </a:br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66800" y="1447800"/>
            <a:ext cx="7543800" cy="4565073"/>
            <a:chOff x="533400" y="1524000"/>
            <a:chExt cx="7807036" cy="4565073"/>
          </a:xfrm>
        </p:grpSpPr>
        <p:sp>
          <p:nvSpPr>
            <p:cNvPr id="4" name="Rectangle 3"/>
            <p:cNvSpPr/>
            <p:nvPr/>
          </p:nvSpPr>
          <p:spPr>
            <a:xfrm>
              <a:off x="3581400" y="1524000"/>
              <a:ext cx="15240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Màn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hình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giới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thiệu</a:t>
              </a:r>
              <a:endParaRPr lang="en-US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1400" y="2791691"/>
              <a:ext cx="15240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Màn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hình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chính</a:t>
              </a:r>
              <a:endParaRPr lang="en-US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81800" y="2798618"/>
              <a:ext cx="15240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Màn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hình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kết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thúc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" y="4107873"/>
              <a:ext cx="15240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Màn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hình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công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việc</a:t>
              </a:r>
              <a:r>
                <a:rPr lang="en-US" sz="1600" dirty="0" smtClean="0"/>
                <a:t> 1</a:t>
              </a: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1400" y="4107873"/>
              <a:ext cx="15240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Màn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hình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công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việc</a:t>
              </a:r>
              <a:r>
                <a:rPr lang="en-US" sz="1600" dirty="0" smtClean="0"/>
                <a:t> 2</a:t>
              </a:r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16436" y="4114800"/>
              <a:ext cx="15240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Màn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hình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công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việc</a:t>
              </a:r>
              <a:r>
                <a:rPr lang="en-US" sz="1600" dirty="0" smtClean="0"/>
                <a:t> 3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19800" y="5479473"/>
              <a:ext cx="19050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Màn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hình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công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việc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trung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gian</a:t>
              </a:r>
              <a:r>
                <a:rPr lang="en-US" sz="1600" dirty="0" smtClean="0"/>
                <a:t> 2</a:t>
              </a:r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28800" y="5479473"/>
              <a:ext cx="19812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Màn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hình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công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việc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trung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gian</a:t>
              </a:r>
              <a:r>
                <a:rPr lang="en-US" sz="1600" dirty="0" smtClean="0"/>
                <a:t> 1</a:t>
              </a:r>
              <a:endParaRPr lang="en-US" sz="1600" dirty="0"/>
            </a:p>
          </p:txBody>
        </p:sp>
        <p:cxnSp>
          <p:nvCxnSpPr>
            <p:cNvPr id="14" name="Straight Arrow Connector 13"/>
            <p:cNvCxnSpPr>
              <a:stCxn id="4" idx="2"/>
              <a:endCxn id="6" idx="0"/>
            </p:cNvCxnSpPr>
            <p:nvPr/>
          </p:nvCxnSpPr>
          <p:spPr>
            <a:xfrm>
              <a:off x="4343400" y="2133600"/>
              <a:ext cx="0" cy="658091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1"/>
              <a:endCxn id="8" idx="0"/>
            </p:cNvCxnSpPr>
            <p:nvPr/>
          </p:nvCxnSpPr>
          <p:spPr>
            <a:xfrm flipH="1">
              <a:off x="1295400" y="3096491"/>
              <a:ext cx="2286000" cy="1011382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1" idx="0"/>
            </p:cNvCxnSpPr>
            <p:nvPr/>
          </p:nvCxnSpPr>
          <p:spPr>
            <a:xfrm flipH="1">
              <a:off x="6972300" y="4724400"/>
              <a:ext cx="606136" cy="755073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2"/>
              <a:endCxn id="12" idx="3"/>
            </p:cNvCxnSpPr>
            <p:nvPr/>
          </p:nvCxnSpPr>
          <p:spPr>
            <a:xfrm flipH="1">
              <a:off x="3810000" y="4717473"/>
              <a:ext cx="533400" cy="106680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9" idx="0"/>
            </p:cNvCxnSpPr>
            <p:nvPr/>
          </p:nvCxnSpPr>
          <p:spPr>
            <a:xfrm>
              <a:off x="4343400" y="3449782"/>
              <a:ext cx="0" cy="658091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2" idx="1"/>
            </p:cNvCxnSpPr>
            <p:nvPr/>
          </p:nvCxnSpPr>
          <p:spPr>
            <a:xfrm>
              <a:off x="1295400" y="4724400"/>
              <a:ext cx="533400" cy="1059873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0" idx="0"/>
            </p:cNvCxnSpPr>
            <p:nvPr/>
          </p:nvCxnSpPr>
          <p:spPr>
            <a:xfrm>
              <a:off x="5126182" y="3103418"/>
              <a:ext cx="2452254" cy="1011382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3"/>
              <a:endCxn id="7" idx="1"/>
            </p:cNvCxnSpPr>
            <p:nvPr/>
          </p:nvCxnSpPr>
          <p:spPr>
            <a:xfrm>
              <a:off x="5105400" y="3096491"/>
              <a:ext cx="1676400" cy="6927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THIẾT KẾ MÀN HÌNH NHẬP LIỆU</a:t>
            </a:r>
            <a:br>
              <a:rPr lang="en-US" dirty="0" smtClean="0"/>
            </a:br>
            <a:r>
              <a:rPr lang="en-US" sz="2200" dirty="0" err="1" smtClean="0"/>
              <a:t>Màn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dạng</a:t>
            </a:r>
            <a:r>
              <a:rPr lang="en-US" sz="2200" dirty="0" smtClean="0"/>
              <a:t> </a:t>
            </a:r>
            <a:r>
              <a:rPr lang="en-US" sz="2200" dirty="0" err="1" smtClean="0"/>
              <a:t>hồ</a:t>
            </a:r>
            <a:r>
              <a:rPr lang="en-US" sz="2200" dirty="0" smtClean="0"/>
              <a:t> </a:t>
            </a:r>
            <a:r>
              <a:rPr lang="en-US" sz="2200" dirty="0" err="1" smtClean="0"/>
              <a:t>sơ</a:t>
            </a:r>
            <a:r>
              <a:rPr lang="en-US" sz="2200" dirty="0" smtClean="0"/>
              <a:t> (4)</a:t>
            </a:r>
            <a:endParaRPr lang="en-US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387306" y="1295400"/>
            <a:ext cx="4470694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THIẾT KẾ MÀN HÌNH NHẬP LIỆU</a:t>
            </a:r>
            <a:br>
              <a:rPr lang="en-US" dirty="0" smtClean="0"/>
            </a:br>
            <a:r>
              <a:rPr lang="en-US" sz="2200" dirty="0" err="1" smtClean="0"/>
              <a:t>Màn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dạng</a:t>
            </a:r>
            <a:r>
              <a:rPr lang="en-US" sz="2200" dirty="0" smtClean="0"/>
              <a:t> </a:t>
            </a:r>
            <a:r>
              <a:rPr lang="en-US" sz="2200" dirty="0" err="1" smtClean="0"/>
              <a:t>hồ</a:t>
            </a:r>
            <a:r>
              <a:rPr lang="en-US" sz="2200" dirty="0" smtClean="0"/>
              <a:t> </a:t>
            </a:r>
            <a:r>
              <a:rPr lang="en-US" sz="2200" dirty="0" err="1" smtClean="0"/>
              <a:t>sơ</a:t>
            </a:r>
            <a:r>
              <a:rPr lang="en-US" sz="2200" dirty="0" smtClean="0"/>
              <a:t> (5): </a:t>
            </a:r>
            <a:r>
              <a:rPr lang="en-US" sz="2200" dirty="0" err="1" smtClean="0"/>
              <a:t>Nhận</a:t>
            </a:r>
            <a:r>
              <a:rPr lang="en-US" sz="2200" dirty="0" smtClean="0"/>
              <a:t> </a:t>
            </a:r>
            <a:r>
              <a:rPr lang="en-US" sz="2200" dirty="0" err="1" smtClean="0"/>
              <a:t>xét</a:t>
            </a:r>
            <a:r>
              <a:rPr lang="en-US" sz="2200" dirty="0" smtClean="0"/>
              <a:t> </a:t>
            </a:r>
            <a:r>
              <a:rPr lang="en-US" sz="2200" dirty="0" err="1" smtClean="0"/>
              <a:t>bố</a:t>
            </a:r>
            <a:r>
              <a:rPr lang="en-US" sz="2200" dirty="0" smtClean="0"/>
              <a:t> </a:t>
            </a:r>
            <a:r>
              <a:rPr lang="en-US" sz="2200" dirty="0" err="1" smtClean="0"/>
              <a:t>cục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43000" y="1371600"/>
            <a:ext cx="748913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THIẾT KẾ MÀN HÌNH NHẬP LIỆU</a:t>
            </a:r>
            <a:br>
              <a:rPr lang="en-US" dirty="0" smtClean="0"/>
            </a:br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dạng</a:t>
            </a:r>
            <a:r>
              <a:rPr lang="en-US" sz="2800" dirty="0" smtClean="0"/>
              <a:t> </a:t>
            </a:r>
            <a:r>
              <a:rPr lang="en-US" sz="2800" dirty="0" err="1" smtClean="0"/>
              <a:t>phiếu</a:t>
            </a:r>
            <a:r>
              <a:rPr lang="en-US" sz="2800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,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…)</a:t>
            </a:r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(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2 </a:t>
            </a:r>
            <a:r>
              <a:rPr lang="en-US" dirty="0" err="1" smtClean="0"/>
              <a:t>bảng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lvl="2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THIẾT KẾ MÀN HÌNH NHẬP LIỆU</a:t>
            </a:r>
            <a:br>
              <a:rPr lang="en-US" dirty="0" smtClean="0"/>
            </a:br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dạng</a:t>
            </a:r>
            <a:r>
              <a:rPr lang="en-US" sz="2800" dirty="0" smtClean="0"/>
              <a:t> </a:t>
            </a:r>
            <a:r>
              <a:rPr lang="en-US" sz="2800" dirty="0" err="1" smtClean="0"/>
              <a:t>phiếu</a:t>
            </a:r>
            <a:r>
              <a:rPr lang="en-US" sz="2800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: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: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endParaRPr lang="en-US" dirty="0" smtClean="0"/>
          </a:p>
          <a:p>
            <a:pPr lvl="1"/>
            <a:r>
              <a:rPr lang="en-US" dirty="0" err="1" smtClean="0"/>
              <a:t>Ghi</a:t>
            </a:r>
            <a:r>
              <a:rPr lang="en-US" dirty="0" smtClean="0"/>
              <a:t>: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(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) hay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lvl="1"/>
            <a:r>
              <a:rPr lang="en-US" dirty="0" err="1" smtClean="0"/>
              <a:t>Xóa</a:t>
            </a:r>
            <a:r>
              <a:rPr lang="en-US" dirty="0" smtClean="0"/>
              <a:t>: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: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endParaRPr lang="en-US" dirty="0" smtClean="0"/>
          </a:p>
          <a:p>
            <a:pPr lvl="1"/>
            <a:r>
              <a:rPr lang="en-US" dirty="0" err="1" smtClean="0"/>
              <a:t>Thoát</a:t>
            </a:r>
            <a:r>
              <a:rPr lang="en-US" dirty="0" smtClean="0"/>
              <a:t>: 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THIẾT KẾ MÀN HÌNH NHẬP LIỆU</a:t>
            </a:r>
            <a:br>
              <a:rPr lang="en-US" dirty="0" smtClean="0"/>
            </a:br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dạng</a:t>
            </a:r>
            <a:r>
              <a:rPr lang="en-US" sz="2800" dirty="0" smtClean="0"/>
              <a:t> </a:t>
            </a:r>
            <a:r>
              <a:rPr lang="en-US" sz="2800" dirty="0" err="1" smtClean="0"/>
              <a:t>phiếu</a:t>
            </a:r>
            <a:r>
              <a:rPr lang="en-US" sz="2800" dirty="0" smtClean="0"/>
              <a:t> (3)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19" y="1550896"/>
            <a:ext cx="4827556" cy="378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50896"/>
            <a:ext cx="2816075" cy="239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0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THIẾT KẾ MÀN HÌNH NHẬP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?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pPr lvl="1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n-m</a:t>
            </a:r>
            <a:endParaRPr lang="en-US" dirty="0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4010025" y="2971800"/>
            <a:ext cx="2455776" cy="304800"/>
            <a:chOff x="4724400" y="1981200"/>
            <a:chExt cx="2971800" cy="685800"/>
          </a:xfrm>
        </p:grpSpPr>
        <p:sp>
          <p:nvSpPr>
            <p:cNvPr id="7" name="Rectangle 6"/>
            <p:cNvSpPr/>
            <p:nvPr/>
          </p:nvSpPr>
          <p:spPr bwMode="gray">
            <a:xfrm>
              <a:off x="4724400" y="1981200"/>
              <a:ext cx="1600200" cy="68580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149350">
                <a:defRPr/>
              </a:pPr>
              <a:endParaRPr lang="en-US" sz="2400" b="1" dirty="0">
                <a:solidFill>
                  <a:srgbClr val="000000"/>
                </a:solidFill>
                <a:cs typeface="+mn-cs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rot="10800000">
              <a:off x="6324600" y="2286000"/>
              <a:ext cx="1371600" cy="1588"/>
            </a:xfrm>
            <a:prstGeom prst="straightConnector1">
              <a:avLst/>
            </a:prstGeom>
            <a:ln w="76200"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4010025" y="3964641"/>
            <a:ext cx="3589211" cy="304800"/>
            <a:chOff x="3962400" y="2895600"/>
            <a:chExt cx="4343400" cy="685800"/>
          </a:xfrm>
        </p:grpSpPr>
        <p:sp>
          <p:nvSpPr>
            <p:cNvPr id="10" name="Rectangle 9"/>
            <p:cNvSpPr/>
            <p:nvPr/>
          </p:nvSpPr>
          <p:spPr bwMode="gray">
            <a:xfrm>
              <a:off x="5334000" y="2895600"/>
              <a:ext cx="1600200" cy="68580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149350">
                <a:defRPr/>
              </a:pPr>
              <a:endParaRPr lang="en-US" sz="2400" b="1" dirty="0">
                <a:solidFill>
                  <a:srgbClr val="000000"/>
                </a:solidFill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10800000">
              <a:off x="6934200" y="3200400"/>
              <a:ext cx="1371600" cy="1588"/>
            </a:xfrm>
            <a:prstGeom prst="straightConnector1">
              <a:avLst/>
            </a:prstGeom>
            <a:ln w="76200"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 bwMode="auto">
            <a:xfrm rot="10800000">
              <a:off x="3962400" y="3200400"/>
              <a:ext cx="1371600" cy="1588"/>
            </a:xfrm>
            <a:prstGeom prst="straightConnector1">
              <a:avLst/>
            </a:prstGeom>
            <a:ln w="76200"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4010025" y="4921623"/>
            <a:ext cx="3762375" cy="304800"/>
            <a:chOff x="4953000" y="4343400"/>
            <a:chExt cx="4552950" cy="685800"/>
          </a:xfrm>
        </p:grpSpPr>
        <p:sp>
          <p:nvSpPr>
            <p:cNvPr id="14" name="Rectangle 13"/>
            <p:cNvSpPr/>
            <p:nvPr/>
          </p:nvSpPr>
          <p:spPr bwMode="gray">
            <a:xfrm>
              <a:off x="6324600" y="4343400"/>
              <a:ext cx="1600200" cy="68580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149350">
                <a:defRPr/>
              </a:pPr>
              <a:endParaRPr lang="en-US" sz="2400" b="1" dirty="0">
                <a:solidFill>
                  <a:srgbClr val="000000"/>
                </a:solidFill>
                <a:cs typeface="+mn-cs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rot="10800000">
              <a:off x="4953000" y="4648200"/>
              <a:ext cx="1371600" cy="1588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7924800" y="4648200"/>
              <a:ext cx="1581150" cy="1588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4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THIẾT KẾ MÀN HÌNH NHẬP LIỆU</a:t>
            </a:r>
            <a:br>
              <a:rPr lang="en-US" dirty="0" smtClean="0"/>
            </a:br>
            <a:r>
              <a:rPr lang="en-US" sz="2700" dirty="0" err="1" smtClean="0"/>
              <a:t>Phần</a:t>
            </a:r>
            <a:r>
              <a:rPr lang="en-US" sz="2700" dirty="0" smtClean="0"/>
              <a:t> </a:t>
            </a:r>
            <a:r>
              <a:rPr lang="en-US" sz="2700" dirty="0" err="1" smtClean="0"/>
              <a:t>mềm</a:t>
            </a:r>
            <a:r>
              <a:rPr lang="en-US" sz="2700" dirty="0" smtClean="0"/>
              <a:t> </a:t>
            </a:r>
            <a:r>
              <a:rPr lang="en-US" sz="2700" dirty="0" err="1" smtClean="0"/>
              <a:t>có</a:t>
            </a:r>
            <a:r>
              <a:rPr lang="en-US" sz="2700" dirty="0" smtClean="0"/>
              <a:t> </a:t>
            </a:r>
            <a:r>
              <a:rPr lang="en-US" sz="2700" dirty="0" err="1" smtClean="0"/>
              <a:t>bao</a:t>
            </a:r>
            <a:r>
              <a:rPr lang="en-US" sz="2700" dirty="0" smtClean="0"/>
              <a:t> </a:t>
            </a:r>
            <a:r>
              <a:rPr lang="en-US" sz="2700" dirty="0" err="1" smtClean="0"/>
              <a:t>nhiêu</a:t>
            </a:r>
            <a:r>
              <a:rPr lang="en-US" sz="2700" dirty="0" smtClean="0"/>
              <a:t> </a:t>
            </a:r>
            <a:r>
              <a:rPr lang="en-US" sz="2700" dirty="0" err="1" smtClean="0"/>
              <a:t>chức</a:t>
            </a:r>
            <a:r>
              <a:rPr lang="en-US" sz="2700" dirty="0" smtClean="0"/>
              <a:t> </a:t>
            </a:r>
            <a:r>
              <a:rPr lang="en-US" sz="2700" dirty="0" err="1" smtClean="0"/>
              <a:t>năng</a:t>
            </a:r>
            <a:r>
              <a:rPr lang="en-US" sz="2700" dirty="0" smtClean="0"/>
              <a:t> </a:t>
            </a:r>
            <a:r>
              <a:rPr lang="en-US" sz="2700" dirty="0" err="1" smtClean="0"/>
              <a:t>nhập</a:t>
            </a:r>
            <a:r>
              <a:rPr lang="en-US" sz="2700" dirty="0" smtClean="0"/>
              <a:t> </a:t>
            </a:r>
            <a:r>
              <a:rPr lang="en-US" sz="2700" dirty="0" err="1" smtClean="0"/>
              <a:t>dữ</a:t>
            </a:r>
            <a:r>
              <a:rPr lang="en-US" sz="2700" dirty="0" smtClean="0"/>
              <a:t> </a:t>
            </a:r>
            <a:r>
              <a:rPr lang="en-US" sz="2700" dirty="0" err="1" smtClean="0"/>
              <a:t>liệu</a:t>
            </a:r>
            <a:r>
              <a:rPr lang="en-US" sz="2700" dirty="0" smtClean="0"/>
              <a:t>?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 smtClean="0"/>
              <a:t>Thống</a:t>
            </a:r>
            <a:r>
              <a:rPr lang="en-US" sz="3200" dirty="0" smtClean="0"/>
              <a:t> </a:t>
            </a:r>
            <a:r>
              <a:rPr lang="en-US" sz="3200" dirty="0" err="1" smtClean="0"/>
              <a:t>kê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loại</a:t>
            </a:r>
            <a:r>
              <a:rPr lang="en-US" sz="3200" dirty="0" smtClean="0"/>
              <a:t> </a:t>
            </a:r>
            <a:r>
              <a:rPr lang="en-US" sz="3200" dirty="0" err="1" smtClean="0"/>
              <a:t>bảng</a:t>
            </a:r>
            <a:endParaRPr lang="en-US" sz="32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/>
              <a:t>Bảng</a:t>
            </a:r>
            <a:r>
              <a:rPr lang="en-US" sz="2800" dirty="0" smtClean="0"/>
              <a:t> </a:t>
            </a:r>
            <a:r>
              <a:rPr lang="en-US" sz="2800" dirty="0" err="1" smtClean="0"/>
              <a:t>danh</a:t>
            </a:r>
            <a:r>
              <a:rPr lang="en-US" sz="2800" dirty="0" smtClean="0"/>
              <a:t> </a:t>
            </a:r>
            <a:r>
              <a:rPr lang="en-US" sz="2800" dirty="0" err="1" smtClean="0"/>
              <a:t>mục</a:t>
            </a:r>
            <a:endParaRPr lang="en-US" sz="2800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bảng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(</a:t>
            </a:r>
            <a:r>
              <a:rPr lang="en-US" sz="2400" dirty="0" err="1" smtClean="0"/>
              <a:t>Thêm</a:t>
            </a:r>
            <a:r>
              <a:rPr lang="en-US" sz="2400" dirty="0" smtClean="0"/>
              <a:t>, </a:t>
            </a:r>
            <a:r>
              <a:rPr lang="en-US" sz="2400" dirty="0" err="1" smtClean="0"/>
              <a:t>Sửa</a:t>
            </a:r>
            <a:r>
              <a:rPr lang="en-US" sz="2400" dirty="0" smtClean="0"/>
              <a:t>, </a:t>
            </a:r>
            <a:r>
              <a:rPr lang="en-US" sz="2400" dirty="0" err="1" smtClean="0"/>
              <a:t>Xóa</a:t>
            </a:r>
            <a:r>
              <a:rPr lang="en-US" sz="2400" dirty="0" smtClean="0"/>
              <a:t>)</a:t>
            </a:r>
            <a:endParaRPr lang="en-US" sz="24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/>
              <a:t>Bảng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endParaRPr lang="en-US" sz="2800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(</a:t>
            </a:r>
            <a:r>
              <a:rPr lang="en-US" sz="2400" dirty="0" err="1"/>
              <a:t>Thêm</a:t>
            </a:r>
            <a:r>
              <a:rPr lang="en-US" sz="2400" dirty="0"/>
              <a:t>, </a:t>
            </a:r>
            <a:r>
              <a:rPr lang="en-US" sz="2400" dirty="0" err="1"/>
              <a:t>Sửa</a:t>
            </a:r>
            <a:r>
              <a:rPr lang="en-US" sz="2400" dirty="0"/>
              <a:t>, </a:t>
            </a:r>
            <a:r>
              <a:rPr lang="en-US" sz="2400" dirty="0" err="1"/>
              <a:t>Xóa</a:t>
            </a:r>
            <a:r>
              <a:rPr lang="en-US" sz="2400" dirty="0"/>
              <a:t>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/>
              <a:t>Tùy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1-n hay n-m </a:t>
            </a:r>
            <a:r>
              <a:rPr lang="en-US" sz="2400" dirty="0" err="1" smtClean="0"/>
              <a:t>chung</a:t>
            </a:r>
            <a:r>
              <a:rPr lang="en-US" sz="2400" dirty="0" smtClean="0"/>
              <a:t> </a:t>
            </a:r>
            <a:r>
              <a:rPr lang="en-US" sz="2400" dirty="0" err="1" smtClean="0"/>
              <a:t>quanh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tùy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ngữ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cảnh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trong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thế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giới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thực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THIẾT KẾ MÀN HÌNH NHẬP LIỆU</a:t>
            </a:r>
            <a:br>
              <a:rPr lang="en-US" dirty="0" smtClean="0"/>
            </a:br>
            <a:r>
              <a:rPr lang="en-US" sz="2700" dirty="0" err="1" smtClean="0"/>
              <a:t>Phần</a:t>
            </a:r>
            <a:r>
              <a:rPr lang="en-US" sz="2700" dirty="0" smtClean="0"/>
              <a:t> </a:t>
            </a:r>
            <a:r>
              <a:rPr lang="en-US" sz="2700" dirty="0" err="1" smtClean="0"/>
              <a:t>mềm</a:t>
            </a:r>
            <a:r>
              <a:rPr lang="en-US" sz="2700" dirty="0" smtClean="0"/>
              <a:t> </a:t>
            </a:r>
            <a:r>
              <a:rPr lang="en-US" sz="2700" dirty="0" err="1" smtClean="0"/>
              <a:t>có</a:t>
            </a:r>
            <a:r>
              <a:rPr lang="en-US" sz="2700" dirty="0" smtClean="0"/>
              <a:t> </a:t>
            </a:r>
            <a:r>
              <a:rPr lang="en-US" sz="2700" dirty="0" err="1" smtClean="0"/>
              <a:t>bao</a:t>
            </a:r>
            <a:r>
              <a:rPr lang="en-US" sz="2700" dirty="0" smtClean="0"/>
              <a:t> </a:t>
            </a:r>
            <a:r>
              <a:rPr lang="en-US" sz="2700" dirty="0" err="1" smtClean="0"/>
              <a:t>nhiêu</a:t>
            </a:r>
            <a:r>
              <a:rPr lang="en-US" sz="2700" dirty="0" smtClean="0"/>
              <a:t> </a:t>
            </a:r>
            <a:r>
              <a:rPr lang="en-US" sz="2700" dirty="0" err="1" smtClean="0"/>
              <a:t>chức</a:t>
            </a:r>
            <a:r>
              <a:rPr lang="en-US" sz="2700" dirty="0" smtClean="0"/>
              <a:t> </a:t>
            </a:r>
            <a:r>
              <a:rPr lang="en-US" sz="2700" dirty="0" err="1" smtClean="0"/>
              <a:t>năng</a:t>
            </a:r>
            <a:r>
              <a:rPr lang="en-US" sz="2700" dirty="0" smtClean="0"/>
              <a:t> </a:t>
            </a:r>
            <a:r>
              <a:rPr lang="en-US" sz="2700" dirty="0" err="1" smtClean="0"/>
              <a:t>nhập</a:t>
            </a:r>
            <a:r>
              <a:rPr lang="en-US" sz="2700" dirty="0" smtClean="0"/>
              <a:t> </a:t>
            </a:r>
            <a:r>
              <a:rPr lang="en-US" sz="2700" dirty="0" err="1" smtClean="0"/>
              <a:t>dữ</a:t>
            </a:r>
            <a:r>
              <a:rPr lang="en-US" sz="2700" dirty="0" smtClean="0"/>
              <a:t> </a:t>
            </a:r>
            <a:r>
              <a:rPr lang="en-US" sz="2700" dirty="0" err="1" smtClean="0"/>
              <a:t>liệu</a:t>
            </a:r>
            <a:r>
              <a:rPr lang="en-US" sz="2700" dirty="0" smtClean="0"/>
              <a:t>?</a:t>
            </a:r>
            <a:endParaRPr lang="en-US" sz="27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90600" y="1371600"/>
            <a:ext cx="7696200" cy="453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8. THIẾT KẾ MÀN HÌNH THÔNG BÁO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(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/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r>
              <a:rPr lang="en-US" dirty="0" smtClean="0"/>
              <a:t> +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endParaRPr lang="en-US" dirty="0" smtClean="0"/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(progress bar,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, …)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bao</a:t>
            </a:r>
            <a:r>
              <a:rPr lang="en-US" dirty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(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đọng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err="1" smtClean="0"/>
              <a:t>Chú</a:t>
            </a:r>
            <a:r>
              <a:rPr lang="en-US" i="1" dirty="0" smtClean="0"/>
              <a:t> ý: </a:t>
            </a:r>
            <a:r>
              <a:rPr lang="en-US" i="1" dirty="0" err="1" smtClean="0"/>
              <a:t>không</a:t>
            </a:r>
            <a:r>
              <a:rPr lang="en-US" i="1" dirty="0" smtClean="0"/>
              <a:t> </a:t>
            </a:r>
            <a:r>
              <a:rPr lang="en-US" i="1" dirty="0" err="1" smtClean="0"/>
              <a:t>thiết</a:t>
            </a:r>
            <a:r>
              <a:rPr lang="en-US" i="1" dirty="0" smtClean="0"/>
              <a:t> </a:t>
            </a:r>
            <a:r>
              <a:rPr lang="en-US" i="1" dirty="0" err="1" smtClean="0"/>
              <a:t>kế</a:t>
            </a:r>
            <a:r>
              <a:rPr lang="en-US" i="1" dirty="0" smtClean="0"/>
              <a:t> </a:t>
            </a:r>
            <a:r>
              <a:rPr lang="en-US" i="1" dirty="0" err="1" smtClean="0"/>
              <a:t>quá</a:t>
            </a:r>
            <a:r>
              <a:rPr lang="en-US" i="1" dirty="0" smtClean="0"/>
              <a:t> </a:t>
            </a:r>
            <a:r>
              <a:rPr lang="en-US" i="1" dirty="0" err="1" smtClean="0"/>
              <a:t>nhiều</a:t>
            </a:r>
            <a:r>
              <a:rPr lang="en-US" i="1" dirty="0" smtClean="0"/>
              <a:t> </a:t>
            </a:r>
            <a:r>
              <a:rPr lang="en-US" i="1" dirty="0" err="1" smtClean="0"/>
              <a:t>nút</a:t>
            </a:r>
            <a:r>
              <a:rPr lang="en-US" i="1" dirty="0" smtClean="0"/>
              <a:t> </a:t>
            </a:r>
            <a:r>
              <a:rPr lang="en-US" i="1" dirty="0" err="1" smtClean="0"/>
              <a:t>chọn</a:t>
            </a:r>
            <a:r>
              <a:rPr lang="en-US" i="1" dirty="0" smtClean="0"/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chọn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nút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mặc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định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theo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cách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xử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lý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thông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thường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9. THIẾT KẾ BÁO BIỂU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qua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trượt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endParaRPr lang="en-US" dirty="0" smtClean="0"/>
          </a:p>
          <a:p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báo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biểu</a:t>
            </a:r>
            <a:r>
              <a:rPr lang="en-US" dirty="0" smtClean="0">
                <a:solidFill>
                  <a:srgbClr val="FF0000"/>
                </a:solidFill>
              </a:rPr>
              <a:t> in 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giấy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báo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biểu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xuất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màn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hình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thật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,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3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KẾT QUẢ THIẾT KẾ GIAO 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tả</a:t>
            </a:r>
            <a:r>
              <a:rPr lang="en-US" sz="2800" dirty="0" smtClean="0"/>
              <a:t> </a:t>
            </a:r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Tên</a:t>
            </a:r>
            <a:r>
              <a:rPr lang="en-US" b="1" dirty="0" smtClean="0"/>
              <a:t> </a:t>
            </a: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400050" lvl="1" indent="0">
              <a:buNone/>
            </a:pPr>
            <a:r>
              <a:rPr lang="en-US" i="1" dirty="0" err="1" smtClean="0"/>
              <a:t>Ví</a:t>
            </a:r>
            <a:r>
              <a:rPr lang="en-US" i="1" dirty="0" smtClean="0"/>
              <a:t> </a:t>
            </a:r>
            <a:r>
              <a:rPr lang="en-US" i="1" dirty="0" err="1" smtClean="0"/>
              <a:t>dụ</a:t>
            </a:r>
            <a:r>
              <a:rPr lang="en-US" i="1" dirty="0" smtClean="0"/>
              <a:t>: </a:t>
            </a:r>
            <a:r>
              <a:rPr lang="en-US" i="1" dirty="0" err="1" smtClean="0"/>
              <a:t>Màn</a:t>
            </a:r>
            <a:r>
              <a:rPr lang="en-US" i="1" dirty="0" smtClean="0"/>
              <a:t> </a:t>
            </a:r>
            <a:r>
              <a:rPr lang="en-US" i="1" dirty="0" err="1" smtClean="0"/>
              <a:t>hình</a:t>
            </a:r>
            <a:r>
              <a:rPr lang="en-US" i="1" dirty="0" smtClean="0"/>
              <a:t> </a:t>
            </a:r>
            <a:r>
              <a:rPr lang="en-US" i="1" dirty="0" err="1" smtClean="0"/>
              <a:t>Tìm</a:t>
            </a:r>
            <a:r>
              <a:rPr lang="en-US" i="1" dirty="0" smtClean="0"/>
              <a:t> </a:t>
            </a:r>
            <a:r>
              <a:rPr lang="en-US" i="1" dirty="0" err="1" smtClean="0"/>
              <a:t>sách</a:t>
            </a:r>
            <a:r>
              <a:rPr lang="en-US" i="1" dirty="0" smtClean="0"/>
              <a:t>, </a:t>
            </a:r>
            <a:r>
              <a:rPr lang="en-US" i="1" dirty="0" err="1" smtClean="0"/>
              <a:t>Lập</a:t>
            </a:r>
            <a:r>
              <a:rPr lang="en-US" i="1" dirty="0" smtClean="0"/>
              <a:t> </a:t>
            </a:r>
            <a:r>
              <a:rPr lang="en-US" i="1" dirty="0" err="1" smtClean="0"/>
              <a:t>hóa</a:t>
            </a:r>
            <a:r>
              <a:rPr lang="en-US" i="1" dirty="0" smtClean="0"/>
              <a:t> </a:t>
            </a:r>
            <a:r>
              <a:rPr lang="en-US" i="1" dirty="0" err="1" smtClean="0"/>
              <a:t>đơn</a:t>
            </a:r>
            <a:r>
              <a:rPr lang="en-US" i="1" dirty="0" smtClean="0"/>
              <a:t> </a:t>
            </a:r>
            <a:r>
              <a:rPr lang="en-US" i="1" dirty="0" err="1" smtClean="0"/>
              <a:t>bán</a:t>
            </a:r>
            <a:r>
              <a:rPr lang="en-US" i="1" dirty="0" smtClean="0"/>
              <a:t> </a:t>
            </a:r>
            <a:r>
              <a:rPr lang="en-US" i="1" dirty="0" err="1" smtClean="0"/>
              <a:t>hàng</a:t>
            </a:r>
            <a:endParaRPr lang="en-US" i="1" dirty="0" smtClean="0"/>
          </a:p>
          <a:p>
            <a:r>
              <a:rPr lang="en-US" b="1" dirty="0" err="1" smtClean="0"/>
              <a:t>Nội</a:t>
            </a:r>
            <a:r>
              <a:rPr lang="en-US" b="1" dirty="0" smtClean="0"/>
              <a:t> dung</a:t>
            </a:r>
            <a:r>
              <a:rPr lang="en-US" dirty="0" smtClean="0"/>
              <a:t>: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 Chia </a:t>
            </a:r>
            <a:r>
              <a:rPr lang="en-US" dirty="0" err="1" smtClean="0"/>
              <a:t>làm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lvl="1"/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xử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dirty="0" smtClean="0"/>
              <a:t>: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1. KẾT QUẢ THIẾT KẾ GIAO DIỆN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100" dirty="0" err="1" smtClean="0"/>
              <a:t>Thành</a:t>
            </a:r>
            <a:r>
              <a:rPr lang="en-US" sz="3100" dirty="0" smtClean="0"/>
              <a:t> </a:t>
            </a:r>
            <a:r>
              <a:rPr lang="en-US" sz="3100" dirty="0" err="1" smtClean="0"/>
              <a:t>phần</a:t>
            </a:r>
            <a:r>
              <a:rPr lang="en-US" sz="3100" dirty="0" smtClean="0"/>
              <a:t> </a:t>
            </a:r>
            <a:r>
              <a:rPr lang="en-US" sz="3100" dirty="0" err="1" smtClean="0"/>
              <a:t>dữ</a:t>
            </a:r>
            <a:r>
              <a:rPr lang="en-US" sz="3100" dirty="0" smtClean="0"/>
              <a:t> </a:t>
            </a:r>
            <a:r>
              <a:rPr lang="en-US" sz="3100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endParaRPr lang="en-US" dirty="0" smtClean="0"/>
          </a:p>
          <a:p>
            <a:pPr marL="40005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i="1" dirty="0" err="1" smtClean="0"/>
              <a:t>Ví</a:t>
            </a:r>
            <a:r>
              <a:rPr lang="en-US" i="1" dirty="0" smtClean="0"/>
              <a:t> </a:t>
            </a:r>
            <a:r>
              <a:rPr lang="en-US" i="1" dirty="0" err="1" smtClean="0"/>
              <a:t>dụ</a:t>
            </a:r>
            <a:r>
              <a:rPr lang="en-US" i="1" dirty="0" smtClean="0"/>
              <a:t>: </a:t>
            </a:r>
            <a:r>
              <a:rPr lang="en-US" i="1" dirty="0" err="1" smtClean="0"/>
              <a:t>Thông</a:t>
            </a:r>
            <a:r>
              <a:rPr lang="en-US" i="1" dirty="0" smtClean="0"/>
              <a:t> tin </a:t>
            </a:r>
            <a:r>
              <a:rPr lang="en-US" i="1" dirty="0" err="1" smtClean="0"/>
              <a:t>liên</a:t>
            </a:r>
            <a:r>
              <a:rPr lang="en-US" i="1" dirty="0" smtClean="0"/>
              <a:t> </a:t>
            </a:r>
            <a:r>
              <a:rPr lang="en-US" i="1" dirty="0" err="1" smtClean="0"/>
              <a:t>quan</a:t>
            </a:r>
            <a:r>
              <a:rPr lang="en-US" i="1" dirty="0" smtClean="0"/>
              <a:t> </a:t>
            </a:r>
            <a:r>
              <a:rPr lang="en-US" i="1" dirty="0" err="1" smtClean="0"/>
              <a:t>đến</a:t>
            </a:r>
            <a:r>
              <a:rPr lang="en-US" i="1" dirty="0" smtClean="0"/>
              <a:t> </a:t>
            </a:r>
            <a:r>
              <a:rPr lang="en-US" i="1" dirty="0" err="1" smtClean="0"/>
              <a:t>việc</a:t>
            </a:r>
            <a:r>
              <a:rPr lang="en-US" i="1" dirty="0" smtClean="0"/>
              <a:t> </a:t>
            </a:r>
            <a:r>
              <a:rPr lang="en-US" i="1" dirty="0" err="1" smtClean="0"/>
              <a:t>tìm</a:t>
            </a:r>
            <a:r>
              <a:rPr lang="en-US" i="1" dirty="0" smtClean="0"/>
              <a:t> </a:t>
            </a:r>
            <a:r>
              <a:rPr lang="en-US" i="1" dirty="0" err="1" smtClean="0"/>
              <a:t>sách</a:t>
            </a:r>
            <a:r>
              <a:rPr lang="en-US" i="1" dirty="0" smtClean="0"/>
              <a:t>: </a:t>
            </a:r>
            <a:r>
              <a:rPr lang="en-US" i="1" dirty="0" err="1" smtClean="0"/>
              <a:t>Tên</a:t>
            </a:r>
            <a:r>
              <a:rPr lang="en-US" i="1" dirty="0" smtClean="0"/>
              <a:t> </a:t>
            </a:r>
            <a:r>
              <a:rPr lang="en-US" i="1" dirty="0" err="1" smtClean="0"/>
              <a:t>sách</a:t>
            </a:r>
            <a:r>
              <a:rPr lang="en-US" i="1" dirty="0" smtClean="0"/>
              <a:t>, </a:t>
            </a:r>
            <a:r>
              <a:rPr lang="en-US" i="1" dirty="0" err="1" smtClean="0"/>
              <a:t>tác</a:t>
            </a:r>
            <a:r>
              <a:rPr lang="en-US" i="1" dirty="0" smtClean="0"/>
              <a:t> </a:t>
            </a:r>
            <a:r>
              <a:rPr lang="en-US" i="1" dirty="0" err="1" smtClean="0"/>
              <a:t>giả</a:t>
            </a:r>
            <a:r>
              <a:rPr lang="en-US" i="1" dirty="0" smtClean="0"/>
              <a:t>, </a:t>
            </a:r>
            <a:r>
              <a:rPr lang="en-US" i="1" dirty="0" err="1" smtClean="0"/>
              <a:t>nhà</a:t>
            </a:r>
            <a:r>
              <a:rPr lang="en-US" i="1" dirty="0" smtClean="0"/>
              <a:t> </a:t>
            </a:r>
            <a:r>
              <a:rPr lang="en-US" i="1" dirty="0" err="1" smtClean="0"/>
              <a:t>xuất</a:t>
            </a:r>
            <a:r>
              <a:rPr lang="en-US" i="1" dirty="0" smtClean="0"/>
              <a:t> </a:t>
            </a:r>
            <a:r>
              <a:rPr lang="en-US" i="1" dirty="0" err="1" smtClean="0"/>
              <a:t>bản</a:t>
            </a:r>
            <a:endParaRPr lang="en-US" i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Thông</a:t>
            </a:r>
            <a:r>
              <a:rPr lang="en-US" b="1" dirty="0" smtClean="0"/>
              <a:t> tin </a:t>
            </a:r>
            <a:r>
              <a:rPr lang="en-US" b="1" dirty="0" err="1" smtClean="0"/>
              <a:t>này</a:t>
            </a:r>
            <a:r>
              <a:rPr lang="en-US" dirty="0" smtClean="0"/>
              <a:t> chia </a:t>
            </a:r>
            <a:r>
              <a:rPr lang="en-US" dirty="0" err="1" smtClean="0"/>
              <a:t>làm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Thông</a:t>
            </a:r>
            <a:r>
              <a:rPr lang="en-US" b="1" dirty="0" smtClean="0"/>
              <a:t> tin </a:t>
            </a:r>
            <a:r>
              <a:rPr lang="en-US" b="1" dirty="0" err="1" smtClean="0"/>
              <a:t>nhập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ngày</a:t>
            </a:r>
            <a:r>
              <a:rPr lang="en-US" i="1" dirty="0" smtClean="0"/>
              <a:t> </a:t>
            </a:r>
            <a:r>
              <a:rPr lang="en-US" i="1" dirty="0" err="1" smtClean="0"/>
              <a:t>lập</a:t>
            </a:r>
            <a:r>
              <a:rPr lang="en-US" i="1" dirty="0" smtClean="0"/>
              <a:t> </a:t>
            </a:r>
            <a:r>
              <a:rPr lang="en-US" i="1" dirty="0" err="1" smtClean="0"/>
              <a:t>hóa</a:t>
            </a:r>
            <a:r>
              <a:rPr lang="en-US" i="1" dirty="0" smtClean="0"/>
              <a:t> </a:t>
            </a:r>
            <a:r>
              <a:rPr lang="en-US" i="1" dirty="0" err="1" smtClean="0"/>
              <a:t>đơn</a:t>
            </a:r>
            <a:r>
              <a:rPr lang="en-US" i="1" dirty="0" smtClean="0"/>
              <a:t>, </a:t>
            </a:r>
            <a:r>
              <a:rPr lang="en-US" i="1" dirty="0" err="1" smtClean="0"/>
              <a:t>hàng</a:t>
            </a:r>
            <a:r>
              <a:rPr lang="en-US" i="1" dirty="0" smtClean="0"/>
              <a:t> </a:t>
            </a:r>
            <a:r>
              <a:rPr lang="en-US" i="1" dirty="0" err="1" smtClean="0"/>
              <a:t>bán</a:t>
            </a:r>
            <a:r>
              <a:rPr lang="en-US" i="1" dirty="0" smtClean="0"/>
              <a:t>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 smtClean="0"/>
              <a:t>Ký</a:t>
            </a:r>
            <a:r>
              <a:rPr lang="en-US" i="1" dirty="0" smtClean="0"/>
              <a:t> </a:t>
            </a:r>
            <a:r>
              <a:rPr lang="en-US" i="1" dirty="0" err="1" smtClean="0"/>
              <a:t>hiệu</a:t>
            </a:r>
            <a:r>
              <a:rPr lang="en-US" i="1" dirty="0" smtClean="0"/>
              <a:t>:</a:t>
            </a:r>
          </a:p>
          <a:p>
            <a:pPr marL="857250" lvl="2" indent="0">
              <a:lnSpc>
                <a:spcPct val="220000"/>
              </a:lnSpc>
              <a:buNone/>
            </a:pPr>
            <a:r>
              <a:rPr lang="en-US" i="1" dirty="0" smtClean="0"/>
              <a:t>			</a:t>
            </a:r>
            <a:r>
              <a:rPr lang="en-US" i="1" dirty="0" err="1" smtClean="0"/>
              <a:t>Nhập</a:t>
            </a:r>
            <a:r>
              <a:rPr lang="en-US" i="1" dirty="0" smtClean="0"/>
              <a:t> </a:t>
            </a:r>
            <a:r>
              <a:rPr lang="en-US" i="1" dirty="0" err="1" smtClean="0"/>
              <a:t>liệu</a:t>
            </a:r>
            <a:r>
              <a:rPr lang="en-US" i="1" dirty="0" smtClean="0"/>
              <a:t> </a:t>
            </a:r>
            <a:r>
              <a:rPr lang="en-US" i="1" dirty="0" err="1" smtClean="0"/>
              <a:t>trực</a:t>
            </a:r>
            <a:r>
              <a:rPr lang="en-US" i="1" dirty="0" smtClean="0"/>
              <a:t> </a:t>
            </a:r>
            <a:r>
              <a:rPr lang="en-US" i="1" dirty="0" err="1" smtClean="0"/>
              <a:t>tiếp</a:t>
            </a:r>
            <a:endParaRPr lang="en-US" i="1" dirty="0" smtClean="0"/>
          </a:p>
          <a:p>
            <a:pPr marL="857250" lvl="2" indent="0">
              <a:lnSpc>
                <a:spcPct val="220000"/>
              </a:lnSpc>
              <a:buNone/>
            </a:pPr>
            <a:r>
              <a:rPr lang="en-US" i="1" dirty="0"/>
              <a:t>	</a:t>
            </a:r>
            <a:r>
              <a:rPr lang="en-US" i="1" dirty="0" smtClean="0"/>
              <a:t>		</a:t>
            </a:r>
            <a:r>
              <a:rPr lang="en-US" i="1" dirty="0" err="1" smtClean="0"/>
              <a:t>Nhập</a:t>
            </a:r>
            <a:r>
              <a:rPr lang="en-US" i="1" dirty="0" smtClean="0"/>
              <a:t> </a:t>
            </a:r>
            <a:r>
              <a:rPr lang="en-US" i="1" dirty="0" err="1" smtClean="0"/>
              <a:t>liệu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</a:t>
            </a:r>
            <a:r>
              <a:rPr lang="en-US" i="1" dirty="0" err="1" smtClean="0"/>
              <a:t>giá</a:t>
            </a:r>
            <a:r>
              <a:rPr lang="en-US" i="1" dirty="0" smtClean="0"/>
              <a:t> </a:t>
            </a:r>
            <a:r>
              <a:rPr lang="en-US" i="1" dirty="0" err="1" smtClean="0"/>
              <a:t>trị</a:t>
            </a:r>
            <a:r>
              <a:rPr lang="en-US" i="1" dirty="0" smtClean="0"/>
              <a:t> </a:t>
            </a:r>
            <a:r>
              <a:rPr lang="en-US" i="1" dirty="0" err="1" smtClean="0"/>
              <a:t>định</a:t>
            </a:r>
            <a:r>
              <a:rPr lang="en-US" i="1" dirty="0" smtClean="0"/>
              <a:t> </a:t>
            </a:r>
            <a:r>
              <a:rPr lang="en-US" i="1" dirty="0" err="1" smtClean="0"/>
              <a:t>sẵn</a:t>
            </a:r>
            <a:r>
              <a:rPr lang="en-US" i="1" dirty="0" smtClean="0"/>
              <a:t> (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thể</a:t>
            </a:r>
            <a:r>
              <a:rPr lang="en-US" i="1" dirty="0" smtClean="0"/>
              <a:t> </a:t>
            </a:r>
            <a:r>
              <a:rPr lang="en-US" i="1" dirty="0" err="1" smtClean="0"/>
              <a:t>sửa</a:t>
            </a:r>
            <a:r>
              <a:rPr lang="en-US" i="1" dirty="0" smtClean="0"/>
              <a:t> </a:t>
            </a:r>
            <a:r>
              <a:rPr lang="en-US" i="1" dirty="0" err="1" smtClean="0"/>
              <a:t>nếu</a:t>
            </a:r>
            <a:r>
              <a:rPr lang="en-US" i="1" dirty="0" smtClean="0"/>
              <a:t> </a:t>
            </a:r>
            <a:r>
              <a:rPr lang="en-US" i="1" dirty="0" err="1" smtClean="0"/>
              <a:t>muốn</a:t>
            </a:r>
            <a:r>
              <a:rPr lang="en-US" i="1" dirty="0" smtClean="0"/>
              <a:t>)</a:t>
            </a:r>
          </a:p>
          <a:p>
            <a:pPr marL="857250" lvl="2" indent="0">
              <a:lnSpc>
                <a:spcPct val="220000"/>
              </a:lnSpc>
              <a:buNone/>
            </a:pPr>
            <a:r>
              <a:rPr lang="en-US" i="1" dirty="0"/>
              <a:t>	</a:t>
            </a:r>
            <a:r>
              <a:rPr lang="en-US" i="1" dirty="0" smtClean="0"/>
              <a:t>		</a:t>
            </a:r>
            <a:r>
              <a:rPr lang="en-US" i="1" dirty="0" err="1" smtClean="0"/>
              <a:t>Chọn</a:t>
            </a:r>
            <a:r>
              <a:rPr lang="en-US" i="1" dirty="0" smtClean="0"/>
              <a:t> </a:t>
            </a:r>
            <a:r>
              <a:rPr lang="en-US" i="1" dirty="0" err="1" smtClean="0"/>
              <a:t>trong</a:t>
            </a:r>
            <a:r>
              <a:rPr lang="en-US" i="1" dirty="0" smtClean="0"/>
              <a:t> </a:t>
            </a:r>
            <a:r>
              <a:rPr lang="en-US" i="1" dirty="0" err="1" smtClean="0"/>
              <a:t>danh</a:t>
            </a:r>
            <a:r>
              <a:rPr lang="en-US" i="1" dirty="0" smtClean="0"/>
              <a:t> </a:t>
            </a:r>
            <a:r>
              <a:rPr lang="en-US" i="1" dirty="0" err="1" smtClean="0"/>
              <a:t>sách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trước</a:t>
            </a:r>
            <a:endParaRPr lang="en-US" i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752600" y="4191000"/>
            <a:ext cx="1447800" cy="1524000"/>
            <a:chOff x="1752600" y="4191000"/>
            <a:chExt cx="1447800" cy="1524000"/>
          </a:xfrm>
        </p:grpSpPr>
        <p:sp>
          <p:nvSpPr>
            <p:cNvPr id="4" name="Rectangle 3"/>
            <p:cNvSpPr/>
            <p:nvPr/>
          </p:nvSpPr>
          <p:spPr>
            <a:xfrm>
              <a:off x="1752600" y="4191000"/>
              <a:ext cx="14478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752600" y="4724400"/>
              <a:ext cx="14478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</a:t>
              </a:r>
              <a:r>
                <a:rPr lang="en-US" dirty="0" err="1" smtClean="0"/>
                <a:t>Giá</a:t>
              </a:r>
              <a:r>
                <a:rPr lang="en-US" dirty="0" smtClean="0"/>
                <a:t> </a:t>
              </a:r>
              <a:r>
                <a:rPr lang="en-US" dirty="0" err="1" smtClean="0"/>
                <a:t>trị</a:t>
              </a:r>
              <a:r>
                <a:rPr lang="en-US" dirty="0" smtClean="0"/>
                <a:t>&gt;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752600" y="5334000"/>
              <a:ext cx="1447800" cy="381000"/>
              <a:chOff x="1219200" y="5867400"/>
              <a:chExt cx="1447800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219200" y="5867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362200" y="58674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2514600" y="5867400"/>
                <a:ext cx="0" cy="381000"/>
              </a:xfrm>
              <a:prstGeom prst="straightConnector1">
                <a:avLst/>
              </a:prstGeom>
              <a:ln w="28575"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78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Layers">
  <a:themeElements>
    <a:clrScheme name="2_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2_Layer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 Bui training - template</Template>
  <TotalTime>8399</TotalTime>
  <Words>5566</Words>
  <Application>Microsoft Office PowerPoint</Application>
  <PresentationFormat>On-screen Show (4:3)</PresentationFormat>
  <Paragraphs>696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Calibri</vt:lpstr>
      <vt:lpstr>Tahoma</vt:lpstr>
      <vt:lpstr>Times New Roman</vt:lpstr>
      <vt:lpstr>Wingdings</vt:lpstr>
      <vt:lpstr>2_Layers</vt:lpstr>
      <vt:lpstr>CÔNG NGHỆ PHẦN MỀM</vt:lpstr>
      <vt:lpstr>PHẦN 7. THIẾT kế giao diện</vt:lpstr>
      <vt:lpstr>NỘI DUNG CHÍNH</vt:lpstr>
      <vt:lpstr>1. KẾT QUẢ THIẾT KẾ GIAO DIỆN</vt:lpstr>
      <vt:lpstr>1. KẾT QUẢ THIẾT KẾ GIAO DIỆN</vt:lpstr>
      <vt:lpstr>1. KẾT QUẢ THIẾT KẾ GIAO DIỆN</vt:lpstr>
      <vt:lpstr>1. KẾT QUẢ THIẾT KẾ GIAO DIỆN Ví dụ:</vt:lpstr>
      <vt:lpstr>1. KẾT QUẢ THIẾT KẾ GIAO DIỆN Mô tả màn hình giao diện</vt:lpstr>
      <vt:lpstr>1. KẾT QUẢ THIẾT KẾ GIAO DIỆN Thành phần dữ liệu</vt:lpstr>
      <vt:lpstr>1. KẾT QUẢ THIẾT KẾ GIAO DIỆN Thành phần dữ liệu (2)</vt:lpstr>
      <vt:lpstr>1. KẾT QUẢ THIẾT KẾ GIAO DIỆN Thành phần xử lý (1)</vt:lpstr>
      <vt:lpstr>1. KẾT QUẢ THIẾT KẾ GIAO DIỆN Thành phần xử lý (2)</vt:lpstr>
      <vt:lpstr>1. KẾT QUẢ THIẾT KẾ GIAO DIỆN Thành phần xử lý (3)</vt:lpstr>
      <vt:lpstr>2. PHÂN LOẠI MÀN HÌNH GIAO DIỆN</vt:lpstr>
      <vt:lpstr>2. PHÂN LOẠI MÀN HÌNH GIAO DIỆN</vt:lpstr>
      <vt:lpstr>2. PHÂN LOẠI MÀN HÌNH GIAO DIỆN Các loại màn hình cơ sở (1)</vt:lpstr>
      <vt:lpstr>2. PHÂN LOẠI MÀN HÌNH GIAO DIỆN Các loại màn hình cơ sở (2)</vt:lpstr>
      <vt:lpstr>3. NGUYÊN LÝ THIẾT KẾ MÀN HÌNH GIAO DIỆN Kiến trúc màn hình</vt:lpstr>
      <vt:lpstr>3. NGUYÊN LÝ THIẾT KẾ MÀN HÌNH GIAO DIỆN Nguyên tắc chung</vt:lpstr>
      <vt:lpstr>3. NGUYÊN LÝ THIẾT KẾ MÀN HÌNH GIAO DIỆN Thành phần nhập liệu</vt:lpstr>
      <vt:lpstr>3. NGUYÊN LÝ THIẾT KẾ MÀN HÌNH GIAO DIỆN Các nút xử lý</vt:lpstr>
      <vt:lpstr>3. NGUYÊN LÝ THIẾT KẾ MÀN HÌNH GIAO DIỆN Thông tin kết quả</vt:lpstr>
      <vt:lpstr>3. NGUYÊN LÝ THIẾT KẾ MÀN HÌNH GIAO DIỆN Tính tiện dụng</vt:lpstr>
      <vt:lpstr>3. NGUYÊN LÝ THIẾT KẾ MÀN HÌNH GIAO DIỆN Tính hiệu quả</vt:lpstr>
      <vt:lpstr>3. NGUYÊN LÝ THIẾT KẾ MÀN HÌNH GIAO DIỆN Các yêu cầu khác</vt:lpstr>
      <vt:lpstr>3. NGUYÊN LÝ THIẾT KẾ MÀN HÌNH GIAO DIỆN Các yêu cầu khác (2)</vt:lpstr>
      <vt:lpstr>3. NGUYÊN LÝ THIẾT KẾ MÀN HÌNH GIAO DIỆN Ví dụ minh họa</vt:lpstr>
      <vt:lpstr>3. NGUYÊN LÝ THIẾT KẾ MÀN HÌNH GIAO DIỆN  Ví dụ minh họa</vt:lpstr>
      <vt:lpstr>3. NGUYÊN LÝ THIẾT KẾ MÀN HÌNH GIAO DIỆN Ví dụ minh họa: Nhận xét bố cục</vt:lpstr>
      <vt:lpstr>3. NGUYÊN LÝ THIẾT KẾ MÀN HÌNH GIAO DIỆN Ví dụ minh họa: Nhận xét bố cục</vt:lpstr>
      <vt:lpstr>4. QUÁ TRÌNH THIẾT KẾ GIAO DIỆN Các bước thực hiện</vt:lpstr>
      <vt:lpstr>4. QUÁ TRÌNH THIẾT KẾ GIAO DIỆN Thiết kế giao diện với tính đúng đắn (1)</vt:lpstr>
      <vt:lpstr>4. QUÁ TRÌNH THIẾT KẾ GIAO DIỆN Thiết kế giao diện với tính đúng đắn (2)</vt:lpstr>
      <vt:lpstr>4. QUÁ TRÌNH THIẾT KẾ GIAO DIỆN Thiết kế giao diện với tính tiện dụng (1)</vt:lpstr>
      <vt:lpstr>4. QUÁ TRÌNH THIẾT KẾ GIAO DIỆN Thiết kế giao diện với tính tiện dụng (2)</vt:lpstr>
      <vt:lpstr>5. THIẾT KẾ MÀN HÌNH CHÍNH</vt:lpstr>
      <vt:lpstr>5. THIẾT KẾ MÀN HÌNH CHÍNH</vt:lpstr>
      <vt:lpstr>5. THIẾT KẾ MÀN HÌNH CHÍNH Thiết kế Menu (1)</vt:lpstr>
      <vt:lpstr>5. THIẾT KẾ MÀN HÌNH CHÍNH Menu hướng chức năng</vt:lpstr>
      <vt:lpstr>5. THIẾT KẾ MÀN HÌNH CHÍNH Menu hướng đối tượng</vt:lpstr>
      <vt:lpstr>5. THIẾT KẾ MÀN HÌNH CHÍNH Menu hướng nghiệp vụ</vt:lpstr>
      <vt:lpstr>6. THIẾT KẾ MÀN HÌNH TRA CỨU</vt:lpstr>
      <vt:lpstr>6. THIẾT KẾ MÀN HÌNH TRA CỨU</vt:lpstr>
      <vt:lpstr>6. THIẾT KẾ MÀN HÌNH CỨU Thể hiện tiêu chuẩn tra cứu</vt:lpstr>
      <vt:lpstr>6. THIẾT KẾ MÀN HÌNH TRA CỨU Thiết kế màn hình tra cứu với biểu thức logic</vt:lpstr>
      <vt:lpstr>6. THIẾT KẾ MÀN HÌNH TRA CỨU Thiết kế màn hình tra cứu với biểu thức logic (2)</vt:lpstr>
      <vt:lpstr>6. THIẾT KẾ MÀN HÌNH TRA CỨU Thiết kế màn hình tra cứu với biểu thức logic (3)</vt:lpstr>
      <vt:lpstr>6. THIẾT KẾ MÀN HÌNH TRA CỨU Thiết kế màn hình tra cứu với hình thức cây (1)</vt:lpstr>
      <vt:lpstr>6. THIẾT KẾ MÀN HÌNH TRA CỨU Thiết kế màn hình tra cứu với hình thức cây (2)</vt:lpstr>
      <vt:lpstr>6. THIẾT KẾ MÀN HÌNH TRA CỨU Thiết kế màn hình tra cứu với hình thức tích hợp</vt:lpstr>
      <vt:lpstr>6. THIẾT KẾ MÀN HÌNH TRA CỨU Thể hiện kết quả tra cứu</vt:lpstr>
      <vt:lpstr>6. THIẾT KẾ MÀN HÌNH TRA CỨU Kết quả tra cứu dùng thông báo</vt:lpstr>
      <vt:lpstr>6. THIẾT KẾ MÀN HÌNH TRA CỨU Kết quả tra cứu dùng danh sách đơn</vt:lpstr>
      <vt:lpstr>6. THIẾT KẾ MÀN HÌNH TRA CỨU Kết quả tra cứu dùng xâu các danh sách</vt:lpstr>
      <vt:lpstr>6. THIẾT KẾ MÀN HÌNH TRA CỨU Nhận xét bố cục</vt:lpstr>
      <vt:lpstr>6. THIẾT KẾ MÀN HÌNH TRA CỨU Kết quả tra cứu dùng cây các danh sách</vt:lpstr>
      <vt:lpstr>6. THIẾT KẾ MÀN HÌNH TRA CỨU Thao tác của nsd và xử lý của phần mềm</vt:lpstr>
      <vt:lpstr>6. THIẾT KẾ MÀN HÌNH TRA CỨU Thao tác của nsd và xử lý của phần mềm (2)</vt:lpstr>
      <vt:lpstr>6. THIẾT KẾ MÀN HÌNH TRA CỨU Thao tác của nsd và xử lý của phần mềm (3)</vt:lpstr>
      <vt:lpstr>7. THIẾT KẾ MÀN HÌNH NHẬP LIỆU</vt:lpstr>
      <vt:lpstr>7. THIẾT KẾ MÀN HÌNH NHẬP LIỆU Mô tả màn hình nhập liệu</vt:lpstr>
      <vt:lpstr>7. THIẾT KẾ MÀN HÌNH NHẬP LIỆU Hình thức trình bày</vt:lpstr>
      <vt:lpstr>7. THIẾT KẾ MÀN HÌNH NHẬP LIỆU Thao tác người dùng</vt:lpstr>
      <vt:lpstr>7. THIẾT KẾ MÀN HÌNH NHẬP LIỆU Màn hình nhập liệu dạng danh sách</vt:lpstr>
      <vt:lpstr>7. THIẾT KẾ MÀN HÌNH NHẬP LIỆU Màn hình nhập liệu dạng danh sách (2)</vt:lpstr>
      <vt:lpstr>7. THIẾT KẾ MÀN HÌNH NHẬP LIỆU Màn hình nhập liệu dạng danh sách (3)</vt:lpstr>
      <vt:lpstr>7. THIẾT KẾ MÀN HÌNH NHẬP LIỆU Màn hình nhập liệu dạng hồ sơ</vt:lpstr>
      <vt:lpstr>7. THIẾT KẾ MÀN HÌNH NHẬP LIỆU Màn hình nhập liệu dạng hồ sơ (2)</vt:lpstr>
      <vt:lpstr>7. THIẾT KẾ MÀN HÌNH NHẬP LIỆU Màn hình nhập liệu dạng hồ sơ (3)</vt:lpstr>
      <vt:lpstr>7. THIẾT KẾ MÀN HÌNH NHẬP LIỆU Màn hình nhập liệu dạng hồ sơ (4)</vt:lpstr>
      <vt:lpstr>7. THIẾT KẾ MÀN HÌNH NHẬP LIỆU Màn hình nhập liệu dạng hồ sơ (5): Nhận xét bố cục</vt:lpstr>
      <vt:lpstr>7. THIẾT KẾ MÀN HÌNH NHẬP LIỆU Màn hình nhập liệu dạng phiếu (1)</vt:lpstr>
      <vt:lpstr>7. THIẾT KẾ MÀN HÌNH NHẬP LIỆU Màn hình nhập liệu dạng phiếu (2)</vt:lpstr>
      <vt:lpstr>7. THIẾT KẾ MÀN HÌNH NHẬP LIỆU Màn hình nhập liệu dạng phiếu (3)</vt:lpstr>
      <vt:lpstr>7. THIẾT KẾ MÀN HÌNH NHẬP LIỆU</vt:lpstr>
      <vt:lpstr>7. THIẾT KẾ MÀN HÌNH NHẬP LIỆU Phần mềm có bao nhiêu chức năng nhập dữ liệu?</vt:lpstr>
      <vt:lpstr>7. THIẾT KẾ MÀN HÌNH NHẬP LIỆU Phần mềm có bao nhiêu chức năng nhập dữ liệu?</vt:lpstr>
      <vt:lpstr>8. THIẾT KẾ MÀN HÌNH THÔNG BÁO</vt:lpstr>
      <vt:lpstr>9. THIẾT KẾ BÁO BIỂU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tu.bui</dc:creator>
  <cp:lastModifiedBy>Windows User</cp:lastModifiedBy>
  <cp:revision>271</cp:revision>
  <dcterms:created xsi:type="dcterms:W3CDTF">2016-07-14T07:47:57Z</dcterms:created>
  <dcterms:modified xsi:type="dcterms:W3CDTF">2019-11-19T10:44:37Z</dcterms:modified>
</cp:coreProperties>
</file>