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36"/>
  </p:notesMasterIdLst>
  <p:handoutMasterIdLst>
    <p:handoutMasterId r:id="rId37"/>
  </p:handoutMasterIdLst>
  <p:sldIdLst>
    <p:sldId id="285" r:id="rId2"/>
    <p:sldId id="298" r:id="rId3"/>
    <p:sldId id="300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56" r:id="rId16"/>
    <p:sldId id="282" r:id="rId17"/>
    <p:sldId id="281" r:id="rId18"/>
    <p:sldId id="257" r:id="rId19"/>
    <p:sldId id="276" r:id="rId20"/>
    <p:sldId id="297" r:id="rId21"/>
    <p:sldId id="259" r:id="rId22"/>
    <p:sldId id="261" r:id="rId23"/>
    <p:sldId id="299" r:id="rId24"/>
    <p:sldId id="262" r:id="rId25"/>
    <p:sldId id="263" r:id="rId26"/>
    <p:sldId id="264" r:id="rId27"/>
    <p:sldId id="265" r:id="rId28"/>
    <p:sldId id="277" r:id="rId29"/>
    <p:sldId id="278" r:id="rId30"/>
    <p:sldId id="279" r:id="rId31"/>
    <p:sldId id="280" r:id="rId32"/>
    <p:sldId id="283" r:id="rId33"/>
    <p:sldId id="270" r:id="rId34"/>
    <p:sldId id="27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1786" autoAdjust="0"/>
  </p:normalViewPr>
  <p:slideViewPr>
    <p:cSldViewPr>
      <p:cViewPr varScale="1">
        <p:scale>
          <a:sx n="56" d="100"/>
          <a:sy n="56" d="100"/>
        </p:scale>
        <p:origin x="214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7" Type="http://schemas.openxmlformats.org/officeDocument/2006/relationships/slide" Target="slides/slide34.xml"/><Relationship Id="rId2" Type="http://schemas.openxmlformats.org/officeDocument/2006/relationships/slide" Target="slides/slide15.xml"/><Relationship Id="rId1" Type="http://schemas.openxmlformats.org/officeDocument/2006/relationships/slide" Target="slides/slide1.xml"/><Relationship Id="rId6" Type="http://schemas.openxmlformats.org/officeDocument/2006/relationships/slide" Target="slides/slide33.xml"/><Relationship Id="rId5" Type="http://schemas.openxmlformats.org/officeDocument/2006/relationships/slide" Target="slides/slide21.xml"/><Relationship Id="rId4" Type="http://schemas.openxmlformats.org/officeDocument/2006/relationships/slide" Target="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en-US" sz="1800" b="1" u="sng" dirty="0">
              <a:solidFill>
                <a:srgbClr val="002060"/>
              </a:solidFill>
            </a:rPr>
            <a:t>Attributes</a:t>
          </a:r>
          <a:r>
            <a:rPr lang="en-US" sz="1800" b="1" dirty="0">
              <a:solidFill>
                <a:srgbClr val="0070C0"/>
              </a:solidFill>
            </a:rPr>
            <a:t> </a:t>
          </a:r>
          <a:r>
            <a:rPr lang="en-US" sz="1800" dirty="0"/>
            <a:t>of a system visible to the programmer</a:t>
          </a:r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 custT="1"/>
      <dgm:spPr/>
      <dgm:t>
        <a:bodyPr/>
        <a:lstStyle/>
        <a:p>
          <a:pPr rtl="0"/>
          <a:r>
            <a:rPr lang="en-US" sz="1800" dirty="0"/>
            <a:t>Have a direct impact</a:t>
          </a:r>
          <a:r>
            <a:rPr lang="en-US" sz="1400" dirty="0"/>
            <a:t>(affect)</a:t>
          </a:r>
          <a:r>
            <a:rPr lang="en-US" sz="1800" dirty="0"/>
            <a:t> on the logical execution of a program</a:t>
          </a:r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marL="0" indent="0" rtl="0"/>
          <a:r>
            <a:rPr lang="en-US" sz="1800" dirty="0"/>
            <a:t> </a:t>
          </a:r>
          <a:r>
            <a:rPr lang="en-US" sz="1800" b="1" u="sng" dirty="0">
              <a:solidFill>
                <a:srgbClr val="002060"/>
              </a:solidFill>
            </a:rPr>
            <a:t>Instruction set</a:t>
          </a:r>
          <a:r>
            <a:rPr lang="en-US" sz="1800" dirty="0"/>
            <a:t>, number of bits used to represent various data types,   I/O mechanisms, techniques for addressing memory</a:t>
          </a:r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rtl="0"/>
          <a:r>
            <a:rPr lang="en-US" sz="1800" dirty="0"/>
            <a:t>The </a:t>
          </a:r>
          <a:r>
            <a:rPr lang="en-US" sz="1800" b="1" dirty="0">
              <a:solidFill>
                <a:srgbClr val="FF0000"/>
              </a:solidFill>
            </a:rPr>
            <a:t>operational units and their interconnections </a:t>
          </a:r>
          <a:r>
            <a:rPr lang="en-US" sz="1800" dirty="0"/>
            <a:t>that realize the architectural specifications</a:t>
          </a:r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9BB0B8FD-4469-4340-B337-9EEC8EECED22}">
      <dgm:prSet custT="1"/>
      <dgm:spPr/>
      <dgm:t>
        <a:bodyPr/>
        <a:lstStyle/>
        <a:p>
          <a:pPr rtl="0"/>
          <a:r>
            <a:rPr lang="en-US" sz="1800" b="1" dirty="0">
              <a:solidFill>
                <a:srgbClr val="FF0000"/>
              </a:solidFill>
            </a:rPr>
            <a:t>Hardware details </a:t>
          </a:r>
          <a:r>
            <a:rPr lang="en-US" sz="1800" dirty="0"/>
            <a:t>transparent to the programmer, control signals, interfaces between the computer and peripherals, memory technology used</a:t>
          </a:r>
        </a:p>
      </dgm:t>
    </dgm:pt>
    <dgm:pt modelId="{8AD2DACB-38EB-42CD-92B6-EEFAD6410248}" type="parTrans" cxnId="{2817479E-5CCF-4DDF-9149-7574A0D42EF5}">
      <dgm:prSet/>
      <dgm:spPr/>
      <dgm:t>
        <a:bodyPr/>
        <a:lstStyle/>
        <a:p>
          <a:endParaRPr lang="en-US"/>
        </a:p>
      </dgm:t>
    </dgm:pt>
    <dgm:pt modelId="{C458D760-58D0-476A-A515-EC116B6D865D}" type="sibTrans" cxnId="{2817479E-5CCF-4DDF-9149-7574A0D42EF5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45337" custScaleY="130810" custLinFactNeighborX="-40498" custLinFactNeighborY="23100"/>
      <dgm:spPr/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4735" custScaleY="131918" custLinFactNeighborX="21340" custLinFactNeighborY="17574"/>
      <dgm:spPr/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42389" custScaleY="160961" custLinFactNeighborX="11105" custLinFactNeighborY="568"/>
      <dgm:spPr/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77581" custScaleY="182905" custLinFactNeighborX="-25879" custLinFactNeighborY="-6824"/>
      <dgm:spPr/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2817479E-5CCF-4DDF-9149-7574A0D42EF5}" srcId="{54AC2B3A-9757-C341-B161-89A6E0CA9575}" destId="{9BB0B8FD-4469-4340-B337-9EEC8EECED22}" srcOrd="0" destOrd="0" parTransId="{8AD2DACB-38EB-42CD-92B6-EEFAD6410248}" sibTransId="{C458D760-58D0-476A-A515-EC116B6D865D}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34D765C8-9409-4625-B15F-AD6D3128D524}" type="presOf" srcId="{9BB0B8FD-4469-4340-B337-9EEC8EECED22}" destId="{82886FAE-83A2-704D-92D1-F4CC571A92A1}" srcOrd="0" destOrd="0" presId="urn:microsoft.com/office/officeart/2005/8/layout/cycle4"/>
    <dgm:cxn modelId="{630319D7-67DE-492F-BDDF-F33300993BB0}" type="presOf" srcId="{9BB0B8FD-4469-4340-B337-9EEC8EECED22}" destId="{946504B0-6F32-CA4D-B160-51F1CA3B2486}" srcOrd="1" destOrd="0" presId="urn:microsoft.com/office/officeart/2005/8/layout/cycle4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142578" y="2715967"/>
          <a:ext cx="3398907" cy="2488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</a:t>
          </a:r>
          <a:r>
            <a:rPr lang="en-US" sz="1800" b="1" kern="1200" dirty="0">
              <a:solidFill>
                <a:srgbClr val="FF0000"/>
              </a:solidFill>
            </a:rPr>
            <a:t>operational units and their interconnections </a:t>
          </a:r>
          <a:r>
            <a:rPr lang="en-US" sz="1800" kern="1200" dirty="0"/>
            <a:t>that realize the architectural specifications</a:t>
          </a:r>
        </a:p>
      </dsp:txBody>
      <dsp:txXfrm>
        <a:off x="6216924" y="3392863"/>
        <a:ext cx="2269889" cy="1757325"/>
      </dsp:txXfrm>
    </dsp:sp>
    <dsp:sp modelId="{82886FAE-83A2-704D-92D1-F4CC571A92A1}">
      <dsp:nvSpPr>
        <dsp:cNvPr id="0" name=""/>
        <dsp:cNvSpPr/>
      </dsp:nvSpPr>
      <dsp:spPr>
        <a:xfrm>
          <a:off x="0" y="2440792"/>
          <a:ext cx="4238960" cy="28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0000"/>
              </a:solidFill>
            </a:rPr>
            <a:t>Hardware details </a:t>
          </a:r>
          <a:r>
            <a:rPr lang="en-US" sz="1800" kern="1200" dirty="0"/>
            <a:t>transparent to the programmer, control signals, interfaces between the computer and peripherals, memory technology used</a:t>
          </a:r>
        </a:p>
      </dsp:txBody>
      <dsp:txXfrm>
        <a:off x="62127" y="3209971"/>
        <a:ext cx="2843018" cy="1996902"/>
      </dsp:txXfrm>
    </dsp:sp>
    <dsp:sp modelId="{D6EE7FF3-03D5-1248-B164-AC203683EA31}">
      <dsp:nvSpPr>
        <dsp:cNvPr id="0" name=""/>
        <dsp:cNvSpPr/>
      </dsp:nvSpPr>
      <dsp:spPr>
        <a:xfrm>
          <a:off x="5478246" y="-73577"/>
          <a:ext cx="3216202" cy="203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</a:t>
          </a:r>
          <a:r>
            <a:rPr lang="en-US" sz="1800" b="1" u="sng" kern="1200" dirty="0">
              <a:solidFill>
                <a:srgbClr val="002060"/>
              </a:solidFill>
            </a:rPr>
            <a:t>Instruction set</a:t>
          </a:r>
          <a:r>
            <a:rPr lang="en-US" sz="1800" kern="1200" dirty="0"/>
            <a:t>, number of bits used to represent various data types,   I/O mechanisms, techniques for addressing memory</a:t>
          </a:r>
        </a:p>
      </dsp:txBody>
      <dsp:txXfrm>
        <a:off x="6487915" y="-28769"/>
        <a:ext cx="2161725" cy="1440242"/>
      </dsp:txXfrm>
    </dsp:sp>
    <dsp:sp modelId="{EAF475D4-71BA-AC4A-A978-8E1A58675943}">
      <dsp:nvSpPr>
        <dsp:cNvPr id="0" name=""/>
        <dsp:cNvSpPr/>
      </dsp:nvSpPr>
      <dsp:spPr>
        <a:xfrm>
          <a:off x="0" y="20435"/>
          <a:ext cx="3469278" cy="2022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u="sng" kern="1200" dirty="0">
              <a:solidFill>
                <a:srgbClr val="002060"/>
              </a:solidFill>
            </a:rPr>
            <a:t>Attributes</a:t>
          </a:r>
          <a:r>
            <a:rPr lang="en-US" sz="1800" b="1" kern="1200" dirty="0">
              <a:solidFill>
                <a:srgbClr val="0070C0"/>
              </a:solidFill>
            </a:rPr>
            <a:t> </a:t>
          </a:r>
          <a:r>
            <a:rPr lang="en-US" sz="1800" kern="1200" dirty="0"/>
            <a:t>of a system visible to the programmer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Have a direct impact</a:t>
          </a:r>
          <a:r>
            <a:rPr lang="en-US" sz="1400" kern="1200" dirty="0"/>
            <a:t>(affect)</a:t>
          </a:r>
          <a:r>
            <a:rPr lang="en-US" sz="1800" kern="1200" dirty="0"/>
            <a:t> on the logical execution of a program</a:t>
          </a:r>
        </a:p>
      </dsp:txBody>
      <dsp:txXfrm>
        <a:off x="44432" y="64867"/>
        <a:ext cx="2339630" cy="1428144"/>
      </dsp:txXfrm>
    </dsp:sp>
    <dsp:sp modelId="{0995DE62-81B9-0E4E-9982-90865C30B506}">
      <dsp:nvSpPr>
        <dsp:cNvPr id="0" name=""/>
        <dsp:cNvSpPr/>
      </dsp:nvSpPr>
      <dsp:spPr>
        <a:xfrm>
          <a:off x="2278979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</a:p>
      </dsp:txBody>
      <dsp:txXfrm>
        <a:off x="2891799" y="986799"/>
        <a:ext cx="1479479" cy="1479479"/>
      </dsp:txXfrm>
    </dsp:sp>
    <dsp:sp modelId="{E56301CE-27B0-6744-BFE7-3637DF690F07}">
      <dsp:nvSpPr>
        <dsp:cNvPr id="0" name=""/>
        <dsp:cNvSpPr/>
      </dsp:nvSpPr>
      <dsp:spPr>
        <a:xfrm rot="5400000">
          <a:off x="4467921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sp:txBody>
      <dsp:txXfrm rot="-5400000">
        <a:off x="4467921" y="986799"/>
        <a:ext cx="1479479" cy="1479479"/>
      </dsp:txXfrm>
    </dsp:sp>
    <dsp:sp modelId="{48FC8C78-AEC8-1E4B-9265-AE1BCBD2AB12}">
      <dsp:nvSpPr>
        <dsp:cNvPr id="0" name=""/>
        <dsp:cNvSpPr/>
      </dsp:nvSpPr>
      <dsp:spPr>
        <a:xfrm rot="10800000">
          <a:off x="4467921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sp:txBody>
      <dsp:txXfrm rot="10800000">
        <a:off x="4467921" y="2562921"/>
        <a:ext cx="1479479" cy="1479479"/>
      </dsp:txXfrm>
    </dsp:sp>
    <dsp:sp modelId="{84C6FD03-EE72-914E-B7C9-68870374A795}">
      <dsp:nvSpPr>
        <dsp:cNvPr id="0" name=""/>
        <dsp:cNvSpPr/>
      </dsp:nvSpPr>
      <dsp:spPr>
        <a:xfrm rot="16200000">
          <a:off x="2278979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sp:txBody>
      <dsp:txXfrm rot="5400000">
        <a:off x="2891799" y="2562921"/>
        <a:ext cx="1479479" cy="1479479"/>
      </dsp:txXfrm>
    </dsp:sp>
    <dsp:sp modelId="{1A971C7A-02BC-2144-9C44-48A4E03337B1}">
      <dsp:nvSpPr>
        <dsp:cNvPr id="0" name=""/>
        <dsp:cNvSpPr/>
      </dsp:nvSpPr>
      <dsp:spPr>
        <a:xfrm>
          <a:off x="4058400" y="2079710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4058400" y="2321315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Prepared by Thân</a:t>
            </a:r>
            <a:r>
              <a:rPr lang="en-US" baseline="0" dirty="0">
                <a:latin typeface="Times New Roman" pitchFamily="-110" charset="0"/>
              </a:rPr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</a:t>
            </a:r>
            <a:r>
              <a:rPr kumimoji="1" lang="en-US" sz="1200" kern="1200" baseline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another.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14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Terminologies</a:t>
            </a:r>
            <a:endParaRPr lang="en-US" b="0" u="none" dirty="0"/>
          </a:p>
          <a:p>
            <a:r>
              <a:rPr lang="en-US" b="0" u="none" dirty="0"/>
              <a:t>In general terms: </a:t>
            </a:r>
            <a:r>
              <a:rPr lang="en-US" b="0" u="none" dirty="0" err="1"/>
              <a:t>diễn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đạt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ngắn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gọn</a:t>
            </a:r>
            <a:endParaRPr lang="en-US" b="0" u="none" baseline="0" dirty="0"/>
          </a:p>
          <a:p>
            <a:r>
              <a:rPr lang="en-US" b="0" u="none" baseline="0" dirty="0"/>
              <a:t>Briefly define: </a:t>
            </a:r>
            <a:r>
              <a:rPr lang="en-US" b="0" u="none" baseline="0" dirty="0" err="1"/>
              <a:t>Định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nghĩa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ngắn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gọn</a:t>
            </a:r>
            <a:endParaRPr lang="en-US" b="0" u="none" baseline="0" dirty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 summary.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Internet resources.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1 “Introduction”.</a:t>
            </a:r>
            <a:endParaRPr lang="en-AU" dirty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Modified by Thân</a:t>
            </a:r>
            <a:r>
              <a:rPr lang="en-GB" baseline="0" dirty="0"/>
              <a:t> Văn Sử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/>
              <a:t>- Gia </a:t>
            </a:r>
            <a:r>
              <a:rPr lang="en-US" dirty="0" err="1"/>
              <a:t>đình</a:t>
            </a:r>
            <a:r>
              <a:rPr lang="en-US" dirty="0"/>
              <a:t>: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(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</a:t>
            </a:r>
            <a:r>
              <a:rPr lang="en-US" dirty="0" err="1"/>
              <a:t>chú</a:t>
            </a:r>
            <a:r>
              <a:rPr lang="en-US" dirty="0"/>
              <a:t>, </a:t>
            </a:r>
            <a:r>
              <a:rPr lang="en-US" dirty="0" err="1"/>
              <a:t>cô</a:t>
            </a:r>
            <a:r>
              <a:rPr lang="en-US" dirty="0"/>
              <a:t>).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(cha me, con </a:t>
            </a:r>
            <a:r>
              <a:rPr lang="en-US" dirty="0" err="1"/>
              <a:t>cái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11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7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m32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ndows8downloads.com/win8-masm-64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Introduction to </a:t>
            </a:r>
            <a:br>
              <a:rPr lang="en-GB" sz="3600" dirty="0"/>
            </a:br>
            <a:r>
              <a:rPr lang="en-GB" sz="3600" dirty="0"/>
              <a:t>Computer Organization and Architecture (</a:t>
            </a:r>
            <a:r>
              <a:rPr lang="en-GB" sz="3600"/>
              <a:t>COA)</a:t>
            </a:r>
            <a:endParaRPr lang="en-GB" sz="3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52149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Completing chapter assessment in time and Quizzes (via CMS)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phone/ No game, no chat in class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73988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Exercises (E)	             30 %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Assignment (A)                 30% ( Assembly programs)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Exam (FE)	             40 %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score=30%(E)+30%(A)+40% (FE)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Pass: All on-going assessment &gt; 0 and Total score ≥ 5 and Final Examination ≥ 4 (of 10)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Retake only the Final Exam when not passed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Listens, understand, then make your own notes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the lab, assignments to submit via CMS, and do more exercises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805121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an IT engineer.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let’s all have fun together with COA!!!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5857892"/>
            <a:ext cx="8715436" cy="857256"/>
          </a:xfrm>
        </p:spPr>
        <p:txBody>
          <a:bodyPr>
            <a:normAutofit fontScale="90000"/>
          </a:bodyPr>
          <a:lstStyle/>
          <a:p>
            <a:r>
              <a:rPr lang="en-GB" dirty="0"/>
              <a:t>William Stallings, Computer Organization  and  Architecture. 9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738422"/>
            <a:ext cx="8501122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1: 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Why should we study this chapter?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Distinguishing architecture and organization</a:t>
            </a:r>
          </a:p>
          <a:p>
            <a:pPr lvl="1"/>
            <a:r>
              <a:rPr lang="en-US" sz="2400">
                <a:solidFill>
                  <a:schemeClr val="tx1"/>
                </a:solidFill>
              </a:rPr>
              <a:t>What </a:t>
            </a:r>
            <a:r>
              <a:rPr lang="en-US" sz="2400" dirty="0">
                <a:solidFill>
                  <a:schemeClr val="tx1"/>
                </a:solidFill>
              </a:rPr>
              <a:t>is a hierachical system?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basic computer functions?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main structural components of the computer?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4929198"/>
            <a:ext cx="8215370" cy="1643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/>
              <a:t>System</a:t>
            </a:r>
            <a:r>
              <a:rPr lang="en-US"/>
              <a:t>: an assemblage of related parts in which there exists an operating mechanism.</a:t>
            </a:r>
          </a:p>
          <a:p>
            <a:r>
              <a:rPr lang="en-US" u="sng"/>
              <a:t>Hierarchical system</a:t>
            </a:r>
            <a:r>
              <a:rPr lang="en-US"/>
              <a:t>: a system in which each part have a level but without a like or equal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1.1- Organization and Architecture.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1.2- Structure and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28"/>
            <a:ext cx="9144000" cy="70007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1.1- Computer Organization and Architecture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161956" y="1428736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28860" y="3998916"/>
            <a:ext cx="428628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System/370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85926"/>
            <a:ext cx="7931178" cy="3662378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IBM System/370 architecture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Was introduced in 1970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Included a number of models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Could upgrade to a more expensive, faster model </a:t>
            </a:r>
            <a:r>
              <a:rPr lang="en-GB" b="1" dirty="0">
                <a:solidFill>
                  <a:schemeClr val="tx1"/>
                </a:solidFill>
              </a:rPr>
              <a:t>without </a:t>
            </a:r>
            <a:r>
              <a:rPr lang="en-GB" dirty="0">
                <a:solidFill>
                  <a:schemeClr val="tx1"/>
                </a:solidFill>
              </a:rPr>
              <a:t>having to abandon (chối bỏ) original software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Architecture has survived to this day as the architecture of IBM’s mainframe </a:t>
            </a:r>
            <a:r>
              <a:rPr lang="en-GB">
                <a:solidFill>
                  <a:schemeClr val="tx1"/>
                </a:solidFill>
              </a:rPr>
              <a:t>product line</a:t>
            </a:r>
          </a:p>
          <a:p>
            <a:r>
              <a:rPr lang="en-GB">
                <a:solidFill>
                  <a:schemeClr val="tx1"/>
                </a:solidFill>
              </a:rPr>
              <a:t>More details: </a:t>
            </a:r>
            <a:r>
              <a:rPr lang="en-US">
                <a:hlinkClick r:id="rId3"/>
              </a:rPr>
              <a:t>https://en.wikipedia.org/wiki/IBM_System/370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Hardware </a:t>
            </a:r>
            <a:br>
              <a:rPr lang="en-US" dirty="0"/>
            </a:br>
            <a:r>
              <a:rPr lang="en-US" dirty="0"/>
              <a:t>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the Computer item in the Start Menu</a:t>
            </a:r>
          </a:p>
          <a:p>
            <a:r>
              <a:rPr lang="en-US" dirty="0"/>
              <a:t>Choose Properties</a:t>
            </a:r>
          </a:p>
          <a:p>
            <a:r>
              <a:rPr lang="en-US" dirty="0"/>
              <a:t>You can see information about the CPU, Ram capacity, OS</a:t>
            </a:r>
          </a:p>
          <a:p>
            <a:r>
              <a:rPr lang="en-US" dirty="0"/>
              <a:t>Choose the item  </a:t>
            </a:r>
          </a:p>
          <a:p>
            <a:r>
              <a:rPr lang="en-US" dirty="0"/>
              <a:t>Choose the tag </a:t>
            </a:r>
            <a:r>
              <a:rPr lang="en-US" b="1" dirty="0"/>
              <a:t>Hardware </a:t>
            </a:r>
            <a:r>
              <a:rPr lang="en-US" dirty="0"/>
              <a:t>in the </a:t>
            </a:r>
            <a:r>
              <a:rPr lang="en-US" b="1" dirty="0"/>
              <a:t>System Properties </a:t>
            </a:r>
            <a:r>
              <a:rPr lang="en-US" dirty="0"/>
              <a:t>window </a:t>
            </a:r>
          </a:p>
          <a:p>
            <a:r>
              <a:rPr lang="en-US" dirty="0"/>
              <a:t>Click the button </a:t>
            </a:r>
            <a:r>
              <a:rPr lang="en-US" b="1" dirty="0"/>
              <a:t>Device Manager</a:t>
            </a:r>
          </a:p>
          <a:p>
            <a:r>
              <a:rPr lang="en-US" dirty="0"/>
              <a:t>Expand the item </a:t>
            </a:r>
            <a:r>
              <a:rPr lang="en-US" b="1" dirty="0"/>
              <a:t>Processors</a:t>
            </a:r>
            <a:r>
              <a:rPr lang="en-US" dirty="0"/>
              <a:t> in the  Device Manager window you can see information about processors in your computer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4026" y="3643314"/>
            <a:ext cx="2759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Who are interested  in computers with  architectral look?</a:t>
            </a:r>
          </a:p>
          <a:p>
            <a:r>
              <a:rPr lang="en-US" sz="2800"/>
              <a:t>Who are interested  in computers with  organizational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1.2- Structure and Function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500034" y="1357298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Hierarchical 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of interrelated subsystems (modules)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428736"/>
            <a:ext cx="3657600" cy="33528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way in which components relate to each other</a:t>
            </a:r>
          </a:p>
          <a:p>
            <a:r>
              <a:rPr lang="en-GB" b="1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5752" y="5500702"/>
            <a:ext cx="6715140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</a:t>
            </a:r>
            <a:r>
              <a:rPr lang="en-US" sz="1800" b="1" dirty="0"/>
              <a:t>Modularity</a:t>
            </a:r>
            <a:r>
              <a:rPr lang="en-US" sz="1800" dirty="0"/>
              <a:t> is the degree to </a:t>
            </a:r>
            <a:r>
              <a:rPr lang="en-US" sz="1800"/>
              <a:t>which system's </a:t>
            </a:r>
            <a:r>
              <a:rPr lang="en-US" sz="1800" dirty="0"/>
              <a:t>components may be separated and recombined</a:t>
            </a:r>
          </a:p>
          <a:p>
            <a:r>
              <a:rPr lang="en-US" sz="1800" b="1" dirty="0"/>
              <a:t>Module</a:t>
            </a:r>
            <a:r>
              <a:rPr lang="en-US" sz="1800" dirty="0"/>
              <a:t> is a specific discrete thing/named code/circuit which has it’s own function to use</a:t>
            </a:r>
            <a:endParaRPr lang="en-US" sz="1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2762147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/>
              <a:t>A computer can perform four basic functions:</a:t>
            </a:r>
            <a:endParaRPr lang="en-US" sz="900" dirty="0"/>
          </a:p>
          <a:p>
            <a:pPr marL="228600" indent="-228600">
              <a:buFont typeface="Wingdings" pitchFamily="2" charset="2"/>
              <a:buChar char="n"/>
            </a:pPr>
            <a:endParaRPr lang="en-US" sz="600" dirty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Control</a:t>
            </a:r>
          </a:p>
        </p:txBody>
      </p:sp>
      <p:sp>
        <p:nvSpPr>
          <p:cNvPr id="12" name="Minus 11"/>
          <p:cNvSpPr/>
          <p:nvPr/>
        </p:nvSpPr>
        <p:spPr>
          <a:xfrm>
            <a:off x="228600" y="1600200"/>
            <a:ext cx="1985946" cy="185726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82" y="357166"/>
            <a:ext cx="4981636" cy="61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Apparatus: Things provided as means to some end (peripherals 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Practical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the </a:t>
            </a:r>
            <a:r>
              <a:rPr lang="en-US" sz="2800" b="1" dirty="0"/>
              <a:t>Notepad </a:t>
            </a:r>
            <a:r>
              <a:rPr lang="en-US" sz="2800" dirty="0"/>
              <a:t>application</a:t>
            </a:r>
          </a:p>
          <a:p>
            <a:r>
              <a:rPr lang="en-US" sz="2800" dirty="0"/>
              <a:t>Input text to this application</a:t>
            </a:r>
          </a:p>
          <a:p>
            <a:r>
              <a:rPr lang="en-US" sz="2800" dirty="0"/>
              <a:t>Minimize the </a:t>
            </a:r>
            <a:r>
              <a:rPr lang="en-US" sz="2800" b="1" dirty="0"/>
              <a:t>Notepad</a:t>
            </a:r>
            <a:r>
              <a:rPr lang="en-US" sz="2800" dirty="0"/>
              <a:t> window and all opened windows to the task bar</a:t>
            </a:r>
          </a:p>
          <a:p>
            <a:r>
              <a:rPr lang="en-US" sz="2800" dirty="0"/>
              <a:t>Type the keyboard the text: “I hate you”</a:t>
            </a:r>
          </a:p>
          <a:p>
            <a:r>
              <a:rPr lang="en-US" sz="2800" dirty="0"/>
              <a:t>Give your explanation about  things happened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428604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/>
              <a:t>	   </a:t>
            </a:r>
            <a:r>
              <a:rPr lang="en-GB" dirty="0"/>
              <a:t>(a)</a:t>
            </a:r>
            <a:br>
              <a:rPr lang="en-GB" dirty="0"/>
            </a:br>
            <a:r>
              <a:rPr lang="en-GB" dirty="0"/>
              <a:t>   Data movement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48120" y="260168"/>
            <a:ext cx="4610160" cy="63835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4775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584130" y="5997264"/>
            <a:ext cx="3988398" cy="717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2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357166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/>
              <a:t>	   </a:t>
            </a:r>
            <a:r>
              <a:rPr lang="en-GB" dirty="0"/>
              <a:t>(b) </a:t>
            </a:r>
            <a:br>
              <a:rPr lang="en-GB" dirty="0"/>
            </a:br>
            <a:r>
              <a:rPr lang="en-GB" dirty="0"/>
              <a:t>      Data storage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1250922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External</a:t>
            </a:r>
          </a:p>
          <a:p>
            <a:r>
              <a:rPr kumimoji="1" lang="en-US" dirty="0"/>
              <a:t>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720" y="4429132"/>
            <a:ext cx="3357586" cy="1857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block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Why data from an external device can not move to storage automatically?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71480"/>
            <a:ext cx="3255264" cy="1971684"/>
          </a:xfrm>
          <a:noFill/>
        </p:spPr>
        <p:txBody>
          <a:bodyPr>
            <a:normAutofit fontScale="90000"/>
          </a:bodyPr>
          <a:lstStyle/>
          <a:p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r>
              <a:rPr lang="en-GB" sz="2889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 sz="2889"/>
              <a:t>               </a:t>
            </a:r>
            <a:r>
              <a:rPr lang="en-GB" sz="2889" dirty="0"/>
              <a:t>(c)</a:t>
            </a:r>
            <a:br>
              <a:rPr lang="en-GB" sz="2889" dirty="0"/>
            </a:br>
            <a:r>
              <a:rPr lang="en-GB" sz="2889" dirty="0"/>
              <a:t>    Data movement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5571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compute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block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Open the Calculator to compute some numeric operations. Give your explanation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    (d)</a:t>
            </a:r>
            <a:br>
              <a:rPr lang="en-GB" dirty="0"/>
            </a:br>
            <a:r>
              <a:rPr lang="en-GB" dirty="0"/>
              <a:t>	Control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linkages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406" y="2714620"/>
            <a:ext cx="7556500" cy="1116012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id="4" name="Picture 3" descr="f4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rcRect l="7059" t="4545" r="3529" b="5455"/>
                <a:stretch>
                  <a:fillRect/>
                </a:stretch>
              </p:blipFill>
            </mc:Choice>
            <mc:Fallback>
              <p:blipFill>
                <a:blip r:embed="rId4"/>
                <a:srcRect l="7059" t="4545" r="3529" b="5455"/>
                <a:stretch>
                  <a:fillRect/>
                </a:stretch>
              </p:blipFill>
            </mc:Fallback>
          </mc:AlternateContent>
          <p:spPr>
            <a:xfrm>
              <a:off x="785786" y="-27716"/>
              <a:ext cx="5340911" cy="695717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071546"/>
              <a:ext cx="18669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1+2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rot="10800000" flipV="1">
              <a:off x="2786050" y="571480"/>
              <a:ext cx="107157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</p:cNvCxnSpPr>
            <p:nvPr/>
          </p:nvCxnSpPr>
          <p:spPr>
            <a:xfrm>
              <a:off x="4714876" y="571480"/>
              <a:ext cx="235745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</p:cNvCxnSpPr>
            <p:nvPr/>
          </p:nvCxnSpPr>
          <p:spPr>
            <a:xfrm rot="10800000" flipV="1">
              <a:off x="4714876" y="1535892"/>
              <a:ext cx="257176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Try to verify</a:t>
            </a:r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rot="10800000">
            <a:off x="2643174" y="928670"/>
            <a:ext cx="5429288" cy="121444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Hardware </a:t>
            </a:r>
            <a:br>
              <a:rPr lang="en-US" dirty="0"/>
            </a:br>
            <a:r>
              <a:rPr lang="en-US" dirty="0"/>
              <a:t>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b="1" dirty="0"/>
              <a:t>Ctrl + Alt + Delete</a:t>
            </a:r>
          </a:p>
          <a:p>
            <a:r>
              <a:rPr lang="en-US" dirty="0"/>
              <a:t>Choose </a:t>
            </a:r>
            <a:r>
              <a:rPr lang="en-US" b="1" dirty="0"/>
              <a:t>Start Task Manager</a:t>
            </a:r>
          </a:p>
          <a:p>
            <a:r>
              <a:rPr lang="en-US" dirty="0"/>
              <a:t>In the </a:t>
            </a:r>
            <a:r>
              <a:rPr lang="en-US" b="1" dirty="0"/>
              <a:t>Windows Task</a:t>
            </a:r>
            <a:r>
              <a:rPr lang="en-US" dirty="0"/>
              <a:t> </a:t>
            </a:r>
            <a:r>
              <a:rPr lang="en-US" b="1" dirty="0"/>
              <a:t>Manager</a:t>
            </a:r>
            <a:r>
              <a:rPr lang="en-US" dirty="0"/>
              <a:t> window,  </a:t>
            </a:r>
          </a:p>
          <a:p>
            <a:pPr lvl="1"/>
            <a:r>
              <a:rPr lang="en-US" dirty="0"/>
              <a:t>Choose the tab </a:t>
            </a:r>
            <a:r>
              <a:rPr lang="en-US" b="1" dirty="0"/>
              <a:t>Applications</a:t>
            </a:r>
            <a:r>
              <a:rPr lang="en-US" dirty="0"/>
              <a:t>, count number of running applications</a:t>
            </a:r>
          </a:p>
          <a:p>
            <a:pPr lvl="1"/>
            <a:r>
              <a:rPr lang="en-US" dirty="0"/>
              <a:t>Choose the tab </a:t>
            </a:r>
            <a:r>
              <a:rPr lang="en-US" b="1" dirty="0"/>
              <a:t>Processes</a:t>
            </a:r>
            <a:endParaRPr lang="en-US" dirty="0"/>
          </a:p>
          <a:p>
            <a:pPr lvl="1"/>
            <a:r>
              <a:rPr lang="en-US" dirty="0"/>
              <a:t>Click the button </a:t>
            </a:r>
            <a:r>
              <a:rPr lang="en-US" b="1" dirty="0"/>
              <a:t>Show processes from all users</a:t>
            </a:r>
            <a:r>
              <a:rPr lang="en-US" dirty="0"/>
              <a:t> at the bottom of the window, count number of running processes. </a:t>
            </a:r>
          </a:p>
          <a:p>
            <a:r>
              <a:rPr lang="en-US" dirty="0"/>
              <a:t>You knew number of processors in your computer and number of running processes. </a:t>
            </a:r>
          </a:p>
          <a:p>
            <a:pPr lvl="1"/>
            <a:r>
              <a:rPr lang="en-US" dirty="0"/>
              <a:t>In average, how many processes are executed by one processor? </a:t>
            </a:r>
          </a:p>
          <a:p>
            <a:pPr lvl="1"/>
            <a:r>
              <a:rPr lang="en-US" dirty="0"/>
              <a:t>How some processes can run on one processor?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b="1" u="sng" dirty="0">
                <a:solidFill>
                  <a:schemeClr val="tx1"/>
                </a:solidFill>
              </a:rPr>
              <a:t>CPU</a:t>
            </a:r>
            <a:r>
              <a:rPr lang="en-US" sz="2400" dirty="0">
                <a:solidFill>
                  <a:schemeClr val="tx1"/>
                </a:solidFill>
              </a:rPr>
              <a:t>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Main Memory</a:t>
            </a:r>
            <a:r>
              <a:rPr lang="en-US" sz="2400" dirty="0">
                <a:solidFill>
                  <a:schemeClr val="tx1"/>
                </a:solidFill>
              </a:rPr>
              <a:t>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I/O</a:t>
            </a:r>
            <a:r>
              <a:rPr lang="en-US" sz="2400" dirty="0">
                <a:solidFill>
                  <a:schemeClr val="tx1"/>
                </a:solidFill>
              </a:rPr>
              <a:t>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System Interconnection</a:t>
            </a:r>
            <a:r>
              <a:rPr lang="en-US" sz="2400" dirty="0">
                <a:solidFill>
                  <a:schemeClr val="tx1"/>
                </a:solidFill>
              </a:rPr>
              <a:t>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of the computer: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Arithmetic and Logic Unit (ALU)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br>
              <a:rPr lang="en-US" dirty="0"/>
            </a:br>
            <a:r>
              <a:rPr lang="en-US" sz="2800" dirty="0"/>
              <a:t>(Write your answers to your 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0" y="1857365"/>
            <a:ext cx="8146425" cy="4143404"/>
          </a:xfrm>
        </p:spPr>
        <p:txBody>
          <a:bodyPr>
            <a:noAutofit/>
          </a:bodyPr>
          <a:lstStyle/>
          <a:p>
            <a:r>
              <a:rPr lang="en-US" sz="2400" dirty="0"/>
              <a:t>1.1 What, in general terms, is the distinction between computer organization and computer architecture? </a:t>
            </a:r>
          </a:p>
          <a:p>
            <a:r>
              <a:rPr lang="en-US" sz="2400" dirty="0"/>
              <a:t>1.2 What, in general terms, is the distinction between computer structure and computer function? </a:t>
            </a:r>
          </a:p>
          <a:p>
            <a:r>
              <a:rPr lang="en-US" sz="2400" dirty="0"/>
              <a:t>1.3 What are the four main functions of a computer? </a:t>
            </a:r>
          </a:p>
          <a:p>
            <a:r>
              <a:rPr lang="en-US" sz="2400" dirty="0"/>
              <a:t>1.4 List and briefly define the main structural components of a computer. </a:t>
            </a:r>
          </a:p>
          <a:p>
            <a:r>
              <a:rPr lang="en-US" sz="2400" dirty="0"/>
              <a:t>1.5 List and briefly define the main structural components of a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Computer Organization</a:t>
            </a:r>
          </a:p>
          <a:p>
            <a:r>
              <a:rPr lang="en-US" dirty="0">
                <a:solidFill>
                  <a:schemeClr val="tx1"/>
                </a:solidFill>
              </a:rPr>
              <a:t>Computer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I/O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CPU structural components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Control unit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ALU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Registers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endParaRPr lang="en-US" dirty="0">
              <a:solidFill>
                <a:srgbClr val="6666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http://WilliamStallings.com/COA/COA9e.html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of interest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for courses that use the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Errata list for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Information 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How-to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Research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Misc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COA be studied?</a:t>
            </a:r>
            <a:br>
              <a:rPr lang="en-US" dirty="0"/>
            </a:br>
            <a:r>
              <a:rPr lang="en-US" dirty="0"/>
              <a:t>Course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Important questions: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organized? 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combinational circuits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may we understand the way computers work?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can computers allow many programs running concurrently?</a:t>
            </a:r>
          </a:p>
          <a:p>
            <a:r>
              <a:rPr lang="en-US" sz="2800" dirty="0">
                <a:solidFill>
                  <a:schemeClr val="tx1"/>
                </a:solidFill>
              </a:rPr>
              <a:t> What are answers for above questions?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645526" cy="469742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Book: William Stallings, 2012, Computer Organization and Architecture: Design for Performance,  9th Edition, Prentice Hall.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Tool:  MASM32 SDK version 11(masm32v11r.zip), MASM64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Free Download Link: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http://www.masm32.com/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https://www.microsoft.com/en-us/download/details.aspx?id=12654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http://www.windows8downloads.com/win8-masm-64.html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MASM 64( Important):</a:t>
            </a:r>
            <a:r>
              <a:rPr lang="en-US" sz="1800" dirty="0">
                <a:solidFill>
                  <a:schemeClr val="tx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46974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Chapter 1: Introduction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Chapter 2: Computer Evolution and Performance"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Chapter 3: A Top-Level View of Computer Function and Interconnection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Memories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4: Cache Memory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5: Internal Memory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6: External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7"/>
            <a:ext cx="7556313" cy="38576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Chapter 7: Input/Output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8: Operating System Support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11:  Digital Logic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Instruction Set of CPU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Chapter 12: Instruction Sets: Characteristics and Functions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Chapter 13: Instruction Sets: Addressing Modes and Formats, 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CPUs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14: Processor Structure and Function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15: Reduced Instruction Set Computers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16: Instruction-Level Parallelism and Superscalar Processors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17: Parallel Processing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18: Multicore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See it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7821</TotalTime>
  <Words>3558</Words>
  <Application>Microsoft Office PowerPoint</Application>
  <PresentationFormat>On-screen Show (4:3)</PresentationFormat>
  <Paragraphs>465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Lucida Grande</vt:lpstr>
      <vt:lpstr>Rockwell</vt:lpstr>
      <vt:lpstr>Times New Roman</vt:lpstr>
      <vt:lpstr>Wingdings</vt:lpstr>
      <vt:lpstr>Advantage</vt:lpstr>
      <vt:lpstr>Introduction to  Computer Organization and Architecture (COA)</vt:lpstr>
      <vt:lpstr>Explore Hardware  Do it Yourself</vt:lpstr>
      <vt:lpstr>Explore Hardware  Do it Yourself</vt:lpstr>
      <vt:lpstr>Why should COA be studied? Course Objectives </vt:lpstr>
      <vt:lpstr>Course Resource</vt:lpstr>
      <vt:lpstr>Course Description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Read by yourself:  IBM System/370 Architecture</vt:lpstr>
      <vt:lpstr>Building Block</vt:lpstr>
      <vt:lpstr>1.2- Structure and Function</vt:lpstr>
      <vt:lpstr>Functions</vt:lpstr>
      <vt:lpstr>Practical &amp; Discussion</vt:lpstr>
      <vt:lpstr>Operations      (a)    Data movement</vt:lpstr>
      <vt:lpstr>Operations      (b)        Data storage</vt:lpstr>
      <vt:lpstr>            Operations                 (c)     Data movement</vt:lpstr>
      <vt:lpstr>Operations        (d)  Control</vt:lpstr>
      <vt:lpstr>The  Computer </vt:lpstr>
      <vt:lpstr>Structure</vt:lpstr>
      <vt:lpstr>PowerPoint Presentation</vt:lpstr>
      <vt:lpstr>CPU</vt:lpstr>
      <vt:lpstr>Exercises (Write your answers to your notebook)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Nguyen Van Vinh (FE FPTU HCM)</cp:lastModifiedBy>
  <cp:revision>156</cp:revision>
  <dcterms:created xsi:type="dcterms:W3CDTF">2012-06-10T02:41:24Z</dcterms:created>
  <dcterms:modified xsi:type="dcterms:W3CDTF">2021-12-26T07:41:53Z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