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0"/>
  </p:notesMasterIdLst>
  <p:sldIdLst>
    <p:sldId id="495" r:id="rId2"/>
    <p:sldId id="496" r:id="rId3"/>
    <p:sldId id="497" r:id="rId4"/>
    <p:sldId id="498" r:id="rId5"/>
    <p:sldId id="499" r:id="rId6"/>
    <p:sldId id="257" r:id="rId7"/>
    <p:sldId id="258" r:id="rId8"/>
    <p:sldId id="531" r:id="rId9"/>
    <p:sldId id="494" r:id="rId10"/>
    <p:sldId id="261" r:id="rId11"/>
    <p:sldId id="260" r:id="rId12"/>
    <p:sldId id="262" r:id="rId13"/>
    <p:sldId id="501" r:id="rId14"/>
    <p:sldId id="502" r:id="rId15"/>
    <p:sldId id="503" r:id="rId16"/>
    <p:sldId id="263" r:id="rId17"/>
    <p:sldId id="265" r:id="rId18"/>
    <p:sldId id="266" r:id="rId19"/>
    <p:sldId id="479" r:id="rId20"/>
    <p:sldId id="267" r:id="rId21"/>
    <p:sldId id="514" r:id="rId22"/>
    <p:sldId id="515" r:id="rId23"/>
    <p:sldId id="516" r:id="rId24"/>
    <p:sldId id="517" r:id="rId25"/>
    <p:sldId id="518" r:id="rId26"/>
    <p:sldId id="519" r:id="rId27"/>
    <p:sldId id="490" r:id="rId28"/>
    <p:sldId id="487" r:id="rId29"/>
    <p:sldId id="488" r:id="rId30"/>
    <p:sldId id="504" r:id="rId31"/>
    <p:sldId id="505" r:id="rId32"/>
    <p:sldId id="506" r:id="rId33"/>
    <p:sldId id="507" r:id="rId34"/>
    <p:sldId id="508" r:id="rId35"/>
    <p:sldId id="509" r:id="rId36"/>
    <p:sldId id="510" r:id="rId37"/>
    <p:sldId id="511" r:id="rId38"/>
    <p:sldId id="512" r:id="rId39"/>
    <p:sldId id="513" r:id="rId40"/>
    <p:sldId id="264" r:id="rId41"/>
    <p:sldId id="475" r:id="rId42"/>
    <p:sldId id="523" r:id="rId43"/>
    <p:sldId id="521" r:id="rId44"/>
    <p:sldId id="522" r:id="rId45"/>
    <p:sldId id="524" r:id="rId46"/>
    <p:sldId id="476" r:id="rId47"/>
    <p:sldId id="493" r:id="rId48"/>
    <p:sldId id="492" r:id="rId49"/>
    <p:sldId id="489" r:id="rId50"/>
    <p:sldId id="477" r:id="rId51"/>
    <p:sldId id="480" r:id="rId52"/>
    <p:sldId id="525" r:id="rId53"/>
    <p:sldId id="526" r:id="rId54"/>
    <p:sldId id="527" r:id="rId55"/>
    <p:sldId id="529" r:id="rId56"/>
    <p:sldId id="530" r:id="rId57"/>
    <p:sldId id="478" r:id="rId58"/>
    <p:sldId id="48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emf"/><Relationship Id="rId4" Type="http://schemas.openxmlformats.org/officeDocument/2006/relationships/image" Target="../media/image4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4" Type="http://schemas.openxmlformats.org/officeDocument/2006/relationships/image" Target="../media/image6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87747-A4FF-4C3A-A715-FE231F6F89FF}" type="datetimeFigureOut">
              <a:rPr lang="en-US" smtClean="0"/>
              <a:t>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178153-547F-4830-B21B-BBFAE24E6756}" type="slidenum">
              <a:rPr lang="en-US" smtClean="0"/>
              <a:t>‹#›</a:t>
            </a:fld>
            <a:endParaRPr lang="en-US"/>
          </a:p>
        </p:txBody>
      </p:sp>
    </p:spTree>
    <p:extLst>
      <p:ext uri="{BB962C8B-B14F-4D97-AF65-F5344CB8AC3E}">
        <p14:creationId xmlns:p14="http://schemas.microsoft.com/office/powerpoint/2010/main" val="408348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35D68B6-B292-4389-8587-1AE901310AF5}" type="slidenum">
              <a:rPr lang="en-US" altLang="en-US" smtClean="0"/>
              <a:pPr/>
              <a:t>2</a:t>
            </a:fld>
            <a:endParaRPr lang="en-US" altLang="en-US" smtClean="0"/>
          </a:p>
        </p:txBody>
      </p:sp>
      <p:sp>
        <p:nvSpPr>
          <p:cNvPr id="39941" name="Footer Placeholder 4"/>
          <p:cNvSpPr>
            <a:spLocks noGrp="1"/>
          </p:cNvSpPr>
          <p:nvPr>
            <p:ph type="ftr"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defRPr/>
            </a:pPr>
            <a:endParaRPr lang="en-US" altLang="en-US" smtClean="0">
              <a:latin typeface="Arial" panose="020B0604020202020204" pitchFamily="34" charset="0"/>
            </a:endParaRPr>
          </a:p>
        </p:txBody>
      </p:sp>
    </p:spTree>
    <p:extLst>
      <p:ext uri="{BB962C8B-B14F-4D97-AF65-F5344CB8AC3E}">
        <p14:creationId xmlns:p14="http://schemas.microsoft.com/office/powerpoint/2010/main" val="3735776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16CEEC6-D23E-48DA-B83F-DED40043A0CC}" type="slidenum">
              <a:rPr lang="en-US" altLang="en-US" smtClean="0"/>
              <a:pPr/>
              <a:t>32</a:t>
            </a:fld>
            <a:endParaRPr lang="en-US" alt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i="1" smtClean="0">
                <a:latin typeface="Arial" panose="020B0604020202020204" pitchFamily="34" charset="0"/>
              </a:rPr>
              <a:t>P</a:t>
            </a:r>
            <a:r>
              <a:rPr lang="en-US" altLang="en-US" smtClean="0">
                <a:latin typeface="Arial" panose="020B0604020202020204" pitchFamily="34" charset="0"/>
              </a:rPr>
              <a:t> and </a:t>
            </a:r>
            <a:r>
              <a:rPr lang="en-US" altLang="en-US" i="1" smtClean="0">
                <a:latin typeface="Arial" panose="020B0604020202020204" pitchFamily="34" charset="0"/>
              </a:rPr>
              <a:t>Q</a:t>
            </a:r>
            <a:r>
              <a:rPr lang="en-US" altLang="en-US" smtClean="0">
                <a:latin typeface="Arial" panose="020B0604020202020204" pitchFamily="34" charset="0"/>
              </a:rPr>
              <a:t> are polynomials</a:t>
            </a:r>
          </a:p>
        </p:txBody>
      </p:sp>
    </p:spTree>
    <p:extLst>
      <p:ext uri="{BB962C8B-B14F-4D97-AF65-F5344CB8AC3E}">
        <p14:creationId xmlns:p14="http://schemas.microsoft.com/office/powerpoint/2010/main" val="838094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038E3EB-C53E-4352-AD67-FDE3E67B83EC}" type="slidenum">
              <a:rPr lang="en-US" altLang="en-US" smtClean="0"/>
              <a:pPr/>
              <a:t>33</a:t>
            </a:fld>
            <a:endParaRPr lang="en-US" alt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i="1" smtClean="0">
                <a:latin typeface="Arial" panose="020B0604020202020204" pitchFamily="34" charset="0"/>
              </a:rPr>
              <a:t>P</a:t>
            </a:r>
            <a:r>
              <a:rPr lang="en-US" altLang="en-US" smtClean="0">
                <a:latin typeface="Arial" panose="020B0604020202020204" pitchFamily="34" charset="0"/>
              </a:rPr>
              <a:t> and </a:t>
            </a:r>
            <a:r>
              <a:rPr lang="en-US" altLang="en-US" i="1" smtClean="0">
                <a:latin typeface="Arial" panose="020B0604020202020204" pitchFamily="34" charset="0"/>
              </a:rPr>
              <a:t>Q</a:t>
            </a:r>
            <a:r>
              <a:rPr lang="en-US" altLang="en-US" smtClean="0">
                <a:latin typeface="Arial" panose="020B0604020202020204" pitchFamily="34" charset="0"/>
              </a:rPr>
              <a:t> are polynomials</a:t>
            </a:r>
          </a:p>
        </p:txBody>
      </p:sp>
    </p:spTree>
    <p:extLst>
      <p:ext uri="{BB962C8B-B14F-4D97-AF65-F5344CB8AC3E}">
        <p14:creationId xmlns:p14="http://schemas.microsoft.com/office/powerpoint/2010/main" val="990132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C7C35E5-0DB7-4BD5-BE4C-7261B1428162}" type="slidenum">
              <a:rPr lang="en-US" altLang="en-US" smtClean="0"/>
              <a:pPr/>
              <a:t>34</a:t>
            </a:fld>
            <a:endParaRPr lang="en-US" altLang="en-US"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Hàm siêu việt</a:t>
            </a:r>
          </a:p>
          <a:p>
            <a:pPr eaLnBrk="1" hangingPunct="1"/>
            <a:r>
              <a:rPr lang="en-US" altLang="en-US" smtClean="0">
                <a:latin typeface="Arial" panose="020B0604020202020204" pitchFamily="34" charset="0"/>
              </a:rPr>
              <a:t>Sin(-x)=-sinx</a:t>
            </a:r>
          </a:p>
          <a:p>
            <a:pPr eaLnBrk="1" hangingPunct="1"/>
            <a:r>
              <a:rPr lang="en-US" altLang="en-US" smtClean="0">
                <a:latin typeface="Arial" panose="020B0604020202020204" pitchFamily="34" charset="0"/>
              </a:rPr>
              <a:t>Cos(-x) = cosx</a:t>
            </a:r>
          </a:p>
          <a:p>
            <a:pPr eaLnBrk="1" hangingPunct="1"/>
            <a:r>
              <a:rPr lang="en-US" altLang="en-US" i="1" smtClean="0">
                <a:solidFill>
                  <a:srgbClr val="800000"/>
                </a:solidFill>
                <a:latin typeface="Arial" panose="020B0604020202020204" pitchFamily="34" charset="0"/>
              </a:rPr>
              <a:t>R</a:t>
            </a:r>
            <a:r>
              <a:rPr lang="en-US" altLang="en-US" smtClean="0">
                <a:solidFill>
                  <a:srgbClr val="800000"/>
                </a:solidFill>
                <a:latin typeface="Arial" panose="020B0604020202020204" pitchFamily="34" charset="0"/>
              </a:rPr>
              <a:t> = [-1, 1]</a:t>
            </a:r>
          </a:p>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53989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4FE8527-450B-4117-A4C0-520E977709D1}" type="slidenum">
              <a:rPr lang="en-US" altLang="en-US" smtClean="0"/>
              <a:pPr/>
              <a:t>35</a:t>
            </a:fld>
            <a:endParaRPr lang="en-US" alt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Range = (-∞,∞)</a:t>
            </a:r>
          </a:p>
        </p:txBody>
      </p:sp>
    </p:spTree>
    <p:extLst>
      <p:ext uri="{BB962C8B-B14F-4D97-AF65-F5344CB8AC3E}">
        <p14:creationId xmlns:p14="http://schemas.microsoft.com/office/powerpoint/2010/main" val="458289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AF57993-86DF-42FD-B494-75249DAD2626}" type="slidenum">
              <a:rPr lang="en-US" altLang="en-US" smtClean="0"/>
              <a:pPr/>
              <a:t>36</a:t>
            </a:fld>
            <a:endParaRPr lang="en-US" alt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132919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5904271-7062-4BCF-8963-693C0A5EDA2B}" type="slidenum">
              <a:rPr lang="en-US" altLang="en-US" smtClean="0"/>
              <a:pPr/>
              <a:t>37</a:t>
            </a:fld>
            <a:endParaRPr lang="en-US" alt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Domain?</a:t>
            </a:r>
          </a:p>
          <a:p>
            <a:pPr eaLnBrk="1" hangingPunct="1"/>
            <a:r>
              <a:rPr lang="en-US" altLang="en-US" smtClean="0">
                <a:latin typeface="Arial" panose="020B0604020202020204" pitchFamily="34" charset="0"/>
              </a:rPr>
              <a:t>Range?</a:t>
            </a:r>
          </a:p>
          <a:p>
            <a:pPr eaLnBrk="1" hangingPunct="1"/>
            <a:r>
              <a:rPr lang="en-US" altLang="en-US" smtClean="0">
                <a:latin typeface="Arial" panose="020B0604020202020204" pitchFamily="34" charset="0"/>
              </a:rPr>
              <a:t>Graph when a&gt;1; a&lt;1</a:t>
            </a:r>
          </a:p>
        </p:txBody>
      </p:sp>
    </p:spTree>
    <p:extLst>
      <p:ext uri="{BB962C8B-B14F-4D97-AF65-F5344CB8AC3E}">
        <p14:creationId xmlns:p14="http://schemas.microsoft.com/office/powerpoint/2010/main" val="765898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0DB39D3-FCF9-4A7C-9F3E-87FEA74B4A31}" type="slidenum">
              <a:rPr lang="en-US" altLang="en-US" smtClean="0"/>
              <a:pPr/>
              <a:t>38</a:t>
            </a:fld>
            <a:endParaRPr lang="en-US" alt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0&lt;a≠1; x&gt;0</a:t>
            </a:r>
          </a:p>
        </p:txBody>
      </p:sp>
    </p:spTree>
    <p:extLst>
      <p:ext uri="{BB962C8B-B14F-4D97-AF65-F5344CB8AC3E}">
        <p14:creationId xmlns:p14="http://schemas.microsoft.com/office/powerpoint/2010/main" val="33128168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800" smtClean="0">
                <a:solidFill>
                  <a:srgbClr val="000090"/>
                </a:solidFill>
                <a:latin typeface="Arial" panose="020B0604020202020204" pitchFamily="34" charset="0"/>
              </a:rPr>
              <a:t>PIECEWISE</a:t>
            </a:r>
            <a:endParaRPr lang="en-US" altLang="en-US" smtClean="0">
              <a:latin typeface="Arial" panose="020B0604020202020204" pitchFamily="34"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EFB122D-ED3F-415C-9F59-621A5BAE713F}" type="slidenum">
              <a:rPr lang="en-US" altLang="en-US" smtClean="0"/>
              <a:pPr/>
              <a:t>39</a:t>
            </a:fld>
            <a:endParaRPr lang="en-US" altLang="en-US" smtClean="0"/>
          </a:p>
        </p:txBody>
      </p:sp>
    </p:spTree>
    <p:extLst>
      <p:ext uri="{BB962C8B-B14F-4D97-AF65-F5344CB8AC3E}">
        <p14:creationId xmlns:p14="http://schemas.microsoft.com/office/powerpoint/2010/main" val="42277811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 xmlns:a16="http://schemas.microsoft.com/office/drawing/2014/main" id="{72FDF7A4-D9F5-47CA-92C2-4B92A0116A91}"/>
              </a:ext>
            </a:extLst>
          </p:cNvPr>
          <p:cNvSpPr>
            <a:spLocks noGrp="1" noRot="1" noChangeAspect="1" noTextEdit="1"/>
          </p:cNvSpPr>
          <p:nvPr>
            <p:ph type="sldImg"/>
          </p:nvPr>
        </p:nvSpPr>
        <p:spPr>
          <a:ln/>
        </p:spPr>
      </p:sp>
      <p:sp>
        <p:nvSpPr>
          <p:cNvPr id="66562" name="Notes Placeholder 2">
            <a:extLst>
              <a:ext uri="{FF2B5EF4-FFF2-40B4-BE49-F238E27FC236}">
                <a16:creationId xmlns="" xmlns:a16="http://schemas.microsoft.com/office/drawing/2014/main" id="{6674BD34-76B1-4B5F-8704-9C2CCADA5E8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f+c; f-c</a:t>
            </a:r>
          </a:p>
        </p:txBody>
      </p:sp>
      <p:sp>
        <p:nvSpPr>
          <p:cNvPr id="66563" name="Slide Number Placeholder 3">
            <a:extLst>
              <a:ext uri="{FF2B5EF4-FFF2-40B4-BE49-F238E27FC236}">
                <a16:creationId xmlns="" xmlns:a16="http://schemas.microsoft.com/office/drawing/2014/main" id="{45DE9E24-89EA-4A3D-B3A1-76FCE2E877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D24AA55-75EE-4F9F-BF22-37F8C7752D16}" type="slidenum">
              <a:rPr lang="en-US" altLang="en-US" sz="1200"/>
              <a:pPr eaLnBrk="1" hangingPunct="1"/>
              <a:t>41</a:t>
            </a:fld>
            <a:endParaRPr lang="en-US" altLang="en-US" sz="1200"/>
          </a:p>
        </p:txBody>
      </p:sp>
    </p:spTree>
    <p:extLst>
      <p:ext uri="{BB962C8B-B14F-4D97-AF65-F5344CB8AC3E}">
        <p14:creationId xmlns:p14="http://schemas.microsoft.com/office/powerpoint/2010/main" val="2154967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ChangeArrowheads="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0972DEC-F6B8-4671-9357-0BC105D533C8}" type="slidenum">
              <a:rPr lang="en-US" altLang="en-US" smtClean="0"/>
              <a:pPr/>
              <a:t>43</a:t>
            </a:fld>
            <a:endParaRPr lang="en-US" altLang="en-US" smtClean="0"/>
          </a:p>
        </p:txBody>
      </p:sp>
    </p:spTree>
    <p:extLst>
      <p:ext uri="{BB962C8B-B14F-4D97-AF65-F5344CB8AC3E}">
        <p14:creationId xmlns:p14="http://schemas.microsoft.com/office/powerpoint/2010/main" val="252703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ChangeArrowheads="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the importance of basic elementary functions, limits and continuity</a:t>
            </a: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3A97153-99A5-4D6B-B164-AF4B34F7367E}" type="slidenum">
              <a:rPr lang="en-US" altLang="en-US" smtClean="0"/>
              <a:pPr/>
              <a:t>3</a:t>
            </a:fld>
            <a:endParaRPr lang="en-US" altLang="en-US" smtClean="0"/>
          </a:p>
        </p:txBody>
      </p:sp>
    </p:spTree>
    <p:extLst>
      <p:ext uri="{BB962C8B-B14F-4D97-AF65-F5344CB8AC3E}">
        <p14:creationId xmlns:p14="http://schemas.microsoft.com/office/powerpoint/2010/main" val="3630423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ChangeArrowheads="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07D06E8D-D802-4641-B342-B251D534A6A0}" type="slidenum">
              <a:rPr lang="en-US" altLang="en-US" smtClean="0"/>
              <a:pPr/>
              <a:t>44</a:t>
            </a:fld>
            <a:endParaRPr lang="en-US" altLang="en-US" smtClean="0"/>
          </a:p>
        </p:txBody>
      </p:sp>
    </p:spTree>
    <p:extLst>
      <p:ext uri="{BB962C8B-B14F-4D97-AF65-F5344CB8AC3E}">
        <p14:creationId xmlns:p14="http://schemas.microsoft.com/office/powerpoint/2010/main" val="2864630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endParaRPr>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33658EC-04AD-4629-B57C-7A1DA93A2D69}" type="slidenum">
              <a:rPr lang="en-US" smtClean="0"/>
              <a:pPr/>
              <a:t>45</a:t>
            </a:fld>
            <a:endParaRPr lang="en-US" smtClean="0"/>
          </a:p>
        </p:txBody>
      </p:sp>
    </p:spTree>
    <p:extLst>
      <p:ext uri="{BB962C8B-B14F-4D97-AF65-F5344CB8AC3E}">
        <p14:creationId xmlns:p14="http://schemas.microsoft.com/office/powerpoint/2010/main" val="1230162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72FB747C-A7CC-4092-98B1-CA7531EE004B}" type="slidenum">
              <a:rPr lang="en-US" altLang="en-US" smtClean="0"/>
              <a:pPr/>
              <a:t>4</a:t>
            </a:fld>
            <a:endParaRPr lang="en-US" altLang="en-US" smtClean="0"/>
          </a:p>
        </p:txBody>
      </p:sp>
    </p:spTree>
    <p:extLst>
      <p:ext uri="{BB962C8B-B14F-4D97-AF65-F5344CB8AC3E}">
        <p14:creationId xmlns:p14="http://schemas.microsoft.com/office/powerpoint/2010/main" val="4103846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AC5160CB-63DB-45BD-AD0B-0070D6B66414}" type="slidenum">
              <a:rPr lang="en-US" altLang="en-US" smtClean="0"/>
              <a:pPr/>
              <a:t>8</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379146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28F4DCB-B0BF-4C75-B092-66424C7F34A7}" type="slidenum">
              <a:rPr lang="en-US" altLang="en-US" smtClean="0"/>
              <a:pPr/>
              <a:t>13</a:t>
            </a:fld>
            <a:endParaRPr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Perpendicular projection of the graph to the Ox is domain</a:t>
            </a:r>
          </a:p>
          <a:p>
            <a:pPr eaLnBrk="1" hangingPunct="1"/>
            <a:r>
              <a:rPr lang="en-US" altLang="en-US" smtClean="0">
                <a:latin typeface="Arial" panose="020B0604020202020204" pitchFamily="34" charset="0"/>
              </a:rPr>
              <a:t>Perpendicular projection of the graph to the Oy is range</a:t>
            </a:r>
          </a:p>
        </p:txBody>
      </p:sp>
    </p:spTree>
    <p:extLst>
      <p:ext uri="{BB962C8B-B14F-4D97-AF65-F5344CB8AC3E}">
        <p14:creationId xmlns:p14="http://schemas.microsoft.com/office/powerpoint/2010/main" val="3335314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A524D8E-E397-4835-B5B5-3C018A2D6811}" type="slidenum">
              <a:rPr lang="en-US" altLang="en-US" smtClean="0"/>
              <a:pPr/>
              <a:t>14</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422169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9E64582-8B2E-464D-912F-8604D5A32E29}" type="slidenum">
              <a:rPr lang="en-US" altLang="en-US" smtClean="0"/>
              <a:pPr/>
              <a:t>15</a:t>
            </a:fld>
            <a:endParaRPr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LcPeriod"/>
            </a:pPr>
            <a:endParaRPr lang="en-US" altLang="en-US" smtClean="0">
              <a:latin typeface="Arial" panose="020B0604020202020204" pitchFamily="34" charset="0"/>
            </a:endParaRPr>
          </a:p>
        </p:txBody>
      </p:sp>
    </p:spTree>
    <p:extLst>
      <p:ext uri="{BB962C8B-B14F-4D97-AF65-F5344CB8AC3E}">
        <p14:creationId xmlns:p14="http://schemas.microsoft.com/office/powerpoint/2010/main" val="2366872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1440A019-2B56-4BAA-9494-8FB3AC32274D}" type="slidenum">
              <a:rPr lang="en-US" altLang="en-US" smtClean="0"/>
              <a:pPr/>
              <a:t>30</a:t>
            </a:fld>
            <a:endParaRPr lang="en-US" alt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254805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345097F-FA35-41F3-A670-A538CA324445}" type="slidenum">
              <a:rPr lang="en-US" altLang="en-US" smtClean="0"/>
              <a:pPr/>
              <a:t>31</a:t>
            </a:fld>
            <a:endParaRPr lang="en-US" alt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rPr>
              <a:t>a</a:t>
            </a:r>
            <a:r>
              <a:rPr lang="en-US" altLang="en-US" baseline="-25000" smtClean="0">
                <a:latin typeface="Arial" panose="020B0604020202020204" pitchFamily="34" charset="0"/>
              </a:rPr>
              <a:t>n</a:t>
            </a:r>
            <a:r>
              <a:rPr lang="en-US" altLang="en-US" smtClean="0">
                <a:latin typeface="Arial" panose="020B0604020202020204" pitchFamily="34" charset="0"/>
              </a:rPr>
              <a:t> ≠0</a:t>
            </a:r>
          </a:p>
        </p:txBody>
      </p:sp>
    </p:spTree>
    <p:extLst>
      <p:ext uri="{BB962C8B-B14F-4D97-AF65-F5344CB8AC3E}">
        <p14:creationId xmlns:p14="http://schemas.microsoft.com/office/powerpoint/2010/main" val="58862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1/4/2022</a:t>
            </a:fld>
            <a:endParaRPr lang="en-US" dirty="0"/>
          </a:p>
        </p:txBody>
      </p:sp>
      <p:sp>
        <p:nvSpPr>
          <p:cNvPr id="5" name="Footer Placeholder 4">
            <a:extLst>
              <a:ext uri="{FF2B5EF4-FFF2-40B4-BE49-F238E27FC236}">
                <a16:creationId xmlns=""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105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1/4/2022</a:t>
            </a:fld>
            <a:endParaRPr lang="en-US" dirty="0"/>
          </a:p>
        </p:txBody>
      </p:sp>
      <p:sp>
        <p:nvSpPr>
          <p:cNvPr id="8" name="Footer Placeholder 7">
            <a:extLst>
              <a:ext uri="{FF2B5EF4-FFF2-40B4-BE49-F238E27FC236}">
                <a16:creationId xmlns=""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824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1/4/2022</a:t>
            </a:fld>
            <a:endParaRPr lang="en-US" dirty="0"/>
          </a:p>
        </p:txBody>
      </p:sp>
      <p:sp>
        <p:nvSpPr>
          <p:cNvPr id="8" name="Footer Placeholder 7">
            <a:extLst>
              <a:ext uri="{FF2B5EF4-FFF2-40B4-BE49-F238E27FC236}">
                <a16:creationId xmlns=""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036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9674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496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803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accent1">
                    <a:lumMod val="50000"/>
                  </a:schemeClr>
                </a:solidFill>
                <a:latin typeface="Consolas" panose="020B0609020204030204" pitchFamily="49"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atin typeface="Ancuu" pitchFamily="2" charset="0"/>
              </a:defRPr>
            </a:lvl1pPr>
            <a:lvl2pPr>
              <a:defRPr sz="2400">
                <a:latin typeface="Ancuu" pitchFamily="2" charset="0"/>
              </a:defRPr>
            </a:lvl2pPr>
            <a:lvl3pPr>
              <a:defRPr>
                <a:latin typeface="Ancuu" pitchFamily="2" charset="0"/>
              </a:defRPr>
            </a:lvl3pPr>
            <a:lvl4pPr>
              <a:defRPr>
                <a:latin typeface="Ancuu" pitchFamily="2" charset="0"/>
              </a:defRPr>
            </a:lvl4pPr>
            <a:lvl5pPr>
              <a:defRPr>
                <a:latin typeface="Ancuu" pitchFamily="2" charset="0"/>
              </a:defRPr>
            </a:lvl5pPr>
          </a:lstStyle>
          <a:p>
            <a:pPr lvl="0"/>
            <a:r>
              <a:rPr lang="en-US" dirty="0"/>
              <a:t>Click to edit Master text styles</a:t>
            </a:r>
          </a:p>
          <a:p>
            <a:pPr lvl="1"/>
            <a:r>
              <a:rPr lang="en-US" dirty="0"/>
              <a:t>Second level</a:t>
            </a:r>
          </a:p>
        </p:txBody>
      </p:sp>
      <p:sp>
        <p:nvSpPr>
          <p:cNvPr id="7" name="Date Placeholder 6">
            <a:extLst>
              <a:ext uri="{FF2B5EF4-FFF2-40B4-BE49-F238E27FC236}">
                <a16:creationId xmlns=""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1/4/2022</a:t>
            </a:fld>
            <a:endParaRPr lang="en-US" dirty="0"/>
          </a:p>
        </p:txBody>
      </p:sp>
      <p:sp>
        <p:nvSpPr>
          <p:cNvPr id="8" name="Footer Placeholder 7">
            <a:extLst>
              <a:ext uri="{FF2B5EF4-FFF2-40B4-BE49-F238E27FC236}">
                <a16:creationId xmlns=""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4134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1/4/2022</a:t>
            </a:fld>
            <a:endParaRPr lang="en-US" dirty="0"/>
          </a:p>
        </p:txBody>
      </p:sp>
      <p:sp>
        <p:nvSpPr>
          <p:cNvPr id="8" name="Footer Placeholder 7">
            <a:extLst>
              <a:ext uri="{FF2B5EF4-FFF2-40B4-BE49-F238E27FC236}">
                <a16:creationId xmlns=""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7551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1/4/2022</a:t>
            </a:fld>
            <a:endParaRPr lang="en-US" dirty="0"/>
          </a:p>
        </p:txBody>
      </p:sp>
      <p:sp>
        <p:nvSpPr>
          <p:cNvPr id="9" name="Footer Placeholder 8">
            <a:extLst>
              <a:ext uri="{FF2B5EF4-FFF2-40B4-BE49-F238E27FC236}">
                <a16:creationId xmlns=""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75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1/4/2022</a:t>
            </a:fld>
            <a:endParaRPr lang="en-US" dirty="0"/>
          </a:p>
        </p:txBody>
      </p:sp>
      <p:sp>
        <p:nvSpPr>
          <p:cNvPr id="11" name="Footer Placeholder 10">
            <a:extLst>
              <a:ext uri="{FF2B5EF4-FFF2-40B4-BE49-F238E27FC236}">
                <a16:creationId xmlns=""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994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1/4/2022</a:t>
            </a:fld>
            <a:endParaRPr lang="en-US" dirty="0"/>
          </a:p>
        </p:txBody>
      </p:sp>
      <p:sp>
        <p:nvSpPr>
          <p:cNvPr id="7" name="Footer Placeholder 6">
            <a:extLst>
              <a:ext uri="{FF2B5EF4-FFF2-40B4-BE49-F238E27FC236}">
                <a16:creationId xmlns=""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89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1/4/2022</a:t>
            </a:fld>
            <a:endParaRPr lang="en-US" dirty="0"/>
          </a:p>
        </p:txBody>
      </p:sp>
      <p:sp>
        <p:nvSpPr>
          <p:cNvPr id="3" name="Footer Placeholder 2">
            <a:extLst>
              <a:ext uri="{FF2B5EF4-FFF2-40B4-BE49-F238E27FC236}">
                <a16:creationId xmlns=""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795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1/4/2022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5568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1/4/2022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9836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1/4/2022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95152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7" r:id="rId5"/>
    <p:sldLayoutId id="2147483731" r:id="rId6"/>
    <p:sldLayoutId id="2147483732" r:id="rId7"/>
    <p:sldLayoutId id="2147483733" r:id="rId8"/>
    <p:sldLayoutId id="2147483736" r:id="rId9"/>
    <p:sldLayoutId id="2147483734" r:id="rId10"/>
    <p:sldLayoutId id="2147483735" r:id="rId11"/>
    <p:sldLayoutId id="2147483739" r:id="rId12"/>
    <p:sldLayoutId id="2147483740" r:id="rId13"/>
    <p:sldLayoutId id="2147483741" r:id="rId14"/>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2.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32.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31.emf"/><Relationship Id="rId4" Type="http://schemas.openxmlformats.org/officeDocument/2006/relationships/oleObject" Target="../embeddings/oleObject5.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oleObject" Target="../embeddings/oleObject7.bin"/><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notesSlide" Target="../notesSlides/notesSlide12.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35.wmf"/><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13.xml"/><Relationship Id="rId7" Type="http://schemas.openxmlformats.org/officeDocument/2006/relationships/image" Target="../media/image39.wmf"/><Relationship Id="rId12"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41.emf"/><Relationship Id="rId5" Type="http://schemas.openxmlformats.org/officeDocument/2006/relationships/image" Target="../media/image38.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40.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43.wmf"/><Relationship Id="rId4" Type="http://schemas.openxmlformats.org/officeDocument/2006/relationships/oleObject" Target="../embeddings/oleObject14.bin"/></Relationships>
</file>

<file path=ppt/slides/_rels/slide37.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notesSlide" Target="../notesSlides/notesSlide15.xml"/><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4.emf"/><Relationship Id="rId11" Type="http://schemas.openxmlformats.org/officeDocument/2006/relationships/image" Target="../media/image48.jpeg"/><Relationship Id="rId5" Type="http://schemas.openxmlformats.org/officeDocument/2006/relationships/oleObject" Target="../embeddings/oleObject15.bin"/><Relationship Id="rId10" Type="http://schemas.openxmlformats.org/officeDocument/2006/relationships/image" Target="../media/image46.emf"/><Relationship Id="rId4" Type="http://schemas.openxmlformats.org/officeDocument/2006/relationships/image" Target="../media/image47.png"/><Relationship Id="rId9"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0.jpeg"/><Relationship Id="rId5" Type="http://schemas.openxmlformats.org/officeDocument/2006/relationships/image" Target="../media/image49.emf"/><Relationship Id="rId4" Type="http://schemas.openxmlformats.org/officeDocument/2006/relationships/oleObject" Target="../embeddings/oleObject18.bin"/></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6.jpe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notesSlide" Target="../notesSlides/notesSlide21.xml"/><Relationship Id="rId7" Type="http://schemas.openxmlformats.org/officeDocument/2006/relationships/oleObject" Target="../embeddings/oleObject20.bin"/><Relationship Id="rId12" Type="http://schemas.openxmlformats.org/officeDocument/2006/relationships/image" Target="../media/image60.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7.e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59.emf"/><Relationship Id="rId4" Type="http://schemas.openxmlformats.org/officeDocument/2006/relationships/image" Target="../media/image61.jpeg"/><Relationship Id="rId9" Type="http://schemas.openxmlformats.org/officeDocument/2006/relationships/oleObject" Target="../embeddings/oleObject21.bin"/></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descr="Kết quả hình ảnh cho engineering">
            <a:extLst/>
          </p:cNvPr>
          <p:cNvSpPr>
            <a:spLocks noChangeAspect="1" noChangeArrowheads="1"/>
          </p:cNvSpPr>
          <p:nvPr/>
        </p:nvSpPr>
        <p:spPr bwMode="auto">
          <a:xfrm>
            <a:off x="2133600" y="457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pPr eaLnBrk="1" hangingPunct="1">
              <a:defRPr/>
            </a:pPr>
            <a:endParaRPr lang="en-US"/>
          </a:p>
        </p:txBody>
      </p:sp>
      <p:sp>
        <p:nvSpPr>
          <p:cNvPr id="20483" name="Title 1"/>
          <p:cNvSpPr>
            <a:spLocks noGrp="1"/>
          </p:cNvSpPr>
          <p:nvPr>
            <p:ph type="ctrTitle"/>
          </p:nvPr>
        </p:nvSpPr>
        <p:spPr>
          <a:xfrm>
            <a:off x="1676400" y="342900"/>
            <a:ext cx="7969876" cy="2857500"/>
          </a:xfrm>
        </p:spPr>
        <p:txBody>
          <a:bodyPr>
            <a:noAutofit/>
          </a:bodyPr>
          <a:lstStyle/>
          <a:p>
            <a:pPr eaLnBrk="1" hangingPunct="1"/>
            <a:r>
              <a:rPr lang="en-US" altLang="en-US" sz="4400" b="1" dirty="0" smtClean="0">
                <a:solidFill>
                  <a:srgbClr val="FF0000"/>
                </a:solidFill>
                <a:ea typeface="MS PGothic" panose="020B0600070205080204" pitchFamily="34" charset="-128"/>
              </a:rPr>
              <a:t>MATHEMATICS FOR ENGINEERING</a:t>
            </a:r>
            <a:br>
              <a:rPr lang="en-US" altLang="en-US" sz="4400" b="1" dirty="0" smtClean="0">
                <a:solidFill>
                  <a:srgbClr val="FF0000"/>
                </a:solidFill>
                <a:ea typeface="MS PGothic" panose="020B0600070205080204" pitchFamily="34" charset="-128"/>
              </a:rPr>
            </a:br>
            <a:endParaRPr lang="en-US" altLang="en-US" sz="4400" dirty="0" smtClean="0"/>
          </a:p>
        </p:txBody>
      </p:sp>
      <p:sp>
        <p:nvSpPr>
          <p:cNvPr id="3" name="Subtitle 2">
            <a:extLst/>
          </p:cNvPr>
          <p:cNvSpPr>
            <a:spLocks noGrp="1"/>
          </p:cNvSpPr>
          <p:nvPr>
            <p:ph type="subTitle" idx="1"/>
          </p:nvPr>
        </p:nvSpPr>
        <p:spPr>
          <a:xfrm>
            <a:off x="3048000" y="4114800"/>
            <a:ext cx="6400800" cy="990600"/>
          </a:xfrm>
        </p:spPr>
        <p:txBody>
          <a:bodyPr/>
          <a:lstStyle/>
          <a:p>
            <a:pPr>
              <a:defRPr/>
            </a:pPr>
            <a:endParaRPr lang="en-US" altLang="en-US" b="1" dirty="0">
              <a:solidFill>
                <a:srgbClr val="7030A0"/>
              </a:solidFill>
            </a:endParaRPr>
          </a:p>
          <a:p>
            <a:pPr>
              <a:defRPr/>
            </a:pPr>
            <a:endParaRPr lang="en-US" altLang="en-US" sz="2800" b="1" dirty="0">
              <a:solidFill>
                <a:srgbClr val="7030A0"/>
              </a:solidFill>
            </a:endParaRPr>
          </a:p>
          <a:p>
            <a:pPr>
              <a:defRPr/>
            </a:pPr>
            <a:endParaRPr lang="en-US" dirty="0"/>
          </a:p>
        </p:txBody>
      </p:sp>
      <p:sp>
        <p:nvSpPr>
          <p:cNvPr id="6" name="Rectangle 5"/>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le 1"/>
          <p:cNvSpPr/>
          <p:nvPr/>
        </p:nvSpPr>
        <p:spPr>
          <a:xfrm>
            <a:off x="7467600" y="6019800"/>
            <a:ext cx="1981200" cy="381000"/>
          </a:xfrm>
          <a:prstGeom prst="rect">
            <a:avLst/>
          </a:prstGeom>
          <a:solidFill>
            <a:srgbClr val="FF9933"/>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953540149"/>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22C5FE-4BEE-4CE2-9A6A-E080584D2C92}"/>
              </a:ext>
            </a:extLst>
          </p:cNvPr>
          <p:cNvSpPr>
            <a:spLocks noGrp="1"/>
          </p:cNvSpPr>
          <p:nvPr>
            <p:ph type="title"/>
          </p:nvPr>
        </p:nvSpPr>
        <p:spPr/>
        <p:txBody>
          <a:bodyPr/>
          <a:lstStyle/>
          <a:p>
            <a:r>
              <a:rPr lang="en-US" dirty="0"/>
              <a:t>Functions – example  </a:t>
            </a:r>
          </a:p>
        </p:txBody>
      </p:sp>
      <p:sp>
        <p:nvSpPr>
          <p:cNvPr id="3" name="Content Placeholder 2">
            <a:extLst>
              <a:ext uri="{FF2B5EF4-FFF2-40B4-BE49-F238E27FC236}">
                <a16:creationId xmlns="" xmlns:a16="http://schemas.microsoft.com/office/drawing/2014/main" id="{040601CC-40CD-47CF-8B73-40148826D75A}"/>
              </a:ext>
            </a:extLst>
          </p:cNvPr>
          <p:cNvSpPr>
            <a:spLocks noGrp="1"/>
          </p:cNvSpPr>
          <p:nvPr>
            <p:ph idx="1"/>
          </p:nvPr>
        </p:nvSpPr>
        <p:spPr>
          <a:xfrm>
            <a:off x="1097280" y="2108201"/>
            <a:ext cx="10058400" cy="3760891"/>
          </a:xfrm>
        </p:spPr>
        <p:txBody>
          <a:bodyPr/>
          <a:lstStyle/>
          <a:p>
            <a:pPr algn="ctr"/>
            <a:r>
              <a:rPr lang="en-US" sz="4400" dirty="0"/>
              <a:t>f(x) = x</a:t>
            </a:r>
            <a:r>
              <a:rPr lang="en-US" sz="4400" baseline="30000" dirty="0"/>
              <a:t>2</a:t>
            </a:r>
          </a:p>
          <a:p>
            <a:endParaRPr lang="en-US" dirty="0"/>
          </a:p>
        </p:txBody>
      </p:sp>
      <p:sp>
        <p:nvSpPr>
          <p:cNvPr id="5" name="TextBox 4">
            <a:extLst>
              <a:ext uri="{FF2B5EF4-FFF2-40B4-BE49-F238E27FC236}">
                <a16:creationId xmlns="" xmlns:a16="http://schemas.microsoft.com/office/drawing/2014/main" id="{86D5CBAB-686B-473D-8860-A9881CFE0A73}"/>
              </a:ext>
            </a:extLst>
          </p:cNvPr>
          <p:cNvSpPr txBox="1"/>
          <p:nvPr/>
        </p:nvSpPr>
        <p:spPr>
          <a:xfrm>
            <a:off x="8980586" y="3708920"/>
            <a:ext cx="1595309" cy="584775"/>
          </a:xfrm>
          <a:prstGeom prst="rect">
            <a:avLst/>
          </a:prstGeom>
          <a:solidFill>
            <a:srgbClr val="FFFF99"/>
          </a:solidFill>
          <a:ln>
            <a:solidFill>
              <a:srgbClr val="0070C0"/>
            </a:solidFill>
          </a:ln>
        </p:spPr>
        <p:txBody>
          <a:bodyPr wrap="none" rtlCol="0">
            <a:spAutoFit/>
          </a:bodyPr>
          <a:lstStyle/>
          <a:p>
            <a:r>
              <a:rPr lang="en-US" sz="3200" dirty="0">
                <a:latin typeface="Ancuu" pitchFamily="2" charset="0"/>
              </a:rPr>
              <a:t>Output</a:t>
            </a:r>
          </a:p>
        </p:txBody>
      </p:sp>
      <p:sp>
        <p:nvSpPr>
          <p:cNvPr id="8" name="TextBox 7">
            <a:extLst>
              <a:ext uri="{FF2B5EF4-FFF2-40B4-BE49-F238E27FC236}">
                <a16:creationId xmlns="" xmlns:a16="http://schemas.microsoft.com/office/drawing/2014/main" id="{CF3DA4F9-C0A6-4607-8A6C-5798CE7D2CB8}"/>
              </a:ext>
            </a:extLst>
          </p:cNvPr>
          <p:cNvSpPr txBox="1"/>
          <p:nvPr/>
        </p:nvSpPr>
        <p:spPr>
          <a:xfrm>
            <a:off x="1975664" y="3708920"/>
            <a:ext cx="1225015" cy="584775"/>
          </a:xfrm>
          <a:prstGeom prst="rect">
            <a:avLst/>
          </a:prstGeom>
          <a:solidFill>
            <a:srgbClr val="FFFF99"/>
          </a:solidFill>
          <a:ln>
            <a:solidFill>
              <a:srgbClr val="0070C0"/>
            </a:solidFill>
          </a:ln>
        </p:spPr>
        <p:txBody>
          <a:bodyPr wrap="none" rtlCol="0">
            <a:spAutoFit/>
          </a:bodyPr>
          <a:lstStyle/>
          <a:p>
            <a:r>
              <a:rPr lang="en-US" sz="3200" dirty="0">
                <a:latin typeface="Ancuu" pitchFamily="2" charset="0"/>
              </a:rPr>
              <a:t>Input</a:t>
            </a:r>
          </a:p>
        </p:txBody>
      </p:sp>
      <p:sp>
        <p:nvSpPr>
          <p:cNvPr id="12" name="TextBox 11">
            <a:extLst>
              <a:ext uri="{FF2B5EF4-FFF2-40B4-BE49-F238E27FC236}">
                <a16:creationId xmlns="" xmlns:a16="http://schemas.microsoft.com/office/drawing/2014/main" id="{10DCF9FD-8490-42F4-87BD-2619C2689660}"/>
              </a:ext>
            </a:extLst>
          </p:cNvPr>
          <p:cNvSpPr txBox="1"/>
          <p:nvPr/>
        </p:nvSpPr>
        <p:spPr>
          <a:xfrm>
            <a:off x="4266208" y="3462206"/>
            <a:ext cx="3648849" cy="1077218"/>
          </a:xfrm>
          <a:prstGeom prst="rect">
            <a:avLst/>
          </a:prstGeom>
          <a:solidFill>
            <a:schemeClr val="accent1">
              <a:lumMod val="40000"/>
              <a:lumOff val="60000"/>
            </a:schemeClr>
          </a:solidFill>
          <a:ln>
            <a:solidFill>
              <a:srgbClr val="FFC000"/>
            </a:solidFill>
          </a:ln>
        </p:spPr>
        <p:txBody>
          <a:bodyPr wrap="square" rtlCol="0">
            <a:spAutoFit/>
          </a:bodyPr>
          <a:lstStyle/>
          <a:p>
            <a:r>
              <a:rPr lang="en-US" sz="3200" dirty="0">
                <a:latin typeface="Ancuu" pitchFamily="2" charset="0"/>
              </a:rPr>
              <a:t>Rule: output is square of input </a:t>
            </a:r>
          </a:p>
        </p:txBody>
      </p:sp>
      <p:cxnSp>
        <p:nvCxnSpPr>
          <p:cNvPr id="34" name="Straight Arrow Connector 33">
            <a:extLst>
              <a:ext uri="{FF2B5EF4-FFF2-40B4-BE49-F238E27FC236}">
                <a16:creationId xmlns="" xmlns:a16="http://schemas.microsoft.com/office/drawing/2014/main" id="{BAEE0A39-7549-466E-9EAD-C3AF2A35950D}"/>
              </a:ext>
            </a:extLst>
          </p:cNvPr>
          <p:cNvCxnSpPr>
            <a:stCxn id="8" idx="3"/>
            <a:endCxn id="12" idx="1"/>
          </p:cNvCxnSpPr>
          <p:nvPr/>
        </p:nvCxnSpPr>
        <p:spPr>
          <a:xfrm flipV="1">
            <a:off x="3200679" y="4000815"/>
            <a:ext cx="1065529" cy="49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BBB4A4D6-D38E-4E8E-8B54-089E4D02B554}"/>
              </a:ext>
            </a:extLst>
          </p:cNvPr>
          <p:cNvCxnSpPr/>
          <p:nvPr/>
        </p:nvCxnSpPr>
        <p:spPr>
          <a:xfrm flipV="1">
            <a:off x="7915057" y="4000815"/>
            <a:ext cx="1065529" cy="493"/>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 xmlns:a16="http://schemas.microsoft.com/office/drawing/2014/main" id="{D15B8C87-8270-452C-840B-6DCEE0049CB9}"/>
              </a:ext>
            </a:extLst>
          </p:cNvPr>
          <p:cNvCxnSpPr/>
          <p:nvPr/>
        </p:nvCxnSpPr>
        <p:spPr>
          <a:xfrm flipV="1">
            <a:off x="2913321" y="2753833"/>
            <a:ext cx="2743200" cy="955087"/>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 xmlns:a16="http://schemas.microsoft.com/office/drawing/2014/main" id="{8FCA8612-E4F4-4CED-BDD3-6F9A5AAF21B1}"/>
              </a:ext>
            </a:extLst>
          </p:cNvPr>
          <p:cNvCxnSpPr>
            <a:stCxn id="5" idx="0"/>
          </p:cNvCxnSpPr>
          <p:nvPr/>
        </p:nvCxnSpPr>
        <p:spPr>
          <a:xfrm flipH="1" flipV="1">
            <a:off x="7076222" y="2671147"/>
            <a:ext cx="2702019" cy="1037773"/>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8464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4B756-CFF9-46C7-8E1C-F5EB6F7B4126}"/>
              </a:ext>
            </a:extLst>
          </p:cNvPr>
          <p:cNvSpPr>
            <a:spLocks noGrp="1"/>
          </p:cNvSpPr>
          <p:nvPr>
            <p:ph type="title"/>
          </p:nvPr>
        </p:nvSpPr>
        <p:spPr/>
        <p:txBody>
          <a:bodyPr/>
          <a:lstStyle/>
          <a:p>
            <a:r>
              <a:rPr lang="en-US" dirty="0"/>
              <a:t>Functions – example </a:t>
            </a:r>
          </a:p>
        </p:txBody>
      </p:sp>
      <p:sp>
        <p:nvSpPr>
          <p:cNvPr id="5" name="TextBox 4">
            <a:extLst>
              <a:ext uri="{FF2B5EF4-FFF2-40B4-BE49-F238E27FC236}">
                <a16:creationId xmlns="" xmlns:a16="http://schemas.microsoft.com/office/drawing/2014/main" id="{A20DFEAF-8BDC-440A-BEEB-BB4C25754E65}"/>
              </a:ext>
            </a:extLst>
          </p:cNvPr>
          <p:cNvSpPr txBox="1"/>
          <p:nvPr/>
        </p:nvSpPr>
        <p:spPr>
          <a:xfrm>
            <a:off x="5846933" y="2317416"/>
            <a:ext cx="3071675" cy="3108543"/>
          </a:xfrm>
          <a:prstGeom prst="rect">
            <a:avLst/>
          </a:prstGeom>
          <a:solidFill>
            <a:srgbClr val="FFFF99"/>
          </a:solidFill>
          <a:ln>
            <a:solidFill>
              <a:srgbClr val="0070C0"/>
            </a:solidFill>
          </a:ln>
        </p:spPr>
        <p:txBody>
          <a:bodyPr wrap="none" rtlCol="0">
            <a:spAutoFit/>
          </a:bodyPr>
          <a:lstStyle/>
          <a:p>
            <a:pPr marL="285750" indent="-285750">
              <a:buFont typeface="Arial" panose="020B0604020202020204" pitchFamily="34" charset="0"/>
              <a:buChar char="•"/>
            </a:pPr>
            <a:r>
              <a:rPr lang="en-US" sz="2800" dirty="0">
                <a:solidFill>
                  <a:schemeClr val="accent1">
                    <a:lumMod val="50000"/>
                  </a:schemeClr>
                </a:solidFill>
                <a:latin typeface="Ancuu" pitchFamily="2" charset="0"/>
              </a:rPr>
              <a:t>Input: 1, 2, 3, 4</a:t>
            </a:r>
          </a:p>
          <a:p>
            <a:pPr marL="285750" indent="-285750">
              <a:buFont typeface="Arial" panose="020B0604020202020204" pitchFamily="34" charset="0"/>
              <a:buChar char="•"/>
            </a:pPr>
            <a:r>
              <a:rPr lang="en-US" sz="2800" dirty="0">
                <a:solidFill>
                  <a:schemeClr val="accent1">
                    <a:lumMod val="50000"/>
                  </a:schemeClr>
                </a:solidFill>
                <a:latin typeface="Ancuu" pitchFamily="2" charset="0"/>
              </a:rPr>
              <a:t>Output: 2, 4, 6</a:t>
            </a:r>
          </a:p>
          <a:p>
            <a:pPr marL="285750" indent="-285750">
              <a:buFont typeface="Arial" panose="020B0604020202020204" pitchFamily="34" charset="0"/>
              <a:buChar char="•"/>
            </a:pPr>
            <a:r>
              <a:rPr lang="en-US" sz="2800" dirty="0">
                <a:solidFill>
                  <a:schemeClr val="accent1">
                    <a:lumMod val="50000"/>
                  </a:schemeClr>
                </a:solidFill>
                <a:latin typeface="Ancuu" pitchFamily="2" charset="0"/>
              </a:rPr>
              <a:t>Rule: </a:t>
            </a:r>
          </a:p>
          <a:p>
            <a:r>
              <a:rPr lang="en-US" sz="2800" dirty="0">
                <a:solidFill>
                  <a:schemeClr val="accent1">
                    <a:lumMod val="50000"/>
                  </a:schemeClr>
                </a:solidFill>
                <a:latin typeface="Ancuu" pitchFamily="2" charset="0"/>
              </a:rPr>
              <a:t>   *  1 maps to 6</a:t>
            </a:r>
          </a:p>
          <a:p>
            <a:r>
              <a:rPr lang="en-US" sz="2800" dirty="0">
                <a:solidFill>
                  <a:schemeClr val="accent1">
                    <a:lumMod val="50000"/>
                  </a:schemeClr>
                </a:solidFill>
                <a:latin typeface="Ancuu" pitchFamily="2" charset="0"/>
              </a:rPr>
              <a:t>   *  2 maps to 4</a:t>
            </a:r>
          </a:p>
          <a:p>
            <a:r>
              <a:rPr lang="en-US" sz="2800" dirty="0">
                <a:solidFill>
                  <a:schemeClr val="accent1">
                    <a:lumMod val="50000"/>
                  </a:schemeClr>
                </a:solidFill>
                <a:latin typeface="Ancuu" pitchFamily="2" charset="0"/>
              </a:rPr>
              <a:t>   *  3 maps to 2</a:t>
            </a:r>
          </a:p>
          <a:p>
            <a:r>
              <a:rPr lang="en-US" sz="2800" dirty="0">
                <a:solidFill>
                  <a:schemeClr val="accent1">
                    <a:lumMod val="50000"/>
                  </a:schemeClr>
                </a:solidFill>
                <a:latin typeface="Ancuu" pitchFamily="2" charset="0"/>
              </a:rPr>
              <a:t>   *  4 maps to 2</a:t>
            </a:r>
          </a:p>
        </p:txBody>
      </p:sp>
      <p:pic>
        <p:nvPicPr>
          <p:cNvPr id="6" name="Picture 5">
            <a:extLst>
              <a:ext uri="{FF2B5EF4-FFF2-40B4-BE49-F238E27FC236}">
                <a16:creationId xmlns="" xmlns:a16="http://schemas.microsoft.com/office/drawing/2014/main" id="{529F77CE-0A4F-41E4-BCD5-7C5571DCF64D}"/>
              </a:ext>
            </a:extLst>
          </p:cNvPr>
          <p:cNvPicPr>
            <a:picLocks noChangeAspect="1"/>
          </p:cNvPicPr>
          <p:nvPr/>
        </p:nvPicPr>
        <p:blipFill>
          <a:blip r:embed="rId2"/>
          <a:stretch>
            <a:fillRect/>
          </a:stretch>
        </p:blipFill>
        <p:spPr>
          <a:xfrm>
            <a:off x="1906905" y="2561671"/>
            <a:ext cx="3552825" cy="2181225"/>
          </a:xfrm>
          <a:prstGeom prst="rect">
            <a:avLst/>
          </a:prstGeom>
        </p:spPr>
      </p:pic>
    </p:spTree>
    <p:extLst>
      <p:ext uri="{BB962C8B-B14F-4D97-AF65-F5344CB8AC3E}">
        <p14:creationId xmlns:p14="http://schemas.microsoft.com/office/powerpoint/2010/main" val="20746534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DD2CEB-2384-47ED-B539-229AC59B00A9}"/>
              </a:ext>
            </a:extLst>
          </p:cNvPr>
          <p:cNvSpPr>
            <a:spLocks noGrp="1"/>
          </p:cNvSpPr>
          <p:nvPr>
            <p:ph type="title"/>
          </p:nvPr>
        </p:nvSpPr>
        <p:spPr/>
        <p:txBody>
          <a:bodyPr/>
          <a:lstStyle/>
          <a:p>
            <a:r>
              <a:rPr lang="en-US" dirty="0"/>
              <a:t>Domain and range </a:t>
            </a:r>
          </a:p>
        </p:txBody>
      </p:sp>
      <p:sp>
        <p:nvSpPr>
          <p:cNvPr id="3" name="Content Placeholder 2">
            <a:extLst>
              <a:ext uri="{FF2B5EF4-FFF2-40B4-BE49-F238E27FC236}">
                <a16:creationId xmlns="" xmlns:a16="http://schemas.microsoft.com/office/drawing/2014/main" id="{F6EBCF30-4FDF-482B-8B23-011F9B1B468F}"/>
              </a:ext>
            </a:extLst>
          </p:cNvPr>
          <p:cNvSpPr>
            <a:spLocks noGrp="1"/>
          </p:cNvSpPr>
          <p:nvPr>
            <p:ph idx="1"/>
          </p:nvPr>
        </p:nvSpPr>
        <p:spPr/>
        <p:txBody>
          <a:bodyPr/>
          <a:lstStyle/>
          <a:p>
            <a:endParaRPr lang="en-US"/>
          </a:p>
        </p:txBody>
      </p:sp>
      <p:pic>
        <p:nvPicPr>
          <p:cNvPr id="4" name="Picture 3">
            <a:extLst>
              <a:ext uri="{FF2B5EF4-FFF2-40B4-BE49-F238E27FC236}">
                <a16:creationId xmlns="" xmlns:a16="http://schemas.microsoft.com/office/drawing/2014/main" id="{C924CF6D-9352-433A-AA4B-19EFBBEAC567}"/>
              </a:ext>
            </a:extLst>
          </p:cNvPr>
          <p:cNvPicPr>
            <a:picLocks noChangeAspect="1"/>
          </p:cNvPicPr>
          <p:nvPr/>
        </p:nvPicPr>
        <p:blipFill>
          <a:blip r:embed="rId2"/>
          <a:stretch>
            <a:fillRect/>
          </a:stretch>
        </p:blipFill>
        <p:spPr>
          <a:xfrm>
            <a:off x="1097280" y="2248553"/>
            <a:ext cx="5695950" cy="3152775"/>
          </a:xfrm>
          <a:prstGeom prst="rect">
            <a:avLst/>
          </a:prstGeom>
        </p:spPr>
      </p:pic>
    </p:spTree>
    <p:extLst>
      <p:ext uri="{BB962C8B-B14F-4D97-AF65-F5344CB8AC3E}">
        <p14:creationId xmlns:p14="http://schemas.microsoft.com/office/powerpoint/2010/main" val="4158710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p:cNvPr>
          <p:cNvSpPr>
            <a:spLocks noGrp="1" noChangeArrowheads="1"/>
          </p:cNvSpPr>
          <p:nvPr>
            <p:ph type="body" sz="half" idx="1"/>
          </p:nvPr>
        </p:nvSpPr>
        <p:spPr>
          <a:xfrm>
            <a:off x="565979" y="2016573"/>
            <a:ext cx="7896225" cy="4525963"/>
          </a:xfrm>
          <a:extLst/>
        </p:spPr>
        <p:txBody>
          <a:bodyPr/>
          <a:lstStyle/>
          <a:p>
            <a:pPr marL="0" indent="0" algn="just">
              <a:lnSpc>
                <a:spcPct val="125000"/>
              </a:lnSpc>
              <a:spcBef>
                <a:spcPct val="45000"/>
              </a:spcBef>
              <a:buNone/>
              <a:defRPr/>
            </a:pPr>
            <a:r>
              <a:rPr lang="en-US" sz="2800" dirty="0"/>
              <a:t>The </a:t>
            </a:r>
            <a:r>
              <a:rPr lang="en-US" sz="2800" b="1" dirty="0"/>
              <a:t>graph</a:t>
            </a:r>
            <a:r>
              <a:rPr lang="en-US" sz="2800" dirty="0"/>
              <a:t> of </a:t>
            </a:r>
            <a:r>
              <a:rPr lang="en-US" sz="2800" i="1" dirty="0"/>
              <a:t>f</a:t>
            </a:r>
            <a:r>
              <a:rPr lang="en-US" sz="2800" dirty="0"/>
              <a:t> is the </a:t>
            </a:r>
            <a:r>
              <a:rPr lang="en-US" sz="2800" b="1" dirty="0"/>
              <a:t>set</a:t>
            </a:r>
            <a:r>
              <a:rPr lang="en-US" sz="2400" i="1" dirty="0"/>
              <a:t> of all points (x, y) in the coordinate plane such that y = f(x) and x is in the domain of f</a:t>
            </a:r>
            <a:r>
              <a:rPr lang="en-US" sz="2400" dirty="0"/>
              <a:t>.</a:t>
            </a:r>
          </a:p>
          <a:p>
            <a:pPr marL="0" indent="0">
              <a:lnSpc>
                <a:spcPct val="125000"/>
              </a:lnSpc>
              <a:spcBef>
                <a:spcPct val="45000"/>
              </a:spcBef>
              <a:buNone/>
              <a:defRPr/>
            </a:pPr>
            <a:r>
              <a:rPr lang="en-US" sz="2800" dirty="0"/>
              <a:t>The graph of </a:t>
            </a:r>
            <a:r>
              <a:rPr lang="en-US" sz="2800" i="1" dirty="0"/>
              <a:t>f</a:t>
            </a:r>
            <a:r>
              <a:rPr lang="en-US" sz="2800" dirty="0"/>
              <a:t> also allows us to picture:</a:t>
            </a:r>
          </a:p>
          <a:p>
            <a:pPr lvl="1" eaLnBrk="1" hangingPunct="1">
              <a:lnSpc>
                <a:spcPct val="125000"/>
              </a:lnSpc>
              <a:spcBef>
                <a:spcPct val="45000"/>
              </a:spcBef>
              <a:buFontTx/>
              <a:buBlip>
                <a:blip r:embed="rId3"/>
              </a:buBlip>
              <a:defRPr/>
            </a:pPr>
            <a:r>
              <a:rPr lang="en-US" sz="2400" dirty="0">
                <a:solidFill>
                  <a:schemeClr val="tx1">
                    <a:lumMod val="95000"/>
                    <a:lumOff val="5000"/>
                  </a:schemeClr>
                </a:solidFill>
              </a:rPr>
              <a:t>The </a:t>
            </a:r>
            <a:r>
              <a:rPr lang="en-US" sz="2400" b="1" dirty="0">
                <a:solidFill>
                  <a:schemeClr val="tx1">
                    <a:lumMod val="95000"/>
                    <a:lumOff val="5000"/>
                  </a:schemeClr>
                </a:solidFill>
              </a:rPr>
              <a:t>domain of </a:t>
            </a:r>
            <a:r>
              <a:rPr lang="en-US" sz="2400" b="1" i="1" dirty="0">
                <a:solidFill>
                  <a:schemeClr val="tx1">
                    <a:lumMod val="95000"/>
                    <a:lumOff val="5000"/>
                  </a:schemeClr>
                </a:solidFill>
              </a:rPr>
              <a:t>f</a:t>
            </a:r>
            <a:r>
              <a:rPr lang="en-US" sz="2400" b="1" dirty="0">
                <a:solidFill>
                  <a:schemeClr val="tx1">
                    <a:lumMod val="95000"/>
                    <a:lumOff val="5000"/>
                  </a:schemeClr>
                </a:solidFill>
              </a:rPr>
              <a:t> </a:t>
            </a:r>
            <a:r>
              <a:rPr lang="en-US" sz="2400" dirty="0">
                <a:solidFill>
                  <a:schemeClr val="tx1">
                    <a:lumMod val="95000"/>
                    <a:lumOff val="5000"/>
                  </a:schemeClr>
                </a:solidFill>
              </a:rPr>
              <a:t>on the </a:t>
            </a:r>
            <a:r>
              <a:rPr lang="en-US" sz="2400" i="1" dirty="0">
                <a:solidFill>
                  <a:schemeClr val="tx1">
                    <a:lumMod val="95000"/>
                    <a:lumOff val="5000"/>
                  </a:schemeClr>
                </a:solidFill>
              </a:rPr>
              <a:t>x</a:t>
            </a:r>
            <a:r>
              <a:rPr lang="en-US" sz="2400" dirty="0">
                <a:solidFill>
                  <a:schemeClr val="tx1">
                    <a:lumMod val="95000"/>
                    <a:lumOff val="5000"/>
                  </a:schemeClr>
                </a:solidFill>
              </a:rPr>
              <a:t>-axis</a:t>
            </a:r>
          </a:p>
          <a:p>
            <a:pPr lvl="1" eaLnBrk="1" hangingPunct="1">
              <a:lnSpc>
                <a:spcPct val="125000"/>
              </a:lnSpc>
              <a:spcBef>
                <a:spcPct val="45000"/>
              </a:spcBef>
              <a:buFontTx/>
              <a:buBlip>
                <a:blip r:embed="rId3"/>
              </a:buBlip>
              <a:defRPr/>
            </a:pPr>
            <a:r>
              <a:rPr lang="en-US" sz="2400" b="1" dirty="0">
                <a:solidFill>
                  <a:schemeClr val="tx1">
                    <a:lumMod val="95000"/>
                    <a:lumOff val="5000"/>
                  </a:schemeClr>
                </a:solidFill>
              </a:rPr>
              <a:t>Its range</a:t>
            </a:r>
            <a:r>
              <a:rPr lang="en-US" sz="2400" dirty="0">
                <a:solidFill>
                  <a:schemeClr val="tx1">
                    <a:lumMod val="95000"/>
                    <a:lumOff val="5000"/>
                  </a:schemeClr>
                </a:solidFill>
              </a:rPr>
              <a:t> on the </a:t>
            </a:r>
            <a:r>
              <a:rPr lang="en-US" sz="2400" i="1" dirty="0">
                <a:solidFill>
                  <a:schemeClr val="tx1">
                    <a:lumMod val="95000"/>
                    <a:lumOff val="5000"/>
                  </a:schemeClr>
                </a:solidFill>
              </a:rPr>
              <a:t>y</a:t>
            </a:r>
            <a:r>
              <a:rPr lang="en-US" sz="2400" dirty="0">
                <a:solidFill>
                  <a:schemeClr val="tx1">
                    <a:lumMod val="95000"/>
                    <a:lumOff val="5000"/>
                  </a:schemeClr>
                </a:solidFill>
              </a:rPr>
              <a:t>-axis</a:t>
            </a:r>
          </a:p>
          <a:p>
            <a:pPr marL="457200" lvl="1" indent="0">
              <a:lnSpc>
                <a:spcPct val="125000"/>
              </a:lnSpc>
              <a:spcBef>
                <a:spcPct val="45000"/>
              </a:spcBef>
              <a:buNone/>
              <a:defRPr/>
            </a:pPr>
            <a:endParaRPr lang="en-US" sz="2400" dirty="0">
              <a:solidFill>
                <a:schemeClr val="tx1">
                  <a:lumMod val="95000"/>
                  <a:lumOff val="5000"/>
                </a:schemeClr>
              </a:solidFill>
            </a:endParaRPr>
          </a:p>
        </p:txBody>
      </p:sp>
      <p:sp>
        <p:nvSpPr>
          <p:cNvPr id="10242" name="Text Box 3">
            <a:extLst/>
          </p:cNvPr>
          <p:cNvSpPr txBox="1">
            <a:spLocks noChangeArrowheads="1"/>
          </p:cNvSpPr>
          <p:nvPr/>
        </p:nvSpPr>
        <p:spPr bwMode="auto">
          <a:xfrm>
            <a:off x="2133600" y="384175"/>
            <a:ext cx="75438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120000"/>
              </a:lnSpc>
              <a:defRPr/>
            </a:pPr>
            <a:endParaRPr lang="en-US" b="1">
              <a:solidFill>
                <a:srgbClr val="E45C00"/>
              </a:solidFill>
              <a:latin typeface="+mn-lt"/>
            </a:endParaRPr>
          </a:p>
          <a:p>
            <a:pPr algn="just" eaLnBrk="1" hangingPunct="1">
              <a:lnSpc>
                <a:spcPct val="120000"/>
              </a:lnSpc>
              <a:defRPr/>
            </a:pPr>
            <a:endParaRPr lang="en-US" sz="2800" b="1">
              <a:solidFill>
                <a:srgbClr val="E45C00"/>
              </a:solidFill>
              <a:latin typeface="+mn-lt"/>
            </a:endParaRPr>
          </a:p>
        </p:txBody>
      </p:sp>
      <p:sp>
        <p:nvSpPr>
          <p:cNvPr id="10243" name="Text Box 4">
            <a:extLst/>
          </p:cNvPr>
          <p:cNvSpPr txBox="1">
            <a:spLocks noChangeArrowheads="1"/>
          </p:cNvSpPr>
          <p:nvPr/>
        </p:nvSpPr>
        <p:spPr bwMode="auto">
          <a:xfrm>
            <a:off x="1981200" y="693739"/>
            <a:ext cx="6629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lnSpc>
                <a:spcPct val="120000"/>
              </a:lnSpc>
              <a:defRPr/>
            </a:pPr>
            <a:r>
              <a:rPr lang="en-US" b="1" dirty="0">
                <a:solidFill>
                  <a:srgbClr val="FF0000"/>
                </a:solidFill>
                <a:latin typeface="+mn-lt"/>
              </a:rPr>
              <a:t>GRAPH</a:t>
            </a:r>
          </a:p>
        </p:txBody>
      </p:sp>
      <p:pic>
        <p:nvPicPr>
          <p:cNvPr id="37893" name="Picture 5" descr="010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3703639"/>
            <a:ext cx="36068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609134157"/>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482306">
                                            <p:txEl>
                                              <p:pRg st="0" end="0"/>
                                            </p:txEl>
                                          </p:spTgt>
                                        </p:tgtEl>
                                        <p:attrNameLst>
                                          <p:attrName>style.visibility</p:attrName>
                                        </p:attrNameLst>
                                      </p:cBhvr>
                                      <p:to>
                                        <p:strVal val="visible"/>
                                      </p:to>
                                    </p:set>
                                    <p:animEffect transition="in" filter="box(in)">
                                      <p:cBhvr>
                                        <p:cTn id="7" dur="500"/>
                                        <p:tgtEl>
                                          <p:spTgt spid="482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2306">
                                            <p:txEl>
                                              <p:pRg st="1" end="1"/>
                                            </p:txEl>
                                          </p:spTgt>
                                        </p:tgtEl>
                                        <p:attrNameLst>
                                          <p:attrName>style.visibility</p:attrName>
                                        </p:attrNameLst>
                                      </p:cBhvr>
                                      <p:to>
                                        <p:strVal val="visible"/>
                                      </p:to>
                                    </p:set>
                                    <p:animEffect transition="in" filter="box(in)">
                                      <p:cBhvr>
                                        <p:cTn id="12" dur="500"/>
                                        <p:tgtEl>
                                          <p:spTgt spid="482306">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82306">
                                            <p:txEl>
                                              <p:pRg st="2" end="2"/>
                                            </p:txEl>
                                          </p:spTgt>
                                        </p:tgtEl>
                                        <p:attrNameLst>
                                          <p:attrName>style.visibility</p:attrName>
                                        </p:attrNameLst>
                                      </p:cBhvr>
                                      <p:to>
                                        <p:strVal val="visible"/>
                                      </p:to>
                                    </p:set>
                                    <p:animEffect transition="in" filter="box(in)">
                                      <p:cBhvr>
                                        <p:cTn id="15" dur="500"/>
                                        <p:tgtEl>
                                          <p:spTgt spid="482306">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482306">
                                            <p:txEl>
                                              <p:pRg st="3" end="3"/>
                                            </p:txEl>
                                          </p:spTgt>
                                        </p:tgtEl>
                                        <p:attrNameLst>
                                          <p:attrName>style.visibility</p:attrName>
                                        </p:attrNameLst>
                                      </p:cBhvr>
                                      <p:to>
                                        <p:strVal val="visible"/>
                                      </p:to>
                                    </p:set>
                                    <p:animEffect transition="in" filter="box(in)">
                                      <p:cBhvr>
                                        <p:cTn id="18" dur="500"/>
                                        <p:tgtEl>
                                          <p:spTgt spid="4823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33600" y="384176"/>
            <a:ext cx="7543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20000"/>
              </a:lnSpc>
              <a:spcBef>
                <a:spcPct val="0"/>
              </a:spcBef>
              <a:buClrTx/>
              <a:buSzTx/>
              <a:buFontTx/>
              <a:buNone/>
            </a:pPr>
            <a:endParaRPr lang="en-US" altLang="en-US" sz="2400" b="1">
              <a:solidFill>
                <a:srgbClr val="E45C00"/>
              </a:solidFill>
              <a:cs typeface="Tahoma" panose="020B0604030504040204" pitchFamily="34" charset="0"/>
            </a:endParaRPr>
          </a:p>
        </p:txBody>
      </p:sp>
      <p:sp>
        <p:nvSpPr>
          <p:cNvPr id="478211" name="Text Box 3"/>
          <p:cNvSpPr>
            <a:spLocks noGrp="1"/>
          </p:cNvSpPr>
          <p:nvPr>
            <p:ph idx="1"/>
          </p:nvPr>
        </p:nvSpPr>
        <p:spPr>
          <a:xfrm>
            <a:off x="2133600" y="1163638"/>
            <a:ext cx="7488238" cy="5041900"/>
          </a:xfrm>
        </p:spPr>
        <p:txBody>
          <a:bodyPr/>
          <a:lstStyle/>
          <a:p>
            <a:pPr marL="609600" indent="-609600">
              <a:lnSpc>
                <a:spcPct val="120000"/>
              </a:lnSpc>
              <a:spcBef>
                <a:spcPct val="30000"/>
              </a:spcBef>
              <a:buNone/>
            </a:pPr>
            <a:r>
              <a:rPr lang="en-US" altLang="en-US" smtClean="0">
                <a:latin typeface="Times New Roman" panose="02020603050405020304" pitchFamily="18" charset="0"/>
              </a:rPr>
              <a:t>The graph of a function </a:t>
            </a:r>
            <a:r>
              <a:rPr lang="en-US" altLang="en-US" i="1" smtClean="0">
                <a:latin typeface="Times New Roman" panose="02020603050405020304" pitchFamily="18" charset="0"/>
              </a:rPr>
              <a:t>f</a:t>
            </a:r>
            <a:r>
              <a:rPr lang="en-US" altLang="en-US" smtClean="0">
                <a:latin typeface="Times New Roman" panose="02020603050405020304" pitchFamily="18" charset="0"/>
              </a:rPr>
              <a:t> is shown.</a:t>
            </a:r>
          </a:p>
          <a:p>
            <a:pPr marL="609600" indent="-609600">
              <a:lnSpc>
                <a:spcPct val="120000"/>
              </a:lnSpc>
              <a:spcBef>
                <a:spcPct val="30000"/>
              </a:spcBef>
              <a:buClr>
                <a:srgbClr val="AC4600"/>
              </a:buClr>
              <a:buFontTx/>
              <a:buAutoNum type="alphaLcPeriod"/>
            </a:pPr>
            <a:r>
              <a:rPr lang="en-US" altLang="en-US" smtClean="0">
                <a:latin typeface="Times New Roman" panose="02020603050405020304" pitchFamily="18" charset="0"/>
              </a:rPr>
              <a:t>Find the values of </a:t>
            </a:r>
            <a:r>
              <a:rPr lang="en-US" altLang="en-US" i="1" smtClean="0">
                <a:latin typeface="Times New Roman" panose="02020603050405020304" pitchFamily="18" charset="0"/>
              </a:rPr>
              <a:t>f</a:t>
            </a:r>
            <a:r>
              <a:rPr lang="en-US" altLang="en-US" smtClean="0">
                <a:latin typeface="Times New Roman" panose="02020603050405020304" pitchFamily="18" charset="0"/>
              </a:rPr>
              <a:t>(1) and  </a:t>
            </a:r>
            <a:r>
              <a:rPr lang="en-US" altLang="en-US" i="1" smtClean="0">
                <a:latin typeface="Times New Roman" panose="02020603050405020304" pitchFamily="18" charset="0"/>
              </a:rPr>
              <a:t>f</a:t>
            </a:r>
            <a:r>
              <a:rPr lang="en-US" altLang="en-US" smtClean="0">
                <a:latin typeface="Times New Roman" panose="02020603050405020304" pitchFamily="18" charset="0"/>
              </a:rPr>
              <a:t>(5).</a:t>
            </a:r>
          </a:p>
          <a:p>
            <a:pPr marL="609600" indent="-609600">
              <a:lnSpc>
                <a:spcPct val="120000"/>
              </a:lnSpc>
              <a:spcBef>
                <a:spcPct val="30000"/>
              </a:spcBef>
              <a:buClr>
                <a:srgbClr val="AC4600"/>
              </a:buClr>
              <a:buFontTx/>
              <a:buAutoNum type="alphaLcPeriod"/>
            </a:pPr>
            <a:r>
              <a:rPr lang="en-US" altLang="en-US" smtClean="0">
                <a:latin typeface="Times New Roman" panose="02020603050405020304" pitchFamily="18" charset="0"/>
              </a:rPr>
              <a:t>What is the domain and range of </a:t>
            </a:r>
            <a:r>
              <a:rPr lang="en-US" altLang="en-US" i="1" smtClean="0">
                <a:latin typeface="Times New Roman" panose="02020603050405020304" pitchFamily="18" charset="0"/>
              </a:rPr>
              <a:t>f </a:t>
            </a:r>
            <a:r>
              <a:rPr lang="en-US" altLang="en-US" smtClean="0">
                <a:latin typeface="Times New Roman" panose="02020603050405020304" pitchFamily="18" charset="0"/>
              </a:rPr>
              <a:t>?</a:t>
            </a:r>
            <a:r>
              <a:rPr lang="en-US" altLang="en-US" smtClean="0">
                <a:solidFill>
                  <a:srgbClr val="AC4600"/>
                </a:solidFill>
                <a:latin typeface="Times New Roman" panose="02020603050405020304" pitchFamily="18" charset="0"/>
              </a:rPr>
              <a:t>  </a:t>
            </a:r>
          </a:p>
          <a:p>
            <a:pPr marL="609600" indent="-609600">
              <a:lnSpc>
                <a:spcPct val="120000"/>
              </a:lnSpc>
              <a:spcBef>
                <a:spcPct val="30000"/>
              </a:spcBef>
              <a:buClr>
                <a:srgbClr val="AC4600"/>
              </a:buClr>
              <a:buNone/>
            </a:pPr>
            <a:endParaRPr lang="en-US" altLang="en-US" sz="2000" b="1">
              <a:solidFill>
                <a:srgbClr val="E45C00"/>
              </a:solidFill>
              <a:latin typeface="Times New Roman" panose="02020603050405020304" pitchFamily="18" charset="0"/>
            </a:endParaRPr>
          </a:p>
          <a:p>
            <a:pPr marL="609600" indent="-609600">
              <a:lnSpc>
                <a:spcPct val="120000"/>
              </a:lnSpc>
              <a:spcBef>
                <a:spcPct val="30000"/>
              </a:spcBef>
              <a:buClr>
                <a:srgbClr val="AC4600"/>
              </a:buClr>
              <a:buNone/>
            </a:pPr>
            <a:r>
              <a:rPr lang="en-US" altLang="en-US" sz="2400" b="1">
                <a:solidFill>
                  <a:srgbClr val="E45C00"/>
                </a:solidFill>
                <a:latin typeface="Times New Roman" panose="02020603050405020304" pitchFamily="18" charset="0"/>
              </a:rPr>
              <a:t>			f(1) = 3</a:t>
            </a:r>
          </a:p>
          <a:p>
            <a:pPr marL="609600" indent="-609600">
              <a:lnSpc>
                <a:spcPct val="120000"/>
              </a:lnSpc>
              <a:spcBef>
                <a:spcPct val="30000"/>
              </a:spcBef>
              <a:buClr>
                <a:srgbClr val="AC4600"/>
              </a:buClr>
              <a:buNone/>
            </a:pPr>
            <a:r>
              <a:rPr lang="en-US" altLang="en-US" sz="2400" b="1">
                <a:solidFill>
                  <a:srgbClr val="E45C00"/>
                </a:solidFill>
                <a:latin typeface="Times New Roman" panose="02020603050405020304" pitchFamily="18" charset="0"/>
              </a:rPr>
              <a:t>	 		f(5) </a:t>
            </a:r>
            <a:r>
              <a:rPr lang="en-US" altLang="en-US" sz="2400" b="1">
                <a:solidFill>
                  <a:srgbClr val="E45C00"/>
                </a:solidFill>
                <a:latin typeface="Times New Roman" panose="02020603050405020304" pitchFamily="18" charset="0"/>
                <a:sym typeface="Symbol" panose="05050102010706020507" pitchFamily="18" charset="2"/>
              </a:rPr>
              <a:t>=</a:t>
            </a:r>
            <a:r>
              <a:rPr lang="en-US" altLang="en-US" sz="2400" b="1">
                <a:solidFill>
                  <a:srgbClr val="E45C00"/>
                </a:solidFill>
                <a:latin typeface="Times New Roman" panose="02020603050405020304" pitchFamily="18" charset="0"/>
              </a:rPr>
              <a:t> - 0.7</a:t>
            </a:r>
          </a:p>
          <a:p>
            <a:pPr marL="609600" indent="-609600">
              <a:lnSpc>
                <a:spcPct val="120000"/>
              </a:lnSpc>
              <a:spcBef>
                <a:spcPct val="30000"/>
              </a:spcBef>
              <a:buClr>
                <a:srgbClr val="AC4600"/>
              </a:buClr>
              <a:buNone/>
            </a:pPr>
            <a:r>
              <a:rPr lang="en-US" altLang="en-US" sz="2400" b="1">
                <a:solidFill>
                  <a:srgbClr val="00DFDA"/>
                </a:solidFill>
                <a:latin typeface="Times New Roman" panose="02020603050405020304" pitchFamily="18" charset="0"/>
              </a:rPr>
              <a:t>	 		D = [0, 7]</a:t>
            </a:r>
          </a:p>
          <a:p>
            <a:pPr marL="609600" indent="-609600">
              <a:lnSpc>
                <a:spcPct val="120000"/>
              </a:lnSpc>
              <a:spcBef>
                <a:spcPct val="30000"/>
              </a:spcBef>
              <a:buClr>
                <a:srgbClr val="AC4600"/>
              </a:buClr>
              <a:buNone/>
            </a:pPr>
            <a:r>
              <a:rPr lang="en-US" altLang="en-US" sz="2400" b="1">
                <a:solidFill>
                  <a:srgbClr val="FFCC00"/>
                </a:solidFill>
                <a:latin typeface="Times New Roman" panose="02020603050405020304" pitchFamily="18" charset="0"/>
              </a:rPr>
              <a:t>	 		Range(f) = [-2, 4]</a:t>
            </a:r>
          </a:p>
        </p:txBody>
      </p:sp>
      <p:sp>
        <p:nvSpPr>
          <p:cNvPr id="39940" name="Text Box 4"/>
          <p:cNvSpPr txBox="1">
            <a:spLocks noChangeArrowheads="1"/>
          </p:cNvSpPr>
          <p:nvPr/>
        </p:nvSpPr>
        <p:spPr bwMode="auto">
          <a:xfrm>
            <a:off x="7486650" y="665163"/>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SzTx/>
              <a:buFontTx/>
              <a:buNone/>
            </a:pPr>
            <a:r>
              <a:rPr lang="en-US" altLang="en-US" sz="2400" b="1">
                <a:solidFill>
                  <a:srgbClr val="800000"/>
                </a:solidFill>
                <a:cs typeface="Tahoma" panose="020B0604030504040204" pitchFamily="34" charset="0"/>
              </a:rPr>
              <a:t>Example 1</a:t>
            </a:r>
          </a:p>
        </p:txBody>
      </p:sp>
      <p:sp>
        <p:nvSpPr>
          <p:cNvPr id="478213" name="Rectangle 5"/>
          <p:cNvSpPr>
            <a:spLocks noChangeArrowheads="1"/>
          </p:cNvSpPr>
          <p:nvPr/>
        </p:nvSpPr>
        <p:spPr bwMode="auto">
          <a:xfrm>
            <a:off x="6700838" y="3505200"/>
            <a:ext cx="3738562" cy="2755900"/>
          </a:xfrm>
          <a:prstGeom prst="rect">
            <a:avLst/>
          </a:prstGeom>
          <a:noFill/>
          <a:ln w="9525">
            <a:solidFill>
              <a:srgbClr val="E45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cs typeface="Tahoma" panose="020B0604030504040204" pitchFamily="34" charset="0"/>
            </a:endParaRPr>
          </a:p>
        </p:txBody>
      </p:sp>
      <p:sp>
        <p:nvSpPr>
          <p:cNvPr id="39942" name="Text Box 6"/>
          <p:cNvSpPr txBox="1">
            <a:spLocks noChangeArrowheads="1"/>
          </p:cNvSpPr>
          <p:nvPr/>
        </p:nvSpPr>
        <p:spPr bwMode="auto">
          <a:xfrm>
            <a:off x="2171700" y="660401"/>
            <a:ext cx="6629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cs typeface="Tahoma" panose="020B0604030504040204" pitchFamily="34" charset="0"/>
              </a:rPr>
              <a:t>GRAPH</a:t>
            </a:r>
          </a:p>
        </p:txBody>
      </p:sp>
      <p:pic>
        <p:nvPicPr>
          <p:cNvPr id="478215" name="Picture 7" descr="01010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776" y="3575050"/>
            <a:ext cx="3470275"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8216" name="Line 8"/>
          <p:cNvSpPr>
            <a:spLocks noChangeShapeType="1"/>
          </p:cNvSpPr>
          <p:nvPr/>
        </p:nvSpPr>
        <p:spPr bwMode="auto">
          <a:xfrm flipV="1">
            <a:off x="7866063" y="4298951"/>
            <a:ext cx="0" cy="1057275"/>
          </a:xfrm>
          <a:prstGeom prst="line">
            <a:avLst/>
          </a:prstGeom>
          <a:noFill/>
          <a:ln w="28575">
            <a:solidFill>
              <a:srgbClr val="0000FF"/>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78217" name="Line 9"/>
          <p:cNvSpPr>
            <a:spLocks noChangeShapeType="1"/>
          </p:cNvSpPr>
          <p:nvPr/>
        </p:nvSpPr>
        <p:spPr bwMode="auto">
          <a:xfrm flipH="1">
            <a:off x="7486650" y="4286251"/>
            <a:ext cx="368300" cy="4763"/>
          </a:xfrm>
          <a:prstGeom prst="line">
            <a:avLst/>
          </a:prstGeom>
          <a:noFill/>
          <a:ln w="28575">
            <a:solidFill>
              <a:srgbClr val="0000FF"/>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78218" name="Line 10"/>
          <p:cNvSpPr>
            <a:spLocks noChangeShapeType="1"/>
          </p:cNvSpPr>
          <p:nvPr/>
        </p:nvSpPr>
        <p:spPr bwMode="auto">
          <a:xfrm>
            <a:off x="9267825" y="5257801"/>
            <a:ext cx="0" cy="225425"/>
          </a:xfrm>
          <a:prstGeom prst="line">
            <a:avLst/>
          </a:prstGeom>
          <a:noFill/>
          <a:ln w="28575">
            <a:solidFill>
              <a:srgbClr val="0000FF"/>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78219" name="Line 11"/>
          <p:cNvSpPr>
            <a:spLocks noChangeShapeType="1"/>
          </p:cNvSpPr>
          <p:nvPr/>
        </p:nvSpPr>
        <p:spPr bwMode="auto">
          <a:xfrm flipH="1">
            <a:off x="7475538" y="5486401"/>
            <a:ext cx="1841500" cy="23813"/>
          </a:xfrm>
          <a:prstGeom prst="line">
            <a:avLst/>
          </a:prstGeom>
          <a:noFill/>
          <a:ln w="28575">
            <a:solidFill>
              <a:srgbClr val="0000FF"/>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78220" name="Line 12"/>
          <p:cNvSpPr>
            <a:spLocks noChangeShapeType="1"/>
          </p:cNvSpPr>
          <p:nvPr/>
        </p:nvSpPr>
        <p:spPr bwMode="auto">
          <a:xfrm>
            <a:off x="7510464" y="5356225"/>
            <a:ext cx="2517775" cy="0"/>
          </a:xfrm>
          <a:prstGeom prst="line">
            <a:avLst/>
          </a:prstGeom>
          <a:noFill/>
          <a:ln w="38100">
            <a:solidFill>
              <a:srgbClr val="00DFDA"/>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478221" name="Line 13"/>
          <p:cNvSpPr>
            <a:spLocks noChangeShapeType="1"/>
          </p:cNvSpPr>
          <p:nvPr/>
        </p:nvSpPr>
        <p:spPr bwMode="auto">
          <a:xfrm rot="5400000">
            <a:off x="6568282" y="4925219"/>
            <a:ext cx="1884362" cy="0"/>
          </a:xfrm>
          <a:prstGeom prst="line">
            <a:avLst/>
          </a:prstGeom>
          <a:noFill/>
          <a:ln w="38100">
            <a:solidFill>
              <a:srgbClr val="FFCC00"/>
            </a:solidFill>
            <a:round/>
            <a:headEnd type="oval" w="lg" len="lg"/>
            <a:tailEnd type="oval" w="lg" len="lg"/>
          </a:ln>
          <a:extLst>
            <a:ext uri="{909E8E84-426E-40DD-AFC4-6F175D3DCCD1}">
              <a14:hiddenFill xmlns:a14="http://schemas.microsoft.com/office/drawing/2010/main">
                <a:noFill/>
              </a14:hiddenFill>
            </a:ext>
          </a:extLst>
        </p:spPr>
        <p:txBody>
          <a:bodyPr/>
          <a:lstStyle/>
          <a:p>
            <a:endParaRPr lang="en-US"/>
          </a:p>
        </p:txBody>
      </p:sp>
      <p:sp>
        <p:nvSpPr>
          <p:cNvPr id="14" name="Rectangle 13"/>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53485908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478215"/>
                                        </p:tgtEl>
                                        <p:attrNameLst>
                                          <p:attrName>style.visibility</p:attrName>
                                        </p:attrNameLst>
                                      </p:cBhvr>
                                      <p:to>
                                        <p:strVal val="visible"/>
                                      </p:to>
                                    </p:set>
                                    <p:animEffect transition="in" filter="checkerboard(across)">
                                      <p:cBhvr>
                                        <p:cTn id="7" dur="500"/>
                                        <p:tgtEl>
                                          <p:spTgt spid="47821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78213"/>
                                        </p:tgtEl>
                                        <p:attrNameLst>
                                          <p:attrName>style.visibility</p:attrName>
                                        </p:attrNameLst>
                                      </p:cBhvr>
                                      <p:to>
                                        <p:strVal val="visible"/>
                                      </p:to>
                                    </p:set>
                                    <p:animEffect transition="in" filter="checkerboard(across)">
                                      <p:cBhvr>
                                        <p:cTn id="10" dur="500"/>
                                        <p:tgtEl>
                                          <p:spTgt spid="47821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78211">
                                            <p:txEl>
                                              <p:pRg st="0" end="0"/>
                                            </p:txEl>
                                          </p:spTgt>
                                        </p:tgtEl>
                                        <p:attrNameLst>
                                          <p:attrName>style.visibility</p:attrName>
                                        </p:attrNameLst>
                                      </p:cBhvr>
                                      <p:to>
                                        <p:strVal val="visible"/>
                                      </p:to>
                                    </p:set>
                                    <p:animEffect transition="in" filter="checkerboard(across)">
                                      <p:cBhvr>
                                        <p:cTn id="13" dur="500"/>
                                        <p:tgtEl>
                                          <p:spTgt spid="47821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78211">
                                            <p:txEl>
                                              <p:pRg st="1" end="1"/>
                                            </p:txEl>
                                          </p:spTgt>
                                        </p:tgtEl>
                                        <p:attrNameLst>
                                          <p:attrName>style.visibility</p:attrName>
                                        </p:attrNameLst>
                                      </p:cBhvr>
                                      <p:to>
                                        <p:strVal val="visible"/>
                                      </p:to>
                                    </p:set>
                                    <p:animEffect transition="in" filter="checkerboard(across)">
                                      <p:cBhvr>
                                        <p:cTn id="18" dur="500"/>
                                        <p:tgtEl>
                                          <p:spTgt spid="478211">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478211">
                                            <p:txEl>
                                              <p:pRg st="2" end="2"/>
                                            </p:txEl>
                                          </p:spTgt>
                                        </p:tgtEl>
                                        <p:attrNameLst>
                                          <p:attrName>style.visibility</p:attrName>
                                        </p:attrNameLst>
                                      </p:cBhvr>
                                      <p:to>
                                        <p:strVal val="visible"/>
                                      </p:to>
                                    </p:set>
                                    <p:animEffect transition="in" filter="checkerboard(across)">
                                      <p:cBhvr>
                                        <p:cTn id="23" dur="500"/>
                                        <p:tgtEl>
                                          <p:spTgt spid="478211">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78216"/>
                                        </p:tgtEl>
                                        <p:attrNameLst>
                                          <p:attrName>style.visibility</p:attrName>
                                        </p:attrNameLst>
                                      </p:cBhvr>
                                      <p:to>
                                        <p:strVal val="visible"/>
                                      </p:to>
                                    </p:set>
                                    <p:animEffect transition="in" filter="blinds(horizontal)">
                                      <p:cBhvr>
                                        <p:cTn id="28" dur="500"/>
                                        <p:tgtEl>
                                          <p:spTgt spid="478216"/>
                                        </p:tgtEl>
                                      </p:cBhvr>
                                    </p:animEffect>
                                  </p:childTnLst>
                                  <p:subTnLst>
                                    <p:set>
                                      <p:cBhvr override="childStyle">
                                        <p:cTn dur="1" fill="hold" display="0" masterRel="nextClick" afterEffect="1"/>
                                        <p:tgtEl>
                                          <p:spTgt spid="478216"/>
                                        </p:tgtEl>
                                        <p:attrNameLst>
                                          <p:attrName>style.visibility</p:attrName>
                                        </p:attrNameLst>
                                      </p:cBhvr>
                                      <p:to>
                                        <p:strVal val="hidden"/>
                                      </p:to>
                                    </p:set>
                                  </p:subTnLst>
                                </p:cTn>
                              </p:par>
                              <p:par>
                                <p:cTn id="29" presetID="3" presetClass="entr" presetSubtype="10" fill="hold" grpId="0" nodeType="withEffect">
                                  <p:stCondLst>
                                    <p:cond delay="0"/>
                                  </p:stCondLst>
                                  <p:childTnLst>
                                    <p:set>
                                      <p:cBhvr>
                                        <p:cTn id="30" dur="1" fill="hold">
                                          <p:stCondLst>
                                            <p:cond delay="0"/>
                                          </p:stCondLst>
                                        </p:cTn>
                                        <p:tgtEl>
                                          <p:spTgt spid="478217"/>
                                        </p:tgtEl>
                                        <p:attrNameLst>
                                          <p:attrName>style.visibility</p:attrName>
                                        </p:attrNameLst>
                                      </p:cBhvr>
                                      <p:to>
                                        <p:strVal val="visible"/>
                                      </p:to>
                                    </p:set>
                                    <p:animEffect transition="in" filter="blinds(horizontal)">
                                      <p:cBhvr>
                                        <p:cTn id="31" dur="500"/>
                                        <p:tgtEl>
                                          <p:spTgt spid="478217"/>
                                        </p:tgtEl>
                                      </p:cBhvr>
                                    </p:animEffect>
                                  </p:childTnLst>
                                  <p:subTnLst>
                                    <p:set>
                                      <p:cBhvr override="childStyle">
                                        <p:cTn dur="1" fill="hold" display="0" masterRel="nextClick" afterEffect="1"/>
                                        <p:tgtEl>
                                          <p:spTgt spid="478217"/>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478211">
                                            <p:txEl>
                                              <p:pRg st="4" end="4"/>
                                            </p:txEl>
                                          </p:spTgt>
                                        </p:tgtEl>
                                        <p:attrNameLst>
                                          <p:attrName>style.visibility</p:attrName>
                                        </p:attrNameLst>
                                      </p:cBhvr>
                                      <p:to>
                                        <p:strVal val="visible"/>
                                      </p:to>
                                    </p:set>
                                    <p:animEffect transition="in" filter="checkerboard(across)">
                                      <p:cBhvr>
                                        <p:cTn id="36" dur="500"/>
                                        <p:tgtEl>
                                          <p:spTgt spid="478211">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78218"/>
                                        </p:tgtEl>
                                        <p:attrNameLst>
                                          <p:attrName>style.visibility</p:attrName>
                                        </p:attrNameLst>
                                      </p:cBhvr>
                                      <p:to>
                                        <p:strVal val="visible"/>
                                      </p:to>
                                    </p:set>
                                    <p:animEffect transition="in" filter="blinds(horizontal)">
                                      <p:cBhvr>
                                        <p:cTn id="41" dur="500"/>
                                        <p:tgtEl>
                                          <p:spTgt spid="478218"/>
                                        </p:tgtEl>
                                      </p:cBhvr>
                                    </p:animEffect>
                                  </p:childTnLst>
                                  <p:subTnLst>
                                    <p:set>
                                      <p:cBhvr override="childStyle">
                                        <p:cTn dur="1" fill="hold" display="0" masterRel="nextClick" afterEffect="1"/>
                                        <p:tgtEl>
                                          <p:spTgt spid="478218"/>
                                        </p:tgtEl>
                                        <p:attrNameLst>
                                          <p:attrName>style.visibility</p:attrName>
                                        </p:attrNameLst>
                                      </p:cBhvr>
                                      <p:to>
                                        <p:strVal val="hidden"/>
                                      </p:to>
                                    </p:set>
                                  </p:subTnLst>
                                </p:cTn>
                              </p:par>
                              <p:par>
                                <p:cTn id="42" presetID="3" presetClass="entr" presetSubtype="10" fill="hold" grpId="0" nodeType="withEffect">
                                  <p:stCondLst>
                                    <p:cond delay="0"/>
                                  </p:stCondLst>
                                  <p:childTnLst>
                                    <p:set>
                                      <p:cBhvr>
                                        <p:cTn id="43" dur="1" fill="hold">
                                          <p:stCondLst>
                                            <p:cond delay="0"/>
                                          </p:stCondLst>
                                        </p:cTn>
                                        <p:tgtEl>
                                          <p:spTgt spid="478219"/>
                                        </p:tgtEl>
                                        <p:attrNameLst>
                                          <p:attrName>style.visibility</p:attrName>
                                        </p:attrNameLst>
                                      </p:cBhvr>
                                      <p:to>
                                        <p:strVal val="visible"/>
                                      </p:to>
                                    </p:set>
                                    <p:animEffect transition="in" filter="blinds(horizontal)">
                                      <p:cBhvr>
                                        <p:cTn id="44" dur="500"/>
                                        <p:tgtEl>
                                          <p:spTgt spid="478219"/>
                                        </p:tgtEl>
                                      </p:cBhvr>
                                    </p:animEffect>
                                  </p:childTnLst>
                                  <p:subTnLst>
                                    <p:set>
                                      <p:cBhvr override="childStyle">
                                        <p:cTn dur="1" fill="hold" display="0" masterRel="nextClick" afterEffect="1"/>
                                        <p:tgtEl>
                                          <p:spTgt spid="478219"/>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478211">
                                            <p:txEl>
                                              <p:pRg st="5" end="5"/>
                                            </p:txEl>
                                          </p:spTgt>
                                        </p:tgtEl>
                                        <p:attrNameLst>
                                          <p:attrName>style.visibility</p:attrName>
                                        </p:attrNameLst>
                                      </p:cBhvr>
                                      <p:to>
                                        <p:strVal val="visible"/>
                                      </p:to>
                                    </p:set>
                                    <p:animEffect transition="in" filter="checkerboard(across)">
                                      <p:cBhvr>
                                        <p:cTn id="49" dur="500"/>
                                        <p:tgtEl>
                                          <p:spTgt spid="478211">
                                            <p:txEl>
                                              <p:pRg st="5" end="5"/>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78220"/>
                                        </p:tgtEl>
                                        <p:attrNameLst>
                                          <p:attrName>style.visibility</p:attrName>
                                        </p:attrNameLst>
                                      </p:cBhvr>
                                      <p:to>
                                        <p:strVal val="visible"/>
                                      </p:to>
                                    </p:set>
                                    <p:animEffect transition="in" filter="blinds(horizontal)">
                                      <p:cBhvr>
                                        <p:cTn id="54" dur="500"/>
                                        <p:tgtEl>
                                          <p:spTgt spid="478220"/>
                                        </p:tgtEl>
                                      </p:cBhvr>
                                    </p:animEffect>
                                  </p:childTnLst>
                                  <p:subTnLst>
                                    <p:set>
                                      <p:cBhvr override="childStyle">
                                        <p:cTn dur="1" fill="hold" display="0" masterRel="nextClick" afterEffect="1"/>
                                        <p:tgtEl>
                                          <p:spTgt spid="478220"/>
                                        </p:tgtEl>
                                        <p:attrNameLst>
                                          <p:attrName>style.visibility</p:attrName>
                                        </p:attrNameLst>
                                      </p:cBhvr>
                                      <p:to>
                                        <p:strVal val="hidden"/>
                                      </p:to>
                                    </p:set>
                                  </p:subTnLst>
                                </p:cTn>
                              </p:par>
                            </p:childTnLst>
                          </p:cTn>
                        </p:par>
                      </p:childTnLst>
                    </p:cTn>
                  </p:par>
                  <p:par>
                    <p:cTn id="55" fill="hold" nodeType="clickPar">
                      <p:stCondLst>
                        <p:cond delay="indefinite"/>
                      </p:stCondLst>
                      <p:childTnLst>
                        <p:par>
                          <p:cTn id="56" fill="hold" nodeType="withGroup">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478211">
                                            <p:txEl>
                                              <p:pRg st="6" end="6"/>
                                            </p:txEl>
                                          </p:spTgt>
                                        </p:tgtEl>
                                        <p:attrNameLst>
                                          <p:attrName>style.visibility</p:attrName>
                                        </p:attrNameLst>
                                      </p:cBhvr>
                                      <p:to>
                                        <p:strVal val="visible"/>
                                      </p:to>
                                    </p:set>
                                    <p:animEffect transition="in" filter="checkerboard(across)">
                                      <p:cBhvr>
                                        <p:cTn id="59" dur="500"/>
                                        <p:tgtEl>
                                          <p:spTgt spid="478211">
                                            <p:txEl>
                                              <p:pRg st="6" end="6"/>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78221"/>
                                        </p:tgtEl>
                                        <p:attrNameLst>
                                          <p:attrName>style.visibility</p:attrName>
                                        </p:attrNameLst>
                                      </p:cBhvr>
                                      <p:to>
                                        <p:strVal val="visible"/>
                                      </p:to>
                                    </p:set>
                                    <p:animEffect transition="in" filter="blinds(horizontal)">
                                      <p:cBhvr>
                                        <p:cTn id="64" dur="500"/>
                                        <p:tgtEl>
                                          <p:spTgt spid="47822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478211">
                                            <p:txEl>
                                              <p:pRg st="7" end="7"/>
                                            </p:txEl>
                                          </p:spTgt>
                                        </p:tgtEl>
                                        <p:attrNameLst>
                                          <p:attrName>style.visibility</p:attrName>
                                        </p:attrNameLst>
                                      </p:cBhvr>
                                      <p:to>
                                        <p:strVal val="visible"/>
                                      </p:to>
                                    </p:set>
                                    <p:animEffect transition="in" filter="checkerboard(across)">
                                      <p:cBhvr>
                                        <p:cTn id="69" dur="500"/>
                                        <p:tgtEl>
                                          <p:spTgt spid="4782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bldLvl="5"/>
      <p:bldP spid="478213" grpId="0" animBg="1"/>
      <p:bldP spid="478216" grpId="0" animBg="1"/>
      <p:bldP spid="478217" grpId="0" animBg="1"/>
      <p:bldP spid="478218" grpId="0" animBg="1"/>
      <p:bldP spid="478219" grpId="0" animBg="1"/>
      <p:bldP spid="478220" grpId="0" animBg="1"/>
      <p:bldP spid="4782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body" sz="half" idx="1"/>
          </p:nvPr>
        </p:nvSpPr>
        <p:spPr>
          <a:xfrm>
            <a:off x="1247619" y="1031679"/>
            <a:ext cx="8582025" cy="4189413"/>
          </a:xfrm>
        </p:spPr>
        <p:txBody>
          <a:bodyPr/>
          <a:lstStyle/>
          <a:p>
            <a:pPr marL="0" indent="0">
              <a:buNone/>
            </a:pPr>
            <a:r>
              <a:rPr lang="en-US" altLang="en-US" dirty="0" smtClean="0"/>
              <a:t>Find the domain and region of the functions </a:t>
            </a:r>
          </a:p>
          <a:p>
            <a:pPr marL="0" indent="0">
              <a:buNone/>
            </a:pPr>
            <a:r>
              <a:rPr lang="en-US" altLang="en-US" dirty="0" smtClean="0"/>
              <a:t>(if it is a function)</a:t>
            </a:r>
          </a:p>
          <a:p>
            <a:pPr marL="0" indent="0">
              <a:buNone/>
            </a:pPr>
            <a:r>
              <a:rPr lang="en-US" altLang="en-US" dirty="0" smtClean="0"/>
              <a:t>a. </a:t>
            </a:r>
          </a:p>
          <a:p>
            <a:pPr marL="0" indent="0">
              <a:buNone/>
            </a:pPr>
            <a:endParaRPr lang="en-US" altLang="en-US" dirty="0" smtClean="0"/>
          </a:p>
          <a:p>
            <a:pPr marL="0" indent="0">
              <a:buNone/>
            </a:pPr>
            <a:r>
              <a:rPr lang="en-US" altLang="en-US" dirty="0" smtClean="0"/>
              <a:t>b.</a:t>
            </a:r>
            <a:endParaRPr lang="en-US" altLang="en-US" sz="2800" dirty="0"/>
          </a:p>
        </p:txBody>
      </p:sp>
      <p:sp>
        <p:nvSpPr>
          <p:cNvPr id="41987" name="Rectangle 4"/>
          <p:cNvSpPr>
            <a:spLocks noChangeArrowheads="1"/>
          </p:cNvSpPr>
          <p:nvPr/>
        </p:nvSpPr>
        <p:spPr bwMode="auto">
          <a:xfrm>
            <a:off x="2119313" y="457201"/>
            <a:ext cx="6248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b="1">
              <a:solidFill>
                <a:srgbClr val="E45C00"/>
              </a:solidFill>
              <a:cs typeface="Tahoma" panose="020B0604030504040204" pitchFamily="34" charset="0"/>
            </a:endParaRPr>
          </a:p>
          <a:p>
            <a:pPr eaLnBrk="1" hangingPunct="1">
              <a:spcBef>
                <a:spcPct val="0"/>
              </a:spcBef>
              <a:buClrTx/>
              <a:buSzTx/>
              <a:buFontTx/>
              <a:buNone/>
            </a:pPr>
            <a:endParaRPr lang="en-US" altLang="en-US" sz="2400" b="1">
              <a:solidFill>
                <a:srgbClr val="E45C00"/>
              </a:solidFill>
              <a:cs typeface="Tahoma" panose="020B0604030504040204" pitchFamily="34" charset="0"/>
            </a:endParaRPr>
          </a:p>
        </p:txBody>
      </p:sp>
      <p:sp>
        <p:nvSpPr>
          <p:cNvPr id="41988" name="Text Box 6"/>
          <p:cNvSpPr txBox="1">
            <a:spLocks noChangeArrowheads="1"/>
          </p:cNvSpPr>
          <p:nvPr/>
        </p:nvSpPr>
        <p:spPr bwMode="auto">
          <a:xfrm>
            <a:off x="1247619" y="114279"/>
            <a:ext cx="6629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dirty="0">
                <a:solidFill>
                  <a:srgbClr val="FF0000"/>
                </a:solidFill>
                <a:cs typeface="Tahoma" panose="020B0604030504040204" pitchFamily="34" charset="0"/>
              </a:rPr>
              <a:t>Example</a:t>
            </a:r>
          </a:p>
        </p:txBody>
      </p:sp>
      <p:sp>
        <p:nvSpPr>
          <p:cNvPr id="2" name="Rectangle 1"/>
          <p:cNvSpPr>
            <a:spLocks noRot="1" noChangeAspect="1" noMove="1" noResize="1" noEditPoints="1" noAdjustHandles="1" noChangeArrowheads="1" noChangeShapeType="1" noTextEdit="1"/>
          </p:cNvSpPr>
          <p:nvPr/>
        </p:nvSpPr>
        <p:spPr>
          <a:xfrm>
            <a:off x="2496490" y="2441574"/>
            <a:ext cx="2685110" cy="573940"/>
          </a:xfrm>
          <a:prstGeom prst="rect">
            <a:avLst/>
          </a:prstGeom>
          <a:blipFill>
            <a:blip r:embed="rId3"/>
            <a:stretch>
              <a:fillRect/>
            </a:stretch>
          </a:blipFill>
        </p:spPr>
        <p:txBody>
          <a:bodyPr/>
          <a:lstStyle/>
          <a:p>
            <a:pPr>
              <a:defRPr/>
            </a:pPr>
            <a:r>
              <a:rPr lang="en-US">
                <a:noFill/>
              </a:rPr>
              <a:t> </a:t>
            </a:r>
          </a:p>
        </p:txBody>
      </p:sp>
      <p:sp>
        <p:nvSpPr>
          <p:cNvPr id="3" name="Rectangle 2"/>
          <p:cNvSpPr>
            <a:spLocks noRot="1" noChangeAspect="1" noMove="1" noResize="1" noEditPoints="1" noAdjustHandles="1" noChangeArrowheads="1" noChangeShapeType="1" noTextEdit="1"/>
          </p:cNvSpPr>
          <p:nvPr/>
        </p:nvSpPr>
        <p:spPr>
          <a:xfrm>
            <a:off x="2667000" y="3550326"/>
            <a:ext cx="2159758" cy="877613"/>
          </a:xfrm>
          <a:prstGeom prst="rect">
            <a:avLst/>
          </a:prstGeom>
          <a:blipFill>
            <a:blip r:embed="rId4"/>
            <a:stretch>
              <a:fillRect l="-5932" b="-694"/>
            </a:stretch>
          </a:blipFill>
        </p:spPr>
        <p:txBody>
          <a:bodyPr/>
          <a:lstStyle/>
          <a:p>
            <a:pPr>
              <a:defRPr/>
            </a:pPr>
            <a:r>
              <a:rPr lang="en-US">
                <a:noFill/>
              </a:rPr>
              <a:t> </a:t>
            </a:r>
          </a:p>
        </p:txBody>
      </p:sp>
      <p:sp>
        <p:nvSpPr>
          <p:cNvPr id="7" name="Rectangle 6"/>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882766014"/>
      </p:ext>
    </p:extLst>
  </p:cSld>
  <p:clrMapOvr>
    <a:masterClrMapping/>
  </p:clrMapOvr>
  <p:transition>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E9B8E0-C66B-4455-BEFD-3F85B16733D4}"/>
              </a:ext>
            </a:extLst>
          </p:cNvPr>
          <p:cNvSpPr>
            <a:spLocks noGrp="1"/>
          </p:cNvSpPr>
          <p:nvPr>
            <p:ph type="title"/>
          </p:nvPr>
        </p:nvSpPr>
        <p:spPr/>
        <p:txBody>
          <a:bodyPr/>
          <a:lstStyle/>
          <a:p>
            <a:r>
              <a:rPr lang="en-US" dirty="0"/>
              <a:t>Zeros of a function</a:t>
            </a:r>
          </a:p>
        </p:txBody>
      </p:sp>
      <p:sp>
        <p:nvSpPr>
          <p:cNvPr id="3" name="Content Placeholder 2">
            <a:extLst>
              <a:ext uri="{FF2B5EF4-FFF2-40B4-BE49-F238E27FC236}">
                <a16:creationId xmlns="" xmlns:a16="http://schemas.microsoft.com/office/drawing/2014/main" id="{8924CA9B-CDC2-4556-A28B-1FE27E250256}"/>
              </a:ext>
            </a:extLst>
          </p:cNvPr>
          <p:cNvSpPr>
            <a:spLocks noGrp="1"/>
          </p:cNvSpPr>
          <p:nvPr>
            <p:ph idx="1"/>
          </p:nvPr>
        </p:nvSpPr>
        <p:spPr/>
        <p:txBody>
          <a:bodyPr/>
          <a:lstStyle/>
          <a:p>
            <a:r>
              <a:rPr lang="en-US" dirty="0"/>
              <a:t>If f(a) = 0, then a is called a zero of f.</a:t>
            </a:r>
          </a:p>
          <a:p>
            <a:r>
              <a:rPr lang="en-US" b="1" i="1" dirty="0">
                <a:solidFill>
                  <a:schemeClr val="accent1">
                    <a:lumMod val="50000"/>
                  </a:schemeClr>
                </a:solidFill>
              </a:rPr>
              <a:t>Ex. </a:t>
            </a:r>
            <a:r>
              <a:rPr lang="en-US" dirty="0"/>
              <a:t>Find all zeros of f(x) = x</a:t>
            </a:r>
            <a:r>
              <a:rPr lang="en-US" baseline="30000" dirty="0"/>
              <a:t>3</a:t>
            </a:r>
            <a:r>
              <a:rPr lang="en-US" dirty="0"/>
              <a:t> - 3x</a:t>
            </a:r>
            <a:r>
              <a:rPr lang="en-US" baseline="30000" dirty="0"/>
              <a:t>2</a:t>
            </a:r>
            <a:r>
              <a:rPr lang="en-US" dirty="0"/>
              <a:t> + 2x.</a:t>
            </a:r>
          </a:p>
          <a:p>
            <a:r>
              <a:rPr lang="en-US" dirty="0"/>
              <a:t>x</a:t>
            </a:r>
            <a:r>
              <a:rPr lang="en-US" baseline="30000" dirty="0"/>
              <a:t>3</a:t>
            </a:r>
            <a:r>
              <a:rPr lang="en-US" dirty="0"/>
              <a:t> - 3x</a:t>
            </a:r>
            <a:r>
              <a:rPr lang="en-US" baseline="30000" dirty="0"/>
              <a:t>2</a:t>
            </a:r>
            <a:r>
              <a:rPr lang="en-US" dirty="0"/>
              <a:t> + 2x = 0 </a:t>
            </a:r>
            <a:r>
              <a:rPr lang="en-US" dirty="0">
                <a:sym typeface="Symbol" panose="05050102010706020507" pitchFamily="18" charset="2"/>
              </a:rPr>
              <a:t> x = 0, x = 1, x = 2.</a:t>
            </a:r>
          </a:p>
          <a:p>
            <a:r>
              <a:rPr lang="en-US" dirty="0">
                <a:sym typeface="Wingdings" panose="05000000000000000000" pitchFamily="2" charset="2"/>
              </a:rPr>
              <a:t> </a:t>
            </a:r>
            <a:r>
              <a:rPr lang="en-US" dirty="0">
                <a:sym typeface="Symbol" panose="05050102010706020507" pitchFamily="18" charset="2"/>
              </a:rPr>
              <a:t>Zeros of f are: 0, 1, 2</a:t>
            </a:r>
            <a:endParaRPr lang="en-US" dirty="0"/>
          </a:p>
          <a:p>
            <a:endParaRPr lang="en-US" dirty="0"/>
          </a:p>
        </p:txBody>
      </p:sp>
    </p:spTree>
    <p:extLst>
      <p:ext uri="{BB962C8B-B14F-4D97-AF65-F5344CB8AC3E}">
        <p14:creationId xmlns:p14="http://schemas.microsoft.com/office/powerpoint/2010/main" val="270235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D55B29-2E84-47A2-BD47-2E4F4A66CD59}"/>
              </a:ext>
            </a:extLst>
          </p:cNvPr>
          <p:cNvSpPr>
            <a:spLocks noGrp="1"/>
          </p:cNvSpPr>
          <p:nvPr>
            <p:ph type="title"/>
          </p:nvPr>
        </p:nvSpPr>
        <p:spPr/>
        <p:txBody>
          <a:bodyPr/>
          <a:lstStyle/>
          <a:p>
            <a:r>
              <a:rPr lang="en-US" dirty="0"/>
              <a:t>Symmetry of even functions </a:t>
            </a:r>
          </a:p>
        </p:txBody>
      </p:sp>
      <p:sp>
        <p:nvSpPr>
          <p:cNvPr id="3" name="Content Placeholder 2">
            <a:extLst>
              <a:ext uri="{FF2B5EF4-FFF2-40B4-BE49-F238E27FC236}">
                <a16:creationId xmlns="" xmlns:a16="http://schemas.microsoft.com/office/drawing/2014/main" id="{B024E2EF-0891-40EC-8977-F3D06A02BE94}"/>
              </a:ext>
            </a:extLst>
          </p:cNvPr>
          <p:cNvSpPr>
            <a:spLocks noGrp="1"/>
          </p:cNvSpPr>
          <p:nvPr>
            <p:ph idx="1"/>
          </p:nvPr>
        </p:nvSpPr>
        <p:spPr/>
        <p:txBody>
          <a:bodyPr/>
          <a:lstStyle/>
          <a:p>
            <a:pPr>
              <a:buFont typeface="Arial" panose="020B0604020202020204" pitchFamily="34" charset="0"/>
              <a:buChar char="•"/>
            </a:pPr>
            <a:r>
              <a:rPr lang="en-US" dirty="0"/>
              <a:t> If </a:t>
            </a:r>
            <a:r>
              <a:rPr lang="en-US" dirty="0">
                <a:solidFill>
                  <a:srgbClr val="FF0000"/>
                </a:solidFill>
              </a:rPr>
              <a:t>f(-x) = f(x) </a:t>
            </a:r>
            <a:r>
              <a:rPr lang="en-US" dirty="0"/>
              <a:t>for all x </a:t>
            </a:r>
            <a:r>
              <a:rPr lang="en-US" dirty="0">
                <a:sym typeface="Wingdings" panose="05000000000000000000" pitchFamily="2" charset="2"/>
              </a:rPr>
              <a:t>in domain</a:t>
            </a:r>
          </a:p>
          <a:p>
            <a:pPr marL="0" indent="0">
              <a:buNone/>
            </a:pPr>
            <a:r>
              <a:rPr lang="en-US" dirty="0">
                <a:sym typeface="Wingdings" panose="05000000000000000000" pitchFamily="2" charset="2"/>
              </a:rPr>
              <a:t> f is an </a:t>
            </a:r>
            <a:r>
              <a:rPr lang="en-US" i="1" dirty="0">
                <a:solidFill>
                  <a:srgbClr val="FF0000"/>
                </a:solidFill>
                <a:sym typeface="Wingdings" panose="05000000000000000000" pitchFamily="2" charset="2"/>
              </a:rPr>
              <a:t>e</a:t>
            </a:r>
            <a:r>
              <a:rPr lang="en-US" i="1" dirty="0">
                <a:solidFill>
                  <a:srgbClr val="FF0000"/>
                </a:solidFill>
              </a:rPr>
              <a:t>ven function </a:t>
            </a:r>
          </a:p>
          <a:p>
            <a:pPr marL="0" indent="0">
              <a:buNone/>
            </a:pPr>
            <a:r>
              <a:rPr lang="en-US" dirty="0">
                <a:sym typeface="Wingdings" panose="05000000000000000000" pitchFamily="2" charset="2"/>
              </a:rPr>
              <a:t> symmetry about the y-axis.</a:t>
            </a:r>
          </a:p>
          <a:p>
            <a:pPr marL="0" indent="0">
              <a:buNone/>
            </a:pPr>
            <a:endParaRPr lang="en-US" dirty="0"/>
          </a:p>
        </p:txBody>
      </p:sp>
      <p:pic>
        <p:nvPicPr>
          <p:cNvPr id="4" name="Picture 12" descr="010123">
            <a:extLst>
              <a:ext uri="{FF2B5EF4-FFF2-40B4-BE49-F238E27FC236}">
                <a16:creationId xmlns="" xmlns:a16="http://schemas.microsoft.com/office/drawing/2014/main" id="{4B96EBEC-1B2A-4E85-99C0-B61D96059C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77715" y="1992875"/>
            <a:ext cx="2891628" cy="2557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98614BEB-5EB4-45D3-83FA-340D5367504D}"/>
              </a:ext>
            </a:extLst>
          </p:cNvPr>
          <p:cNvSpPr txBox="1"/>
          <p:nvPr/>
        </p:nvSpPr>
        <p:spPr>
          <a:xfrm>
            <a:off x="7177715" y="4460129"/>
            <a:ext cx="2834430" cy="369332"/>
          </a:xfrm>
          <a:prstGeom prst="rect">
            <a:avLst/>
          </a:prstGeom>
          <a:solidFill>
            <a:schemeClr val="bg1"/>
          </a:solidFill>
          <a:ln>
            <a:solidFill>
              <a:srgbClr val="FFC000"/>
            </a:solidFill>
          </a:ln>
        </p:spPr>
        <p:txBody>
          <a:bodyPr wrap="none" rtlCol="0">
            <a:spAutoFit/>
          </a:bodyPr>
          <a:lstStyle/>
          <a:p>
            <a:r>
              <a:rPr lang="en-US" dirty="0"/>
              <a:t>Symmetry about y-axis</a:t>
            </a:r>
          </a:p>
        </p:txBody>
      </p:sp>
    </p:spTree>
    <p:extLst>
      <p:ext uri="{BB962C8B-B14F-4D97-AF65-F5344CB8AC3E}">
        <p14:creationId xmlns:p14="http://schemas.microsoft.com/office/powerpoint/2010/main" val="72613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255F72-D7AE-4DA9-92C1-95C65D622C3D}"/>
              </a:ext>
            </a:extLst>
          </p:cNvPr>
          <p:cNvSpPr>
            <a:spLocks noGrp="1"/>
          </p:cNvSpPr>
          <p:nvPr>
            <p:ph type="title"/>
          </p:nvPr>
        </p:nvSpPr>
        <p:spPr/>
        <p:txBody>
          <a:bodyPr/>
          <a:lstStyle/>
          <a:p>
            <a:r>
              <a:rPr lang="en-US" dirty="0"/>
              <a:t>Symmetry of odd functions </a:t>
            </a:r>
          </a:p>
        </p:txBody>
      </p:sp>
      <p:sp>
        <p:nvSpPr>
          <p:cNvPr id="3" name="Content Placeholder 2">
            <a:extLst>
              <a:ext uri="{FF2B5EF4-FFF2-40B4-BE49-F238E27FC236}">
                <a16:creationId xmlns="" xmlns:a16="http://schemas.microsoft.com/office/drawing/2014/main" id="{848BBCA2-9425-4B5C-991D-A5B9B9D2EDBA}"/>
              </a:ext>
            </a:extLst>
          </p:cNvPr>
          <p:cNvSpPr>
            <a:spLocks noGrp="1"/>
          </p:cNvSpPr>
          <p:nvPr>
            <p:ph idx="1"/>
          </p:nvPr>
        </p:nvSpPr>
        <p:spPr/>
        <p:txBody>
          <a:bodyPr/>
          <a:lstStyle/>
          <a:p>
            <a:pPr>
              <a:buFont typeface="Arial" panose="020B0604020202020204" pitchFamily="34" charset="0"/>
              <a:buChar char="•"/>
            </a:pPr>
            <a:r>
              <a:rPr lang="en-US" dirty="0"/>
              <a:t> If </a:t>
            </a:r>
            <a:r>
              <a:rPr lang="en-US" dirty="0">
                <a:solidFill>
                  <a:srgbClr val="FF0000"/>
                </a:solidFill>
              </a:rPr>
              <a:t>f(-x) = -f(x) </a:t>
            </a:r>
            <a:r>
              <a:rPr lang="en-US" dirty="0"/>
              <a:t>for all x in domain </a:t>
            </a:r>
          </a:p>
          <a:p>
            <a:pPr marL="0" indent="0">
              <a:buNone/>
            </a:pPr>
            <a:r>
              <a:rPr lang="en-US" dirty="0">
                <a:sym typeface="Wingdings" panose="05000000000000000000" pitchFamily="2" charset="2"/>
              </a:rPr>
              <a:t> f is an </a:t>
            </a:r>
            <a:r>
              <a:rPr lang="en-US" i="1" dirty="0">
                <a:solidFill>
                  <a:srgbClr val="FF0000"/>
                </a:solidFill>
                <a:sym typeface="Wingdings" panose="05000000000000000000" pitchFamily="2" charset="2"/>
              </a:rPr>
              <a:t>odd</a:t>
            </a:r>
            <a:r>
              <a:rPr lang="en-US" i="1" dirty="0">
                <a:solidFill>
                  <a:srgbClr val="FF0000"/>
                </a:solidFill>
              </a:rPr>
              <a:t> function </a:t>
            </a:r>
          </a:p>
          <a:p>
            <a:pPr marL="0" indent="0">
              <a:buNone/>
            </a:pPr>
            <a:r>
              <a:rPr lang="en-US" dirty="0">
                <a:sym typeface="Wingdings" panose="05000000000000000000" pitchFamily="2" charset="2"/>
              </a:rPr>
              <a:t> symmetry about the origin</a:t>
            </a:r>
            <a:r>
              <a:rPr lang="en-US" dirty="0"/>
              <a:t> </a:t>
            </a:r>
          </a:p>
          <a:p>
            <a:endParaRPr lang="en-US" dirty="0"/>
          </a:p>
        </p:txBody>
      </p:sp>
      <p:grpSp>
        <p:nvGrpSpPr>
          <p:cNvPr id="4" name="Group 13">
            <a:extLst>
              <a:ext uri="{FF2B5EF4-FFF2-40B4-BE49-F238E27FC236}">
                <a16:creationId xmlns="" xmlns:a16="http://schemas.microsoft.com/office/drawing/2014/main" id="{DE97D8AF-F2B3-4D1D-B6CA-C6FBC6DA50E7}"/>
              </a:ext>
            </a:extLst>
          </p:cNvPr>
          <p:cNvGrpSpPr>
            <a:grpSpLocks/>
          </p:cNvGrpSpPr>
          <p:nvPr/>
        </p:nvGrpSpPr>
        <p:grpSpPr bwMode="auto">
          <a:xfrm>
            <a:off x="7117834" y="2108201"/>
            <a:ext cx="2933700" cy="2782888"/>
            <a:chOff x="2021" y="562"/>
            <a:chExt cx="1848" cy="1753"/>
          </a:xfrm>
        </p:grpSpPr>
        <p:pic>
          <p:nvPicPr>
            <p:cNvPr id="5" name="Picture 14">
              <a:extLst>
                <a:ext uri="{FF2B5EF4-FFF2-40B4-BE49-F238E27FC236}">
                  <a16:creationId xmlns="" xmlns:a16="http://schemas.microsoft.com/office/drawing/2014/main" id="{E6B1B3C6-4D99-435A-BE84-62C87EA0D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1" y="562"/>
              <a:ext cx="1848" cy="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5">
              <a:extLst>
                <a:ext uri="{FF2B5EF4-FFF2-40B4-BE49-F238E27FC236}">
                  <a16:creationId xmlns="" xmlns:a16="http://schemas.microsoft.com/office/drawing/2014/main" id="{261A937E-2C1F-49D4-9163-E7BFF3F64549}"/>
                </a:ext>
              </a:extLst>
            </p:cNvPr>
            <p:cNvSpPr txBox="1">
              <a:spLocks noChangeArrowheads="1"/>
            </p:cNvSpPr>
            <p:nvPr/>
          </p:nvSpPr>
          <p:spPr bwMode="auto">
            <a:xfrm>
              <a:off x="3199" y="844"/>
              <a:ext cx="5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2000" i="1">
                  <a:latin typeface="Times New Roman" panose="02020603050405020304" pitchFamily="18" charset="0"/>
                </a:rPr>
                <a:t>y = x</a:t>
              </a:r>
              <a:r>
                <a:rPr lang="en-US" altLang="en-US" sz="2000" i="1" baseline="30000">
                  <a:latin typeface="Times New Roman" panose="02020603050405020304" pitchFamily="18" charset="0"/>
                </a:rPr>
                <a:t>3</a:t>
              </a:r>
            </a:p>
          </p:txBody>
        </p:sp>
      </p:grpSp>
      <p:sp>
        <p:nvSpPr>
          <p:cNvPr id="7" name="TextBox 6">
            <a:extLst>
              <a:ext uri="{FF2B5EF4-FFF2-40B4-BE49-F238E27FC236}">
                <a16:creationId xmlns="" xmlns:a16="http://schemas.microsoft.com/office/drawing/2014/main" id="{06BBF7CC-8570-42AE-82E5-07599CF77163}"/>
              </a:ext>
            </a:extLst>
          </p:cNvPr>
          <p:cNvSpPr txBox="1"/>
          <p:nvPr/>
        </p:nvSpPr>
        <p:spPr>
          <a:xfrm>
            <a:off x="7169014" y="4891089"/>
            <a:ext cx="3265638" cy="369332"/>
          </a:xfrm>
          <a:prstGeom prst="rect">
            <a:avLst/>
          </a:prstGeom>
          <a:solidFill>
            <a:schemeClr val="bg1"/>
          </a:solidFill>
          <a:ln>
            <a:solidFill>
              <a:srgbClr val="FFC000"/>
            </a:solidFill>
          </a:ln>
        </p:spPr>
        <p:txBody>
          <a:bodyPr wrap="none" rtlCol="0">
            <a:spAutoFit/>
          </a:bodyPr>
          <a:lstStyle/>
          <a:p>
            <a:r>
              <a:rPr lang="en-US" dirty="0"/>
              <a:t>Symmetry about the origin</a:t>
            </a:r>
          </a:p>
        </p:txBody>
      </p:sp>
    </p:spTree>
    <p:extLst>
      <p:ext uri="{BB962C8B-B14F-4D97-AF65-F5344CB8AC3E}">
        <p14:creationId xmlns:p14="http://schemas.microsoft.com/office/powerpoint/2010/main" val="333916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CE894F-973F-4FD6-A60B-501834D62E8E}"/>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 xmlns:a16="http://schemas.microsoft.com/office/drawing/2014/main" id="{FE2C9F34-56C2-4B41-B285-FCBB8813002A}"/>
              </a:ext>
            </a:extLst>
          </p:cNvPr>
          <p:cNvSpPr>
            <a:spLocks noGrp="1"/>
          </p:cNvSpPr>
          <p:nvPr>
            <p:ph idx="1"/>
          </p:nvPr>
        </p:nvSpPr>
        <p:spPr/>
        <p:txBody>
          <a:bodyPr/>
          <a:lstStyle/>
          <a:p>
            <a:r>
              <a:rPr lang="en-US" altLang="en-US" dirty="0"/>
              <a:t>Let f be an </a:t>
            </a:r>
            <a:r>
              <a:rPr lang="en-US" altLang="en-US" b="1" i="1" dirty="0">
                <a:solidFill>
                  <a:srgbClr val="C00000"/>
                </a:solidFill>
              </a:rPr>
              <a:t>odd function</a:t>
            </a:r>
            <a:r>
              <a:rPr lang="en-US" altLang="en-US" dirty="0"/>
              <a:t>. If the point (-3, 5) is on the graph of f, then which of the following points is/are also on the graph of f?</a:t>
            </a:r>
          </a:p>
          <a:p>
            <a:endParaRPr lang="en-US" altLang="en-US" dirty="0"/>
          </a:p>
          <a:p>
            <a:r>
              <a:rPr lang="en-US" altLang="en-US" dirty="0"/>
              <a:t>a.(3, 5)	b.(-3, -5)	c.(3, -5)		d. None of these</a:t>
            </a:r>
          </a:p>
          <a:p>
            <a:endParaRPr lang="en-US" dirty="0"/>
          </a:p>
        </p:txBody>
      </p:sp>
      <p:sp>
        <p:nvSpPr>
          <p:cNvPr id="4" name="TextBox 3">
            <a:extLst>
              <a:ext uri="{FF2B5EF4-FFF2-40B4-BE49-F238E27FC236}">
                <a16:creationId xmlns="" xmlns:a16="http://schemas.microsoft.com/office/drawing/2014/main" id="{1D7CB781-1BE9-449B-A859-A0414EBC3D06}"/>
              </a:ext>
            </a:extLst>
          </p:cNvPr>
          <p:cNvSpPr txBox="1"/>
          <p:nvPr/>
        </p:nvSpPr>
        <p:spPr>
          <a:xfrm>
            <a:off x="6039286" y="4221121"/>
            <a:ext cx="429602" cy="523220"/>
          </a:xfrm>
          <a:prstGeom prst="rect">
            <a:avLst/>
          </a:prstGeom>
          <a:noFill/>
        </p:spPr>
        <p:txBody>
          <a:bodyPr wrap="square" rtlCol="0">
            <a:spAutoFit/>
          </a:bodyPr>
          <a:lstStyle/>
          <a:p>
            <a:r>
              <a:rPr lang="en-US" sz="2800" dirty="0">
                <a:solidFill>
                  <a:srgbClr val="0070C0"/>
                </a:solidFill>
                <a:sym typeface="Wingdings" panose="05000000000000000000" pitchFamily="2" charset="2"/>
              </a:rPr>
              <a:t></a:t>
            </a:r>
            <a:endParaRPr lang="en-US" sz="2800" dirty="0">
              <a:solidFill>
                <a:srgbClr val="0070C0"/>
              </a:solidFill>
            </a:endParaRPr>
          </a:p>
        </p:txBody>
      </p:sp>
    </p:spTree>
    <p:extLst>
      <p:ext uri="{BB962C8B-B14F-4D97-AF65-F5344CB8AC3E}">
        <p14:creationId xmlns:p14="http://schemas.microsoft.com/office/powerpoint/2010/main" val="389503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90800" y="457200"/>
            <a:ext cx="7793038" cy="914400"/>
          </a:xfrm>
        </p:spPr>
        <p:txBody>
          <a:bodyPr/>
          <a:lstStyle/>
          <a:p>
            <a:pPr eaLnBrk="1" hangingPunct="1"/>
            <a:r>
              <a:rPr lang="en-US" altLang="en-US" b="1" smtClean="0">
                <a:solidFill>
                  <a:srgbClr val="0033CC"/>
                </a:solidFill>
              </a:rPr>
              <a:t>Evaluation Strategy</a:t>
            </a:r>
          </a:p>
        </p:txBody>
      </p:sp>
      <p:sp>
        <p:nvSpPr>
          <p:cNvPr id="4" name="Rectangle 3"/>
          <p:cNvSpPr txBox="1">
            <a:spLocks noChangeArrowheads="1"/>
          </p:cNvSpPr>
          <p:nvPr/>
        </p:nvSpPr>
        <p:spPr bwMode="auto">
          <a:xfrm>
            <a:off x="1981200" y="1371600"/>
            <a:ext cx="8458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20000"/>
              </a:lnSpc>
              <a:spcBef>
                <a:spcPct val="40000"/>
              </a:spcBef>
            </a:pPr>
            <a:r>
              <a:rPr lang="en-US" altLang="en-US" sz="2400" dirty="0">
                <a:solidFill>
                  <a:srgbClr val="FF0000"/>
                </a:solidFill>
              </a:rPr>
              <a:t>Must attend more than 80% of contact hours</a:t>
            </a:r>
          </a:p>
          <a:p>
            <a:pPr eaLnBrk="1" hangingPunct="1">
              <a:lnSpc>
                <a:spcPct val="120000"/>
              </a:lnSpc>
              <a:spcBef>
                <a:spcPct val="40000"/>
              </a:spcBef>
            </a:pPr>
            <a:r>
              <a:rPr lang="en-US" altLang="en-US" sz="2400" dirty="0">
                <a:solidFill>
                  <a:srgbClr val="0033CC"/>
                </a:solidFill>
              </a:rPr>
              <a:t>Evaluating</a:t>
            </a:r>
          </a:p>
          <a:p>
            <a:pPr lvl="1" eaLnBrk="1" hangingPunct="1">
              <a:lnSpc>
                <a:spcPct val="120000"/>
              </a:lnSpc>
              <a:spcBef>
                <a:spcPct val="40000"/>
              </a:spcBef>
            </a:pPr>
            <a:r>
              <a:rPr lang="en-US" altLang="en-US" sz="2400" dirty="0">
                <a:solidFill>
                  <a:srgbClr val="0033CC"/>
                </a:solidFill>
              </a:rPr>
              <a:t>03 Progress tests: 	</a:t>
            </a:r>
            <a:r>
              <a:rPr lang="fr-FR" altLang="en-US" sz="2400" dirty="0">
                <a:solidFill>
                  <a:srgbClr val="0033CC"/>
                </a:solidFill>
                <a:sym typeface="Wingdings" panose="05000000000000000000" pitchFamily="2" charset="2"/>
              </a:rPr>
              <a:t> 30%</a:t>
            </a:r>
          </a:p>
          <a:p>
            <a:pPr lvl="1" eaLnBrk="1" hangingPunct="1">
              <a:lnSpc>
                <a:spcPct val="120000"/>
              </a:lnSpc>
              <a:spcBef>
                <a:spcPct val="40000"/>
              </a:spcBef>
            </a:pPr>
            <a:r>
              <a:rPr lang="fr-FR" altLang="en-US" sz="2400" dirty="0">
                <a:solidFill>
                  <a:srgbClr val="0033CC"/>
                </a:solidFill>
                <a:sym typeface="Wingdings" panose="05000000000000000000" pitchFamily="2" charset="2"/>
              </a:rPr>
              <a:t>03 </a:t>
            </a:r>
            <a:r>
              <a:rPr lang="fr-FR" altLang="en-US" sz="2400" dirty="0" err="1">
                <a:solidFill>
                  <a:srgbClr val="0033CC"/>
                </a:solidFill>
                <a:sym typeface="Wingdings" panose="05000000000000000000" pitchFamily="2" charset="2"/>
              </a:rPr>
              <a:t>Assignments</a:t>
            </a:r>
            <a:r>
              <a:rPr lang="fr-FR" altLang="en-US" sz="2400" dirty="0">
                <a:solidFill>
                  <a:srgbClr val="0033CC"/>
                </a:solidFill>
                <a:sym typeface="Wingdings" panose="05000000000000000000" pitchFamily="2" charset="2"/>
              </a:rPr>
              <a:t>:        30%</a:t>
            </a:r>
          </a:p>
          <a:p>
            <a:pPr lvl="1" eaLnBrk="1" hangingPunct="1">
              <a:lnSpc>
                <a:spcPct val="120000"/>
              </a:lnSpc>
              <a:spcBef>
                <a:spcPct val="40000"/>
              </a:spcBef>
            </a:pPr>
            <a:r>
              <a:rPr lang="en-US" altLang="en-US" sz="2400" dirty="0">
                <a:solidFill>
                  <a:srgbClr val="0033CC"/>
                </a:solidFill>
              </a:rPr>
              <a:t>Final Exam (FE):       </a:t>
            </a:r>
            <a:r>
              <a:rPr lang="en-US" altLang="en-US" sz="2400" dirty="0">
                <a:solidFill>
                  <a:srgbClr val="0033CC"/>
                </a:solidFill>
                <a:sym typeface="Wingdings" panose="05000000000000000000" pitchFamily="2" charset="2"/>
              </a:rPr>
              <a:t> 40%</a:t>
            </a:r>
            <a:endParaRPr lang="en-US" altLang="en-US" sz="2400" dirty="0">
              <a:solidFill>
                <a:srgbClr val="0033CC"/>
              </a:solidFill>
            </a:endParaRPr>
          </a:p>
          <a:p>
            <a:pPr eaLnBrk="1" hangingPunct="1">
              <a:lnSpc>
                <a:spcPct val="90000"/>
              </a:lnSpc>
            </a:pPr>
            <a:r>
              <a:rPr lang="en-US" altLang="en-US" sz="2400" dirty="0">
                <a:solidFill>
                  <a:srgbClr val="0033CC"/>
                </a:solidFill>
              </a:rPr>
              <a:t>Pass: </a:t>
            </a:r>
            <a:r>
              <a:rPr lang="en-US" altLang="en-US" sz="2400" dirty="0">
                <a:solidFill>
                  <a:srgbClr val="FF0000"/>
                </a:solidFill>
              </a:rPr>
              <a:t>Every on-going assessment component &gt; 0</a:t>
            </a:r>
          </a:p>
          <a:p>
            <a:pPr lvl="1" eaLnBrk="1" hangingPunct="1">
              <a:lnSpc>
                <a:spcPct val="90000"/>
              </a:lnSpc>
              <a:buFont typeface="Wingdings" panose="05000000000000000000" pitchFamily="2" charset="2"/>
              <a:buNone/>
            </a:pPr>
            <a:r>
              <a:rPr lang="en-US" altLang="en-US" sz="2400" dirty="0">
                <a:solidFill>
                  <a:srgbClr val="FF0000"/>
                </a:solidFill>
              </a:rPr>
              <a:t>  and Final Exam score ≥ 4 (of 10)</a:t>
            </a:r>
          </a:p>
          <a:p>
            <a:pPr lvl="1" eaLnBrk="1" hangingPunct="1">
              <a:lnSpc>
                <a:spcPct val="90000"/>
              </a:lnSpc>
              <a:buFont typeface="Wingdings" panose="05000000000000000000" pitchFamily="2" charset="2"/>
              <a:buNone/>
            </a:pPr>
            <a:r>
              <a:rPr lang="en-US" altLang="en-US" sz="2400" dirty="0">
                <a:solidFill>
                  <a:srgbClr val="FF0000"/>
                </a:solidFill>
              </a:rPr>
              <a:t>  and Final Result ≥ 5 </a:t>
            </a:r>
          </a:p>
          <a:p>
            <a:pPr lvl="1" eaLnBrk="1" hangingPunct="1">
              <a:lnSpc>
                <a:spcPct val="90000"/>
              </a:lnSpc>
              <a:buFont typeface="Wingdings" panose="05000000000000000000" pitchFamily="2" charset="2"/>
              <a:buNone/>
            </a:pPr>
            <a:r>
              <a:rPr lang="en-US" altLang="en-US" sz="2400" dirty="0">
                <a:solidFill>
                  <a:srgbClr val="0033CC"/>
                </a:solidFill>
              </a:rPr>
              <a:t>Retake only the Final Exam when not passed</a:t>
            </a:r>
          </a:p>
        </p:txBody>
      </p:sp>
      <p:sp>
        <p:nvSpPr>
          <p:cNvPr id="2" name="Rectangle 1"/>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176496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blinds(horizontal)">
                                      <p:cBhvr>
                                        <p:cTn id="23" dur="500"/>
                                        <p:tgtEl>
                                          <p:spTgt spid="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linds(horizontal)">
                                      <p:cBhvr>
                                        <p:cTn id="28" dur="500"/>
                                        <p:tgtEl>
                                          <p:spTgt spid="4">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blinds(horizontal)">
                                      <p:cBhvr>
                                        <p:cTn id="31" dur="500"/>
                                        <p:tgtEl>
                                          <p:spTgt spid="4">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blinds(horizontal)">
                                      <p:cBhvr>
                                        <p:cTn id="34" dur="500"/>
                                        <p:tgtEl>
                                          <p:spTgt spid="4">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blinds(horizontal)">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AC10DF-9A4B-452E-8B14-5A839F657F15}"/>
              </a:ext>
            </a:extLst>
          </p:cNvPr>
          <p:cNvSpPr>
            <a:spLocks noGrp="1"/>
          </p:cNvSpPr>
          <p:nvPr>
            <p:ph type="title"/>
          </p:nvPr>
        </p:nvSpPr>
        <p:spPr/>
        <p:txBody>
          <a:bodyPr/>
          <a:lstStyle/>
          <a:p>
            <a:r>
              <a:rPr lang="en-US" dirty="0"/>
              <a:t>Odd or even or neither?</a:t>
            </a:r>
          </a:p>
        </p:txBody>
      </p:sp>
      <p:sp>
        <p:nvSpPr>
          <p:cNvPr id="3" name="Content Placeholder 2">
            <a:extLst>
              <a:ext uri="{FF2B5EF4-FFF2-40B4-BE49-F238E27FC236}">
                <a16:creationId xmlns="" xmlns:a16="http://schemas.microsoft.com/office/drawing/2014/main" id="{2FB58C24-092D-4F33-ACF9-176A452E5500}"/>
              </a:ext>
            </a:extLst>
          </p:cNvPr>
          <p:cNvSpPr>
            <a:spLocks noGrp="1"/>
          </p:cNvSpPr>
          <p:nvPr>
            <p:ph idx="1"/>
          </p:nvPr>
        </p:nvSpPr>
        <p:spPr/>
        <p:txBody>
          <a:bodyPr/>
          <a:lstStyle/>
          <a:p>
            <a:r>
              <a:rPr lang="en-US" dirty="0"/>
              <a:t>1/ f(x) = x</a:t>
            </a:r>
            <a:r>
              <a:rPr lang="en-US" baseline="30000" dirty="0"/>
              <a:t>2</a:t>
            </a:r>
            <a:r>
              <a:rPr lang="en-US" dirty="0"/>
              <a:t> - 3</a:t>
            </a:r>
          </a:p>
          <a:p>
            <a:r>
              <a:rPr lang="en-US" dirty="0"/>
              <a:t>2/ g(x) = x</a:t>
            </a:r>
            <a:r>
              <a:rPr lang="en-US" baseline="30000" dirty="0"/>
              <a:t>3</a:t>
            </a:r>
            <a:r>
              <a:rPr lang="en-US" dirty="0"/>
              <a:t> + 4x </a:t>
            </a:r>
          </a:p>
          <a:p>
            <a:r>
              <a:rPr lang="en-US" dirty="0"/>
              <a:t>3/ h(x) = 3x/(x</a:t>
            </a:r>
            <a:r>
              <a:rPr lang="en-US" baseline="30000" dirty="0"/>
              <a:t>2</a:t>
            </a:r>
            <a:r>
              <a:rPr lang="en-US" dirty="0"/>
              <a:t> + 4)</a:t>
            </a:r>
          </a:p>
          <a:p>
            <a:r>
              <a:rPr lang="en-US" dirty="0"/>
              <a:t>4/ k(x) = x</a:t>
            </a:r>
            <a:r>
              <a:rPr lang="en-US" baseline="30000" dirty="0"/>
              <a:t>4</a:t>
            </a:r>
            <a:r>
              <a:rPr lang="en-US" dirty="0"/>
              <a:t> - x  </a:t>
            </a:r>
          </a:p>
        </p:txBody>
      </p:sp>
    </p:spTree>
    <p:extLst>
      <p:ext uri="{BB962C8B-B14F-4D97-AF65-F5344CB8AC3E}">
        <p14:creationId xmlns:p14="http://schemas.microsoft.com/office/powerpoint/2010/main" val="3150563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704ADA-AB42-4A21-BDC0-4043AF50667A}"/>
              </a:ext>
            </a:extLst>
          </p:cNvPr>
          <p:cNvSpPr>
            <a:spLocks noGrp="1"/>
          </p:cNvSpPr>
          <p:nvPr>
            <p:ph type="title"/>
          </p:nvPr>
        </p:nvSpPr>
        <p:spPr/>
        <p:txBody>
          <a:bodyPr/>
          <a:lstStyle/>
          <a:p>
            <a:r>
              <a:rPr lang="en-US" dirty="0"/>
              <a:t>Combinations of Functions</a:t>
            </a:r>
          </a:p>
        </p:txBody>
      </p:sp>
      <p:sp>
        <p:nvSpPr>
          <p:cNvPr id="3" name="Content Placeholder 2">
            <a:extLst>
              <a:ext uri="{FF2B5EF4-FFF2-40B4-BE49-F238E27FC236}">
                <a16:creationId xmlns="" xmlns:a16="http://schemas.microsoft.com/office/drawing/2014/main" id="{073EAA0C-E0D2-4E84-A938-44E902E721CE}"/>
              </a:ext>
            </a:extLst>
          </p:cNvPr>
          <p:cNvSpPr>
            <a:spLocks noGrp="1"/>
          </p:cNvSpPr>
          <p:nvPr>
            <p:ph idx="1"/>
          </p:nvPr>
        </p:nvSpPr>
        <p:spPr/>
        <p:txBody>
          <a:bodyPr/>
          <a:lstStyle/>
          <a:p>
            <a:pPr algn="ctr"/>
            <a:r>
              <a:rPr lang="en-US" dirty="0"/>
              <a:t>f + g</a:t>
            </a:r>
          </a:p>
          <a:p>
            <a:pPr algn="ctr"/>
            <a:r>
              <a:rPr lang="en-US" dirty="0"/>
              <a:t>f - g</a:t>
            </a:r>
          </a:p>
          <a:p>
            <a:pPr algn="ctr"/>
            <a:r>
              <a:rPr lang="en-US" dirty="0" err="1"/>
              <a:t>f.g</a:t>
            </a:r>
            <a:endParaRPr lang="en-US" dirty="0"/>
          </a:p>
          <a:p>
            <a:pPr algn="ctr"/>
            <a:r>
              <a:rPr lang="en-US" dirty="0"/>
              <a:t>f/g (g </a:t>
            </a:r>
            <a:r>
              <a:rPr lang="en-US" dirty="0">
                <a:sym typeface="Symbol" panose="05050102010706020507" pitchFamily="18" charset="2"/>
              </a:rPr>
              <a:t></a:t>
            </a:r>
            <a:r>
              <a:rPr lang="en-US" dirty="0"/>
              <a:t> 0)</a:t>
            </a:r>
          </a:p>
          <a:p>
            <a:pPr algn="ctr"/>
            <a:endParaRPr lang="en-US" dirty="0"/>
          </a:p>
          <a:p>
            <a:pPr algn="ctr"/>
            <a:endParaRPr lang="en-US" dirty="0"/>
          </a:p>
        </p:txBody>
      </p:sp>
    </p:spTree>
    <p:extLst>
      <p:ext uri="{BB962C8B-B14F-4D97-AF65-F5344CB8AC3E}">
        <p14:creationId xmlns:p14="http://schemas.microsoft.com/office/powerpoint/2010/main" val="2150083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1FB132-CCCE-4F8B-B79B-999F648B4EF2}"/>
              </a:ext>
            </a:extLst>
          </p:cNvPr>
          <p:cNvSpPr>
            <a:spLocks noGrp="1"/>
          </p:cNvSpPr>
          <p:nvPr>
            <p:ph type="title"/>
          </p:nvPr>
        </p:nvSpPr>
        <p:spPr/>
        <p:txBody>
          <a:bodyPr/>
          <a:lstStyle/>
          <a:p>
            <a:r>
              <a:rPr lang="en-US" dirty="0"/>
              <a:t>Composite function </a:t>
            </a:r>
            <a:r>
              <a:rPr lang="en-US" dirty="0" err="1">
                <a:solidFill>
                  <a:srgbClr val="C00000"/>
                </a:solidFill>
              </a:rPr>
              <a:t>g</a:t>
            </a:r>
            <a:r>
              <a:rPr lang="en-US" dirty="0" err="1">
                <a:solidFill>
                  <a:srgbClr val="C00000"/>
                </a:solidFill>
                <a:sym typeface="Euclid Extra" panose="02050502000505020303" pitchFamily="18" charset="2"/>
              </a:rPr>
              <a:t>f</a:t>
            </a:r>
            <a:r>
              <a:rPr lang="en-US" dirty="0"/>
              <a:t> </a:t>
            </a:r>
          </a:p>
        </p:txBody>
      </p:sp>
      <p:pic>
        <p:nvPicPr>
          <p:cNvPr id="4" name="Picture 3">
            <a:extLst>
              <a:ext uri="{FF2B5EF4-FFF2-40B4-BE49-F238E27FC236}">
                <a16:creationId xmlns="" xmlns:a16="http://schemas.microsoft.com/office/drawing/2014/main" id="{BB47CFEF-692B-4B75-AFA3-C6B839B98D22}"/>
              </a:ext>
            </a:extLst>
          </p:cNvPr>
          <p:cNvPicPr>
            <a:picLocks noChangeAspect="1"/>
          </p:cNvPicPr>
          <p:nvPr/>
        </p:nvPicPr>
        <p:blipFill>
          <a:blip r:embed="rId2"/>
          <a:stretch>
            <a:fillRect/>
          </a:stretch>
        </p:blipFill>
        <p:spPr>
          <a:xfrm>
            <a:off x="8090410" y="1945577"/>
            <a:ext cx="3065270" cy="585568"/>
          </a:xfrm>
          <a:prstGeom prst="rect">
            <a:avLst/>
          </a:prstGeom>
          <a:ln>
            <a:solidFill>
              <a:srgbClr val="FFC000"/>
            </a:solidFill>
          </a:ln>
        </p:spPr>
      </p:pic>
      <p:sp>
        <p:nvSpPr>
          <p:cNvPr id="5" name="TextBox 4">
            <a:extLst>
              <a:ext uri="{FF2B5EF4-FFF2-40B4-BE49-F238E27FC236}">
                <a16:creationId xmlns="" xmlns:a16="http://schemas.microsoft.com/office/drawing/2014/main" id="{0DFD38B8-E81E-4A35-AA69-3BA265F3952B}"/>
              </a:ext>
            </a:extLst>
          </p:cNvPr>
          <p:cNvSpPr txBox="1"/>
          <p:nvPr/>
        </p:nvSpPr>
        <p:spPr>
          <a:xfrm>
            <a:off x="1273180" y="2796359"/>
            <a:ext cx="1096775" cy="954107"/>
          </a:xfrm>
          <a:prstGeom prst="rect">
            <a:avLst/>
          </a:prstGeom>
          <a:noFill/>
          <a:ln>
            <a:noFill/>
          </a:ln>
        </p:spPr>
        <p:txBody>
          <a:bodyPr wrap="none" rtlCol="0">
            <a:spAutoFit/>
          </a:bodyPr>
          <a:lstStyle/>
          <a:p>
            <a:pPr algn="ctr"/>
            <a:r>
              <a:rPr lang="en-US" sz="2800" dirty="0"/>
              <a:t>Input</a:t>
            </a:r>
          </a:p>
          <a:p>
            <a:pPr algn="ctr"/>
            <a:r>
              <a:rPr lang="en-US" sz="2800" dirty="0"/>
              <a:t>x</a:t>
            </a:r>
          </a:p>
        </p:txBody>
      </p:sp>
      <p:cxnSp>
        <p:nvCxnSpPr>
          <p:cNvPr id="7" name="Straight Arrow Connector 6">
            <a:extLst>
              <a:ext uri="{FF2B5EF4-FFF2-40B4-BE49-F238E27FC236}">
                <a16:creationId xmlns="" xmlns:a16="http://schemas.microsoft.com/office/drawing/2014/main" id="{50F9102A-5539-4F13-A814-424B5733ADBF}"/>
              </a:ext>
            </a:extLst>
          </p:cNvPr>
          <p:cNvCxnSpPr>
            <a:cxnSpLocks/>
          </p:cNvCxnSpPr>
          <p:nvPr/>
        </p:nvCxnSpPr>
        <p:spPr>
          <a:xfrm>
            <a:off x="2349795" y="3338316"/>
            <a:ext cx="83196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 xmlns:a16="http://schemas.microsoft.com/office/drawing/2014/main" id="{C47DCDF3-0277-46E7-9C95-4ACC111562D1}"/>
              </a:ext>
            </a:extLst>
          </p:cNvPr>
          <p:cNvSpPr txBox="1"/>
          <p:nvPr/>
        </p:nvSpPr>
        <p:spPr>
          <a:xfrm>
            <a:off x="3181764" y="2812310"/>
            <a:ext cx="1718740" cy="954107"/>
          </a:xfrm>
          <a:prstGeom prst="rect">
            <a:avLst/>
          </a:prstGeom>
          <a:solidFill>
            <a:schemeClr val="accent3">
              <a:lumMod val="40000"/>
              <a:lumOff val="60000"/>
            </a:schemeClr>
          </a:solidFill>
          <a:ln>
            <a:solidFill>
              <a:srgbClr val="FFC000"/>
            </a:solidFill>
          </a:ln>
        </p:spPr>
        <p:txBody>
          <a:bodyPr wrap="none" rtlCol="0">
            <a:spAutoFit/>
          </a:bodyPr>
          <a:lstStyle/>
          <a:p>
            <a:pPr algn="ctr"/>
            <a:r>
              <a:rPr lang="en-US" sz="2800" dirty="0"/>
              <a:t>Function</a:t>
            </a:r>
          </a:p>
          <a:p>
            <a:pPr algn="ctr"/>
            <a:r>
              <a:rPr lang="en-US" sz="2800" dirty="0">
                <a:solidFill>
                  <a:srgbClr val="C00000"/>
                </a:solidFill>
              </a:rPr>
              <a:t>f</a:t>
            </a:r>
          </a:p>
        </p:txBody>
      </p:sp>
      <p:cxnSp>
        <p:nvCxnSpPr>
          <p:cNvPr id="9" name="Straight Arrow Connector 8">
            <a:extLst>
              <a:ext uri="{FF2B5EF4-FFF2-40B4-BE49-F238E27FC236}">
                <a16:creationId xmlns="" xmlns:a16="http://schemas.microsoft.com/office/drawing/2014/main" id="{E69E13A6-7AA5-4E3D-ABAF-CEF8D6B1F46B}"/>
              </a:ext>
            </a:extLst>
          </p:cNvPr>
          <p:cNvCxnSpPr>
            <a:cxnSpLocks/>
          </p:cNvCxnSpPr>
          <p:nvPr/>
        </p:nvCxnSpPr>
        <p:spPr>
          <a:xfrm>
            <a:off x="4900504" y="3324201"/>
            <a:ext cx="81180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A19FE0F4-AC82-4B7E-94CC-D126DE6B4A77}"/>
              </a:ext>
            </a:extLst>
          </p:cNvPr>
          <p:cNvCxnSpPr>
            <a:cxnSpLocks/>
          </p:cNvCxnSpPr>
          <p:nvPr/>
        </p:nvCxnSpPr>
        <p:spPr>
          <a:xfrm>
            <a:off x="7353996" y="3348313"/>
            <a:ext cx="811809"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 xmlns:a16="http://schemas.microsoft.com/office/drawing/2014/main" id="{556ED89E-3378-4018-9B43-14194E3EF026}"/>
              </a:ext>
            </a:extLst>
          </p:cNvPr>
          <p:cNvSpPr txBox="1"/>
          <p:nvPr/>
        </p:nvSpPr>
        <p:spPr>
          <a:xfrm>
            <a:off x="8165805" y="2796360"/>
            <a:ext cx="1420582" cy="954107"/>
          </a:xfrm>
          <a:prstGeom prst="rect">
            <a:avLst/>
          </a:prstGeom>
          <a:noFill/>
          <a:ln>
            <a:noFill/>
          </a:ln>
        </p:spPr>
        <p:txBody>
          <a:bodyPr wrap="none" rtlCol="0">
            <a:spAutoFit/>
          </a:bodyPr>
          <a:lstStyle/>
          <a:p>
            <a:pPr algn="ctr"/>
            <a:r>
              <a:rPr lang="en-US" sz="2800" dirty="0"/>
              <a:t>Output</a:t>
            </a:r>
          </a:p>
          <a:p>
            <a:pPr algn="ctr"/>
            <a:r>
              <a:rPr lang="en-US" sz="2800" dirty="0"/>
              <a:t>y</a:t>
            </a:r>
          </a:p>
        </p:txBody>
      </p:sp>
      <p:sp>
        <p:nvSpPr>
          <p:cNvPr id="10" name="TextBox 9">
            <a:extLst>
              <a:ext uri="{FF2B5EF4-FFF2-40B4-BE49-F238E27FC236}">
                <a16:creationId xmlns="" xmlns:a16="http://schemas.microsoft.com/office/drawing/2014/main" id="{5217CC3E-213C-480E-8CD2-BDAC988D94E0}"/>
              </a:ext>
            </a:extLst>
          </p:cNvPr>
          <p:cNvSpPr txBox="1"/>
          <p:nvPr/>
        </p:nvSpPr>
        <p:spPr>
          <a:xfrm>
            <a:off x="5712313" y="2796358"/>
            <a:ext cx="1718740" cy="954107"/>
          </a:xfrm>
          <a:prstGeom prst="rect">
            <a:avLst/>
          </a:prstGeom>
          <a:solidFill>
            <a:schemeClr val="accent3">
              <a:lumMod val="40000"/>
              <a:lumOff val="60000"/>
            </a:schemeClr>
          </a:solidFill>
          <a:ln>
            <a:solidFill>
              <a:srgbClr val="FFC000"/>
            </a:solidFill>
          </a:ln>
        </p:spPr>
        <p:txBody>
          <a:bodyPr wrap="none" rtlCol="0">
            <a:spAutoFit/>
          </a:bodyPr>
          <a:lstStyle/>
          <a:p>
            <a:pPr algn="ctr"/>
            <a:r>
              <a:rPr lang="en-US" sz="2800" dirty="0"/>
              <a:t>Function</a:t>
            </a:r>
          </a:p>
          <a:p>
            <a:pPr algn="ctr"/>
            <a:r>
              <a:rPr lang="en-US" sz="2800" dirty="0">
                <a:solidFill>
                  <a:srgbClr val="C00000"/>
                </a:solidFill>
              </a:rPr>
              <a:t>g</a:t>
            </a:r>
          </a:p>
        </p:txBody>
      </p:sp>
      <p:sp>
        <p:nvSpPr>
          <p:cNvPr id="18" name="Left Brace 17">
            <a:extLst>
              <a:ext uri="{FF2B5EF4-FFF2-40B4-BE49-F238E27FC236}">
                <a16:creationId xmlns="" xmlns:a16="http://schemas.microsoft.com/office/drawing/2014/main" id="{F912D14C-5796-47D6-936E-3A50E8BCE16E}"/>
              </a:ext>
            </a:extLst>
          </p:cNvPr>
          <p:cNvSpPr/>
          <p:nvPr/>
        </p:nvSpPr>
        <p:spPr>
          <a:xfrm rot="16200000">
            <a:off x="5206488" y="1847641"/>
            <a:ext cx="220003" cy="4229130"/>
          </a:xfrm>
          <a:prstGeom prst="leftBrace">
            <a:avLst/>
          </a:prstGeom>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 xmlns:a16="http://schemas.microsoft.com/office/drawing/2014/main" id="{E6766413-51E9-46B7-89D6-F1511C430999}"/>
              </a:ext>
            </a:extLst>
          </p:cNvPr>
          <p:cNvSpPr txBox="1"/>
          <p:nvPr/>
        </p:nvSpPr>
        <p:spPr>
          <a:xfrm>
            <a:off x="4630955" y="4067062"/>
            <a:ext cx="1550424" cy="369332"/>
          </a:xfrm>
          <a:prstGeom prst="rect">
            <a:avLst/>
          </a:prstGeom>
          <a:noFill/>
        </p:spPr>
        <p:txBody>
          <a:bodyPr wrap="none" rtlCol="0">
            <a:spAutoFit/>
          </a:bodyPr>
          <a:lstStyle/>
          <a:p>
            <a:r>
              <a:rPr lang="en-US" dirty="0"/>
              <a:t>function</a:t>
            </a:r>
            <a:r>
              <a:rPr lang="en-US" dirty="0">
                <a:solidFill>
                  <a:srgbClr val="C00000"/>
                </a:solidFill>
              </a:rPr>
              <a:t> </a:t>
            </a:r>
            <a:r>
              <a:rPr lang="en-US" dirty="0" err="1">
                <a:solidFill>
                  <a:srgbClr val="C00000"/>
                </a:solidFill>
              </a:rPr>
              <a:t>g</a:t>
            </a:r>
            <a:r>
              <a:rPr lang="en-US" dirty="0" err="1">
                <a:solidFill>
                  <a:srgbClr val="C00000"/>
                </a:solidFill>
                <a:sym typeface="Euclid Extra" panose="02050502000505020303" pitchFamily="18" charset="2"/>
              </a:rPr>
              <a:t>f</a:t>
            </a:r>
            <a:endParaRPr lang="en-US" dirty="0">
              <a:solidFill>
                <a:srgbClr val="C00000"/>
              </a:solidFill>
            </a:endParaRPr>
          </a:p>
        </p:txBody>
      </p:sp>
      <p:grpSp>
        <p:nvGrpSpPr>
          <p:cNvPr id="31" name="Group 30">
            <a:extLst>
              <a:ext uri="{FF2B5EF4-FFF2-40B4-BE49-F238E27FC236}">
                <a16:creationId xmlns="" xmlns:a16="http://schemas.microsoft.com/office/drawing/2014/main" id="{3D1B707E-F6FF-439B-9367-74078F1076EE}"/>
              </a:ext>
            </a:extLst>
          </p:cNvPr>
          <p:cNvGrpSpPr/>
          <p:nvPr/>
        </p:nvGrpSpPr>
        <p:grpSpPr>
          <a:xfrm>
            <a:off x="1063292" y="4409353"/>
            <a:ext cx="8906605" cy="786254"/>
            <a:chOff x="1063292" y="4409353"/>
            <a:chExt cx="8906605" cy="786254"/>
          </a:xfrm>
        </p:grpSpPr>
        <p:sp>
          <p:nvSpPr>
            <p:cNvPr id="20" name="TextBox 19">
              <a:extLst>
                <a:ext uri="{FF2B5EF4-FFF2-40B4-BE49-F238E27FC236}">
                  <a16:creationId xmlns="" xmlns:a16="http://schemas.microsoft.com/office/drawing/2014/main" id="{8D66119A-1BFC-4BF8-B450-B625A322C743}"/>
                </a:ext>
              </a:extLst>
            </p:cNvPr>
            <p:cNvSpPr txBox="1"/>
            <p:nvPr/>
          </p:nvSpPr>
          <p:spPr>
            <a:xfrm>
              <a:off x="1063292" y="4610832"/>
              <a:ext cx="8906605" cy="584775"/>
            </a:xfrm>
            <a:prstGeom prst="rect">
              <a:avLst/>
            </a:prstGeom>
            <a:noFill/>
          </p:spPr>
          <p:txBody>
            <a:bodyPr wrap="none" rtlCol="0">
              <a:spAutoFit/>
            </a:bodyPr>
            <a:lstStyle/>
            <a:p>
              <a:r>
                <a:rPr lang="en-US" sz="3200" i="1" dirty="0">
                  <a:solidFill>
                    <a:srgbClr val="C00000"/>
                  </a:solidFill>
                </a:rPr>
                <a:t>Ex. </a:t>
              </a:r>
              <a:r>
                <a:rPr lang="en-US" sz="3200" dirty="0"/>
                <a:t>x 			3 - </a:t>
              </a:r>
              <a:r>
                <a:rPr lang="en-US" sz="3200"/>
                <a:t>x </a:t>
              </a:r>
              <a:r>
                <a:rPr lang="en-US" sz="3200" smtClean="0"/>
                <a:t>        </a:t>
              </a:r>
              <a:r>
                <a:rPr lang="en-US" sz="3200" dirty="0"/>
                <a:t>			(3 - x)</a:t>
              </a:r>
              <a:r>
                <a:rPr lang="en-US" sz="3200" baseline="30000" dirty="0"/>
                <a:t>2</a:t>
              </a:r>
              <a:r>
                <a:rPr lang="en-US" sz="3200" dirty="0"/>
                <a:t> </a:t>
              </a:r>
            </a:p>
          </p:txBody>
        </p:sp>
        <p:cxnSp>
          <p:nvCxnSpPr>
            <p:cNvPr id="22" name="Straight Arrow Connector 21">
              <a:extLst>
                <a:ext uri="{FF2B5EF4-FFF2-40B4-BE49-F238E27FC236}">
                  <a16:creationId xmlns="" xmlns:a16="http://schemas.microsoft.com/office/drawing/2014/main" id="{0741EE80-40FD-435D-AC96-2FBAF9D4CF9F}"/>
                </a:ext>
              </a:extLst>
            </p:cNvPr>
            <p:cNvCxnSpPr>
              <a:cxnSpLocks/>
            </p:cNvCxnSpPr>
            <p:nvPr/>
          </p:nvCxnSpPr>
          <p:spPr>
            <a:xfrm>
              <a:off x="2200940" y="4954760"/>
              <a:ext cx="2430015"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CF285B70-97DE-4C29-9860-867E5FA87A35}"/>
                </a:ext>
              </a:extLst>
            </p:cNvPr>
            <p:cNvCxnSpPr>
              <a:cxnSpLocks/>
            </p:cNvCxnSpPr>
            <p:nvPr/>
          </p:nvCxnSpPr>
          <p:spPr>
            <a:xfrm>
              <a:off x="5837274" y="4954760"/>
              <a:ext cx="2445489" cy="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 xmlns:a16="http://schemas.microsoft.com/office/drawing/2014/main" id="{A560F22C-AC2A-4693-9DBF-17CB88E3FC26}"/>
                </a:ext>
              </a:extLst>
            </p:cNvPr>
            <p:cNvSpPr txBox="1"/>
            <p:nvPr/>
          </p:nvSpPr>
          <p:spPr>
            <a:xfrm>
              <a:off x="3114261" y="4464598"/>
              <a:ext cx="301686" cy="523220"/>
            </a:xfrm>
            <a:prstGeom prst="rect">
              <a:avLst/>
            </a:prstGeom>
            <a:noFill/>
          </p:spPr>
          <p:txBody>
            <a:bodyPr wrap="none" rtlCol="0">
              <a:spAutoFit/>
            </a:bodyPr>
            <a:lstStyle/>
            <a:p>
              <a:r>
                <a:rPr lang="en-US" sz="2800" dirty="0">
                  <a:solidFill>
                    <a:srgbClr val="C00000"/>
                  </a:solidFill>
                </a:rPr>
                <a:t>f</a:t>
              </a:r>
            </a:p>
          </p:txBody>
        </p:sp>
        <p:sp>
          <p:nvSpPr>
            <p:cNvPr id="29" name="TextBox 28">
              <a:extLst>
                <a:ext uri="{FF2B5EF4-FFF2-40B4-BE49-F238E27FC236}">
                  <a16:creationId xmlns="" xmlns:a16="http://schemas.microsoft.com/office/drawing/2014/main" id="{91A3576C-F9A6-4558-ADF6-920CFCB8A5E5}"/>
                </a:ext>
              </a:extLst>
            </p:cNvPr>
            <p:cNvSpPr txBox="1"/>
            <p:nvPr/>
          </p:nvSpPr>
          <p:spPr>
            <a:xfrm>
              <a:off x="6845055" y="4409353"/>
              <a:ext cx="429926" cy="523220"/>
            </a:xfrm>
            <a:prstGeom prst="rect">
              <a:avLst/>
            </a:prstGeom>
            <a:noFill/>
          </p:spPr>
          <p:txBody>
            <a:bodyPr wrap="none" rtlCol="0">
              <a:spAutoFit/>
            </a:bodyPr>
            <a:lstStyle/>
            <a:p>
              <a:r>
                <a:rPr lang="en-US" sz="2800" dirty="0">
                  <a:solidFill>
                    <a:srgbClr val="C00000"/>
                  </a:solidFill>
                </a:rPr>
                <a:t>g</a:t>
              </a:r>
            </a:p>
          </p:txBody>
        </p:sp>
      </p:grpSp>
      <p:sp>
        <p:nvSpPr>
          <p:cNvPr id="30" name="TextBox 29">
            <a:extLst>
              <a:ext uri="{FF2B5EF4-FFF2-40B4-BE49-F238E27FC236}">
                <a16:creationId xmlns="" xmlns:a16="http://schemas.microsoft.com/office/drawing/2014/main" id="{B75FEB7A-4D74-4DF0-AA1C-663EF5602614}"/>
              </a:ext>
            </a:extLst>
          </p:cNvPr>
          <p:cNvSpPr txBox="1"/>
          <p:nvPr/>
        </p:nvSpPr>
        <p:spPr>
          <a:xfrm>
            <a:off x="5881650" y="5066615"/>
            <a:ext cx="2356735" cy="769441"/>
          </a:xfrm>
          <a:prstGeom prst="rect">
            <a:avLst/>
          </a:prstGeom>
          <a:noFill/>
        </p:spPr>
        <p:txBody>
          <a:bodyPr wrap="none" rtlCol="0">
            <a:spAutoFit/>
          </a:bodyPr>
          <a:lstStyle/>
          <a:p>
            <a:r>
              <a:rPr lang="en-US" sz="4400" dirty="0">
                <a:solidFill>
                  <a:srgbClr val="FF0000"/>
                </a:solidFill>
                <a:sym typeface="Webdings" panose="05030102010509060703" pitchFamily="18" charset="2"/>
              </a:rPr>
              <a:t>g(x) =</a:t>
            </a:r>
            <a:endParaRPr lang="en-US" sz="4400" dirty="0">
              <a:solidFill>
                <a:srgbClr val="FF0000"/>
              </a:solidFill>
            </a:endParaRPr>
          </a:p>
        </p:txBody>
      </p:sp>
    </p:spTree>
    <p:extLst>
      <p:ext uri="{BB962C8B-B14F-4D97-AF65-F5344CB8AC3E}">
        <p14:creationId xmlns:p14="http://schemas.microsoft.com/office/powerpoint/2010/main" val="269685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568C6F-B5D0-4F39-A2C1-8C20E4B54677}"/>
              </a:ext>
            </a:extLst>
          </p:cNvPr>
          <p:cNvSpPr>
            <a:spLocks noGrp="1"/>
          </p:cNvSpPr>
          <p:nvPr>
            <p:ph type="title"/>
          </p:nvPr>
        </p:nvSpPr>
        <p:spPr/>
        <p:txBody>
          <a:bodyPr/>
          <a:lstStyle/>
          <a:p>
            <a:r>
              <a:rPr lang="en-US" dirty="0"/>
              <a:t>Composite functions – example </a:t>
            </a:r>
          </a:p>
        </p:txBody>
      </p:sp>
      <p:sp>
        <p:nvSpPr>
          <p:cNvPr id="3" name="Content Placeholder 2">
            <a:extLst>
              <a:ext uri="{FF2B5EF4-FFF2-40B4-BE49-F238E27FC236}">
                <a16:creationId xmlns="" xmlns:a16="http://schemas.microsoft.com/office/drawing/2014/main" id="{59F3F6F4-FD03-48B4-BAE4-F556E1E32736}"/>
              </a:ext>
            </a:extLst>
          </p:cNvPr>
          <p:cNvSpPr>
            <a:spLocks noGrp="1"/>
          </p:cNvSpPr>
          <p:nvPr>
            <p:ph idx="1"/>
          </p:nvPr>
        </p:nvSpPr>
        <p:spPr/>
        <p:txBody>
          <a:bodyPr/>
          <a:lstStyle/>
          <a:p>
            <a:r>
              <a:rPr lang="en-US" dirty="0"/>
              <a:t>Given f(x) = x + 5 and g(x) = x</a:t>
            </a:r>
            <a:r>
              <a:rPr lang="en-US" baseline="30000" dirty="0"/>
              <a:t>2</a:t>
            </a:r>
            <a:r>
              <a:rPr lang="en-US" dirty="0"/>
              <a:t>, find </a:t>
            </a:r>
            <a:r>
              <a:rPr lang="en-US" dirty="0" err="1">
                <a:solidFill>
                  <a:srgbClr val="C00000"/>
                </a:solidFill>
              </a:rPr>
              <a:t>g</a:t>
            </a:r>
            <a:r>
              <a:rPr lang="en-US" dirty="0" err="1">
                <a:solidFill>
                  <a:srgbClr val="C00000"/>
                </a:solidFill>
                <a:sym typeface="Euclid Extra" panose="02050502000505020303" pitchFamily="18" charset="2"/>
              </a:rPr>
              <a:t>f</a:t>
            </a:r>
            <a:r>
              <a:rPr lang="en-US" dirty="0">
                <a:solidFill>
                  <a:srgbClr val="C00000"/>
                </a:solidFill>
                <a:sym typeface="Euclid Extra" panose="02050502000505020303" pitchFamily="18" charset="2"/>
              </a:rPr>
              <a:t> </a:t>
            </a:r>
            <a:r>
              <a:rPr lang="en-US" dirty="0">
                <a:solidFill>
                  <a:schemeClr val="tx1"/>
                </a:solidFill>
                <a:sym typeface="Euclid Extra" panose="02050502000505020303" pitchFamily="18" charset="2"/>
              </a:rPr>
              <a:t>and</a:t>
            </a:r>
            <a:r>
              <a:rPr lang="en-US" dirty="0">
                <a:solidFill>
                  <a:srgbClr val="C00000"/>
                </a:solidFill>
                <a:sym typeface="Euclid Extra" panose="02050502000505020303" pitchFamily="18" charset="2"/>
              </a:rPr>
              <a:t> </a:t>
            </a:r>
            <a:r>
              <a:rPr lang="en-US" dirty="0" err="1">
                <a:solidFill>
                  <a:srgbClr val="C00000"/>
                </a:solidFill>
              </a:rPr>
              <a:t>f</a:t>
            </a:r>
            <a:r>
              <a:rPr lang="en-US" dirty="0" err="1">
                <a:solidFill>
                  <a:srgbClr val="C00000"/>
                </a:solidFill>
                <a:sym typeface="Euclid Extra" panose="02050502000505020303" pitchFamily="18" charset="2"/>
              </a:rPr>
              <a:t>g</a:t>
            </a:r>
            <a:r>
              <a:rPr lang="en-US" dirty="0">
                <a:solidFill>
                  <a:schemeClr val="tx1"/>
                </a:solidFill>
                <a:sym typeface="Euclid Extra" panose="02050502000505020303" pitchFamily="18" charset="2"/>
              </a:rPr>
              <a:t>.</a:t>
            </a:r>
          </a:p>
          <a:p>
            <a:pPr>
              <a:buFont typeface="Arial" panose="020B0604020202020204" pitchFamily="34" charset="0"/>
              <a:buChar char="•"/>
            </a:pPr>
            <a:r>
              <a:rPr lang="en-US" dirty="0">
                <a:solidFill>
                  <a:schemeClr val="tx1"/>
                </a:solidFill>
                <a:sym typeface="Euclid Extra" panose="02050502000505020303" pitchFamily="18" charset="2"/>
              </a:rPr>
              <a:t> (</a:t>
            </a:r>
            <a:r>
              <a:rPr lang="en-US" dirty="0" err="1">
                <a:solidFill>
                  <a:schemeClr val="tx1"/>
                </a:solidFill>
              </a:rPr>
              <a:t>g</a:t>
            </a:r>
            <a:r>
              <a:rPr lang="en-US" dirty="0" err="1">
                <a:solidFill>
                  <a:schemeClr val="tx1"/>
                </a:solidFill>
                <a:sym typeface="Euclid Extra" panose="02050502000505020303" pitchFamily="18" charset="2"/>
              </a:rPr>
              <a:t>f</a:t>
            </a:r>
            <a:r>
              <a:rPr lang="en-US" dirty="0">
                <a:solidFill>
                  <a:schemeClr val="tx1"/>
                </a:solidFill>
                <a:sym typeface="Euclid Extra" panose="02050502000505020303" pitchFamily="18" charset="2"/>
              </a:rPr>
              <a:t>)(x) = g(f(x)) = g(x + 5) = (x + 5)</a:t>
            </a:r>
            <a:r>
              <a:rPr lang="en-US" baseline="30000" dirty="0">
                <a:solidFill>
                  <a:schemeClr val="tx1"/>
                </a:solidFill>
                <a:sym typeface="Euclid Extra" panose="02050502000505020303" pitchFamily="18" charset="2"/>
              </a:rPr>
              <a:t>2</a:t>
            </a:r>
            <a:r>
              <a:rPr lang="en-US" dirty="0">
                <a:solidFill>
                  <a:schemeClr val="tx1"/>
                </a:solidFill>
                <a:sym typeface="Euclid Extra" panose="02050502000505020303" pitchFamily="18" charset="2"/>
              </a:rPr>
              <a:t>.</a:t>
            </a:r>
          </a:p>
          <a:p>
            <a:pPr marL="0" indent="0" algn="ctr">
              <a:buNone/>
            </a:pPr>
            <a:r>
              <a:rPr lang="en-US" dirty="0">
                <a:solidFill>
                  <a:schemeClr val="tx1"/>
                </a:solidFill>
                <a:sym typeface="Euclid Extra" panose="02050502000505020303" pitchFamily="18" charset="2"/>
              </a:rPr>
              <a:t>( x </a:t>
            </a:r>
            <a:r>
              <a:rPr lang="en-US" b="1" dirty="0">
                <a:solidFill>
                  <a:srgbClr val="C00000"/>
                </a:solidFill>
                <a:sym typeface="Euclid Symbol" panose="05050102010706020507" pitchFamily="18" charset="2"/>
              </a:rPr>
              <a:t></a:t>
            </a:r>
            <a:r>
              <a:rPr lang="en-US" dirty="0">
                <a:solidFill>
                  <a:schemeClr val="tx1"/>
                </a:solidFill>
                <a:sym typeface="Euclid Symbol" panose="05050102010706020507" pitchFamily="18" charset="2"/>
              </a:rPr>
              <a:t> x + 5 </a:t>
            </a:r>
            <a:r>
              <a:rPr lang="en-US" b="1" dirty="0">
                <a:solidFill>
                  <a:srgbClr val="C00000"/>
                </a:solidFill>
                <a:sym typeface="Euclid Symbol" panose="05050102010706020507" pitchFamily="18" charset="2"/>
              </a:rPr>
              <a:t></a:t>
            </a:r>
            <a:r>
              <a:rPr lang="en-US" dirty="0">
                <a:solidFill>
                  <a:schemeClr val="tx1"/>
                </a:solidFill>
                <a:sym typeface="Euclid Symbol" panose="05050102010706020507" pitchFamily="18" charset="2"/>
              </a:rPr>
              <a:t> (x + 5)</a:t>
            </a:r>
            <a:r>
              <a:rPr lang="en-US" baseline="30000" dirty="0">
                <a:solidFill>
                  <a:schemeClr val="tx1"/>
                </a:solidFill>
                <a:sym typeface="Euclid Symbol" panose="05050102010706020507" pitchFamily="18" charset="2"/>
              </a:rPr>
              <a:t>2 </a:t>
            </a:r>
            <a:r>
              <a:rPr lang="en-US" dirty="0">
                <a:solidFill>
                  <a:schemeClr val="tx1"/>
                </a:solidFill>
                <a:sym typeface="Euclid Symbol" panose="05050102010706020507" pitchFamily="18" charset="2"/>
              </a:rPr>
              <a:t>)</a:t>
            </a:r>
            <a:endParaRPr lang="en-US" dirty="0">
              <a:solidFill>
                <a:schemeClr val="tx1"/>
              </a:solidFill>
              <a:sym typeface="Euclid Extra" panose="02050502000505020303" pitchFamily="18" charset="2"/>
            </a:endParaRPr>
          </a:p>
          <a:p>
            <a:pPr>
              <a:buFont typeface="Arial" panose="020B0604020202020204" pitchFamily="34" charset="0"/>
              <a:buChar char="•"/>
            </a:pPr>
            <a:r>
              <a:rPr lang="en-US" dirty="0">
                <a:solidFill>
                  <a:schemeClr val="tx1"/>
                </a:solidFill>
                <a:sym typeface="Euclid Extra" panose="02050502000505020303" pitchFamily="18" charset="2"/>
              </a:rPr>
              <a:t> (</a:t>
            </a:r>
            <a:r>
              <a:rPr lang="en-US" dirty="0" err="1">
                <a:solidFill>
                  <a:schemeClr val="tx1"/>
                </a:solidFill>
              </a:rPr>
              <a:t>f</a:t>
            </a:r>
            <a:r>
              <a:rPr lang="en-US" dirty="0" err="1">
                <a:solidFill>
                  <a:schemeClr val="tx1"/>
                </a:solidFill>
                <a:sym typeface="Euclid Extra" panose="02050502000505020303" pitchFamily="18" charset="2"/>
              </a:rPr>
              <a:t>g</a:t>
            </a:r>
            <a:r>
              <a:rPr lang="en-US" dirty="0">
                <a:solidFill>
                  <a:schemeClr val="tx1"/>
                </a:solidFill>
                <a:sym typeface="Euclid Extra" panose="02050502000505020303" pitchFamily="18" charset="2"/>
              </a:rPr>
              <a:t>)(x) = f(g(x)) = f(x</a:t>
            </a:r>
            <a:r>
              <a:rPr lang="en-US" baseline="30000" dirty="0">
                <a:solidFill>
                  <a:schemeClr val="tx1"/>
                </a:solidFill>
                <a:sym typeface="Euclid Extra" panose="02050502000505020303" pitchFamily="18" charset="2"/>
              </a:rPr>
              <a:t>2</a:t>
            </a:r>
            <a:r>
              <a:rPr lang="en-US" dirty="0">
                <a:solidFill>
                  <a:schemeClr val="tx1"/>
                </a:solidFill>
                <a:sym typeface="Euclid Extra" panose="02050502000505020303" pitchFamily="18" charset="2"/>
              </a:rPr>
              <a:t>) = x</a:t>
            </a:r>
            <a:r>
              <a:rPr lang="en-US" baseline="30000" dirty="0">
                <a:solidFill>
                  <a:schemeClr val="tx1"/>
                </a:solidFill>
                <a:sym typeface="Euclid Extra" panose="02050502000505020303" pitchFamily="18" charset="2"/>
              </a:rPr>
              <a:t>2</a:t>
            </a:r>
            <a:r>
              <a:rPr lang="en-US" dirty="0">
                <a:solidFill>
                  <a:schemeClr val="tx1"/>
                </a:solidFill>
                <a:sym typeface="Euclid Extra" panose="02050502000505020303" pitchFamily="18" charset="2"/>
              </a:rPr>
              <a:t> + 5. </a:t>
            </a:r>
            <a:endParaRPr lang="en-US" dirty="0">
              <a:solidFill>
                <a:schemeClr val="tx1"/>
              </a:solidFill>
            </a:endParaRPr>
          </a:p>
        </p:txBody>
      </p:sp>
    </p:spTree>
    <p:extLst>
      <p:ext uri="{BB962C8B-B14F-4D97-AF65-F5344CB8AC3E}">
        <p14:creationId xmlns:p14="http://schemas.microsoft.com/office/powerpoint/2010/main" val="234548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603A70-6FEF-4831-9218-D73CC8E46880}"/>
              </a:ext>
            </a:extLst>
          </p:cNvPr>
          <p:cNvSpPr>
            <a:spLocks noGrp="1"/>
          </p:cNvSpPr>
          <p:nvPr>
            <p:ph type="title"/>
          </p:nvPr>
        </p:nvSpPr>
        <p:spPr/>
        <p:txBody>
          <a:bodyPr/>
          <a:lstStyle/>
          <a:p>
            <a:r>
              <a:rPr lang="en-US" dirty="0"/>
              <a:t>Composite functions – example</a:t>
            </a:r>
          </a:p>
        </p:txBody>
      </p:sp>
      <p:pic>
        <p:nvPicPr>
          <p:cNvPr id="4" name="Picture 3">
            <a:extLst>
              <a:ext uri="{FF2B5EF4-FFF2-40B4-BE49-F238E27FC236}">
                <a16:creationId xmlns="" xmlns:a16="http://schemas.microsoft.com/office/drawing/2014/main" id="{0EBC2715-1A6A-47AE-AA5F-051DF6A6FA87}"/>
              </a:ext>
            </a:extLst>
          </p:cNvPr>
          <p:cNvPicPr>
            <a:picLocks noChangeAspect="1"/>
          </p:cNvPicPr>
          <p:nvPr/>
        </p:nvPicPr>
        <p:blipFill>
          <a:blip r:embed="rId2"/>
          <a:stretch>
            <a:fillRect/>
          </a:stretch>
        </p:blipFill>
        <p:spPr>
          <a:xfrm>
            <a:off x="1182342" y="2222648"/>
            <a:ext cx="6675120" cy="3040624"/>
          </a:xfrm>
          <a:prstGeom prst="rect">
            <a:avLst/>
          </a:prstGeom>
        </p:spPr>
      </p:pic>
      <p:grpSp>
        <p:nvGrpSpPr>
          <p:cNvPr id="17" name="Group 16">
            <a:extLst>
              <a:ext uri="{FF2B5EF4-FFF2-40B4-BE49-F238E27FC236}">
                <a16:creationId xmlns="" xmlns:a16="http://schemas.microsoft.com/office/drawing/2014/main" id="{BB54B1F1-6546-4655-AC95-273426E2F65C}"/>
              </a:ext>
            </a:extLst>
          </p:cNvPr>
          <p:cNvGrpSpPr/>
          <p:nvPr/>
        </p:nvGrpSpPr>
        <p:grpSpPr>
          <a:xfrm>
            <a:off x="7432158" y="3540632"/>
            <a:ext cx="3806456" cy="1938992"/>
            <a:chOff x="7432158" y="3540632"/>
            <a:chExt cx="3806456" cy="1938992"/>
          </a:xfrm>
        </p:grpSpPr>
        <p:sp>
          <p:nvSpPr>
            <p:cNvPr id="5" name="TextBox 4">
              <a:extLst>
                <a:ext uri="{FF2B5EF4-FFF2-40B4-BE49-F238E27FC236}">
                  <a16:creationId xmlns="" xmlns:a16="http://schemas.microsoft.com/office/drawing/2014/main" id="{88C81087-1964-4CD3-8AC8-1C3EEE15CCE3}"/>
                </a:ext>
              </a:extLst>
            </p:cNvPr>
            <p:cNvSpPr txBox="1"/>
            <p:nvPr/>
          </p:nvSpPr>
          <p:spPr>
            <a:xfrm>
              <a:off x="7432158" y="3540632"/>
              <a:ext cx="3806456" cy="1938992"/>
            </a:xfrm>
            <a:prstGeom prst="rect">
              <a:avLst/>
            </a:prstGeom>
            <a:noFill/>
            <a:ln>
              <a:solidFill>
                <a:srgbClr val="FFC000"/>
              </a:solidFill>
            </a:ln>
          </p:spPr>
          <p:txBody>
            <a:bodyPr wrap="square" rtlCol="0">
              <a:spAutoFit/>
            </a:bodyPr>
            <a:lstStyle/>
            <a:p>
              <a:pPr marL="342900" indent="-342900">
                <a:buAutoNum type="alphaLcParenBoth"/>
              </a:pPr>
              <a:r>
                <a:rPr lang="en-US" sz="2400" dirty="0"/>
                <a:t> 	</a:t>
              </a:r>
              <a:r>
                <a:rPr lang="en-US" sz="2400" dirty="0">
                  <a:solidFill>
                    <a:srgbClr val="C00000"/>
                  </a:solidFill>
                </a:rPr>
                <a:t>f</a:t>
              </a:r>
              <a:r>
                <a:rPr lang="en-US" sz="2400" dirty="0"/>
                <a:t>(</a:t>
              </a:r>
              <a:r>
                <a:rPr lang="en-US" sz="2400" dirty="0">
                  <a:solidFill>
                    <a:schemeClr val="accent1">
                      <a:lumMod val="50000"/>
                    </a:schemeClr>
                  </a:solidFill>
                </a:rPr>
                <a:t>g(1)</a:t>
              </a:r>
              <a:r>
                <a:rPr lang="en-US" sz="2400" dirty="0"/>
                <a:t>) = </a:t>
              </a:r>
              <a:r>
                <a:rPr lang="en-US" sz="2400" dirty="0">
                  <a:solidFill>
                    <a:srgbClr val="C00000"/>
                  </a:solidFill>
                </a:rPr>
                <a:t>f</a:t>
              </a:r>
              <a:r>
                <a:rPr lang="en-US" sz="2400" dirty="0"/>
                <a:t>(</a:t>
              </a:r>
              <a:r>
                <a:rPr lang="en-US" sz="2400" dirty="0">
                  <a:solidFill>
                    <a:schemeClr val="accent1">
                      <a:lumMod val="50000"/>
                    </a:schemeClr>
                  </a:solidFill>
                </a:rPr>
                <a:t>6</a:t>
              </a:r>
              <a:r>
                <a:rPr lang="en-US" sz="2400" dirty="0"/>
                <a:t>) = 5 </a:t>
              </a:r>
            </a:p>
            <a:p>
              <a:r>
                <a:rPr lang="en-US" sz="2400" dirty="0"/>
                <a:t>	     </a:t>
              </a:r>
            </a:p>
            <a:p>
              <a:r>
                <a:rPr lang="en-US" sz="2400" dirty="0"/>
                <a:t>	     1 </a:t>
              </a:r>
              <a:r>
                <a:rPr lang="en-US" sz="2400" dirty="0">
                  <a:sym typeface="Euclid Symbol" panose="05050102010706020507" pitchFamily="18" charset="2"/>
                </a:rPr>
                <a:t> 6  5</a:t>
              </a:r>
            </a:p>
            <a:p>
              <a:endParaRPr lang="en-US" sz="2400" dirty="0">
                <a:sym typeface="Euclid Symbol" panose="05050102010706020507" pitchFamily="18" charset="2"/>
              </a:endParaRPr>
            </a:p>
            <a:p>
              <a:r>
                <a:rPr lang="en-US" sz="2400" dirty="0">
                  <a:sym typeface="Euclid Symbol" panose="05050102010706020507" pitchFamily="18" charset="2"/>
                </a:rPr>
                <a:t>(e)     (</a:t>
              </a:r>
              <a:r>
                <a:rPr lang="en-US" sz="2400" dirty="0" err="1">
                  <a:sym typeface="Euclid Symbol" panose="05050102010706020507" pitchFamily="18" charset="2"/>
                </a:rPr>
                <a:t>g</a:t>
              </a:r>
              <a:r>
                <a:rPr lang="en-US" sz="2400" dirty="0" err="1">
                  <a:sym typeface="Euclid Extra" panose="02050502000505020303" pitchFamily="18" charset="2"/>
                </a:rPr>
                <a:t></a:t>
              </a:r>
              <a:r>
                <a:rPr lang="en-US" sz="2400" dirty="0" err="1">
                  <a:sym typeface="Euclid Symbol" panose="05050102010706020507" pitchFamily="18" charset="2"/>
                </a:rPr>
                <a:t>f</a:t>
              </a:r>
              <a:r>
                <a:rPr lang="en-US" sz="2400" dirty="0">
                  <a:sym typeface="Euclid Symbol" panose="05050102010706020507" pitchFamily="18" charset="2"/>
                </a:rPr>
                <a:t>)(3) = g(f(3))</a:t>
              </a:r>
              <a:endParaRPr lang="en-US" sz="2400" dirty="0"/>
            </a:p>
          </p:txBody>
        </p:sp>
        <p:sp>
          <p:nvSpPr>
            <p:cNvPr id="7" name="TextBox 6">
              <a:extLst>
                <a:ext uri="{FF2B5EF4-FFF2-40B4-BE49-F238E27FC236}">
                  <a16:creationId xmlns="" xmlns:a16="http://schemas.microsoft.com/office/drawing/2014/main" id="{27E9EB4D-C59D-44B4-B2A2-63820BED167F}"/>
                </a:ext>
              </a:extLst>
            </p:cNvPr>
            <p:cNvSpPr txBox="1"/>
            <p:nvPr/>
          </p:nvSpPr>
          <p:spPr>
            <a:xfrm>
              <a:off x="9303500" y="4156174"/>
              <a:ext cx="341760" cy="369332"/>
            </a:xfrm>
            <a:prstGeom prst="rect">
              <a:avLst/>
            </a:prstGeom>
            <a:noFill/>
            <a:ln>
              <a:noFill/>
            </a:ln>
          </p:spPr>
          <p:txBody>
            <a:bodyPr wrap="none" rtlCol="0">
              <a:spAutoFit/>
            </a:bodyPr>
            <a:lstStyle/>
            <a:p>
              <a:r>
                <a:rPr lang="en-US" dirty="0">
                  <a:solidFill>
                    <a:schemeClr val="accent1">
                      <a:lumMod val="50000"/>
                    </a:schemeClr>
                  </a:solidFill>
                </a:rPr>
                <a:t>g</a:t>
              </a:r>
            </a:p>
          </p:txBody>
        </p:sp>
        <p:sp>
          <p:nvSpPr>
            <p:cNvPr id="8" name="TextBox 7">
              <a:extLst>
                <a:ext uri="{FF2B5EF4-FFF2-40B4-BE49-F238E27FC236}">
                  <a16:creationId xmlns="" xmlns:a16="http://schemas.microsoft.com/office/drawing/2014/main" id="{58E24782-F5BB-4FB3-B9A0-4CD9783A23BC}"/>
                </a:ext>
              </a:extLst>
            </p:cNvPr>
            <p:cNvSpPr txBox="1"/>
            <p:nvPr/>
          </p:nvSpPr>
          <p:spPr>
            <a:xfrm>
              <a:off x="10349037" y="4188073"/>
              <a:ext cx="260008" cy="369332"/>
            </a:xfrm>
            <a:prstGeom prst="rect">
              <a:avLst/>
            </a:prstGeom>
            <a:noFill/>
            <a:ln>
              <a:noFill/>
            </a:ln>
          </p:spPr>
          <p:txBody>
            <a:bodyPr wrap="none" rtlCol="0">
              <a:spAutoFit/>
            </a:bodyPr>
            <a:lstStyle/>
            <a:p>
              <a:r>
                <a:rPr lang="en-US" dirty="0">
                  <a:solidFill>
                    <a:srgbClr val="C00000"/>
                  </a:solidFill>
                </a:rPr>
                <a:t>f</a:t>
              </a:r>
            </a:p>
          </p:txBody>
        </p:sp>
      </p:grpSp>
    </p:spTree>
    <p:extLst>
      <p:ext uri="{BB962C8B-B14F-4D97-AF65-F5344CB8AC3E}">
        <p14:creationId xmlns:p14="http://schemas.microsoft.com/office/powerpoint/2010/main" val="3289183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4">
            <a:extLst/>
          </p:cNvPr>
          <p:cNvSpPr txBox="1">
            <a:spLocks noChangeArrowheads="1"/>
          </p:cNvSpPr>
          <p:nvPr/>
        </p:nvSpPr>
        <p:spPr bwMode="auto">
          <a:xfrm>
            <a:off x="2193925" y="1219200"/>
            <a:ext cx="951254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dirty="0">
                <a:latin typeface="+mn-lt"/>
              </a:rPr>
              <a:t>Let h(x)=f(g(x)). </a:t>
            </a:r>
          </a:p>
          <a:p>
            <a:pPr eaLnBrk="1" hangingPunct="1">
              <a:defRPr/>
            </a:pPr>
            <a:endParaRPr lang="en-US" dirty="0">
              <a:latin typeface="+mn-lt"/>
            </a:endParaRPr>
          </a:p>
          <a:p>
            <a:pPr eaLnBrk="1" hangingPunct="1">
              <a:buFontTx/>
              <a:buAutoNum type="arabicParenR"/>
              <a:defRPr/>
            </a:pPr>
            <a:r>
              <a:rPr lang="en-US" dirty="0">
                <a:latin typeface="+mn-lt"/>
              </a:rPr>
              <a:t>If g(x)=x-1 and h(x)=3x+2 then f(x) is:</a:t>
            </a:r>
          </a:p>
          <a:p>
            <a:pPr eaLnBrk="1" hangingPunct="1">
              <a:buFontTx/>
              <a:buAutoNum type="arabicParenR"/>
              <a:defRPr/>
            </a:pPr>
            <a:endParaRPr lang="en-US" dirty="0">
              <a:latin typeface="+mn-lt"/>
            </a:endParaRPr>
          </a:p>
          <a:p>
            <a:pPr eaLnBrk="1" hangingPunct="1">
              <a:defRPr/>
            </a:pPr>
            <a:endParaRPr lang="en-US" dirty="0">
              <a:latin typeface="+mn-lt"/>
            </a:endParaRPr>
          </a:p>
          <a:p>
            <a:pPr eaLnBrk="1" hangingPunct="1">
              <a:buFontTx/>
              <a:buAutoNum type="alphaLcPeriod"/>
              <a:defRPr/>
            </a:pPr>
            <a:r>
              <a:rPr lang="en-US" dirty="0">
                <a:latin typeface="+mn-lt"/>
              </a:rPr>
              <a:t>3x+3		b. 3x+4		c. 3x+2		d. 3x+5</a:t>
            </a:r>
          </a:p>
          <a:p>
            <a:pPr eaLnBrk="1" hangingPunct="1">
              <a:buFontTx/>
              <a:buAutoNum type="alphaLcPeriod"/>
              <a:defRPr/>
            </a:pPr>
            <a:endParaRPr lang="en-US" dirty="0">
              <a:latin typeface="+mn-lt"/>
            </a:endParaRPr>
          </a:p>
          <a:p>
            <a:pPr eaLnBrk="1" hangingPunct="1">
              <a:defRPr/>
            </a:pPr>
            <a:r>
              <a:rPr lang="en-US" dirty="0">
                <a:latin typeface="+mn-lt"/>
              </a:rPr>
              <a:t>2) If h(x)=3x+2 and f(x)=x-1 then g(x) is:</a:t>
            </a:r>
          </a:p>
          <a:p>
            <a:pPr eaLnBrk="1" hangingPunct="1">
              <a:defRPr/>
            </a:pPr>
            <a:endParaRPr lang="en-US" dirty="0">
              <a:latin typeface="+mn-lt"/>
            </a:endParaRPr>
          </a:p>
          <a:p>
            <a:pPr eaLnBrk="1" hangingPunct="1">
              <a:defRPr/>
            </a:pPr>
            <a:endParaRPr lang="en-US" dirty="0">
              <a:latin typeface="+mn-lt"/>
            </a:endParaRPr>
          </a:p>
          <a:p>
            <a:pPr eaLnBrk="1" hangingPunct="1">
              <a:defRPr/>
            </a:pPr>
            <a:r>
              <a:rPr lang="en-US" dirty="0">
                <a:latin typeface="+mn-lt"/>
              </a:rPr>
              <a:t>a. 3x+2		b. 3x+4		c.3x+3		d. 3x+1</a:t>
            </a:r>
          </a:p>
        </p:txBody>
      </p:sp>
      <p:sp>
        <p:nvSpPr>
          <p:cNvPr id="592901" name="Text Box 5">
            <a:extLst/>
          </p:cNvPr>
          <p:cNvSpPr txBox="1">
            <a:spLocks noChangeArrowheads="1"/>
          </p:cNvSpPr>
          <p:nvPr/>
        </p:nvSpPr>
        <p:spPr bwMode="auto">
          <a:xfrm>
            <a:off x="2193925" y="5394325"/>
            <a:ext cx="3451586"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sz="2000" dirty="0">
                <a:latin typeface="+mn-lt"/>
              </a:rPr>
              <a:t>Answer: 1) d		2) c </a:t>
            </a:r>
          </a:p>
        </p:txBody>
      </p:sp>
      <p:sp>
        <p:nvSpPr>
          <p:cNvPr id="4" name="Rectangle 3"/>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57914714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2901"/>
                                        </p:tgtEl>
                                        <p:attrNameLst>
                                          <p:attrName>style.visibility</p:attrName>
                                        </p:attrNameLst>
                                      </p:cBhvr>
                                      <p:to>
                                        <p:strVal val="visible"/>
                                      </p:to>
                                    </p:set>
                                    <p:animEffect transition="in" filter="fade">
                                      <p:cBhvr>
                                        <p:cTn id="7"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2286000" y="614364"/>
            <a:ext cx="6629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E45C00"/>
                </a:solidFill>
                <a:cs typeface="Tahoma" panose="020B0604030504040204" pitchFamily="34" charset="0"/>
              </a:rPr>
              <a:t> QUIZ QUESTIONS</a:t>
            </a:r>
          </a:p>
        </p:txBody>
      </p:sp>
      <p:sp>
        <p:nvSpPr>
          <p:cNvPr id="81923" name="Text Box 3"/>
          <p:cNvSpPr txBox="1">
            <a:spLocks noChangeArrowheads="1"/>
          </p:cNvSpPr>
          <p:nvPr/>
        </p:nvSpPr>
        <p:spPr bwMode="auto">
          <a:xfrm>
            <a:off x="2117726" y="1103313"/>
            <a:ext cx="7878763"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AutoNum type="arabicParenR"/>
            </a:pPr>
            <a:r>
              <a:rPr lang="en-US" altLang="en-US" sz="1800">
                <a:cs typeface="Tahoma" panose="020B0604030504040204" pitchFamily="34" charset="0"/>
              </a:rPr>
              <a:t>If f and g are functions, then</a:t>
            </a:r>
          </a:p>
          <a:p>
            <a:pPr eaLnBrk="1" hangingPunct="1">
              <a:spcBef>
                <a:spcPct val="0"/>
              </a:spcBef>
              <a:buClrTx/>
              <a:buSzTx/>
              <a:buFontTx/>
              <a:buAutoNum type="arabicParenR"/>
            </a:pPr>
            <a:endParaRPr lang="en-US" altLang="en-US" sz="1800">
              <a:cs typeface="Tahoma" panose="020B0604030504040204" pitchFamily="34" charset="0"/>
            </a:endParaRPr>
          </a:p>
          <a:p>
            <a:pPr eaLnBrk="1" hangingPunct="1">
              <a:spcBef>
                <a:spcPct val="0"/>
              </a:spcBef>
              <a:buClrTx/>
              <a:buSzTx/>
              <a:buFontTx/>
              <a:buAutoNum type="arabicParenR"/>
            </a:pPr>
            <a:endParaRPr lang="en-US" altLang="en-US" sz="1800">
              <a:cs typeface="Tahoma" panose="020B0604030504040204" pitchFamily="34" charset="0"/>
            </a:endParaRPr>
          </a:p>
          <a:p>
            <a:pPr eaLnBrk="1" hangingPunct="1">
              <a:spcBef>
                <a:spcPct val="0"/>
              </a:spcBef>
              <a:buClrTx/>
              <a:buSzTx/>
              <a:buFontTx/>
              <a:buAutoNum type="alphaLcPeriod"/>
            </a:pPr>
            <a:r>
              <a:rPr lang="en-US" altLang="en-US" sz="1800">
                <a:cs typeface="Tahoma" panose="020B0604030504040204" pitchFamily="34" charset="0"/>
              </a:rPr>
              <a:t>True 				b. False</a:t>
            </a:r>
          </a:p>
          <a:p>
            <a:pPr eaLnBrk="1" hangingPunct="1">
              <a:spcBef>
                <a:spcPct val="0"/>
              </a:spcBef>
              <a:buClrTx/>
              <a:buSzTx/>
              <a:buFontTx/>
              <a:buAutoNum type="alphaLcPeriod"/>
            </a:pPr>
            <a:endParaRPr lang="en-US" altLang="en-US" sz="1800">
              <a:cs typeface="Tahoma" panose="020B0604030504040204" pitchFamily="34" charset="0"/>
            </a:endParaRPr>
          </a:p>
          <a:p>
            <a:pPr eaLnBrk="1" hangingPunct="1">
              <a:spcBef>
                <a:spcPct val="0"/>
              </a:spcBef>
              <a:buClrTx/>
              <a:buSzTx/>
              <a:buFontTx/>
              <a:buAutoNum type="alphaLcPeriod"/>
            </a:pPr>
            <a:endParaRPr lang="en-US" altLang="en-US" sz="1800">
              <a:cs typeface="Tahoma" panose="020B0604030504040204" pitchFamily="34" charset="0"/>
            </a:endParaRPr>
          </a:p>
          <a:p>
            <a:pPr eaLnBrk="1" hangingPunct="1">
              <a:spcBef>
                <a:spcPct val="0"/>
              </a:spcBef>
              <a:buClrTx/>
              <a:buSzTx/>
              <a:buFontTx/>
              <a:buNone/>
            </a:pPr>
            <a:r>
              <a:rPr lang="en-US" altLang="en-US" sz="1800">
                <a:cs typeface="Tahoma" panose="020B0604030504040204" pitchFamily="34" charset="0"/>
              </a:rPr>
              <a:t>2) </a:t>
            </a:r>
          </a:p>
          <a:p>
            <a:pPr eaLnBrk="1" hangingPunct="1">
              <a:spcBef>
                <a:spcPct val="0"/>
              </a:spcBef>
              <a:buClrTx/>
              <a:buSzTx/>
              <a:buFontTx/>
              <a:buNone/>
            </a:pPr>
            <a:endParaRPr lang="en-US" altLang="en-US" sz="1800">
              <a:cs typeface="Tahoma" panose="020B0604030504040204" pitchFamily="34" charset="0"/>
            </a:endParaRPr>
          </a:p>
          <a:p>
            <a:pPr eaLnBrk="1" hangingPunct="1">
              <a:spcBef>
                <a:spcPct val="0"/>
              </a:spcBef>
              <a:buClrTx/>
              <a:buSzTx/>
              <a:buFontTx/>
              <a:buNone/>
            </a:pPr>
            <a:endParaRPr lang="en-US" altLang="en-US" sz="1800">
              <a:cs typeface="Tahoma" panose="020B0604030504040204" pitchFamily="34" charset="0"/>
            </a:endParaRPr>
          </a:p>
          <a:p>
            <a:pPr eaLnBrk="1" hangingPunct="1">
              <a:spcBef>
                <a:spcPct val="0"/>
              </a:spcBef>
              <a:buClrTx/>
              <a:buSzTx/>
              <a:buFontTx/>
              <a:buNone/>
            </a:pPr>
            <a:endParaRPr lang="en-US" altLang="en-US" sz="1800">
              <a:cs typeface="Tahoma" panose="020B0604030504040204" pitchFamily="34" charset="0"/>
            </a:endParaRPr>
          </a:p>
          <a:p>
            <a:pPr eaLnBrk="1" hangingPunct="1">
              <a:spcBef>
                <a:spcPct val="0"/>
              </a:spcBef>
              <a:buClrTx/>
              <a:buSzTx/>
              <a:buFontTx/>
              <a:buNone/>
            </a:pPr>
            <a:endParaRPr lang="en-US" altLang="en-US" sz="1800">
              <a:cs typeface="Tahoma" panose="020B0604030504040204" pitchFamily="34" charset="0"/>
            </a:endParaRPr>
          </a:p>
          <a:p>
            <a:pPr eaLnBrk="1" hangingPunct="1">
              <a:spcBef>
                <a:spcPct val="0"/>
              </a:spcBef>
              <a:buClrTx/>
              <a:buSzTx/>
              <a:buFontTx/>
              <a:buNone/>
            </a:pPr>
            <a:endParaRPr lang="en-US" altLang="en-US" sz="1800">
              <a:cs typeface="Tahoma" panose="020B0604030504040204" pitchFamily="34" charset="0"/>
            </a:endParaRPr>
          </a:p>
          <a:p>
            <a:pPr eaLnBrk="1" hangingPunct="1">
              <a:spcBef>
                <a:spcPct val="0"/>
              </a:spcBef>
              <a:buClrTx/>
              <a:buSzTx/>
              <a:buFontTx/>
              <a:buNone/>
            </a:pPr>
            <a:r>
              <a:rPr lang="en-US" altLang="en-US" sz="1800">
                <a:cs typeface="Tahoma" panose="020B0604030504040204" pitchFamily="34" charset="0"/>
              </a:rPr>
              <a:t>			is</a:t>
            </a:r>
          </a:p>
          <a:p>
            <a:pPr eaLnBrk="1" hangingPunct="1">
              <a:spcBef>
                <a:spcPct val="0"/>
              </a:spcBef>
              <a:buClrTx/>
              <a:buSzTx/>
              <a:buFontTx/>
              <a:buNone/>
            </a:pPr>
            <a:endParaRPr lang="en-US" altLang="en-US" sz="1800">
              <a:cs typeface="Tahoma" panose="020B0604030504040204" pitchFamily="34" charset="0"/>
            </a:endParaRPr>
          </a:p>
          <a:p>
            <a:pPr eaLnBrk="1" hangingPunct="1">
              <a:spcBef>
                <a:spcPct val="0"/>
              </a:spcBef>
              <a:buClrTx/>
              <a:buSzTx/>
              <a:buFontTx/>
              <a:buNone/>
            </a:pPr>
            <a:r>
              <a:rPr lang="en-US" altLang="en-US" sz="1800">
                <a:cs typeface="Tahoma" panose="020B0604030504040204" pitchFamily="34" charset="0"/>
              </a:rPr>
              <a:t>a.  5		b. 1		c. 2		d. None of the others</a:t>
            </a:r>
          </a:p>
        </p:txBody>
      </p:sp>
      <p:graphicFrame>
        <p:nvGraphicFramePr>
          <p:cNvPr id="81924" name="Object 4"/>
          <p:cNvGraphicFramePr>
            <a:graphicFrameLocks noGrp="1" noChangeAspect="1"/>
          </p:cNvGraphicFramePr>
          <p:nvPr>
            <p:ph/>
          </p:nvPr>
        </p:nvGraphicFramePr>
        <p:xfrm>
          <a:off x="5486400" y="1030289"/>
          <a:ext cx="1943100" cy="485775"/>
        </p:xfrm>
        <a:graphic>
          <a:graphicData uri="http://schemas.openxmlformats.org/presentationml/2006/ole">
            <mc:AlternateContent xmlns:mc="http://schemas.openxmlformats.org/markup-compatibility/2006">
              <mc:Choice xmlns:v="urn:schemas-microsoft-com:vml" Requires="v">
                <p:oleObj spid="_x0000_s1062" name="MathType 5.0 Equation" r:id="rId3" imgW="812447" imgH="203112" progId="Equation.DSMT4">
                  <p:embed/>
                </p:oleObj>
              </mc:Choice>
              <mc:Fallback>
                <p:oleObj name="MathType 5.0 Equation" r:id="rId3" imgW="812447" imgH="203112"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030289"/>
                        <a:ext cx="194310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81925" name="Object 8"/>
          <p:cNvGraphicFramePr>
            <a:graphicFrameLocks noChangeAspect="1"/>
          </p:cNvGraphicFramePr>
          <p:nvPr/>
        </p:nvGraphicFramePr>
        <p:xfrm>
          <a:off x="2590801" y="4430713"/>
          <a:ext cx="1158875" cy="373062"/>
        </p:xfrm>
        <a:graphic>
          <a:graphicData uri="http://schemas.openxmlformats.org/presentationml/2006/ole">
            <mc:AlternateContent xmlns:mc="http://schemas.openxmlformats.org/markup-compatibility/2006">
              <mc:Choice xmlns:v="urn:schemas-microsoft-com:vml" Requires="v">
                <p:oleObj spid="_x0000_s1063" name="MathType 5.0 Equation" r:id="rId5" imgW="634725" imgH="203112" progId="Equation.DSMT4">
                  <p:embed/>
                </p:oleObj>
              </mc:Choice>
              <mc:Fallback>
                <p:oleObj name="MathType 5.0 Equation" r:id="rId5" imgW="634725"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1" y="4430713"/>
                        <a:ext cx="115887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6" name="Object 7"/>
          <p:cNvGraphicFramePr>
            <a:graphicFrameLocks noChangeAspect="1"/>
          </p:cNvGraphicFramePr>
          <p:nvPr/>
        </p:nvGraphicFramePr>
        <p:xfrm>
          <a:off x="4110038" y="3279775"/>
          <a:ext cx="1238250" cy="420688"/>
        </p:xfrm>
        <a:graphic>
          <a:graphicData uri="http://schemas.openxmlformats.org/presentationml/2006/ole">
            <mc:AlternateContent xmlns:mc="http://schemas.openxmlformats.org/markup-compatibility/2006">
              <mc:Choice xmlns:v="urn:schemas-microsoft-com:vml" Requires="v">
                <p:oleObj spid="_x0000_s1064" name="MathType 5.0 Equation" r:id="rId7" imgW="291973" imgH="190417" progId="Equation.DSMT4">
                  <p:embed/>
                </p:oleObj>
              </mc:Choice>
              <mc:Fallback>
                <p:oleObj name="MathType 5.0 Equation" r:id="rId7" imgW="291973" imgH="19041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0038" y="3279775"/>
                        <a:ext cx="123825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7" name="Object 6"/>
          <p:cNvGraphicFramePr>
            <a:graphicFrameLocks noChangeAspect="1"/>
          </p:cNvGraphicFramePr>
          <p:nvPr/>
        </p:nvGraphicFramePr>
        <p:xfrm>
          <a:off x="4157664" y="3805239"/>
          <a:ext cx="1190625" cy="420687"/>
        </p:xfrm>
        <a:graphic>
          <a:graphicData uri="http://schemas.openxmlformats.org/presentationml/2006/ole">
            <mc:AlternateContent xmlns:mc="http://schemas.openxmlformats.org/markup-compatibility/2006">
              <mc:Choice xmlns:v="urn:schemas-microsoft-com:vml" Requires="v">
                <p:oleObj spid="_x0000_s1065" name="MathType 5.0 Equation" r:id="rId9" imgW="279400" imgH="190500" progId="Equation.DSMT4">
                  <p:embed/>
                </p:oleObj>
              </mc:Choice>
              <mc:Fallback>
                <p:oleObj name="MathType 5.0 Equation" r:id="rId9" imgW="279400" imgH="1905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57664" y="3805239"/>
                        <a:ext cx="11906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8" name="Rectangle 11"/>
          <p:cNvSpPr>
            <a:spLocks noChangeArrowheads="1"/>
          </p:cNvSpPr>
          <p:nvPr/>
        </p:nvSpPr>
        <p:spPr bwMode="auto">
          <a:xfrm>
            <a:off x="1524000" y="2790825"/>
            <a:ext cx="2167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000">
                <a:latin typeface="Times New Roman" panose="02020603050405020304" pitchFamily="18" charset="0"/>
                <a:cs typeface="Times New Roman" panose="02020603050405020304" pitchFamily="18" charset="0"/>
              </a:rPr>
              <a:t>.</a:t>
            </a:r>
          </a:p>
          <a:p>
            <a:pPr>
              <a:spcBef>
                <a:spcPct val="0"/>
              </a:spcBef>
              <a:buClrTx/>
              <a:buSzTx/>
              <a:buFontTx/>
              <a:buNone/>
            </a:pPr>
            <a:endParaRPr lang="en-US" altLang="en-US" sz="1800">
              <a:cs typeface="Times New Roman" panose="02020603050405020304" pitchFamily="18" charset="0"/>
            </a:endParaRPr>
          </a:p>
        </p:txBody>
      </p:sp>
      <p:sp>
        <p:nvSpPr>
          <p:cNvPr id="81929" name="Rectangle 19"/>
          <p:cNvSpPr>
            <a:spLocks noChangeArrowheads="1"/>
          </p:cNvSpPr>
          <p:nvPr/>
        </p:nvSpPr>
        <p:spPr bwMode="auto">
          <a:xfrm>
            <a:off x="1524001" y="26061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cs typeface="Tahoma" panose="020B0604030504040204" pitchFamily="34" charset="0"/>
            </a:endParaRPr>
          </a:p>
        </p:txBody>
      </p:sp>
      <p:graphicFrame>
        <p:nvGraphicFramePr>
          <p:cNvPr id="660637" name="Group 157">
            <a:extLst/>
          </p:cNvPr>
          <p:cNvGraphicFramePr>
            <a:graphicFrameLocks noGrp="1"/>
          </p:cNvGraphicFramePr>
          <p:nvPr/>
        </p:nvGraphicFramePr>
        <p:xfrm>
          <a:off x="4019550" y="2790826"/>
          <a:ext cx="5105400" cy="1535113"/>
        </p:xfrm>
        <a:graphic>
          <a:graphicData uri="http://schemas.openxmlformats.org/drawingml/2006/table">
            <a:tbl>
              <a:tblPr/>
              <a:tblGrid>
                <a:gridCol w="1263650">
                  <a:extLst>
                    <a:ext uri="{9D8B030D-6E8A-4147-A177-3AD203B41FA5}"/>
                  </a:extLst>
                </a:gridCol>
                <a:gridCol w="639763">
                  <a:extLst>
                    <a:ext uri="{9D8B030D-6E8A-4147-A177-3AD203B41FA5}"/>
                  </a:extLst>
                </a:gridCol>
                <a:gridCol w="639762">
                  <a:extLst>
                    <a:ext uri="{9D8B030D-6E8A-4147-A177-3AD203B41FA5}"/>
                  </a:extLst>
                </a:gridCol>
                <a:gridCol w="638175">
                  <a:extLst>
                    <a:ext uri="{9D8B030D-6E8A-4147-A177-3AD203B41FA5}"/>
                  </a:extLst>
                </a:gridCol>
                <a:gridCol w="644525">
                  <a:extLst>
                    <a:ext uri="{9D8B030D-6E8A-4147-A177-3AD203B41FA5}"/>
                  </a:extLst>
                </a:gridCol>
                <a:gridCol w="639763">
                  <a:extLst>
                    <a:ext uri="{9D8B030D-6E8A-4147-A177-3AD203B41FA5}"/>
                  </a:extLst>
                </a:gridCol>
                <a:gridCol w="639762">
                  <a:extLst>
                    <a:ext uri="{9D8B030D-6E8A-4147-A177-3AD203B41FA5}"/>
                  </a:extLst>
                </a:gridCol>
              </a:tblGrid>
              <a:tr h="43470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x</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555466">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204913" algn="l"/>
                        </a:tabLst>
                      </a:pPr>
                      <a:endParaRPr kumimoji="0" lang="en-US" sz="2000" b="0" i="0" u="none" strike="noStrike" cap="none" normalizeH="0" baseline="0" dirty="0">
                        <a:ln>
                          <a:noFill/>
                        </a:ln>
                        <a:solidFill>
                          <a:srgbClr val="800000"/>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0</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544944">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204913" algn="l"/>
                        </a:tabLst>
                      </a:pPr>
                      <a:endParaRPr kumimoji="0" lang="en-US" sz="2000" b="0" i="0" u="none" strike="noStrike" cap="none" normalizeH="0" baseline="0" dirty="0">
                        <a:ln>
                          <a:noFill/>
                        </a:ln>
                        <a:solidFill>
                          <a:srgbClr val="800000"/>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6</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3</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000" b="0" i="0" u="none" strike="noStrike" cap="none" normalizeH="0" baseline="0" dirty="0">
                        <a:ln>
                          <a:noFill/>
                        </a:ln>
                        <a:solidFill>
                          <a:schemeClr val="tx1"/>
                        </a:solidFill>
                        <a:effectLst/>
                        <a:latin typeface="Arial" charset="0"/>
                      </a:endParaRP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6</a:t>
                      </a:r>
                    </a:p>
                  </a:txBody>
                  <a:tcPr marT="45700" marB="457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660638" name="Oval 158"/>
          <p:cNvSpPr>
            <a:spLocks noChangeArrowheads="1"/>
          </p:cNvSpPr>
          <p:nvPr/>
        </p:nvSpPr>
        <p:spPr bwMode="auto">
          <a:xfrm>
            <a:off x="5600700" y="1887538"/>
            <a:ext cx="533400" cy="457200"/>
          </a:xfrm>
          <a:prstGeom prst="ellipse">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cs typeface="Tahoma" panose="020B0604030504040204" pitchFamily="34" charset="0"/>
            </a:endParaRPr>
          </a:p>
        </p:txBody>
      </p:sp>
      <p:sp>
        <p:nvSpPr>
          <p:cNvPr id="660639" name="Oval 159"/>
          <p:cNvSpPr>
            <a:spLocks noChangeArrowheads="1"/>
          </p:cNvSpPr>
          <p:nvPr/>
        </p:nvSpPr>
        <p:spPr bwMode="auto">
          <a:xfrm>
            <a:off x="3881438" y="4876800"/>
            <a:ext cx="457200" cy="533400"/>
          </a:xfrm>
          <a:prstGeom prst="ellipse">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cs typeface="Tahoma" panose="020B0604030504040204" pitchFamily="34" charset="0"/>
            </a:endParaRPr>
          </a:p>
        </p:txBody>
      </p:sp>
      <p:sp>
        <p:nvSpPr>
          <p:cNvPr id="13" name="Rectangle 12"/>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103956109"/>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0638"/>
                                        </p:tgtEl>
                                        <p:attrNameLst>
                                          <p:attrName>style.visibility</p:attrName>
                                        </p:attrNameLst>
                                      </p:cBhvr>
                                      <p:to>
                                        <p:strVal val="visible"/>
                                      </p:to>
                                    </p:set>
                                    <p:animEffect transition="in" filter="fade">
                                      <p:cBhvr>
                                        <p:cTn id="7" dur="500"/>
                                        <p:tgtEl>
                                          <p:spTgt spid="660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0639"/>
                                        </p:tgtEl>
                                        <p:attrNameLst>
                                          <p:attrName>style.visibility</p:attrName>
                                        </p:attrNameLst>
                                      </p:cBhvr>
                                      <p:to>
                                        <p:strVal val="visible"/>
                                      </p:to>
                                    </p:set>
                                    <p:animEffect transition="in" filter="fade">
                                      <p:cBhvr>
                                        <p:cTn id="12" dur="500"/>
                                        <p:tgtEl>
                                          <p:spTgt spid="660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638" grpId="0" animBg="1"/>
      <p:bldP spid="66063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699C8F-FF48-4B54-BD0B-57D711758AB2}"/>
              </a:ext>
            </a:extLst>
          </p:cNvPr>
          <p:cNvSpPr>
            <a:spLocks noGrp="1"/>
          </p:cNvSpPr>
          <p:nvPr>
            <p:ph type="title"/>
          </p:nvPr>
        </p:nvSpPr>
        <p:spPr/>
        <p:txBody>
          <a:bodyPr/>
          <a:lstStyle/>
          <a:p>
            <a:pPr algn="ctr"/>
            <a:r>
              <a:rPr lang="en-US" dirty="0"/>
              <a:t>Common mathematical models </a:t>
            </a:r>
          </a:p>
        </p:txBody>
      </p:sp>
      <p:sp>
        <p:nvSpPr>
          <p:cNvPr id="3" name="Content Placeholder 2">
            <a:extLst>
              <a:ext uri="{FF2B5EF4-FFF2-40B4-BE49-F238E27FC236}">
                <a16:creationId xmlns="" xmlns:a16="http://schemas.microsoft.com/office/drawing/2014/main" id="{E6FD2AA1-E74B-4871-932F-B162F3641C97}"/>
              </a:ext>
            </a:extLst>
          </p:cNvPr>
          <p:cNvSpPr>
            <a:spLocks noGrp="1"/>
          </p:cNvSpPr>
          <p:nvPr>
            <p:ph idx="1"/>
          </p:nvPr>
        </p:nvSpPr>
        <p:spPr/>
        <p:txBody>
          <a:bodyPr/>
          <a:lstStyle/>
          <a:p>
            <a:r>
              <a:rPr lang="en-US" dirty="0"/>
              <a:t>Linear models	 			Polynomials		</a:t>
            </a:r>
          </a:p>
          <a:p>
            <a:r>
              <a:rPr lang="en-US" dirty="0"/>
              <a:t>Power Functions 			Rational Functions </a:t>
            </a:r>
          </a:p>
          <a:p>
            <a:r>
              <a:rPr lang="en-US" dirty="0"/>
              <a:t>Trigonometric Functions 		Exponential Functions </a:t>
            </a:r>
          </a:p>
          <a:p>
            <a:r>
              <a:rPr lang="en-US" dirty="0"/>
              <a:t>Logarithmic Functions  	</a:t>
            </a:r>
          </a:p>
          <a:p>
            <a:endParaRPr lang="en-US" dirty="0"/>
          </a:p>
        </p:txBody>
      </p:sp>
      <p:pic>
        <p:nvPicPr>
          <p:cNvPr id="4" name="Picture 3">
            <a:extLst>
              <a:ext uri="{FF2B5EF4-FFF2-40B4-BE49-F238E27FC236}">
                <a16:creationId xmlns="" xmlns:a16="http://schemas.microsoft.com/office/drawing/2014/main" id="{9CB2D89E-F60D-4719-A919-A63285654E21}"/>
              </a:ext>
            </a:extLst>
          </p:cNvPr>
          <p:cNvPicPr>
            <a:picLocks noChangeAspect="1"/>
          </p:cNvPicPr>
          <p:nvPr/>
        </p:nvPicPr>
        <p:blipFill>
          <a:blip r:embed="rId2"/>
          <a:stretch>
            <a:fillRect/>
          </a:stretch>
        </p:blipFill>
        <p:spPr>
          <a:xfrm>
            <a:off x="1183758" y="4578617"/>
            <a:ext cx="10058400" cy="1313718"/>
          </a:xfrm>
          <a:prstGeom prst="rect">
            <a:avLst/>
          </a:prstGeom>
        </p:spPr>
      </p:pic>
    </p:spTree>
    <p:extLst>
      <p:ext uri="{BB962C8B-B14F-4D97-AF65-F5344CB8AC3E}">
        <p14:creationId xmlns:p14="http://schemas.microsoft.com/office/powerpoint/2010/main" val="16173220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5E9713-6EFC-4ABA-837A-20D16C0ACF55}"/>
              </a:ext>
            </a:extLst>
          </p:cNvPr>
          <p:cNvSpPr>
            <a:spLocks noGrp="1"/>
          </p:cNvSpPr>
          <p:nvPr>
            <p:ph type="title"/>
          </p:nvPr>
        </p:nvSpPr>
        <p:spPr/>
        <p:txBody>
          <a:bodyPr/>
          <a:lstStyle/>
          <a:p>
            <a:r>
              <a:rPr lang="en-US" dirty="0"/>
              <a:t>Choose a reasonable model</a:t>
            </a:r>
          </a:p>
        </p:txBody>
      </p:sp>
      <p:pic>
        <p:nvPicPr>
          <p:cNvPr id="4" name="Picture 3">
            <a:extLst>
              <a:ext uri="{FF2B5EF4-FFF2-40B4-BE49-F238E27FC236}">
                <a16:creationId xmlns="" xmlns:a16="http://schemas.microsoft.com/office/drawing/2014/main" id="{4F1B20E8-A8CE-4C34-94C6-D5CBEE32BB52}"/>
              </a:ext>
            </a:extLst>
          </p:cNvPr>
          <p:cNvPicPr>
            <a:picLocks noChangeAspect="1"/>
          </p:cNvPicPr>
          <p:nvPr/>
        </p:nvPicPr>
        <p:blipFill>
          <a:blip r:embed="rId2"/>
          <a:stretch>
            <a:fillRect/>
          </a:stretch>
        </p:blipFill>
        <p:spPr>
          <a:xfrm>
            <a:off x="1190846" y="2638471"/>
            <a:ext cx="5638135" cy="2919034"/>
          </a:xfrm>
          <a:prstGeom prst="rect">
            <a:avLst/>
          </a:prstGeom>
        </p:spPr>
      </p:pic>
      <p:sp>
        <p:nvSpPr>
          <p:cNvPr id="5" name="TextBox 4">
            <a:extLst>
              <a:ext uri="{FF2B5EF4-FFF2-40B4-BE49-F238E27FC236}">
                <a16:creationId xmlns="" xmlns:a16="http://schemas.microsoft.com/office/drawing/2014/main" id="{890364E7-7C18-4989-8E05-EA6B89AC2EB6}"/>
              </a:ext>
            </a:extLst>
          </p:cNvPr>
          <p:cNvSpPr txBox="1"/>
          <p:nvPr/>
        </p:nvSpPr>
        <p:spPr>
          <a:xfrm>
            <a:off x="1190845" y="1992140"/>
            <a:ext cx="8240233" cy="646331"/>
          </a:xfrm>
          <a:prstGeom prst="rect">
            <a:avLst/>
          </a:prstGeom>
          <a:noFill/>
        </p:spPr>
        <p:txBody>
          <a:bodyPr wrap="square" rtlCol="0">
            <a:spAutoFit/>
          </a:bodyPr>
          <a:lstStyle/>
          <a:p>
            <a:r>
              <a:rPr lang="en-US" dirty="0"/>
              <a:t>For each scatter plot, decide what type of function you might choose as a model for the data.</a:t>
            </a:r>
          </a:p>
        </p:txBody>
      </p:sp>
    </p:spTree>
    <p:extLst>
      <p:ext uri="{BB962C8B-B14F-4D97-AF65-F5344CB8AC3E}">
        <p14:creationId xmlns:p14="http://schemas.microsoft.com/office/powerpoint/2010/main" val="34019349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8B611E-2740-4789-8773-3AA96B4CC6CE}"/>
              </a:ext>
            </a:extLst>
          </p:cNvPr>
          <p:cNvSpPr>
            <a:spLocks noGrp="1"/>
          </p:cNvSpPr>
          <p:nvPr>
            <p:ph type="title"/>
          </p:nvPr>
        </p:nvSpPr>
        <p:spPr/>
        <p:txBody>
          <a:bodyPr/>
          <a:lstStyle/>
          <a:p>
            <a:r>
              <a:rPr lang="en-US" dirty="0"/>
              <a:t>Choose a reasonable model</a:t>
            </a:r>
          </a:p>
        </p:txBody>
      </p:sp>
      <p:pic>
        <p:nvPicPr>
          <p:cNvPr id="4" name="Picture 3">
            <a:extLst>
              <a:ext uri="{FF2B5EF4-FFF2-40B4-BE49-F238E27FC236}">
                <a16:creationId xmlns="" xmlns:a16="http://schemas.microsoft.com/office/drawing/2014/main" id="{83F8450D-A334-48E3-AC85-85F1665D44D8}"/>
              </a:ext>
            </a:extLst>
          </p:cNvPr>
          <p:cNvPicPr>
            <a:picLocks noChangeAspect="1"/>
          </p:cNvPicPr>
          <p:nvPr/>
        </p:nvPicPr>
        <p:blipFill>
          <a:blip r:embed="rId2"/>
          <a:stretch>
            <a:fillRect/>
          </a:stretch>
        </p:blipFill>
        <p:spPr>
          <a:xfrm>
            <a:off x="1190845" y="2638471"/>
            <a:ext cx="6858000" cy="3114675"/>
          </a:xfrm>
          <a:prstGeom prst="rect">
            <a:avLst/>
          </a:prstGeom>
        </p:spPr>
      </p:pic>
      <p:sp>
        <p:nvSpPr>
          <p:cNvPr id="5" name="TextBox 4">
            <a:extLst>
              <a:ext uri="{FF2B5EF4-FFF2-40B4-BE49-F238E27FC236}">
                <a16:creationId xmlns="" xmlns:a16="http://schemas.microsoft.com/office/drawing/2014/main" id="{9D50ED60-1153-4136-93F8-FD7740B72029}"/>
              </a:ext>
            </a:extLst>
          </p:cNvPr>
          <p:cNvSpPr txBox="1"/>
          <p:nvPr/>
        </p:nvSpPr>
        <p:spPr>
          <a:xfrm>
            <a:off x="1190845" y="1992140"/>
            <a:ext cx="8240233" cy="646331"/>
          </a:xfrm>
          <a:prstGeom prst="rect">
            <a:avLst/>
          </a:prstGeom>
          <a:noFill/>
        </p:spPr>
        <p:txBody>
          <a:bodyPr wrap="square" rtlCol="0">
            <a:spAutoFit/>
          </a:bodyPr>
          <a:lstStyle/>
          <a:p>
            <a:r>
              <a:rPr lang="en-US" dirty="0"/>
              <a:t>For each scatter plot, decide what type of function you might choose as a model for the data.</a:t>
            </a:r>
          </a:p>
        </p:txBody>
      </p:sp>
    </p:spTree>
    <p:extLst>
      <p:ext uri="{BB962C8B-B14F-4D97-AF65-F5344CB8AC3E}">
        <p14:creationId xmlns:p14="http://schemas.microsoft.com/office/powerpoint/2010/main" val="855703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nvSpPr>
        <p:spPr bwMode="auto">
          <a:xfrm>
            <a:off x="2286000" y="533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4400" b="1">
                <a:solidFill>
                  <a:srgbClr val="FF0000"/>
                </a:solidFill>
              </a:rPr>
              <a:t>Materials</a:t>
            </a:r>
            <a:endParaRPr lang="en-US" altLang="en-US" sz="4400">
              <a:solidFill>
                <a:srgbClr val="FF0000"/>
              </a:solidFill>
            </a:endParaRPr>
          </a:p>
        </p:txBody>
      </p:sp>
      <p:pic>
        <p:nvPicPr>
          <p:cNvPr id="23555" name="Picture 1"/>
          <p:cNvPicPr>
            <a:picLocks noChangeAspect="1"/>
          </p:cNvPicPr>
          <p:nvPr/>
        </p:nvPicPr>
        <p:blipFill>
          <a:blip r:embed="rId3">
            <a:extLst>
              <a:ext uri="{28A0092B-C50C-407E-A947-70E740481C1C}">
                <a14:useLocalDpi xmlns:a14="http://schemas.microsoft.com/office/drawing/2010/main" val="0"/>
              </a:ext>
            </a:extLst>
          </a:blip>
          <a:srcRect l="38287" t="6250" r="23061" b="5209"/>
          <a:stretch>
            <a:fillRect/>
          </a:stretch>
        </p:blipFill>
        <p:spPr bwMode="auto">
          <a:xfrm>
            <a:off x="1752600" y="2057400"/>
            <a:ext cx="2743200"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2"/>
          <p:cNvPicPr>
            <a:picLocks noChangeAspect="1"/>
          </p:cNvPicPr>
          <p:nvPr/>
        </p:nvPicPr>
        <p:blipFill>
          <a:blip r:embed="rId4">
            <a:extLst>
              <a:ext uri="{28A0092B-C50C-407E-A947-70E740481C1C}">
                <a14:useLocalDpi xmlns:a14="http://schemas.microsoft.com/office/drawing/2010/main" val="0"/>
              </a:ext>
            </a:extLst>
          </a:blip>
          <a:srcRect l="38287" t="6250" r="23061" b="5209"/>
          <a:stretch>
            <a:fillRect/>
          </a:stretch>
        </p:blipFill>
        <p:spPr bwMode="auto">
          <a:xfrm>
            <a:off x="4648201" y="2057400"/>
            <a:ext cx="2771775"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1"/>
          <p:cNvPicPr>
            <a:picLocks noChangeAspect="1"/>
          </p:cNvPicPr>
          <p:nvPr/>
        </p:nvPicPr>
        <p:blipFill>
          <a:blip r:embed="rId5">
            <a:extLst>
              <a:ext uri="{28A0092B-C50C-407E-A947-70E740481C1C}">
                <a14:useLocalDpi xmlns:a14="http://schemas.microsoft.com/office/drawing/2010/main" val="0"/>
              </a:ext>
            </a:extLst>
          </a:blip>
          <a:srcRect l="45901" t="11459" r="25401" b="23958"/>
          <a:stretch>
            <a:fillRect/>
          </a:stretch>
        </p:blipFill>
        <p:spPr bwMode="auto">
          <a:xfrm>
            <a:off x="7620000" y="2055813"/>
            <a:ext cx="2819400" cy="35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958385600"/>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idx="1"/>
          </p:nvPr>
        </p:nvSpPr>
        <p:spPr>
          <a:xfrm>
            <a:off x="1814514" y="1738313"/>
            <a:ext cx="8548687" cy="1447800"/>
          </a:xfrm>
          <a:solidFill>
            <a:srgbClr val="FFFFFF"/>
          </a:solidFill>
          <a:ln>
            <a:solidFill>
              <a:srgbClr val="000000"/>
            </a:solidFill>
            <a:miter lim="800000"/>
            <a:headEnd/>
            <a:tailEnd/>
          </a:ln>
        </p:spPr>
        <p:txBody>
          <a:bodyPr/>
          <a:lstStyle/>
          <a:p>
            <a:pPr eaLnBrk="1" hangingPunct="1">
              <a:lnSpc>
                <a:spcPct val="135000"/>
              </a:lnSpc>
              <a:spcBef>
                <a:spcPct val="50000"/>
              </a:spcBef>
              <a:buFontTx/>
              <a:buNone/>
            </a:pPr>
            <a:r>
              <a:rPr lang="en-US" altLang="en-US" smtClean="0"/>
              <a:t>A function of the form </a:t>
            </a:r>
            <a:r>
              <a:rPr lang="en-US" altLang="en-US" i="1" smtClean="0">
                <a:latin typeface="Times New Roman" panose="02020603050405020304" pitchFamily="18" charset="0"/>
              </a:rPr>
              <a:t>f</a:t>
            </a:r>
            <a:r>
              <a:rPr lang="en-US" altLang="en-US" smtClean="0">
                <a:latin typeface="Times New Roman" panose="02020603050405020304" pitchFamily="18" charset="0"/>
              </a:rPr>
              <a:t>(</a:t>
            </a:r>
            <a:r>
              <a:rPr lang="en-US" altLang="en-US" i="1" smtClean="0">
                <a:latin typeface="Times New Roman" panose="02020603050405020304" pitchFamily="18" charset="0"/>
              </a:rPr>
              <a:t>x</a:t>
            </a:r>
            <a:r>
              <a:rPr lang="en-US" altLang="en-US" smtClean="0">
                <a:latin typeface="Times New Roman" panose="02020603050405020304" pitchFamily="18" charset="0"/>
              </a:rPr>
              <a:t>) = </a:t>
            </a:r>
            <a:r>
              <a:rPr lang="en-US" altLang="en-US" i="1" smtClean="0">
                <a:latin typeface="Times New Roman" panose="02020603050405020304" pitchFamily="18" charset="0"/>
              </a:rPr>
              <a:t>x </a:t>
            </a:r>
            <a:r>
              <a:rPr lang="en-US" altLang="en-US" i="1" baseline="30000" smtClean="0">
                <a:latin typeface="Times New Roman" panose="02020603050405020304" pitchFamily="18" charset="0"/>
              </a:rPr>
              <a:t>a </a:t>
            </a:r>
            <a:r>
              <a:rPr lang="en-US" altLang="en-US" smtClean="0"/>
              <a:t>, where </a:t>
            </a:r>
            <a:r>
              <a:rPr lang="en-US" altLang="en-US" i="1" smtClean="0"/>
              <a:t>a </a:t>
            </a:r>
            <a:r>
              <a:rPr lang="en-US" altLang="en-US" smtClean="0"/>
              <a:t>is constant, is called </a:t>
            </a:r>
            <a:r>
              <a:rPr lang="en-US" altLang="en-US" b="1" smtClean="0">
                <a:solidFill>
                  <a:srgbClr val="C85100"/>
                </a:solidFill>
              </a:rPr>
              <a:t>a power function</a:t>
            </a:r>
            <a:r>
              <a:rPr lang="en-US" altLang="en-US" smtClean="0"/>
              <a:t>. </a:t>
            </a:r>
          </a:p>
        </p:txBody>
      </p:sp>
      <p:sp>
        <p:nvSpPr>
          <p:cNvPr id="87043" name="Text Box 3"/>
          <p:cNvSpPr txBox="1">
            <a:spLocks noChangeArrowheads="1"/>
          </p:cNvSpPr>
          <p:nvPr/>
        </p:nvSpPr>
        <p:spPr bwMode="auto">
          <a:xfrm>
            <a:off x="2057400" y="617539"/>
            <a:ext cx="66294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000090"/>
                </a:solidFill>
                <a:cs typeface="Tahoma" panose="020B0604030504040204" pitchFamily="34" charset="0"/>
              </a:rPr>
              <a:t>ALGEBRAIC FUNCTIONS</a:t>
            </a:r>
          </a:p>
          <a:p>
            <a:pPr algn="just" eaLnBrk="1" hangingPunct="1">
              <a:lnSpc>
                <a:spcPct val="120000"/>
              </a:lnSpc>
              <a:spcBef>
                <a:spcPct val="0"/>
              </a:spcBef>
              <a:buClrTx/>
              <a:buSzTx/>
              <a:buFontTx/>
              <a:buNone/>
            </a:pPr>
            <a:r>
              <a:rPr lang="en-US" altLang="en-US" sz="2400" b="1">
                <a:solidFill>
                  <a:srgbClr val="E45C00"/>
                </a:solidFill>
                <a:cs typeface="Tahoma" panose="020B0604030504040204" pitchFamily="34" charset="0"/>
              </a:rPr>
              <a:t>POWER FUNCTIONS</a:t>
            </a:r>
          </a:p>
        </p:txBody>
      </p:sp>
      <p:sp>
        <p:nvSpPr>
          <p:cNvPr id="496645" name="Rectangle 5"/>
          <p:cNvSpPr>
            <a:spLocks noChangeArrowheads="1"/>
          </p:cNvSpPr>
          <p:nvPr/>
        </p:nvSpPr>
        <p:spPr bwMode="auto">
          <a:xfrm>
            <a:off x="1581150" y="3752850"/>
            <a:ext cx="9067800" cy="2266950"/>
          </a:xfrm>
          <a:prstGeom prst="rect">
            <a:avLst/>
          </a:prstGeom>
          <a:noFill/>
          <a:ln w="9525">
            <a:solidFill>
              <a:srgbClr val="E45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cs typeface="Tahoma" panose="020B0604030504040204" pitchFamily="34" charset="0"/>
            </a:endParaRPr>
          </a:p>
        </p:txBody>
      </p:sp>
      <p:pic>
        <p:nvPicPr>
          <p:cNvPr id="496646" name="Picture 6" descr="0102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75" y="3752851"/>
            <a:ext cx="8616950"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32118691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96646"/>
                                        </p:tgtEl>
                                        <p:attrNameLst>
                                          <p:attrName>style.visibility</p:attrName>
                                        </p:attrNameLst>
                                      </p:cBhvr>
                                      <p:to>
                                        <p:strVal val="visible"/>
                                      </p:to>
                                    </p:set>
                                    <p:animEffect transition="in" filter="blinds(horizontal)">
                                      <p:cBhvr>
                                        <p:cTn id="7" dur="500"/>
                                        <p:tgtEl>
                                          <p:spTgt spid="49664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6645"/>
                                        </p:tgtEl>
                                        <p:attrNameLst>
                                          <p:attrName>style.visibility</p:attrName>
                                        </p:attrNameLst>
                                      </p:cBhvr>
                                      <p:to>
                                        <p:strVal val="visible"/>
                                      </p:to>
                                    </p:set>
                                    <p:animEffect transition="in" filter="blinds(horizontal)">
                                      <p:cBhvr>
                                        <p:cTn id="10" dur="500"/>
                                        <p:tgtEl>
                                          <p:spTgt spid="496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idx="1"/>
          </p:nvPr>
        </p:nvSpPr>
        <p:spPr>
          <a:xfrm>
            <a:off x="1828800" y="1447800"/>
            <a:ext cx="8458200" cy="2362200"/>
          </a:xfrm>
          <a:solidFill>
            <a:srgbClr val="FFFFFF"/>
          </a:solidFill>
          <a:ln>
            <a:solidFill>
              <a:srgbClr val="000000"/>
            </a:solidFill>
            <a:miter lim="800000"/>
            <a:headEnd/>
            <a:tailEnd/>
          </a:ln>
        </p:spPr>
        <p:txBody>
          <a:bodyPr>
            <a:normAutofit fontScale="92500"/>
          </a:bodyPr>
          <a:lstStyle/>
          <a:p>
            <a:pPr eaLnBrk="1" hangingPunct="1">
              <a:lnSpc>
                <a:spcPct val="130000"/>
              </a:lnSpc>
              <a:spcBef>
                <a:spcPct val="65000"/>
              </a:spcBef>
              <a:buFontTx/>
              <a:buNone/>
            </a:pPr>
            <a:r>
              <a:rPr lang="en-US" altLang="en-US" sz="3000">
                <a:latin typeface="Times New Roman" panose="02020603050405020304" pitchFamily="18" charset="0"/>
              </a:rPr>
              <a:t>A function </a:t>
            </a:r>
            <a:r>
              <a:rPr lang="en-US" altLang="en-US" sz="3000" i="1">
                <a:latin typeface="Times New Roman" panose="02020603050405020304" pitchFamily="18" charset="0"/>
              </a:rPr>
              <a:t>P</a:t>
            </a:r>
            <a:r>
              <a:rPr lang="en-US" altLang="en-US" sz="3000">
                <a:latin typeface="Times New Roman" panose="02020603050405020304" pitchFamily="18" charset="0"/>
              </a:rPr>
              <a:t> is called a </a:t>
            </a:r>
            <a:r>
              <a:rPr lang="en-US" altLang="en-US" sz="3000">
                <a:solidFill>
                  <a:srgbClr val="C85100"/>
                </a:solidFill>
                <a:latin typeface="Times New Roman" panose="02020603050405020304" pitchFamily="18" charset="0"/>
              </a:rPr>
              <a:t>polynomial</a:t>
            </a:r>
            <a:r>
              <a:rPr lang="en-US" altLang="en-US" sz="3000" b="1">
                <a:solidFill>
                  <a:srgbClr val="C85100"/>
                </a:solidFill>
                <a:latin typeface="Times New Roman" panose="02020603050405020304" pitchFamily="18" charset="0"/>
              </a:rPr>
              <a:t> </a:t>
            </a:r>
            <a:r>
              <a:rPr lang="en-US" altLang="en-US" sz="3000">
                <a:latin typeface="Times New Roman" panose="02020603050405020304" pitchFamily="18" charset="0"/>
              </a:rPr>
              <a:t>if</a:t>
            </a:r>
          </a:p>
          <a:p>
            <a:pPr algn="ctr" eaLnBrk="1" hangingPunct="1">
              <a:lnSpc>
                <a:spcPct val="130000"/>
              </a:lnSpc>
              <a:spcBef>
                <a:spcPct val="65000"/>
              </a:spcBef>
              <a:buFontTx/>
              <a:buNone/>
            </a:pPr>
            <a:r>
              <a:rPr lang="en-US" altLang="en-US" sz="3000" i="1">
                <a:latin typeface="Times New Roman" panose="02020603050405020304" pitchFamily="18" charset="0"/>
              </a:rPr>
              <a:t>P</a:t>
            </a:r>
            <a:r>
              <a:rPr lang="en-US" altLang="en-US" sz="3000">
                <a:latin typeface="Times New Roman" panose="02020603050405020304" pitchFamily="18" charset="0"/>
              </a:rPr>
              <a:t>(</a:t>
            </a:r>
            <a:r>
              <a:rPr lang="en-US" altLang="en-US" sz="3000" i="1">
                <a:latin typeface="Times New Roman" panose="02020603050405020304" pitchFamily="18" charset="0"/>
              </a:rPr>
              <a:t>x</a:t>
            </a:r>
            <a:r>
              <a:rPr lang="en-US" altLang="en-US" sz="3000">
                <a:latin typeface="Times New Roman" panose="02020603050405020304" pitchFamily="18" charset="0"/>
              </a:rPr>
              <a:t>) = </a:t>
            </a:r>
            <a:r>
              <a:rPr lang="en-US" altLang="en-US" sz="3000" i="1">
                <a:latin typeface="Times New Roman" panose="02020603050405020304" pitchFamily="18" charset="0"/>
              </a:rPr>
              <a:t>a</a:t>
            </a:r>
            <a:r>
              <a:rPr lang="en-US" altLang="en-US" sz="3000" i="1" baseline="-25000">
                <a:latin typeface="Times New Roman" panose="02020603050405020304" pitchFamily="18" charset="0"/>
              </a:rPr>
              <a:t>n</a:t>
            </a:r>
            <a:r>
              <a:rPr lang="en-US" altLang="en-US" sz="3000" i="1">
                <a:latin typeface="Times New Roman" panose="02020603050405020304" pitchFamily="18" charset="0"/>
              </a:rPr>
              <a:t>x</a:t>
            </a:r>
            <a:r>
              <a:rPr lang="en-US" altLang="en-US" sz="3000" i="1" baseline="30000">
                <a:latin typeface="Times New Roman" panose="02020603050405020304" pitchFamily="18" charset="0"/>
              </a:rPr>
              <a:t>n</a:t>
            </a:r>
            <a:r>
              <a:rPr lang="en-US" altLang="en-US" sz="3000">
                <a:latin typeface="Times New Roman" panose="02020603050405020304" pitchFamily="18" charset="0"/>
              </a:rPr>
              <a:t> + </a:t>
            </a:r>
            <a:r>
              <a:rPr lang="en-US" altLang="en-US" sz="3000" i="1">
                <a:latin typeface="Times New Roman" panose="02020603050405020304" pitchFamily="18" charset="0"/>
              </a:rPr>
              <a:t>a</a:t>
            </a:r>
            <a:r>
              <a:rPr lang="en-US" altLang="en-US" sz="3000" i="1" baseline="-25000">
                <a:latin typeface="Times New Roman" panose="02020603050405020304" pitchFamily="18" charset="0"/>
              </a:rPr>
              <a:t>n</a:t>
            </a:r>
            <a:r>
              <a:rPr lang="en-US" altLang="en-US" sz="3000" baseline="-25000">
                <a:latin typeface="Times New Roman" panose="02020603050405020304" pitchFamily="18" charset="0"/>
              </a:rPr>
              <a:t>-1</a:t>
            </a:r>
            <a:r>
              <a:rPr lang="en-US" altLang="en-US" sz="3000" i="1">
                <a:latin typeface="Times New Roman" panose="02020603050405020304" pitchFamily="18" charset="0"/>
              </a:rPr>
              <a:t>x</a:t>
            </a:r>
            <a:r>
              <a:rPr lang="en-US" altLang="en-US" sz="3000" i="1" baseline="30000">
                <a:latin typeface="Times New Roman" panose="02020603050405020304" pitchFamily="18" charset="0"/>
              </a:rPr>
              <a:t>n</a:t>
            </a:r>
            <a:r>
              <a:rPr lang="en-US" altLang="en-US" sz="3000" baseline="30000">
                <a:latin typeface="Times New Roman" panose="02020603050405020304" pitchFamily="18" charset="0"/>
              </a:rPr>
              <a:t>-1</a:t>
            </a:r>
            <a:r>
              <a:rPr lang="en-US" altLang="en-US" sz="3000">
                <a:latin typeface="Times New Roman" panose="02020603050405020304" pitchFamily="18" charset="0"/>
              </a:rPr>
              <a:t> + … + </a:t>
            </a:r>
            <a:r>
              <a:rPr lang="en-US" altLang="en-US" sz="3000" i="1">
                <a:latin typeface="Times New Roman" panose="02020603050405020304" pitchFamily="18" charset="0"/>
              </a:rPr>
              <a:t>a</a:t>
            </a:r>
            <a:r>
              <a:rPr lang="en-US" altLang="en-US" sz="3000" baseline="-25000">
                <a:latin typeface="Times New Roman" panose="02020603050405020304" pitchFamily="18" charset="0"/>
              </a:rPr>
              <a:t>2</a:t>
            </a:r>
            <a:r>
              <a:rPr lang="en-US" altLang="en-US" sz="3000" i="1">
                <a:latin typeface="Times New Roman" panose="02020603050405020304" pitchFamily="18" charset="0"/>
              </a:rPr>
              <a:t>x</a:t>
            </a:r>
            <a:r>
              <a:rPr lang="en-US" altLang="en-US" sz="3000" baseline="30000">
                <a:latin typeface="Times New Roman" panose="02020603050405020304" pitchFamily="18" charset="0"/>
              </a:rPr>
              <a:t>2</a:t>
            </a:r>
            <a:r>
              <a:rPr lang="en-US" altLang="en-US" sz="3000">
                <a:latin typeface="Times New Roman" panose="02020603050405020304" pitchFamily="18" charset="0"/>
              </a:rPr>
              <a:t> + </a:t>
            </a:r>
            <a:r>
              <a:rPr lang="en-US" altLang="en-US" sz="3000" i="1">
                <a:latin typeface="Times New Roman" panose="02020603050405020304" pitchFamily="18" charset="0"/>
              </a:rPr>
              <a:t>a</a:t>
            </a:r>
            <a:r>
              <a:rPr lang="en-US" altLang="en-US" sz="3000" baseline="-25000">
                <a:latin typeface="Times New Roman" panose="02020603050405020304" pitchFamily="18" charset="0"/>
              </a:rPr>
              <a:t>1</a:t>
            </a:r>
            <a:r>
              <a:rPr lang="en-US" altLang="en-US" sz="3000" i="1">
                <a:latin typeface="Times New Roman" panose="02020603050405020304" pitchFamily="18" charset="0"/>
              </a:rPr>
              <a:t>x</a:t>
            </a:r>
            <a:r>
              <a:rPr lang="en-US" altLang="en-US" sz="3000">
                <a:latin typeface="Times New Roman" panose="02020603050405020304" pitchFamily="18" charset="0"/>
              </a:rPr>
              <a:t> + </a:t>
            </a:r>
            <a:r>
              <a:rPr lang="en-US" altLang="en-US" sz="3000" i="1">
                <a:latin typeface="Times New Roman" panose="02020603050405020304" pitchFamily="18" charset="0"/>
              </a:rPr>
              <a:t>a</a:t>
            </a:r>
            <a:r>
              <a:rPr lang="en-US" altLang="en-US" sz="3000" baseline="-25000">
                <a:latin typeface="Times New Roman" panose="02020603050405020304" pitchFamily="18" charset="0"/>
              </a:rPr>
              <a:t>0</a:t>
            </a:r>
          </a:p>
          <a:p>
            <a:pPr eaLnBrk="1" hangingPunct="1">
              <a:lnSpc>
                <a:spcPct val="130000"/>
              </a:lnSpc>
              <a:spcBef>
                <a:spcPct val="65000"/>
              </a:spcBef>
              <a:buFontTx/>
              <a:buNone/>
            </a:pPr>
            <a:r>
              <a:rPr lang="en-US" altLang="en-US" sz="3000">
                <a:latin typeface="Times New Roman" panose="02020603050405020304" pitchFamily="18" charset="0"/>
              </a:rPr>
              <a:t>	where </a:t>
            </a:r>
            <a:r>
              <a:rPr lang="en-US" altLang="en-US" sz="3000" i="1">
                <a:latin typeface="Times New Roman" panose="02020603050405020304" pitchFamily="18" charset="0"/>
              </a:rPr>
              <a:t>a</a:t>
            </a:r>
            <a:r>
              <a:rPr lang="en-US" altLang="en-US" sz="3000" baseline="-25000">
                <a:latin typeface="Times New Roman" panose="02020603050405020304" pitchFamily="18" charset="0"/>
              </a:rPr>
              <a:t>i</a:t>
            </a:r>
            <a:r>
              <a:rPr lang="en-US" altLang="en-US" sz="3000">
                <a:latin typeface="Times New Roman" panose="02020603050405020304" pitchFamily="18" charset="0"/>
              </a:rPr>
              <a:t> are the coefficients</a:t>
            </a:r>
            <a:r>
              <a:rPr lang="en-US" altLang="en-US" sz="3000" b="1">
                <a:latin typeface="Times New Roman" panose="02020603050405020304" pitchFamily="18" charset="0"/>
              </a:rPr>
              <a:t> </a:t>
            </a:r>
            <a:r>
              <a:rPr lang="en-US" altLang="en-US" sz="3000">
                <a:latin typeface="Times New Roman" panose="02020603050405020304" pitchFamily="18" charset="0"/>
              </a:rPr>
              <a:t>of the polynomial.</a:t>
            </a:r>
          </a:p>
        </p:txBody>
      </p:sp>
      <p:sp>
        <p:nvSpPr>
          <p:cNvPr id="89091" name="Text Box 3"/>
          <p:cNvSpPr txBox="1">
            <a:spLocks noChangeArrowheads="1"/>
          </p:cNvSpPr>
          <p:nvPr/>
        </p:nvSpPr>
        <p:spPr bwMode="auto">
          <a:xfrm>
            <a:off x="2057400" y="581026"/>
            <a:ext cx="66294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200" b="1">
                <a:solidFill>
                  <a:srgbClr val="000090"/>
                </a:solidFill>
                <a:cs typeface="Tahoma" panose="020B0604030504040204" pitchFamily="34" charset="0"/>
              </a:rPr>
              <a:t>ALGEBRAIC FUNCTIONS</a:t>
            </a:r>
          </a:p>
          <a:p>
            <a:pPr algn="just" eaLnBrk="1" hangingPunct="1">
              <a:lnSpc>
                <a:spcPct val="120000"/>
              </a:lnSpc>
              <a:spcBef>
                <a:spcPct val="0"/>
              </a:spcBef>
              <a:buClrTx/>
              <a:buSzTx/>
              <a:buFontTx/>
              <a:buNone/>
            </a:pPr>
            <a:r>
              <a:rPr lang="en-US" altLang="en-US" sz="2200" b="1">
                <a:solidFill>
                  <a:srgbClr val="E45C00"/>
                </a:solidFill>
                <a:cs typeface="Tahoma" panose="020B0604030504040204" pitchFamily="34" charset="0"/>
              </a:rPr>
              <a:t>POLYNOMIALS</a:t>
            </a:r>
          </a:p>
        </p:txBody>
      </p:sp>
      <p:grpSp>
        <p:nvGrpSpPr>
          <p:cNvPr id="89092" name="Group 1"/>
          <p:cNvGrpSpPr>
            <a:grpSpLocks/>
          </p:cNvGrpSpPr>
          <p:nvPr/>
        </p:nvGrpSpPr>
        <p:grpSpPr bwMode="auto">
          <a:xfrm>
            <a:off x="3581401" y="4038600"/>
            <a:ext cx="4627563" cy="2057400"/>
            <a:chOff x="4156075" y="3810000"/>
            <a:chExt cx="4627562" cy="2286000"/>
          </a:xfrm>
        </p:grpSpPr>
        <p:pic>
          <p:nvPicPr>
            <p:cNvPr id="89094" name="Picture 9" descr="010208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075" y="3810000"/>
              <a:ext cx="23558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5" name="Picture 10" descr="010208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810000"/>
              <a:ext cx="207803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6"/>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784304104"/>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6"/>
          <p:cNvSpPr>
            <a:spLocks noChangeArrowheads="1"/>
          </p:cNvSpPr>
          <p:nvPr/>
        </p:nvSpPr>
        <p:spPr bwMode="auto">
          <a:xfrm>
            <a:off x="4572000" y="2044700"/>
            <a:ext cx="2895600" cy="1143000"/>
          </a:xfrm>
          <a:prstGeom prst="rect">
            <a:avLst/>
          </a:prstGeom>
          <a:solidFill>
            <a:srgbClr val="EEF7F8"/>
          </a:solidFill>
          <a:ln w="25400">
            <a:solidFill>
              <a:srgbClr val="0000FF"/>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2400">
              <a:cs typeface="Tahoma" panose="020B0604030504040204" pitchFamily="34" charset="0"/>
            </a:endParaRPr>
          </a:p>
        </p:txBody>
      </p:sp>
      <p:sp>
        <p:nvSpPr>
          <p:cNvPr id="2" name="Rectangle 2">
            <a:extLst/>
          </p:cNvPr>
          <p:cNvSpPr>
            <a:spLocks noGrp="1" noChangeArrowheads="1"/>
          </p:cNvSpPr>
          <p:nvPr>
            <p:ph idx="1"/>
          </p:nvPr>
        </p:nvSpPr>
        <p:spPr>
          <a:xfrm>
            <a:off x="2081214" y="1874838"/>
            <a:ext cx="7877175" cy="3916362"/>
          </a:xfrm>
          <a:solidFill>
            <a:srgbClr val="FFFFFF"/>
          </a:solidFill>
          <a:ln>
            <a:solidFill>
              <a:srgbClr val="000000"/>
            </a:solidFill>
          </a:ln>
        </p:spPr>
        <p:txBody>
          <a:bodyPr>
            <a:normAutofit/>
          </a:bodyPr>
          <a:lstStyle/>
          <a:p>
            <a:pPr eaLnBrk="1" hangingPunct="1">
              <a:lnSpc>
                <a:spcPct val="145000"/>
              </a:lnSpc>
              <a:spcBef>
                <a:spcPct val="65000"/>
              </a:spcBef>
              <a:buFontTx/>
              <a:buNone/>
              <a:defRPr/>
            </a:pPr>
            <a:r>
              <a:rPr lang="en-US" dirty="0">
                <a:latin typeface="+mn-lt"/>
              </a:rPr>
              <a:t>A </a:t>
            </a:r>
            <a:r>
              <a:rPr lang="en-US" dirty="0">
                <a:solidFill>
                  <a:srgbClr val="C85100"/>
                </a:solidFill>
                <a:latin typeface="+mn-lt"/>
              </a:rPr>
              <a:t>rational function </a:t>
            </a:r>
            <a:r>
              <a:rPr lang="en-US" i="1" dirty="0">
                <a:latin typeface="+mn-lt"/>
              </a:rPr>
              <a:t>f</a:t>
            </a:r>
            <a:r>
              <a:rPr lang="en-US" b="1" dirty="0">
                <a:latin typeface="+mn-lt"/>
              </a:rPr>
              <a:t> </a:t>
            </a:r>
            <a:r>
              <a:rPr lang="en-US" dirty="0">
                <a:latin typeface="+mn-lt"/>
              </a:rPr>
              <a:t>is a ratio of two polynomials</a:t>
            </a:r>
          </a:p>
          <a:p>
            <a:pPr eaLnBrk="1" hangingPunct="1">
              <a:lnSpc>
                <a:spcPct val="145000"/>
              </a:lnSpc>
              <a:spcBef>
                <a:spcPct val="65000"/>
              </a:spcBef>
              <a:buFontTx/>
              <a:buNone/>
              <a:defRPr/>
            </a:pPr>
            <a:r>
              <a:rPr lang="en-US" dirty="0">
                <a:latin typeface="+mn-lt"/>
              </a:rPr>
              <a:t> </a:t>
            </a:r>
          </a:p>
          <a:p>
            <a:pPr eaLnBrk="1" hangingPunct="1">
              <a:lnSpc>
                <a:spcPct val="145000"/>
              </a:lnSpc>
              <a:spcBef>
                <a:spcPct val="65000"/>
              </a:spcBef>
              <a:buFontTx/>
              <a:buNone/>
              <a:defRPr/>
            </a:pPr>
            <a:r>
              <a:rPr lang="en-US" dirty="0">
                <a:latin typeface="+mn-lt"/>
              </a:rPr>
              <a:t>where </a:t>
            </a:r>
            <a:r>
              <a:rPr lang="en-US" i="1" dirty="0">
                <a:latin typeface="+mn-lt"/>
              </a:rPr>
              <a:t>P</a:t>
            </a:r>
            <a:r>
              <a:rPr lang="en-US" dirty="0">
                <a:latin typeface="+mn-lt"/>
              </a:rPr>
              <a:t> and </a:t>
            </a:r>
            <a:r>
              <a:rPr lang="en-US" i="1" dirty="0">
                <a:latin typeface="+mn-lt"/>
              </a:rPr>
              <a:t>Q</a:t>
            </a:r>
            <a:r>
              <a:rPr lang="en-US" dirty="0">
                <a:latin typeface="+mn-lt"/>
              </a:rPr>
              <a:t> are polynomials. The domain consists of all values of </a:t>
            </a:r>
            <a:r>
              <a:rPr lang="en-US" i="1" dirty="0">
                <a:latin typeface="+mn-lt"/>
              </a:rPr>
              <a:t>x</a:t>
            </a:r>
            <a:r>
              <a:rPr lang="en-US" dirty="0">
                <a:latin typeface="+mn-lt"/>
              </a:rPr>
              <a:t> such that	     </a:t>
            </a:r>
          </a:p>
        </p:txBody>
      </p:sp>
      <p:graphicFrame>
        <p:nvGraphicFramePr>
          <p:cNvPr id="91140" name="Object 3"/>
          <p:cNvGraphicFramePr>
            <a:graphicFrameLocks noChangeAspect="1"/>
          </p:cNvGraphicFramePr>
          <p:nvPr/>
        </p:nvGraphicFramePr>
        <p:xfrm>
          <a:off x="4876800" y="2632075"/>
          <a:ext cx="2076450" cy="1073150"/>
        </p:xfrm>
        <a:graphic>
          <a:graphicData uri="http://schemas.openxmlformats.org/presentationml/2006/ole">
            <mc:AlternateContent xmlns:mc="http://schemas.openxmlformats.org/markup-compatibility/2006">
              <mc:Choice xmlns:v="urn:schemas-microsoft-com:vml" Requires="v">
                <p:oleObj spid="_x0000_s2068" name="Equation" r:id="rId4" imgW="812800" imgH="419100" progId="Equation.DSMT4">
                  <p:embed/>
                </p:oleObj>
              </mc:Choice>
              <mc:Fallback>
                <p:oleObj name="Equation" r:id="rId4" imgW="812800" imgH="4191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632075"/>
                        <a:ext cx="207645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41" name="Object 4"/>
          <p:cNvGraphicFramePr>
            <a:graphicFrameLocks noChangeAspect="1"/>
          </p:cNvGraphicFramePr>
          <p:nvPr/>
        </p:nvGraphicFramePr>
        <p:xfrm>
          <a:off x="5257800" y="5105401"/>
          <a:ext cx="1066800" cy="479425"/>
        </p:xfrm>
        <a:graphic>
          <a:graphicData uri="http://schemas.openxmlformats.org/presentationml/2006/ole">
            <mc:AlternateContent xmlns:mc="http://schemas.openxmlformats.org/markup-compatibility/2006">
              <mc:Choice xmlns:v="urn:schemas-microsoft-com:vml" Requires="v">
                <p:oleObj spid="_x0000_s2069" name="Equation" r:id="rId6" imgW="584200" imgH="203200" progId="Equation.DSMT4">
                  <p:embed/>
                </p:oleObj>
              </mc:Choice>
              <mc:Fallback>
                <p:oleObj name="Equation" r:id="rId6" imgW="5842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105401"/>
                        <a:ext cx="106680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91142" name="Text Box 5"/>
          <p:cNvSpPr txBox="1">
            <a:spLocks noChangeArrowheads="1"/>
          </p:cNvSpPr>
          <p:nvPr/>
        </p:nvSpPr>
        <p:spPr bwMode="auto">
          <a:xfrm>
            <a:off x="2081213" y="781050"/>
            <a:ext cx="66294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cs typeface="Tahoma" panose="020B0604030504040204" pitchFamily="34" charset="0"/>
              </a:rPr>
              <a:t>ALGEBRAIC FUNCTIONS</a:t>
            </a:r>
          </a:p>
          <a:p>
            <a:pPr algn="just" eaLnBrk="1" hangingPunct="1">
              <a:lnSpc>
                <a:spcPct val="120000"/>
              </a:lnSpc>
              <a:spcBef>
                <a:spcPct val="0"/>
              </a:spcBef>
              <a:buClrTx/>
              <a:buSzTx/>
              <a:buFontTx/>
              <a:buNone/>
            </a:pPr>
            <a:r>
              <a:rPr lang="en-US" altLang="en-US" sz="2400" b="1">
                <a:solidFill>
                  <a:srgbClr val="FF0000"/>
                </a:solidFill>
                <a:cs typeface="Tahoma" panose="020B0604030504040204" pitchFamily="34" charset="0"/>
              </a:rPr>
              <a:t>RATIONAL</a:t>
            </a:r>
            <a:r>
              <a:rPr lang="en-US" altLang="en-US" sz="2400">
                <a:solidFill>
                  <a:srgbClr val="FF0000"/>
                </a:solidFill>
                <a:cs typeface="Tahoma" panose="020B0604030504040204" pitchFamily="34" charset="0"/>
              </a:rPr>
              <a:t> </a:t>
            </a:r>
            <a:r>
              <a:rPr lang="en-US" altLang="en-US" sz="2400" b="1">
                <a:solidFill>
                  <a:srgbClr val="FF0000"/>
                </a:solidFill>
                <a:cs typeface="Tahoma" panose="020B0604030504040204" pitchFamily="34" charset="0"/>
              </a:rPr>
              <a:t>FUNCTIONS</a:t>
            </a:r>
          </a:p>
        </p:txBody>
      </p:sp>
      <p:sp>
        <p:nvSpPr>
          <p:cNvPr id="7" name="Rectangle 6"/>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016569088"/>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5"/>
          <p:cNvSpPr txBox="1">
            <a:spLocks noChangeArrowheads="1"/>
          </p:cNvSpPr>
          <p:nvPr/>
        </p:nvSpPr>
        <p:spPr bwMode="auto">
          <a:xfrm>
            <a:off x="2081213" y="781050"/>
            <a:ext cx="66294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cs typeface="Tahoma" panose="020B0604030504040204" pitchFamily="34" charset="0"/>
              </a:rPr>
              <a:t>ALGEBRAIC FUNCTIONS</a:t>
            </a:r>
          </a:p>
          <a:p>
            <a:pPr algn="just" eaLnBrk="1" hangingPunct="1">
              <a:lnSpc>
                <a:spcPct val="120000"/>
              </a:lnSpc>
              <a:spcBef>
                <a:spcPct val="0"/>
              </a:spcBef>
              <a:buClrTx/>
              <a:buSzTx/>
              <a:buFontTx/>
              <a:buNone/>
            </a:pPr>
            <a:r>
              <a:rPr lang="en-US" altLang="en-US" sz="2400" b="1">
                <a:solidFill>
                  <a:srgbClr val="FF0000"/>
                </a:solidFill>
                <a:cs typeface="Tahoma" panose="020B0604030504040204" pitchFamily="34" charset="0"/>
              </a:rPr>
              <a:t>RATIONAL</a:t>
            </a:r>
            <a:r>
              <a:rPr lang="en-US" altLang="en-US" sz="2400">
                <a:solidFill>
                  <a:srgbClr val="FF0000"/>
                </a:solidFill>
                <a:cs typeface="Tahoma" panose="020B0604030504040204" pitchFamily="34" charset="0"/>
              </a:rPr>
              <a:t> </a:t>
            </a:r>
            <a:r>
              <a:rPr lang="en-US" altLang="en-US" sz="2400" b="1">
                <a:solidFill>
                  <a:srgbClr val="FF0000"/>
                </a:solidFill>
                <a:cs typeface="Tahoma" panose="020B0604030504040204" pitchFamily="34" charset="0"/>
              </a:rPr>
              <a:t>FUNCTIONS</a:t>
            </a:r>
          </a:p>
        </p:txBody>
      </p:sp>
      <p:pic>
        <p:nvPicPr>
          <p:cNvPr id="93187" name="Picture 4"/>
          <p:cNvPicPr>
            <a:picLocks noChangeAspect="1"/>
          </p:cNvPicPr>
          <p:nvPr/>
        </p:nvPicPr>
        <p:blipFill>
          <a:blip r:embed="rId4">
            <a:extLst>
              <a:ext uri="{28A0092B-C50C-407E-A947-70E740481C1C}">
                <a14:useLocalDpi xmlns:a14="http://schemas.microsoft.com/office/drawing/2010/main" val="0"/>
              </a:ext>
            </a:extLst>
          </a:blip>
          <a:srcRect l="37614" t="41667" r="49332" b="15625"/>
          <a:stretch>
            <a:fillRect/>
          </a:stretch>
        </p:blipFill>
        <p:spPr bwMode="auto">
          <a:xfrm>
            <a:off x="6553200" y="1812926"/>
            <a:ext cx="3810000"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3188" name="Object 5"/>
          <p:cNvGraphicFramePr>
            <a:graphicFrameLocks noChangeAspect="1"/>
          </p:cNvGraphicFramePr>
          <p:nvPr/>
        </p:nvGraphicFramePr>
        <p:xfrm>
          <a:off x="2514601" y="3200400"/>
          <a:ext cx="3463925" cy="1143000"/>
        </p:xfrm>
        <a:graphic>
          <a:graphicData uri="http://schemas.openxmlformats.org/presentationml/2006/ole">
            <mc:AlternateContent xmlns:mc="http://schemas.openxmlformats.org/markup-compatibility/2006">
              <mc:Choice xmlns:v="urn:schemas-microsoft-com:vml" Requires="v">
                <p:oleObj spid="_x0000_s3083" name="Equation" r:id="rId5" imgW="1270000" imgH="419100" progId="Equation.DSMT4">
                  <p:embed/>
                </p:oleObj>
              </mc:Choice>
              <mc:Fallback>
                <p:oleObj name="Equation" r:id="rId5" imgW="12700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1" y="3200400"/>
                        <a:ext cx="34639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752181578"/>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3"/>
          <p:cNvSpPr txBox="1">
            <a:spLocks noChangeArrowheads="1"/>
          </p:cNvSpPr>
          <p:nvPr/>
        </p:nvSpPr>
        <p:spPr bwMode="auto">
          <a:xfrm>
            <a:off x="2012950" y="638176"/>
            <a:ext cx="66294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200" b="1">
                <a:solidFill>
                  <a:srgbClr val="000090"/>
                </a:solidFill>
                <a:cs typeface="Tahoma" panose="020B0604030504040204" pitchFamily="34" charset="0"/>
              </a:rPr>
              <a:t>TRANSCENDENTAL FUNCTIONS (Hàm siêu việt)</a:t>
            </a:r>
            <a:endParaRPr lang="en-US" altLang="en-US" sz="2200" b="1">
              <a:solidFill>
                <a:srgbClr val="E45C00"/>
              </a:solidFill>
              <a:cs typeface="Tahoma" panose="020B0604030504040204" pitchFamily="34" charset="0"/>
            </a:endParaRPr>
          </a:p>
          <a:p>
            <a:pPr algn="just" eaLnBrk="1" hangingPunct="1">
              <a:lnSpc>
                <a:spcPct val="120000"/>
              </a:lnSpc>
              <a:spcBef>
                <a:spcPct val="0"/>
              </a:spcBef>
              <a:buClrTx/>
              <a:buSzTx/>
              <a:buFontTx/>
              <a:buNone/>
            </a:pPr>
            <a:r>
              <a:rPr lang="en-US" altLang="en-US" sz="2200" b="1">
                <a:solidFill>
                  <a:srgbClr val="E45C00"/>
                </a:solidFill>
                <a:cs typeface="Tahoma" panose="020B0604030504040204" pitchFamily="34" charset="0"/>
              </a:rPr>
              <a:t>TRIGONOMETRIC</a:t>
            </a:r>
            <a:r>
              <a:rPr lang="en-US" altLang="en-US" sz="2200">
                <a:solidFill>
                  <a:srgbClr val="E45C00"/>
                </a:solidFill>
                <a:cs typeface="Tahoma" panose="020B0604030504040204" pitchFamily="34" charset="0"/>
              </a:rPr>
              <a:t> </a:t>
            </a:r>
            <a:r>
              <a:rPr lang="en-US" altLang="en-US" sz="2200" b="1">
                <a:solidFill>
                  <a:srgbClr val="E45C00"/>
                </a:solidFill>
                <a:cs typeface="Tahoma" panose="020B0604030504040204" pitchFamily="34" charset="0"/>
              </a:rPr>
              <a:t>FUNCTIONS</a:t>
            </a:r>
          </a:p>
        </p:txBody>
      </p:sp>
      <p:sp>
        <p:nvSpPr>
          <p:cNvPr id="54274" name="Rectangle 2"/>
          <p:cNvSpPr>
            <a:spLocks noChangeArrowheads="1"/>
          </p:cNvSpPr>
          <p:nvPr/>
        </p:nvSpPr>
        <p:spPr bwMode="auto">
          <a:xfrm>
            <a:off x="1806575" y="2050738"/>
            <a:ext cx="23653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800" i="1" dirty="0">
                <a:solidFill>
                  <a:srgbClr val="800000"/>
                </a:solidFill>
                <a:cs typeface="Tahoma" panose="020B0604030504040204" pitchFamily="34" charset="0"/>
              </a:rPr>
              <a:t>f</a:t>
            </a:r>
            <a:r>
              <a:rPr lang="en-US" altLang="en-US" sz="2800" dirty="0">
                <a:solidFill>
                  <a:srgbClr val="800000"/>
                </a:solidFill>
                <a:cs typeface="Tahoma" panose="020B0604030504040204" pitchFamily="34" charset="0"/>
              </a:rPr>
              <a:t>(</a:t>
            </a:r>
            <a:r>
              <a:rPr lang="en-US" altLang="en-US" sz="2800" i="1" dirty="0">
                <a:solidFill>
                  <a:srgbClr val="800000"/>
                </a:solidFill>
                <a:cs typeface="Tahoma" panose="020B0604030504040204" pitchFamily="34" charset="0"/>
              </a:rPr>
              <a:t>x</a:t>
            </a:r>
            <a:r>
              <a:rPr lang="en-US" altLang="en-US" sz="2800" dirty="0">
                <a:solidFill>
                  <a:srgbClr val="800000"/>
                </a:solidFill>
                <a:cs typeface="Tahoma" panose="020B0604030504040204" pitchFamily="34" charset="0"/>
              </a:rPr>
              <a:t>) = sin </a:t>
            </a:r>
            <a:r>
              <a:rPr lang="en-US" altLang="en-US" sz="2800" i="1" dirty="0">
                <a:solidFill>
                  <a:srgbClr val="800000"/>
                </a:solidFill>
                <a:cs typeface="Tahoma" panose="020B0604030504040204" pitchFamily="34" charset="0"/>
              </a:rPr>
              <a:t>x</a:t>
            </a:r>
          </a:p>
          <a:p>
            <a:pPr eaLnBrk="1" hangingPunct="1">
              <a:spcBef>
                <a:spcPct val="0"/>
              </a:spcBef>
              <a:buClrTx/>
              <a:buSzTx/>
              <a:buFontTx/>
              <a:buNone/>
            </a:pPr>
            <a:r>
              <a:rPr lang="en-US" altLang="en-US" sz="2800" i="1" dirty="0">
                <a:solidFill>
                  <a:srgbClr val="800000"/>
                </a:solidFill>
                <a:cs typeface="Tahoma" panose="020B0604030504040204" pitchFamily="34" charset="0"/>
              </a:rPr>
              <a:t>g(x) = </a:t>
            </a:r>
            <a:r>
              <a:rPr lang="en-US" altLang="en-US" sz="2800" i="1" dirty="0" err="1">
                <a:solidFill>
                  <a:srgbClr val="800000"/>
                </a:solidFill>
                <a:cs typeface="Tahoma" panose="020B0604030504040204" pitchFamily="34" charset="0"/>
              </a:rPr>
              <a:t>cos</a:t>
            </a:r>
            <a:r>
              <a:rPr lang="en-US" altLang="en-US" sz="2800" i="1" dirty="0">
                <a:solidFill>
                  <a:srgbClr val="800000"/>
                </a:solidFill>
                <a:cs typeface="Tahoma" panose="020B0604030504040204" pitchFamily="34" charset="0"/>
              </a:rPr>
              <a:t> x</a:t>
            </a:r>
          </a:p>
          <a:p>
            <a:pPr eaLnBrk="1" hangingPunct="1">
              <a:spcBef>
                <a:spcPct val="0"/>
              </a:spcBef>
              <a:buClrTx/>
              <a:buSzTx/>
              <a:buFontTx/>
              <a:buNone/>
            </a:pPr>
            <a:r>
              <a:rPr lang="en-US" altLang="en-US" sz="2800" i="1" dirty="0">
                <a:solidFill>
                  <a:srgbClr val="800000"/>
                </a:solidFill>
                <a:cs typeface="Tahoma" panose="020B0604030504040204" pitchFamily="34" charset="0"/>
              </a:rPr>
              <a:t> </a:t>
            </a:r>
          </a:p>
          <a:p>
            <a:pPr eaLnBrk="1" hangingPunct="1">
              <a:spcBef>
                <a:spcPct val="0"/>
              </a:spcBef>
              <a:buClrTx/>
              <a:buSzTx/>
              <a:buFontTx/>
              <a:buNone/>
            </a:pPr>
            <a:endParaRPr lang="en-US" altLang="en-US" sz="2800" i="1" dirty="0">
              <a:solidFill>
                <a:srgbClr val="800000"/>
              </a:solidFill>
              <a:cs typeface="Tahoma" panose="020B0604030504040204" pitchFamily="34" charset="0"/>
            </a:endParaRPr>
          </a:p>
        </p:txBody>
      </p:sp>
      <p:graphicFrame>
        <p:nvGraphicFramePr>
          <p:cNvPr id="54275" name="Object 4"/>
          <p:cNvGraphicFramePr>
            <a:graphicFrameLocks noChangeAspect="1"/>
          </p:cNvGraphicFramePr>
          <p:nvPr>
            <p:extLst>
              <p:ext uri="{D42A27DB-BD31-4B8C-83A1-F6EECF244321}">
                <p14:modId xmlns:p14="http://schemas.microsoft.com/office/powerpoint/2010/main" val="3885539475"/>
              </p:ext>
            </p:extLst>
          </p:nvPr>
        </p:nvGraphicFramePr>
        <p:xfrm>
          <a:off x="4344987" y="2071063"/>
          <a:ext cx="1751013" cy="455613"/>
        </p:xfrm>
        <a:graphic>
          <a:graphicData uri="http://schemas.openxmlformats.org/presentationml/2006/ole">
            <mc:AlternateContent xmlns:mc="http://schemas.openxmlformats.org/markup-compatibility/2006">
              <mc:Choice xmlns:v="urn:schemas-microsoft-com:vml" Requires="v">
                <p:oleObj spid="_x0000_s4116" name="Equation" r:id="rId4" imgW="787058" imgH="203112" progId="Equation.DSMT4">
                  <p:embed/>
                </p:oleObj>
              </mc:Choice>
              <mc:Fallback>
                <p:oleObj name="Equation" r:id="rId4" imgW="787058" imgH="203112"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4987" y="2071063"/>
                        <a:ext cx="17510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6" name="Rectangle 5"/>
          <p:cNvSpPr>
            <a:spLocks noChangeArrowheads="1"/>
          </p:cNvSpPr>
          <p:nvPr/>
        </p:nvSpPr>
        <p:spPr bwMode="auto">
          <a:xfrm>
            <a:off x="4344987" y="2544762"/>
            <a:ext cx="19034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800" i="1" dirty="0">
                <a:solidFill>
                  <a:srgbClr val="800000"/>
                </a:solidFill>
                <a:cs typeface="Tahoma" panose="020B0604030504040204" pitchFamily="34" charset="0"/>
              </a:rPr>
              <a:t>R</a:t>
            </a:r>
            <a:r>
              <a:rPr lang="en-US" altLang="en-US" sz="2800" dirty="0">
                <a:solidFill>
                  <a:srgbClr val="800000"/>
                </a:solidFill>
                <a:cs typeface="Tahoma" panose="020B0604030504040204" pitchFamily="34" charset="0"/>
              </a:rPr>
              <a:t> = [-1, 1]</a:t>
            </a:r>
          </a:p>
        </p:txBody>
      </p:sp>
      <p:graphicFrame>
        <p:nvGraphicFramePr>
          <p:cNvPr id="54277" name="Object 5"/>
          <p:cNvGraphicFramePr>
            <a:graphicFrameLocks noChangeAspect="1"/>
          </p:cNvGraphicFramePr>
          <p:nvPr/>
        </p:nvGraphicFramePr>
        <p:xfrm>
          <a:off x="2771775" y="3259138"/>
          <a:ext cx="6953250" cy="474662"/>
        </p:xfrm>
        <a:graphic>
          <a:graphicData uri="http://schemas.openxmlformats.org/presentationml/2006/ole">
            <mc:AlternateContent xmlns:mc="http://schemas.openxmlformats.org/markup-compatibility/2006">
              <mc:Choice xmlns:v="urn:schemas-microsoft-com:vml" Requires="v">
                <p:oleObj spid="_x0000_s4117" name="Equation" r:id="rId6" imgW="3619500" imgH="203200" progId="Equation.DSMT4">
                  <p:embed/>
                </p:oleObj>
              </mc:Choice>
              <mc:Fallback>
                <p:oleObj name="Equation" r:id="rId6" imgW="3619500" imgH="2032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3259138"/>
                        <a:ext cx="695325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54278" name="Picture 14" descr="0102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1" y="4114801"/>
            <a:ext cx="79851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0" name="TextBox 1"/>
          <p:cNvSpPr txBox="1">
            <a:spLocks noChangeArrowheads="1"/>
          </p:cNvSpPr>
          <p:nvPr/>
        </p:nvSpPr>
        <p:spPr bwMode="auto">
          <a:xfrm>
            <a:off x="1806575" y="145891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cs typeface="Tahoma" panose="020B0604030504040204" pitchFamily="34" charset="0"/>
            </a:endParaRPr>
          </a:p>
        </p:txBody>
      </p:sp>
      <p:sp>
        <p:nvSpPr>
          <p:cNvPr id="9" name="Rectangle 8"/>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54098942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linds(horizontal)">
                                      <p:cBhvr>
                                        <p:cTn id="7" dur="500"/>
                                        <p:tgtEl>
                                          <p:spTgt spid="54274"/>
                                        </p:tgtEl>
                                      </p:cBhvr>
                                    </p:animEffect>
                                  </p:childTnLst>
                                </p:cTn>
                              </p:par>
                              <p:par>
                                <p:cTn id="8" presetID="3" presetClass="entr" presetSubtype="10" fill="hold" nodeType="withEffect">
                                  <p:stCondLst>
                                    <p:cond delay="0"/>
                                  </p:stCondLst>
                                  <p:childTnLst>
                                    <p:set>
                                      <p:cBhvr>
                                        <p:cTn id="9" dur="1" fill="hold">
                                          <p:stCondLst>
                                            <p:cond delay="0"/>
                                          </p:stCondLst>
                                        </p:cTn>
                                        <p:tgtEl>
                                          <p:spTgt spid="54275"/>
                                        </p:tgtEl>
                                        <p:attrNameLst>
                                          <p:attrName>style.visibility</p:attrName>
                                        </p:attrNameLst>
                                      </p:cBhvr>
                                      <p:to>
                                        <p:strVal val="visible"/>
                                      </p:to>
                                    </p:set>
                                    <p:animEffect transition="in" filter="blinds(horizontal)">
                                      <p:cBhvr>
                                        <p:cTn id="10" dur="500"/>
                                        <p:tgtEl>
                                          <p:spTgt spid="5427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4276"/>
                                        </p:tgtEl>
                                        <p:attrNameLst>
                                          <p:attrName>style.visibility</p:attrName>
                                        </p:attrNameLst>
                                      </p:cBhvr>
                                      <p:to>
                                        <p:strVal val="visible"/>
                                      </p:to>
                                    </p:set>
                                    <p:animEffect transition="in" filter="blinds(horizontal)">
                                      <p:cBhvr>
                                        <p:cTn id="13" dur="500"/>
                                        <p:tgtEl>
                                          <p:spTgt spid="54276"/>
                                        </p:tgtEl>
                                      </p:cBhvr>
                                    </p:animEffect>
                                  </p:childTnLst>
                                </p:cTn>
                              </p:par>
                              <p:par>
                                <p:cTn id="14" presetID="3" presetClass="entr" presetSubtype="10" fill="hold" nodeType="withEffect">
                                  <p:stCondLst>
                                    <p:cond delay="0"/>
                                  </p:stCondLst>
                                  <p:childTnLst>
                                    <p:set>
                                      <p:cBhvr>
                                        <p:cTn id="15" dur="1" fill="hold">
                                          <p:stCondLst>
                                            <p:cond delay="0"/>
                                          </p:stCondLst>
                                        </p:cTn>
                                        <p:tgtEl>
                                          <p:spTgt spid="54277"/>
                                        </p:tgtEl>
                                        <p:attrNameLst>
                                          <p:attrName>style.visibility</p:attrName>
                                        </p:attrNameLst>
                                      </p:cBhvr>
                                      <p:to>
                                        <p:strVal val="visible"/>
                                      </p:to>
                                    </p:set>
                                    <p:animEffect transition="in" filter="blinds(horizontal)">
                                      <p:cBhvr>
                                        <p:cTn id="16" dur="500"/>
                                        <p:tgtEl>
                                          <p:spTgt spid="5427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4278"/>
                                        </p:tgtEl>
                                        <p:attrNameLst>
                                          <p:attrName>style.visibility</p:attrName>
                                        </p:attrNameLst>
                                      </p:cBhvr>
                                      <p:to>
                                        <p:strVal val="visible"/>
                                      </p:to>
                                    </p:set>
                                    <p:animEffect transition="in" filter="blinds(horizontal)">
                                      <p:cBhvr>
                                        <p:cTn id="21"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3"/>
          <p:cNvSpPr txBox="1">
            <a:spLocks noChangeArrowheads="1"/>
          </p:cNvSpPr>
          <p:nvPr/>
        </p:nvSpPr>
        <p:spPr bwMode="auto">
          <a:xfrm>
            <a:off x="1714500" y="574676"/>
            <a:ext cx="66294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000090"/>
                </a:solidFill>
                <a:cs typeface="Tahoma" panose="020B0604030504040204" pitchFamily="34" charset="0"/>
              </a:rPr>
              <a:t>TRANSCENDENTAL FUNCTIONS</a:t>
            </a:r>
            <a:endParaRPr lang="en-US" altLang="en-US" sz="2400" b="1">
              <a:solidFill>
                <a:srgbClr val="E45C00"/>
              </a:solidFill>
              <a:cs typeface="Tahoma" panose="020B0604030504040204" pitchFamily="34" charset="0"/>
            </a:endParaRPr>
          </a:p>
          <a:p>
            <a:pPr algn="just" eaLnBrk="1" hangingPunct="1">
              <a:lnSpc>
                <a:spcPct val="120000"/>
              </a:lnSpc>
              <a:spcBef>
                <a:spcPct val="0"/>
              </a:spcBef>
              <a:buClrTx/>
              <a:buSzTx/>
              <a:buFontTx/>
              <a:buNone/>
            </a:pPr>
            <a:r>
              <a:rPr lang="en-US" altLang="en-US" sz="2400" b="1">
                <a:solidFill>
                  <a:srgbClr val="E45C00"/>
                </a:solidFill>
                <a:cs typeface="Tahoma" panose="020B0604030504040204" pitchFamily="34" charset="0"/>
              </a:rPr>
              <a:t>TRIGONOMETRIC</a:t>
            </a:r>
            <a:r>
              <a:rPr lang="en-US" altLang="en-US" sz="2400">
                <a:solidFill>
                  <a:srgbClr val="E45C00"/>
                </a:solidFill>
                <a:cs typeface="Tahoma" panose="020B0604030504040204" pitchFamily="34" charset="0"/>
              </a:rPr>
              <a:t> </a:t>
            </a:r>
            <a:r>
              <a:rPr lang="en-US" altLang="en-US" sz="2400" b="1">
                <a:solidFill>
                  <a:srgbClr val="E45C00"/>
                </a:solidFill>
                <a:cs typeface="Tahoma" panose="020B0604030504040204" pitchFamily="34" charset="0"/>
              </a:rPr>
              <a:t>FUNCTIONS</a:t>
            </a:r>
          </a:p>
        </p:txBody>
      </p:sp>
      <p:graphicFrame>
        <p:nvGraphicFramePr>
          <p:cNvPr id="56322" name="Object 4"/>
          <p:cNvGraphicFramePr>
            <a:graphicFrameLocks noChangeAspect="1"/>
          </p:cNvGraphicFramePr>
          <p:nvPr>
            <p:extLst>
              <p:ext uri="{D42A27DB-BD31-4B8C-83A1-F6EECF244321}">
                <p14:modId xmlns:p14="http://schemas.microsoft.com/office/powerpoint/2010/main" val="2545130767"/>
              </p:ext>
            </p:extLst>
          </p:nvPr>
        </p:nvGraphicFramePr>
        <p:xfrm>
          <a:off x="1965101" y="1987550"/>
          <a:ext cx="2819400" cy="1136650"/>
        </p:xfrm>
        <a:graphic>
          <a:graphicData uri="http://schemas.openxmlformats.org/presentationml/2006/ole">
            <mc:AlternateContent xmlns:mc="http://schemas.openxmlformats.org/markup-compatibility/2006">
              <mc:Choice xmlns:v="urn:schemas-microsoft-com:vml" Requires="v">
                <p:oleObj spid="_x0000_s5158" name="Equation" r:id="rId4" imgW="812800" imgH="419100" progId="Equation.3">
                  <p:embed/>
                </p:oleObj>
              </mc:Choice>
              <mc:Fallback>
                <p:oleObj name="Equation" r:id="rId4" imgW="8128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5101" y="1987550"/>
                        <a:ext cx="2819400"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3" name="Object 5"/>
          <p:cNvGraphicFramePr>
            <a:graphicFrameLocks noChangeAspect="1"/>
          </p:cNvGraphicFramePr>
          <p:nvPr>
            <p:extLst>
              <p:ext uri="{D42A27DB-BD31-4B8C-83A1-F6EECF244321}">
                <p14:modId xmlns:p14="http://schemas.microsoft.com/office/powerpoint/2010/main" val="1926097057"/>
              </p:ext>
            </p:extLst>
          </p:nvPr>
        </p:nvGraphicFramePr>
        <p:xfrm>
          <a:off x="5600164" y="2083215"/>
          <a:ext cx="3319463" cy="1003300"/>
        </p:xfrm>
        <a:graphic>
          <a:graphicData uri="http://schemas.openxmlformats.org/presentationml/2006/ole">
            <mc:AlternateContent xmlns:mc="http://schemas.openxmlformats.org/markup-compatibility/2006">
              <mc:Choice xmlns:v="urn:schemas-microsoft-com:vml" Requires="v">
                <p:oleObj spid="_x0000_s5159" name="Equation" r:id="rId6" imgW="1129810" imgH="393529" progId="Equation.DSMT4">
                  <p:embed/>
                </p:oleObj>
              </mc:Choice>
              <mc:Fallback>
                <p:oleObj name="Equation" r:id="rId6" imgW="1129810" imgH="39352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0164" y="2083215"/>
                        <a:ext cx="3319463"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4" name="Object 6"/>
          <p:cNvGraphicFramePr>
            <a:graphicFrameLocks noChangeAspect="1"/>
          </p:cNvGraphicFramePr>
          <p:nvPr>
            <p:extLst>
              <p:ext uri="{D42A27DB-BD31-4B8C-83A1-F6EECF244321}">
                <p14:modId xmlns:p14="http://schemas.microsoft.com/office/powerpoint/2010/main" val="914978855"/>
              </p:ext>
            </p:extLst>
          </p:nvPr>
        </p:nvGraphicFramePr>
        <p:xfrm>
          <a:off x="2055254" y="3962982"/>
          <a:ext cx="1943100" cy="517525"/>
        </p:xfrm>
        <a:graphic>
          <a:graphicData uri="http://schemas.openxmlformats.org/presentationml/2006/ole">
            <mc:AlternateContent xmlns:mc="http://schemas.openxmlformats.org/markup-compatibility/2006">
              <mc:Choice xmlns:v="urn:schemas-microsoft-com:vml" Requires="v">
                <p:oleObj spid="_x0000_s5160" name="Equation" r:id="rId8" imgW="761669" imgH="203112" progId="Equation.DSMT4">
                  <p:embed/>
                </p:oleObj>
              </mc:Choice>
              <mc:Fallback>
                <p:oleObj name="Equation" r:id="rId8" imgW="761669" imgH="203112"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5254" y="3962982"/>
                        <a:ext cx="1943100"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5" name="Object 7"/>
          <p:cNvGraphicFramePr>
            <a:graphicFrameLocks noChangeAspect="1"/>
          </p:cNvGraphicFramePr>
          <p:nvPr/>
        </p:nvGraphicFramePr>
        <p:xfrm>
          <a:off x="1820864" y="4619625"/>
          <a:ext cx="3597275" cy="412750"/>
        </p:xfrm>
        <a:graphic>
          <a:graphicData uri="http://schemas.openxmlformats.org/presentationml/2006/ole">
            <mc:AlternateContent xmlns:mc="http://schemas.openxmlformats.org/markup-compatibility/2006">
              <mc:Choice xmlns:v="urn:schemas-microsoft-com:vml" Requires="v">
                <p:oleObj spid="_x0000_s5161" name="Equation" r:id="rId10" imgW="1676400" imgH="203200" progId="Equation.3">
                  <p:embed/>
                </p:oleObj>
              </mc:Choice>
              <mc:Fallback>
                <p:oleObj name="Equation" r:id="rId10" imgW="1676400" imgH="203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0864" y="4619625"/>
                        <a:ext cx="359727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56326" name="Picture 15" descr="0102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2014" y="3295650"/>
            <a:ext cx="3417887"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26011065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blinds(horizontal)">
                                      <p:cBhvr>
                                        <p:cTn id="7" dur="500"/>
                                        <p:tgtEl>
                                          <p:spTgt spid="56322"/>
                                        </p:tgtEl>
                                      </p:cBhvr>
                                    </p:animEffect>
                                  </p:childTnLst>
                                </p:cTn>
                              </p:par>
                              <p:par>
                                <p:cTn id="8" presetID="3" presetClass="entr" presetSubtype="10" fill="hold" nodeType="withEffect">
                                  <p:stCondLst>
                                    <p:cond delay="0"/>
                                  </p:stCondLst>
                                  <p:childTnLst>
                                    <p:set>
                                      <p:cBhvr>
                                        <p:cTn id="9" dur="1" fill="hold">
                                          <p:stCondLst>
                                            <p:cond delay="0"/>
                                          </p:stCondLst>
                                        </p:cTn>
                                        <p:tgtEl>
                                          <p:spTgt spid="56323"/>
                                        </p:tgtEl>
                                        <p:attrNameLst>
                                          <p:attrName>style.visibility</p:attrName>
                                        </p:attrNameLst>
                                      </p:cBhvr>
                                      <p:to>
                                        <p:strVal val="visible"/>
                                      </p:to>
                                    </p:set>
                                    <p:animEffect transition="in" filter="blinds(horizontal)">
                                      <p:cBhvr>
                                        <p:cTn id="10" dur="500"/>
                                        <p:tgtEl>
                                          <p:spTgt spid="56323"/>
                                        </p:tgtEl>
                                      </p:cBhvr>
                                    </p:animEffect>
                                  </p:childTnLst>
                                </p:cTn>
                              </p:par>
                              <p:par>
                                <p:cTn id="11" presetID="3" presetClass="entr" presetSubtype="10" fill="hold" nodeType="withEffect">
                                  <p:stCondLst>
                                    <p:cond delay="0"/>
                                  </p:stCondLst>
                                  <p:childTnLst>
                                    <p:set>
                                      <p:cBhvr>
                                        <p:cTn id="12" dur="1" fill="hold">
                                          <p:stCondLst>
                                            <p:cond delay="0"/>
                                          </p:stCondLst>
                                        </p:cTn>
                                        <p:tgtEl>
                                          <p:spTgt spid="56324"/>
                                        </p:tgtEl>
                                        <p:attrNameLst>
                                          <p:attrName>style.visibility</p:attrName>
                                        </p:attrNameLst>
                                      </p:cBhvr>
                                      <p:to>
                                        <p:strVal val="visible"/>
                                      </p:to>
                                    </p:set>
                                    <p:animEffect transition="in" filter="blinds(horizontal)">
                                      <p:cBhvr>
                                        <p:cTn id="13" dur="500"/>
                                        <p:tgtEl>
                                          <p:spTgt spid="563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56325"/>
                                        </p:tgtEl>
                                        <p:attrNameLst>
                                          <p:attrName>style.visibility</p:attrName>
                                        </p:attrNameLst>
                                      </p:cBhvr>
                                      <p:to>
                                        <p:strVal val="visible"/>
                                      </p:to>
                                    </p:set>
                                    <p:animEffect transition="in" filter="blinds(horizontal)">
                                      <p:cBhvr>
                                        <p:cTn id="18" dur="500"/>
                                        <p:tgtEl>
                                          <p:spTgt spid="5632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6326"/>
                                        </p:tgtEl>
                                        <p:attrNameLst>
                                          <p:attrName>style.visibility</p:attrName>
                                        </p:attrNameLst>
                                      </p:cBhvr>
                                      <p:to>
                                        <p:strVal val="visible"/>
                                      </p:to>
                                    </p:set>
                                    <p:animEffect transition="in" filter="blinds(horizontal)">
                                      <p:cBhvr>
                                        <p:cTn id="23" dur="500"/>
                                        <p:tgtEl>
                                          <p:spTgt spid="56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3">
            <a:extLst/>
          </p:cNvPr>
          <p:cNvSpPr txBox="1">
            <a:spLocks noChangeArrowheads="1"/>
          </p:cNvSpPr>
          <p:nvPr/>
        </p:nvSpPr>
        <p:spPr bwMode="auto">
          <a:xfrm>
            <a:off x="1828800" y="641351"/>
            <a:ext cx="662940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lnSpc>
                <a:spcPct val="120000"/>
              </a:lnSpc>
              <a:defRPr/>
            </a:pPr>
            <a:r>
              <a:rPr lang="en-US" sz="2800" b="1" dirty="0">
                <a:solidFill>
                  <a:srgbClr val="FF0000"/>
                </a:solidFill>
                <a:latin typeface="+mn-lt"/>
              </a:rPr>
              <a:t>TRANSCENDENTAL FUNCTIONS</a:t>
            </a:r>
          </a:p>
          <a:p>
            <a:pPr algn="just" eaLnBrk="1" hangingPunct="1">
              <a:lnSpc>
                <a:spcPct val="120000"/>
              </a:lnSpc>
              <a:defRPr/>
            </a:pPr>
            <a:r>
              <a:rPr lang="en-US" b="1" dirty="0">
                <a:solidFill>
                  <a:srgbClr val="FF0000"/>
                </a:solidFill>
                <a:latin typeface="+mn-lt"/>
              </a:rPr>
              <a:t>TRIGONOMETRIC</a:t>
            </a:r>
            <a:r>
              <a:rPr lang="en-US" dirty="0">
                <a:solidFill>
                  <a:srgbClr val="FF0000"/>
                </a:solidFill>
                <a:latin typeface="+mn-lt"/>
              </a:rPr>
              <a:t> </a:t>
            </a:r>
            <a:r>
              <a:rPr lang="en-US" b="1" dirty="0">
                <a:solidFill>
                  <a:srgbClr val="FF0000"/>
                </a:solidFill>
                <a:latin typeface="+mn-lt"/>
              </a:rPr>
              <a:t>FUNCTIONS</a:t>
            </a:r>
          </a:p>
        </p:txBody>
      </p:sp>
      <p:sp>
        <p:nvSpPr>
          <p:cNvPr id="58370" name="Rectangle 10">
            <a:extLst/>
          </p:cNvPr>
          <p:cNvSpPr>
            <a:spLocks noChangeArrowheads="1"/>
          </p:cNvSpPr>
          <p:nvPr/>
        </p:nvSpPr>
        <p:spPr bwMode="auto">
          <a:xfrm>
            <a:off x="1369096" y="1961346"/>
            <a:ext cx="9144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sz="2800" dirty="0">
                <a:solidFill>
                  <a:srgbClr val="AC4600"/>
                </a:solidFill>
                <a:latin typeface="+mn-lt"/>
              </a:rPr>
              <a:t>The reciprocals of the sine, cosine, and tangent functions are </a:t>
            </a:r>
          </a:p>
        </p:txBody>
      </p:sp>
      <p:graphicFrame>
        <p:nvGraphicFramePr>
          <p:cNvPr id="58371" name="Object 8"/>
          <p:cNvGraphicFramePr>
            <a:graphicFrameLocks noChangeAspect="1"/>
          </p:cNvGraphicFramePr>
          <p:nvPr/>
        </p:nvGraphicFramePr>
        <p:xfrm>
          <a:off x="4049713" y="2438400"/>
          <a:ext cx="2792412" cy="3276600"/>
        </p:xfrm>
        <a:graphic>
          <a:graphicData uri="http://schemas.openxmlformats.org/presentationml/2006/ole">
            <mc:AlternateContent xmlns:mc="http://schemas.openxmlformats.org/markup-compatibility/2006">
              <mc:Choice xmlns:v="urn:schemas-microsoft-com:vml" Requires="v">
                <p:oleObj spid="_x0000_s6155" name="Equation" r:id="rId4" imgW="812447" imgH="1218671" progId="Equation.DSMT4">
                  <p:embed/>
                </p:oleObj>
              </mc:Choice>
              <mc:Fallback>
                <p:oleObj name="Equation" r:id="rId4" imgW="812447" imgH="121867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9713" y="2438400"/>
                        <a:ext cx="2792412"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 name="Rectangle 4"/>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55755604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blinds(horizontal)">
                                      <p:cBhvr>
                                        <p:cTn id="7"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p:cNvSpPr>
          <p:nvPr>
            <p:ph idx="1"/>
          </p:nvPr>
        </p:nvSpPr>
        <p:spPr>
          <a:xfrm>
            <a:off x="1160463" y="1903733"/>
            <a:ext cx="8558213" cy="5272088"/>
          </a:xfrm>
        </p:spPr>
        <p:txBody>
          <a:bodyPr/>
          <a:lstStyle/>
          <a:p>
            <a:pPr eaLnBrk="1" hangingPunct="1">
              <a:lnSpc>
                <a:spcPct val="135000"/>
              </a:lnSpc>
              <a:spcBef>
                <a:spcPct val="50000"/>
              </a:spcBef>
              <a:buFontTx/>
              <a:buNone/>
            </a:pPr>
            <a:r>
              <a:rPr lang="en-US" altLang="en-US" sz="2600" dirty="0">
                <a:latin typeface="Times New Roman" panose="02020603050405020304" pitchFamily="18" charset="0"/>
              </a:rPr>
              <a:t>The </a:t>
            </a:r>
            <a:r>
              <a:rPr lang="en-US" altLang="en-US" sz="2600" b="1" dirty="0">
                <a:solidFill>
                  <a:schemeClr val="accent2"/>
                </a:solidFill>
                <a:latin typeface="Times New Roman" panose="02020603050405020304" pitchFamily="18" charset="0"/>
              </a:rPr>
              <a:t>exponential functions </a:t>
            </a:r>
            <a:r>
              <a:rPr lang="en-US" altLang="en-US" sz="2600" dirty="0">
                <a:latin typeface="Times New Roman" panose="02020603050405020304" pitchFamily="18" charset="0"/>
              </a:rPr>
              <a:t>are the functions of the </a:t>
            </a:r>
            <a:br>
              <a:rPr lang="en-US" altLang="en-US" sz="2600" dirty="0">
                <a:latin typeface="Times New Roman" panose="02020603050405020304" pitchFamily="18" charset="0"/>
              </a:rPr>
            </a:br>
            <a:r>
              <a:rPr lang="en-US" altLang="en-US" sz="2600" dirty="0">
                <a:latin typeface="Times New Roman" panose="02020603050405020304" pitchFamily="18" charset="0"/>
              </a:rPr>
              <a:t>form                	, where the base </a:t>
            </a:r>
            <a:r>
              <a:rPr lang="en-US" altLang="en-US" sz="2600" i="1" dirty="0">
                <a:latin typeface="Times New Roman" panose="02020603050405020304" pitchFamily="18" charset="0"/>
              </a:rPr>
              <a:t>a </a:t>
            </a:r>
            <a:r>
              <a:rPr lang="en-US" altLang="en-US" sz="2600" dirty="0">
                <a:latin typeface="Times New Roman" panose="02020603050405020304" pitchFamily="18" charset="0"/>
              </a:rPr>
              <a:t>is a positive constant.</a:t>
            </a:r>
            <a:r>
              <a:rPr lang="en-US" altLang="en-US" dirty="0" smtClean="0">
                <a:latin typeface="Times New Roman" panose="02020603050405020304" pitchFamily="18" charset="0"/>
              </a:rPr>
              <a:t> </a:t>
            </a:r>
          </a:p>
          <a:p>
            <a:pPr lvl="1" eaLnBrk="1" hangingPunct="1">
              <a:lnSpc>
                <a:spcPct val="135000"/>
              </a:lnSpc>
              <a:spcBef>
                <a:spcPct val="50000"/>
              </a:spcBef>
              <a:buFontTx/>
              <a:buBlip>
                <a:blip r:embed="rId4"/>
              </a:buBlip>
            </a:pPr>
            <a:r>
              <a:rPr lang="en-US" altLang="en-US" dirty="0" smtClean="0">
                <a:latin typeface="Times New Roman" panose="02020603050405020304" pitchFamily="18" charset="0"/>
              </a:rPr>
              <a:t>The graphs of </a:t>
            </a:r>
            <a:r>
              <a:rPr lang="en-US" altLang="en-US" i="1" dirty="0" smtClean="0">
                <a:latin typeface="Times New Roman" panose="02020603050405020304" pitchFamily="18" charset="0"/>
              </a:rPr>
              <a:t>y</a:t>
            </a:r>
            <a:r>
              <a:rPr lang="en-US" altLang="en-US" dirty="0" smtClean="0">
                <a:latin typeface="Times New Roman" panose="02020603050405020304" pitchFamily="18" charset="0"/>
              </a:rPr>
              <a:t> = 2</a:t>
            </a:r>
            <a:r>
              <a:rPr lang="en-US" altLang="en-US" i="1" baseline="30000" dirty="0" smtClean="0">
                <a:latin typeface="Times New Roman" panose="02020603050405020304" pitchFamily="18" charset="0"/>
              </a:rPr>
              <a:t>x</a:t>
            </a:r>
            <a:r>
              <a:rPr lang="en-US" altLang="en-US" baseline="30000" dirty="0" smtClean="0">
                <a:latin typeface="Times New Roman" panose="02020603050405020304" pitchFamily="18" charset="0"/>
              </a:rPr>
              <a:t>  </a:t>
            </a:r>
            <a:r>
              <a:rPr lang="en-US" altLang="en-US" dirty="0" smtClean="0">
                <a:latin typeface="Times New Roman" panose="02020603050405020304" pitchFamily="18" charset="0"/>
              </a:rPr>
              <a:t>and </a:t>
            </a:r>
            <a:r>
              <a:rPr lang="en-US" altLang="en-US" i="1" dirty="0" smtClean="0">
                <a:latin typeface="Times New Roman" panose="02020603050405020304" pitchFamily="18" charset="0"/>
              </a:rPr>
              <a:t>y</a:t>
            </a:r>
            <a:r>
              <a:rPr lang="en-US" altLang="en-US" dirty="0" smtClean="0">
                <a:latin typeface="Times New Roman" panose="02020603050405020304" pitchFamily="18" charset="0"/>
              </a:rPr>
              <a:t> = (0.5)</a:t>
            </a:r>
            <a:r>
              <a:rPr lang="en-US" altLang="en-US" i="1" baseline="30000" dirty="0" smtClean="0">
                <a:latin typeface="Times New Roman" panose="02020603050405020304" pitchFamily="18" charset="0"/>
              </a:rPr>
              <a:t>x</a:t>
            </a:r>
            <a:r>
              <a:rPr lang="en-US" altLang="en-US" dirty="0" smtClean="0">
                <a:latin typeface="Times New Roman" panose="02020603050405020304" pitchFamily="18" charset="0"/>
              </a:rPr>
              <a:t> are shown.</a:t>
            </a:r>
          </a:p>
          <a:p>
            <a:pPr lvl="1" eaLnBrk="1" hangingPunct="1">
              <a:lnSpc>
                <a:spcPct val="135000"/>
              </a:lnSpc>
              <a:spcBef>
                <a:spcPct val="50000"/>
              </a:spcBef>
              <a:buFontTx/>
              <a:buBlip>
                <a:blip r:embed="rId4"/>
              </a:buBlip>
            </a:pPr>
            <a:r>
              <a:rPr lang="en-US" altLang="en-US" dirty="0" smtClean="0">
                <a:latin typeface="Times New Roman" panose="02020603050405020304" pitchFamily="18" charset="0"/>
              </a:rPr>
              <a:t>In both cases, the domain is                 and the range </a:t>
            </a:r>
            <a:br>
              <a:rPr lang="en-US" altLang="en-US" dirty="0" smtClean="0">
                <a:latin typeface="Times New Roman" panose="02020603050405020304" pitchFamily="18" charset="0"/>
              </a:rPr>
            </a:br>
            <a:r>
              <a:rPr lang="en-US" altLang="en-US" dirty="0" smtClean="0">
                <a:latin typeface="Times New Roman" panose="02020603050405020304" pitchFamily="18" charset="0"/>
              </a:rPr>
              <a:t>is          .</a:t>
            </a:r>
          </a:p>
        </p:txBody>
      </p:sp>
      <p:grpSp>
        <p:nvGrpSpPr>
          <p:cNvPr id="101379" name="Group 1"/>
          <p:cNvGrpSpPr>
            <a:grpSpLocks/>
          </p:cNvGrpSpPr>
          <p:nvPr/>
        </p:nvGrpSpPr>
        <p:grpSpPr bwMode="auto">
          <a:xfrm>
            <a:off x="2158285" y="2553654"/>
            <a:ext cx="1676400" cy="609600"/>
            <a:chOff x="1600621" y="2012524"/>
            <a:chExt cx="1676400" cy="609600"/>
          </a:xfrm>
        </p:grpSpPr>
        <p:sp>
          <p:nvSpPr>
            <p:cNvPr id="101385" name="Rectangle 9"/>
            <p:cNvSpPr>
              <a:spLocks noChangeArrowheads="1"/>
            </p:cNvSpPr>
            <p:nvPr/>
          </p:nvSpPr>
          <p:spPr bwMode="auto">
            <a:xfrm>
              <a:off x="1600621" y="2012524"/>
              <a:ext cx="1676400" cy="609600"/>
            </a:xfrm>
            <a:prstGeom prst="rect">
              <a:avLst/>
            </a:prstGeom>
            <a:solidFill>
              <a:srgbClr val="EEF7F8"/>
            </a:solidFill>
            <a:ln w="19050">
              <a:solidFill>
                <a:srgbClr val="0000FF"/>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cs typeface="Tahoma" panose="020B0604030504040204" pitchFamily="34" charset="0"/>
              </a:endParaRPr>
            </a:p>
          </p:txBody>
        </p:sp>
        <p:graphicFrame>
          <p:nvGraphicFramePr>
            <p:cNvPr id="101386" name="Object 3"/>
            <p:cNvGraphicFramePr>
              <a:graphicFrameLocks noChangeAspect="1"/>
            </p:cNvGraphicFramePr>
            <p:nvPr/>
          </p:nvGraphicFramePr>
          <p:xfrm>
            <a:off x="1651800" y="2032796"/>
            <a:ext cx="1531736" cy="569057"/>
          </p:xfrm>
          <a:graphic>
            <a:graphicData uri="http://schemas.openxmlformats.org/presentationml/2006/ole">
              <mc:AlternateContent xmlns:mc="http://schemas.openxmlformats.org/markup-compatibility/2006">
                <mc:Choice xmlns:v="urn:schemas-microsoft-com:vml" Requires="v">
                  <p:oleObj spid="_x0000_s7197" name="Equation" r:id="rId5" imgW="622300" imgH="228600" progId="Equation.DSMT4">
                    <p:embed/>
                  </p:oleObj>
                </mc:Choice>
                <mc:Fallback>
                  <p:oleObj name="Equation" r:id="rId5" imgW="6223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1800" y="2032796"/>
                          <a:ext cx="1531736" cy="569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02788" name="Object 4"/>
          <p:cNvGraphicFramePr>
            <a:graphicFrameLocks noChangeAspect="1"/>
          </p:cNvGraphicFramePr>
          <p:nvPr>
            <p:extLst>
              <p:ext uri="{D42A27DB-BD31-4B8C-83A1-F6EECF244321}">
                <p14:modId xmlns:p14="http://schemas.microsoft.com/office/powerpoint/2010/main" val="94576385"/>
              </p:ext>
            </p:extLst>
          </p:nvPr>
        </p:nvGraphicFramePr>
        <p:xfrm>
          <a:off x="4976612" y="4044701"/>
          <a:ext cx="1143000" cy="457200"/>
        </p:xfrm>
        <a:graphic>
          <a:graphicData uri="http://schemas.openxmlformats.org/presentationml/2006/ole">
            <mc:AlternateContent xmlns:mc="http://schemas.openxmlformats.org/markup-compatibility/2006">
              <mc:Choice xmlns:v="urn:schemas-microsoft-com:vml" Requires="v">
                <p:oleObj spid="_x0000_s7198" name="Equation" r:id="rId7" imgW="508000" imgH="203200" progId="Equation.DSMT4">
                  <p:embed/>
                </p:oleObj>
              </mc:Choice>
              <mc:Fallback>
                <p:oleObj name="Equation" r:id="rId7" imgW="5080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76612" y="4044701"/>
                        <a:ext cx="1143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02789" name="Object 5"/>
          <p:cNvGraphicFramePr>
            <a:graphicFrameLocks noChangeAspect="1"/>
          </p:cNvGraphicFramePr>
          <p:nvPr>
            <p:extLst>
              <p:ext uri="{D42A27DB-BD31-4B8C-83A1-F6EECF244321}">
                <p14:modId xmlns:p14="http://schemas.microsoft.com/office/powerpoint/2010/main" val="1157401250"/>
              </p:ext>
            </p:extLst>
          </p:nvPr>
        </p:nvGraphicFramePr>
        <p:xfrm>
          <a:off x="2000250" y="4533587"/>
          <a:ext cx="838200" cy="433388"/>
        </p:xfrm>
        <a:graphic>
          <a:graphicData uri="http://schemas.openxmlformats.org/presentationml/2006/ole">
            <mc:AlternateContent xmlns:mc="http://schemas.openxmlformats.org/markup-compatibility/2006">
              <mc:Choice xmlns:v="urn:schemas-microsoft-com:vml" Requires="v">
                <p:oleObj spid="_x0000_s7199" name="Equation" r:id="rId9" imgW="393700" imgH="203200" progId="Equation.DSMT4">
                  <p:embed/>
                </p:oleObj>
              </mc:Choice>
              <mc:Fallback>
                <p:oleObj name="Equation" r:id="rId9" imgW="393700" imgH="203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0250" y="4533587"/>
                        <a:ext cx="838200"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1382" name="Text Box 6"/>
          <p:cNvSpPr txBox="1">
            <a:spLocks noChangeArrowheads="1"/>
          </p:cNvSpPr>
          <p:nvPr/>
        </p:nvSpPr>
        <p:spPr bwMode="auto">
          <a:xfrm>
            <a:off x="2000250" y="522289"/>
            <a:ext cx="66294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dirty="0">
                <a:solidFill>
                  <a:srgbClr val="000090"/>
                </a:solidFill>
                <a:cs typeface="Tahoma" panose="020B0604030504040204" pitchFamily="34" charset="0"/>
              </a:rPr>
              <a:t>TRANSCENDENTAL FUNCTIONS</a:t>
            </a:r>
            <a:endParaRPr lang="en-US" altLang="en-US" sz="2400" b="1" dirty="0">
              <a:solidFill>
                <a:srgbClr val="E45C00"/>
              </a:solidFill>
              <a:cs typeface="Tahoma" panose="020B0604030504040204" pitchFamily="34" charset="0"/>
            </a:endParaRPr>
          </a:p>
          <a:p>
            <a:pPr algn="just" eaLnBrk="1" hangingPunct="1">
              <a:lnSpc>
                <a:spcPct val="120000"/>
              </a:lnSpc>
              <a:spcBef>
                <a:spcPct val="0"/>
              </a:spcBef>
              <a:buClrTx/>
              <a:buSzTx/>
              <a:buFontTx/>
              <a:buNone/>
            </a:pPr>
            <a:r>
              <a:rPr lang="en-US" altLang="en-US" sz="2400" b="1" dirty="0">
                <a:solidFill>
                  <a:srgbClr val="E45C00"/>
                </a:solidFill>
                <a:cs typeface="Tahoma" panose="020B0604030504040204" pitchFamily="34" charset="0"/>
              </a:rPr>
              <a:t>EXPONENTIAL</a:t>
            </a:r>
            <a:r>
              <a:rPr lang="en-US" altLang="en-US" sz="2400" dirty="0">
                <a:solidFill>
                  <a:srgbClr val="E45C00"/>
                </a:solidFill>
                <a:cs typeface="Tahoma" panose="020B0604030504040204" pitchFamily="34" charset="0"/>
              </a:rPr>
              <a:t> </a:t>
            </a:r>
            <a:r>
              <a:rPr lang="en-US" altLang="en-US" sz="2400" b="1" dirty="0">
                <a:solidFill>
                  <a:srgbClr val="E45C00"/>
                </a:solidFill>
                <a:cs typeface="Tahoma" panose="020B0604030504040204" pitchFamily="34" charset="0"/>
              </a:rPr>
              <a:t>FUNCTIONS</a:t>
            </a:r>
          </a:p>
        </p:txBody>
      </p:sp>
      <p:pic>
        <p:nvPicPr>
          <p:cNvPr id="502792" name="Picture 8" descr="0102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38801" y="4501901"/>
            <a:ext cx="4079875"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85673312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02786">
                                            <p:txEl>
                                              <p:pRg st="0" end="0"/>
                                            </p:txEl>
                                          </p:spTgt>
                                        </p:tgtEl>
                                        <p:attrNameLst>
                                          <p:attrName>style.visibility</p:attrName>
                                        </p:attrNameLst>
                                      </p:cBhvr>
                                      <p:to>
                                        <p:strVal val="visible"/>
                                      </p:to>
                                    </p:set>
                                    <p:animEffect transition="in" filter="blinds(horizontal)">
                                      <p:cBhvr>
                                        <p:cTn id="7" dur="500"/>
                                        <p:tgtEl>
                                          <p:spTgt spid="5027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2786">
                                            <p:txEl>
                                              <p:pRg st="1" end="1"/>
                                            </p:txEl>
                                          </p:spTgt>
                                        </p:tgtEl>
                                        <p:attrNameLst>
                                          <p:attrName>style.visibility</p:attrName>
                                        </p:attrNameLst>
                                      </p:cBhvr>
                                      <p:to>
                                        <p:strVal val="visible"/>
                                      </p:to>
                                    </p:set>
                                    <p:animEffect transition="in" filter="blinds(horizontal)">
                                      <p:cBhvr>
                                        <p:cTn id="12" dur="500"/>
                                        <p:tgtEl>
                                          <p:spTgt spid="50278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02786">
                                            <p:txEl>
                                              <p:pRg st="2" end="2"/>
                                            </p:txEl>
                                          </p:spTgt>
                                        </p:tgtEl>
                                        <p:attrNameLst>
                                          <p:attrName>style.visibility</p:attrName>
                                        </p:attrNameLst>
                                      </p:cBhvr>
                                      <p:to>
                                        <p:strVal val="visible"/>
                                      </p:to>
                                    </p:set>
                                    <p:animEffect transition="in" filter="blinds(horizontal)">
                                      <p:cBhvr>
                                        <p:cTn id="15" dur="500"/>
                                        <p:tgtEl>
                                          <p:spTgt spid="50278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02788"/>
                                        </p:tgtEl>
                                        <p:attrNameLst>
                                          <p:attrName>style.visibility</p:attrName>
                                        </p:attrNameLst>
                                      </p:cBhvr>
                                      <p:to>
                                        <p:strVal val="visible"/>
                                      </p:to>
                                    </p:set>
                                    <p:animEffect transition="in" filter="blinds(horizontal)">
                                      <p:cBhvr>
                                        <p:cTn id="18" dur="500"/>
                                        <p:tgtEl>
                                          <p:spTgt spid="502788"/>
                                        </p:tgtEl>
                                      </p:cBhvr>
                                    </p:animEffect>
                                  </p:childTnLst>
                                </p:cTn>
                              </p:par>
                              <p:par>
                                <p:cTn id="19" presetID="3" presetClass="entr" presetSubtype="10" fill="hold" nodeType="withEffect">
                                  <p:stCondLst>
                                    <p:cond delay="0"/>
                                  </p:stCondLst>
                                  <p:childTnLst>
                                    <p:set>
                                      <p:cBhvr>
                                        <p:cTn id="20" dur="1" fill="hold">
                                          <p:stCondLst>
                                            <p:cond delay="0"/>
                                          </p:stCondLst>
                                        </p:cTn>
                                        <p:tgtEl>
                                          <p:spTgt spid="502789"/>
                                        </p:tgtEl>
                                        <p:attrNameLst>
                                          <p:attrName>style.visibility</p:attrName>
                                        </p:attrNameLst>
                                      </p:cBhvr>
                                      <p:to>
                                        <p:strVal val="visible"/>
                                      </p:to>
                                    </p:set>
                                    <p:animEffect transition="in" filter="blinds(horizontal)">
                                      <p:cBhvr>
                                        <p:cTn id="21" dur="500"/>
                                        <p:tgtEl>
                                          <p:spTgt spid="50278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02792"/>
                                        </p:tgtEl>
                                        <p:attrNameLst>
                                          <p:attrName>style.visibility</p:attrName>
                                        </p:attrNameLst>
                                      </p:cBhvr>
                                      <p:to>
                                        <p:strVal val="visible"/>
                                      </p:to>
                                    </p:set>
                                    <p:animEffect transition="in" filter="blinds(horizontal)">
                                      <p:cBhvr>
                                        <p:cTn id="26" dur="500"/>
                                        <p:tgtEl>
                                          <p:spTgt spid="502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p:cNvPr>
          <p:cNvSpPr>
            <a:spLocks noGrp="1" noChangeArrowheads="1"/>
          </p:cNvSpPr>
          <p:nvPr>
            <p:ph idx="1"/>
          </p:nvPr>
        </p:nvSpPr>
        <p:spPr>
          <a:xfrm>
            <a:off x="1279526" y="2042320"/>
            <a:ext cx="8566150" cy="1555750"/>
          </a:xfrm>
          <a:extLst/>
        </p:spPr>
        <p:txBody>
          <a:bodyPr>
            <a:normAutofit fontScale="85000" lnSpcReduction="20000"/>
          </a:bodyPr>
          <a:lstStyle/>
          <a:p>
            <a:pPr eaLnBrk="1" hangingPunct="1">
              <a:lnSpc>
                <a:spcPct val="130000"/>
              </a:lnSpc>
              <a:buFontTx/>
              <a:buNone/>
              <a:defRPr/>
            </a:pPr>
            <a:r>
              <a:rPr lang="en-US" dirty="0">
                <a:latin typeface="+mn-lt"/>
              </a:rPr>
              <a:t>The logarithmic functions 	                     , </a:t>
            </a:r>
          </a:p>
          <a:p>
            <a:pPr eaLnBrk="1" hangingPunct="1">
              <a:lnSpc>
                <a:spcPct val="130000"/>
              </a:lnSpc>
              <a:buFontTx/>
              <a:buNone/>
              <a:defRPr/>
            </a:pPr>
            <a:r>
              <a:rPr lang="en-US" dirty="0">
                <a:latin typeface="+mn-lt"/>
              </a:rPr>
              <a:t>where the base </a:t>
            </a:r>
            <a:r>
              <a:rPr lang="en-US" i="1" dirty="0">
                <a:latin typeface="+mn-lt"/>
              </a:rPr>
              <a:t>a</a:t>
            </a:r>
            <a:r>
              <a:rPr lang="en-US" dirty="0">
                <a:latin typeface="+mn-lt"/>
              </a:rPr>
              <a:t> is a positive constant, are the inverse functions of the exponential functions.</a:t>
            </a:r>
            <a:endParaRPr lang="en-US" sz="2400" dirty="0">
              <a:latin typeface="+mn-lt"/>
            </a:endParaRPr>
          </a:p>
        </p:txBody>
      </p:sp>
      <p:grpSp>
        <p:nvGrpSpPr>
          <p:cNvPr id="103427" name="Group 1"/>
          <p:cNvGrpSpPr>
            <a:grpSpLocks/>
          </p:cNvGrpSpPr>
          <p:nvPr/>
        </p:nvGrpSpPr>
        <p:grpSpPr bwMode="auto">
          <a:xfrm>
            <a:off x="4764111" y="1958836"/>
            <a:ext cx="1800225" cy="619125"/>
            <a:chOff x="5770402" y="1658255"/>
            <a:chExt cx="1799478" cy="536444"/>
          </a:xfrm>
        </p:grpSpPr>
        <p:sp>
          <p:nvSpPr>
            <p:cNvPr id="61441" name="Rectangle 15">
              <a:extLst/>
            </p:cNvPr>
            <p:cNvSpPr>
              <a:spLocks noChangeArrowheads="1"/>
            </p:cNvSpPr>
            <p:nvPr/>
          </p:nvSpPr>
          <p:spPr bwMode="auto">
            <a:xfrm>
              <a:off x="5770402" y="1696769"/>
              <a:ext cx="1799478" cy="497930"/>
            </a:xfrm>
            <a:prstGeom prst="rect">
              <a:avLst/>
            </a:prstGeom>
            <a:solidFill>
              <a:srgbClr val="EEF7F8"/>
            </a:solidFill>
            <a:ln w="19050">
              <a:solidFill>
                <a:srgbClr val="0000FF"/>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sz="1800">
                <a:latin typeface="+mn-lt"/>
              </a:endParaRPr>
            </a:p>
          </p:txBody>
        </p:sp>
        <p:graphicFrame>
          <p:nvGraphicFramePr>
            <p:cNvPr id="103434" name="Object 3"/>
            <p:cNvGraphicFramePr>
              <a:graphicFrameLocks noChangeAspect="1"/>
            </p:cNvGraphicFramePr>
            <p:nvPr/>
          </p:nvGraphicFramePr>
          <p:xfrm>
            <a:off x="5770402" y="1658255"/>
            <a:ext cx="1799478" cy="451204"/>
          </p:xfrm>
          <a:graphic>
            <a:graphicData uri="http://schemas.openxmlformats.org/presentationml/2006/ole">
              <mc:AlternateContent xmlns:mc="http://schemas.openxmlformats.org/markup-compatibility/2006">
                <mc:Choice xmlns:v="urn:schemas-microsoft-com:vml" Requires="v">
                  <p:oleObj spid="_x0000_s8203" name="Equation" r:id="rId4" imgW="850900" imgH="228600" progId="Equation.DSMT4">
                    <p:embed/>
                  </p:oleObj>
                </mc:Choice>
                <mc:Fallback>
                  <p:oleObj name="Equation" r:id="rId4" imgW="8509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0402" y="1658255"/>
                          <a:ext cx="1799478" cy="45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2468" name="Text Box 4">
            <a:extLst/>
          </p:cNvPr>
          <p:cNvSpPr txBox="1">
            <a:spLocks noChangeArrowheads="1"/>
          </p:cNvSpPr>
          <p:nvPr/>
        </p:nvSpPr>
        <p:spPr bwMode="auto">
          <a:xfrm>
            <a:off x="1879600" y="698501"/>
            <a:ext cx="807720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lnSpc>
                <a:spcPct val="120000"/>
              </a:lnSpc>
              <a:defRPr/>
            </a:pPr>
            <a:r>
              <a:rPr lang="en-US" sz="2200" b="1" dirty="0">
                <a:solidFill>
                  <a:srgbClr val="000090"/>
                </a:solidFill>
                <a:latin typeface="+mn-lt"/>
              </a:rPr>
              <a:t>TRANSCENDENTAL FUNCTIONS</a:t>
            </a:r>
            <a:endParaRPr lang="en-US" sz="2200" b="1" dirty="0">
              <a:solidFill>
                <a:srgbClr val="E45C00"/>
              </a:solidFill>
              <a:latin typeface="+mn-lt"/>
            </a:endParaRPr>
          </a:p>
          <a:p>
            <a:pPr algn="just" eaLnBrk="1" hangingPunct="1">
              <a:lnSpc>
                <a:spcPct val="120000"/>
              </a:lnSpc>
              <a:defRPr/>
            </a:pPr>
            <a:r>
              <a:rPr lang="en-US" sz="2200" b="1" dirty="0">
                <a:solidFill>
                  <a:srgbClr val="E45C00"/>
                </a:solidFill>
                <a:latin typeface="+mn-lt"/>
              </a:rPr>
              <a:t>LOGARITHMIC</a:t>
            </a:r>
            <a:r>
              <a:rPr lang="en-US" sz="2200" dirty="0">
                <a:solidFill>
                  <a:srgbClr val="E45C00"/>
                </a:solidFill>
                <a:latin typeface="+mn-lt"/>
              </a:rPr>
              <a:t> </a:t>
            </a:r>
            <a:r>
              <a:rPr lang="en-US" sz="2200" b="1" dirty="0">
                <a:solidFill>
                  <a:srgbClr val="E45C00"/>
                </a:solidFill>
                <a:latin typeface="+mn-lt"/>
              </a:rPr>
              <a:t>FUNCTIONS</a:t>
            </a:r>
          </a:p>
        </p:txBody>
      </p:sp>
      <p:sp>
        <p:nvSpPr>
          <p:cNvPr id="62469" name="Rectangle 5">
            <a:extLst/>
          </p:cNvPr>
          <p:cNvSpPr>
            <a:spLocks noChangeArrowheads="1"/>
          </p:cNvSpPr>
          <p:nvPr/>
        </p:nvSpPr>
        <p:spPr bwMode="auto">
          <a:xfrm>
            <a:off x="6832601" y="3352801"/>
            <a:ext cx="3171825" cy="2779713"/>
          </a:xfrm>
          <a:prstGeom prst="rect">
            <a:avLst/>
          </a:prstGeom>
          <a:noFill/>
          <a:ln w="9525">
            <a:solidFill>
              <a:srgbClr val="E45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sz="1800">
              <a:latin typeface="+mn-lt"/>
            </a:endParaRPr>
          </a:p>
        </p:txBody>
      </p:sp>
      <p:pic>
        <p:nvPicPr>
          <p:cNvPr id="62470" name="Picture 6" descr="0102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8800" y="3441700"/>
            <a:ext cx="3073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Rectangle 14">
            <a:extLst/>
          </p:cNvPr>
          <p:cNvSpPr>
            <a:spLocks noChangeArrowheads="1"/>
          </p:cNvSpPr>
          <p:nvPr/>
        </p:nvSpPr>
        <p:spPr bwMode="auto">
          <a:xfrm>
            <a:off x="1846264" y="3921125"/>
            <a:ext cx="4008437"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marL="342900" indent="-342900" eaLnBrk="0" hangingPunct="0">
              <a:tabLst>
                <a:tab pos="1204913" algn="l"/>
              </a:tabLst>
              <a:defRPr sz="2400">
                <a:solidFill>
                  <a:schemeClr val="tx1"/>
                </a:solidFill>
                <a:latin typeface="Arial" panose="020B0604020202020204" pitchFamily="34" charset="0"/>
                <a:ea typeface="MS PGothic" panose="020B0600070205080204" pitchFamily="34" charset="-128"/>
              </a:defRPr>
            </a:lvl1pPr>
            <a:lvl2pPr marL="742950" indent="-285750" eaLnBrk="0" hangingPunct="0">
              <a:tabLst>
                <a:tab pos="1204913" algn="l"/>
              </a:tabLst>
              <a:defRPr sz="2400">
                <a:solidFill>
                  <a:schemeClr val="tx1"/>
                </a:solidFill>
                <a:latin typeface="Arial" panose="020B0604020202020204" pitchFamily="34" charset="0"/>
                <a:ea typeface="MS PGothic" panose="020B0600070205080204" pitchFamily="34" charset="-128"/>
              </a:defRPr>
            </a:lvl2pPr>
            <a:lvl3pPr marL="1143000" indent="-228600" eaLnBrk="0" hangingPunct="0">
              <a:tabLst>
                <a:tab pos="1204913" algn="l"/>
              </a:tabLst>
              <a:defRPr sz="2400">
                <a:solidFill>
                  <a:schemeClr val="tx1"/>
                </a:solidFill>
                <a:latin typeface="Arial" panose="020B0604020202020204" pitchFamily="34" charset="0"/>
                <a:ea typeface="MS PGothic" panose="020B0600070205080204" pitchFamily="34" charset="-128"/>
              </a:defRPr>
            </a:lvl3pPr>
            <a:lvl4pPr marL="1600200" indent="-228600" eaLnBrk="0" hangingPunct="0">
              <a:tabLst>
                <a:tab pos="1204913" algn="l"/>
              </a:tabLst>
              <a:defRPr sz="2400">
                <a:solidFill>
                  <a:schemeClr val="tx1"/>
                </a:solidFill>
                <a:latin typeface="Arial" panose="020B0604020202020204" pitchFamily="34" charset="0"/>
                <a:ea typeface="MS PGothic" panose="020B0600070205080204" pitchFamily="34" charset="-128"/>
              </a:defRPr>
            </a:lvl4pPr>
            <a:lvl5pPr marL="2057400" indent="-228600" eaLnBrk="0" hangingPunct="0">
              <a:tabLst>
                <a:tab pos="1204913" algn="l"/>
              </a:tabLst>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1204913" algn="l"/>
              </a:tabLs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1204913" algn="l"/>
              </a:tabLs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1204913" algn="l"/>
              </a:tabLs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1204913" algn="l"/>
              </a:tabLst>
              <a:defRPr sz="2400">
                <a:solidFill>
                  <a:schemeClr val="tx1"/>
                </a:solidFill>
                <a:latin typeface="Arial" panose="020B0604020202020204" pitchFamily="34" charset="0"/>
                <a:ea typeface="MS PGothic" panose="020B0600070205080204" pitchFamily="34" charset="-128"/>
              </a:defRPr>
            </a:lvl9pPr>
          </a:lstStyle>
          <a:p>
            <a:pPr eaLnBrk="1" hangingPunct="1">
              <a:lnSpc>
                <a:spcPct val="130000"/>
              </a:lnSpc>
              <a:spcBef>
                <a:spcPct val="50000"/>
              </a:spcBef>
              <a:defRPr/>
            </a:pPr>
            <a:r>
              <a:rPr lang="en-US" dirty="0">
                <a:solidFill>
                  <a:srgbClr val="800000"/>
                </a:solidFill>
                <a:latin typeface="+mn-lt"/>
              </a:rPr>
              <a:t>The figure shows the graphs of four logarithmic functions with various bases.</a:t>
            </a:r>
            <a:r>
              <a:rPr lang="en-US" dirty="0">
                <a:solidFill>
                  <a:srgbClr val="AC4600"/>
                </a:solidFill>
                <a:latin typeface="+mn-lt"/>
              </a:rPr>
              <a:t> </a:t>
            </a:r>
          </a:p>
        </p:txBody>
      </p:sp>
      <p:sp>
        <p:nvSpPr>
          <p:cNvPr id="10" name="Rectangle 9"/>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421747912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6">
                                            <p:txEl>
                                              <p:pRg st="0" end="0"/>
                                            </p:txEl>
                                          </p:spTgt>
                                        </p:tgtEl>
                                        <p:attrNameLst>
                                          <p:attrName>style.visibility</p:attrName>
                                        </p:attrNameLst>
                                      </p:cBhvr>
                                      <p:to>
                                        <p:strVal val="visible"/>
                                      </p:to>
                                    </p:set>
                                    <p:animEffect transition="in" filter="blinds(horizontal)">
                                      <p:cBhvr>
                                        <p:cTn id="7" dur="500"/>
                                        <p:tgtEl>
                                          <p:spTgt spid="624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466">
                                            <p:txEl>
                                              <p:pRg st="1" end="1"/>
                                            </p:txEl>
                                          </p:spTgt>
                                        </p:tgtEl>
                                        <p:attrNameLst>
                                          <p:attrName>style.visibility</p:attrName>
                                        </p:attrNameLst>
                                      </p:cBhvr>
                                      <p:to>
                                        <p:strVal val="visible"/>
                                      </p:to>
                                    </p:set>
                                    <p:animEffect transition="in" filter="blinds(horizontal)">
                                      <p:cBhvr>
                                        <p:cTn id="12" dur="500"/>
                                        <p:tgtEl>
                                          <p:spTgt spid="624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471"/>
                                        </p:tgtEl>
                                        <p:attrNameLst>
                                          <p:attrName>style.visibility</p:attrName>
                                        </p:attrNameLst>
                                      </p:cBhvr>
                                      <p:to>
                                        <p:strVal val="visible"/>
                                      </p:to>
                                    </p:set>
                                    <p:animEffect transition="in" filter="blinds(horizontal)">
                                      <p:cBhvr>
                                        <p:cTn id="17" dur="500"/>
                                        <p:tgtEl>
                                          <p:spTgt spid="62471"/>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2469"/>
                                        </p:tgtEl>
                                        <p:attrNameLst>
                                          <p:attrName>style.visibility</p:attrName>
                                        </p:attrNameLst>
                                      </p:cBhvr>
                                      <p:to>
                                        <p:strVal val="visible"/>
                                      </p:to>
                                    </p:set>
                                    <p:animEffect transition="in" filter="blinds(horizontal)">
                                      <p:cBhvr>
                                        <p:cTn id="20" dur="500"/>
                                        <p:tgtEl>
                                          <p:spTgt spid="62469"/>
                                        </p:tgtEl>
                                      </p:cBhvr>
                                    </p:animEffect>
                                  </p:childTnLst>
                                </p:cTn>
                              </p:par>
                              <p:par>
                                <p:cTn id="21" presetID="3" presetClass="entr" presetSubtype="10" fill="hold" nodeType="withEffect">
                                  <p:stCondLst>
                                    <p:cond delay="0"/>
                                  </p:stCondLst>
                                  <p:childTnLst>
                                    <p:set>
                                      <p:cBhvr>
                                        <p:cTn id="22" dur="1" fill="hold">
                                          <p:stCondLst>
                                            <p:cond delay="0"/>
                                          </p:stCondLst>
                                        </p:cTn>
                                        <p:tgtEl>
                                          <p:spTgt spid="62470"/>
                                        </p:tgtEl>
                                        <p:attrNameLst>
                                          <p:attrName>style.visibility</p:attrName>
                                        </p:attrNameLst>
                                      </p:cBhvr>
                                      <p:to>
                                        <p:strVal val="visible"/>
                                      </p:to>
                                    </p:set>
                                    <p:animEffect transition="in" filter="blinds(horizontal)">
                                      <p:cBhvr>
                                        <p:cTn id="23" dur="500"/>
                                        <p:tgtEl>
                                          <p:spTgt spid="62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uild="p"/>
      <p:bldP spid="62469" grpId="0" animBg="1"/>
      <p:bldP spid="6247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p:cNvPr>
          <p:cNvSpPr>
            <a:spLocks noGrp="1"/>
          </p:cNvSpPr>
          <p:nvPr>
            <p:ph type="title"/>
          </p:nvPr>
        </p:nvSpPr>
        <p:spPr>
          <a:xfrm>
            <a:off x="1828800" y="723900"/>
            <a:ext cx="7848600" cy="914400"/>
          </a:xfrm>
          <a:extLst/>
        </p:spPr>
        <p:txBody>
          <a:bodyPr anchor="t"/>
          <a:lstStyle/>
          <a:p>
            <a:pPr eaLnBrk="1" hangingPunct="1">
              <a:defRPr/>
            </a:pPr>
            <a:r>
              <a:rPr lang="en-US" sz="3600" dirty="0">
                <a:solidFill>
                  <a:srgbClr val="000090"/>
                </a:solidFill>
                <a:latin typeface="+mn-lt"/>
              </a:rPr>
              <a:t>PIECEWISE-DEFINED FUNCTIONS</a:t>
            </a:r>
          </a:p>
        </p:txBody>
      </p:sp>
      <p:sp>
        <p:nvSpPr>
          <p:cNvPr id="5" name="Content Placeholder 4">
            <a:extLst/>
          </p:cNvPr>
          <p:cNvSpPr>
            <a:spLocks noGrp="1"/>
          </p:cNvSpPr>
          <p:nvPr>
            <p:ph idx="1"/>
          </p:nvPr>
        </p:nvSpPr>
        <p:spPr/>
        <p:txBody>
          <a:bodyPr/>
          <a:lstStyle/>
          <a:p>
            <a:pPr eaLnBrk="1" hangingPunct="1">
              <a:defRPr/>
            </a:pPr>
            <a:endParaRPr lang="en-US" dirty="0">
              <a:latin typeface="+mn-lt"/>
              <a:ea typeface="ＭＳ Ｐゴシック" charset="0"/>
              <a:cs typeface="+mn-cs"/>
            </a:endParaRPr>
          </a:p>
          <a:p>
            <a:pPr marL="0" indent="0">
              <a:buNone/>
              <a:defRPr/>
            </a:pPr>
            <a:endParaRPr lang="en-US" dirty="0">
              <a:latin typeface="+mn-lt"/>
              <a:ea typeface="ＭＳ Ｐゴシック" charset="0"/>
              <a:cs typeface="+mn-cs"/>
            </a:endParaRPr>
          </a:p>
        </p:txBody>
      </p:sp>
      <p:pic>
        <p:nvPicPr>
          <p:cNvPr id="64515" name="Picture 6" descr="M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4811" y="1993901"/>
            <a:ext cx="6019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Rectangle 7">
            <a:extLst/>
          </p:cNvPr>
          <p:cNvSpPr>
            <a:spLocks noChangeArrowheads="1"/>
          </p:cNvSpPr>
          <p:nvPr/>
        </p:nvSpPr>
        <p:spPr bwMode="auto">
          <a:xfrm>
            <a:off x="1905000" y="1219200"/>
            <a:ext cx="21542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b="1" dirty="0">
              <a:solidFill>
                <a:srgbClr val="FF0000"/>
              </a:solidFill>
              <a:latin typeface="+mn-lt"/>
            </a:endParaRPr>
          </a:p>
          <a:p>
            <a:pPr eaLnBrk="1" hangingPunct="1">
              <a:defRPr/>
            </a:pPr>
            <a:endParaRPr lang="en-US" b="1" dirty="0">
              <a:solidFill>
                <a:srgbClr val="FF0000"/>
              </a:solidFill>
              <a:latin typeface="+mn-lt"/>
            </a:endParaRPr>
          </a:p>
          <a:p>
            <a:pPr eaLnBrk="1" hangingPunct="1">
              <a:defRPr/>
            </a:pPr>
            <a:r>
              <a:rPr lang="en-US" b="1" dirty="0">
                <a:solidFill>
                  <a:srgbClr val="FF0000"/>
                </a:solidFill>
                <a:latin typeface="+mn-lt"/>
              </a:rPr>
              <a:t>Example</a:t>
            </a:r>
            <a:r>
              <a:rPr lang="en-US" sz="1800" dirty="0">
                <a:solidFill>
                  <a:srgbClr val="FF0000"/>
                </a:solidFill>
                <a:latin typeface="+mn-lt"/>
              </a:rPr>
              <a:t>:</a:t>
            </a:r>
          </a:p>
        </p:txBody>
      </p:sp>
      <p:pic>
        <p:nvPicPr>
          <p:cNvPr id="64517" name="Picture 8" descr="M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352800"/>
            <a:ext cx="6019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8382000" y="762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32934775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par>
                                <p:cTn id="8" presetID="3" presetClass="entr" presetSubtype="10" fill="hold" nodeType="withEffect">
                                  <p:stCondLst>
                                    <p:cond delay="0"/>
                                  </p:stCondLst>
                                  <p:childTnLst>
                                    <p:set>
                                      <p:cBhvr>
                                        <p:cTn id="9" dur="1" fill="hold">
                                          <p:stCondLst>
                                            <p:cond delay="0"/>
                                          </p:stCondLst>
                                        </p:cTn>
                                        <p:tgtEl>
                                          <p:spTgt spid="64515"/>
                                        </p:tgtEl>
                                        <p:attrNameLst>
                                          <p:attrName>style.visibility</p:attrName>
                                        </p:attrNameLst>
                                      </p:cBhvr>
                                      <p:to>
                                        <p:strVal val="visible"/>
                                      </p:to>
                                    </p:set>
                                    <p:animEffect transition="in" filter="blinds(horizontal)">
                                      <p:cBhvr>
                                        <p:cTn id="10" dur="500"/>
                                        <p:tgtEl>
                                          <p:spTgt spid="6451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4517"/>
                                        </p:tgtEl>
                                        <p:attrNameLst>
                                          <p:attrName>style.visibility</p:attrName>
                                        </p:attrNameLst>
                                      </p:cBhvr>
                                      <p:to>
                                        <p:strVal val="visible"/>
                                      </p:to>
                                    </p:set>
                                    <p:animEffect transition="in" filter="blinds(horizontal)">
                                      <p:cBhvr>
                                        <p:cTn id="15"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2"/>
          <p:cNvSpPr txBox="1">
            <a:spLocks noChangeArrowheads="1"/>
          </p:cNvSpPr>
          <p:nvPr/>
        </p:nvSpPr>
        <p:spPr bwMode="auto">
          <a:xfrm>
            <a:off x="2056328" y="1997299"/>
            <a:ext cx="6748463"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b="1" dirty="0">
                <a:solidFill>
                  <a:srgbClr val="002060"/>
                </a:solidFill>
                <a:cs typeface="Tahoma" panose="020B0604030504040204" pitchFamily="34" charset="0"/>
              </a:rPr>
              <a:t>Chapter 1: Functions and Graphs</a:t>
            </a:r>
          </a:p>
          <a:p>
            <a:pPr eaLnBrk="1" hangingPunct="1">
              <a:spcBef>
                <a:spcPct val="0"/>
              </a:spcBef>
              <a:buClrTx/>
              <a:buSzTx/>
              <a:buFontTx/>
              <a:buNone/>
            </a:pPr>
            <a:r>
              <a:rPr lang="en-US" altLang="en-US" sz="2400" b="1" dirty="0">
                <a:solidFill>
                  <a:srgbClr val="002060"/>
                </a:solidFill>
                <a:cs typeface="Tahoma" panose="020B0604030504040204" pitchFamily="34" charset="0"/>
              </a:rPr>
              <a:t>Chapter 2: Limits</a:t>
            </a:r>
          </a:p>
          <a:p>
            <a:pPr eaLnBrk="1" hangingPunct="1">
              <a:spcBef>
                <a:spcPct val="0"/>
              </a:spcBef>
              <a:buClrTx/>
              <a:buSzTx/>
              <a:buFont typeface="Wingdings" panose="05000000000000000000" pitchFamily="2" charset="2"/>
              <a:buNone/>
            </a:pPr>
            <a:r>
              <a:rPr lang="en-US" altLang="en-US" sz="2400" b="1" dirty="0">
                <a:solidFill>
                  <a:srgbClr val="002060"/>
                </a:solidFill>
                <a:cs typeface="Tahoma" panose="020B0604030504040204" pitchFamily="34" charset="0"/>
              </a:rPr>
              <a:t>Chapter 3: Derivatives</a:t>
            </a:r>
          </a:p>
          <a:p>
            <a:pPr eaLnBrk="1" hangingPunct="1">
              <a:spcBef>
                <a:spcPct val="0"/>
              </a:spcBef>
              <a:buClrTx/>
              <a:buSzTx/>
              <a:buFont typeface="Wingdings" panose="05000000000000000000" pitchFamily="2" charset="2"/>
              <a:buNone/>
            </a:pPr>
            <a:r>
              <a:rPr lang="en-US" altLang="en-US" sz="2400" b="1" dirty="0">
                <a:solidFill>
                  <a:srgbClr val="002060"/>
                </a:solidFill>
                <a:cs typeface="Tahoma" panose="020B0604030504040204" pitchFamily="34" charset="0"/>
              </a:rPr>
              <a:t>Chapter 4: Applications of Derivatives</a:t>
            </a:r>
          </a:p>
          <a:p>
            <a:pPr eaLnBrk="1" hangingPunct="1">
              <a:spcBef>
                <a:spcPct val="0"/>
              </a:spcBef>
              <a:buClrTx/>
              <a:buSzTx/>
              <a:buFont typeface="Wingdings" panose="05000000000000000000" pitchFamily="2" charset="2"/>
              <a:buNone/>
            </a:pPr>
            <a:r>
              <a:rPr lang="en-US" altLang="en-US" sz="2400" b="1" dirty="0">
                <a:solidFill>
                  <a:srgbClr val="002060"/>
                </a:solidFill>
                <a:cs typeface="Tahoma" panose="020B0604030504040204" pitchFamily="34" charset="0"/>
              </a:rPr>
              <a:t>Chapter 5: Integration</a:t>
            </a:r>
          </a:p>
          <a:p>
            <a:pPr eaLnBrk="1" hangingPunct="1">
              <a:spcBef>
                <a:spcPct val="0"/>
              </a:spcBef>
              <a:buClrTx/>
              <a:buSzTx/>
              <a:buFont typeface="Wingdings" panose="05000000000000000000" pitchFamily="2" charset="2"/>
              <a:buNone/>
            </a:pPr>
            <a:r>
              <a:rPr lang="en-US" altLang="en-US" sz="2400" b="1" dirty="0">
                <a:solidFill>
                  <a:srgbClr val="002060"/>
                </a:solidFill>
                <a:cs typeface="Tahoma" panose="020B0604030504040204" pitchFamily="34" charset="0"/>
              </a:rPr>
              <a:t>Chapter 6: Techniques of Integrations</a:t>
            </a:r>
          </a:p>
          <a:p>
            <a:pPr eaLnBrk="1" hangingPunct="1">
              <a:spcBef>
                <a:spcPct val="0"/>
              </a:spcBef>
              <a:buClrTx/>
              <a:buSzTx/>
              <a:buFont typeface="Wingdings" panose="05000000000000000000" pitchFamily="2" charset="2"/>
              <a:buNone/>
            </a:pPr>
            <a:r>
              <a:rPr lang="en-US" altLang="en-US" sz="2400" b="1" dirty="0">
                <a:solidFill>
                  <a:srgbClr val="CC3399"/>
                </a:solidFill>
                <a:cs typeface="Tahoma" panose="020B0604030504040204" pitchFamily="34" charset="0"/>
              </a:rPr>
              <a:t>Chapter 1: System of Linear Equations </a:t>
            </a:r>
          </a:p>
          <a:p>
            <a:pPr eaLnBrk="1" hangingPunct="1">
              <a:spcBef>
                <a:spcPct val="0"/>
              </a:spcBef>
              <a:buClrTx/>
              <a:buSzTx/>
              <a:buFont typeface="Wingdings" panose="05000000000000000000" pitchFamily="2" charset="2"/>
              <a:buNone/>
            </a:pPr>
            <a:r>
              <a:rPr lang="en-US" altLang="en-US" sz="2400" b="1" dirty="0">
                <a:solidFill>
                  <a:srgbClr val="CC3399"/>
                </a:solidFill>
                <a:cs typeface="Tahoma" panose="020B0604030504040204" pitchFamily="34" charset="0"/>
              </a:rPr>
              <a:t>Chapter 2: Matrix Algebra</a:t>
            </a:r>
          </a:p>
          <a:p>
            <a:pPr eaLnBrk="1" hangingPunct="1">
              <a:spcBef>
                <a:spcPct val="0"/>
              </a:spcBef>
              <a:buClrTx/>
              <a:buSzTx/>
              <a:buFont typeface="Wingdings" panose="05000000000000000000" pitchFamily="2" charset="2"/>
              <a:buNone/>
            </a:pPr>
            <a:r>
              <a:rPr lang="en-US" altLang="en-US" sz="2400" b="1" dirty="0">
                <a:solidFill>
                  <a:srgbClr val="CC3399"/>
                </a:solidFill>
                <a:cs typeface="Tahoma" panose="020B0604030504040204" pitchFamily="34" charset="0"/>
              </a:rPr>
              <a:t>Chapter 3: Determinants and </a:t>
            </a:r>
            <a:r>
              <a:rPr lang="en-US" altLang="en-US" sz="2400" b="1" dirty="0" err="1">
                <a:solidFill>
                  <a:srgbClr val="CC3399"/>
                </a:solidFill>
                <a:cs typeface="Tahoma" panose="020B0604030504040204" pitchFamily="34" charset="0"/>
              </a:rPr>
              <a:t>Diagonalization</a:t>
            </a:r>
            <a:endParaRPr lang="en-US" altLang="en-US" sz="2400" b="1" dirty="0">
              <a:solidFill>
                <a:srgbClr val="CC3399"/>
              </a:solidFill>
              <a:cs typeface="Tahoma" panose="020B0604030504040204" pitchFamily="34" charset="0"/>
            </a:endParaRPr>
          </a:p>
          <a:p>
            <a:pPr eaLnBrk="1" hangingPunct="1">
              <a:spcBef>
                <a:spcPct val="0"/>
              </a:spcBef>
              <a:buClrTx/>
              <a:buSzTx/>
              <a:buFont typeface="Wingdings" panose="05000000000000000000" pitchFamily="2" charset="2"/>
              <a:buNone/>
            </a:pPr>
            <a:r>
              <a:rPr lang="en-US" altLang="en-US" sz="2400" b="1" dirty="0">
                <a:solidFill>
                  <a:srgbClr val="002060"/>
                </a:solidFill>
                <a:cs typeface="Tahoma" panose="020B0604030504040204" pitchFamily="34" charset="0"/>
              </a:rPr>
              <a:t>Chapter 4: Vector geometry</a:t>
            </a:r>
          </a:p>
          <a:p>
            <a:pPr eaLnBrk="1" hangingPunct="1">
              <a:spcBef>
                <a:spcPct val="0"/>
              </a:spcBef>
              <a:buClrTx/>
              <a:buSzTx/>
              <a:buFont typeface="Wingdings" panose="05000000000000000000" pitchFamily="2" charset="2"/>
              <a:buNone/>
            </a:pPr>
            <a:r>
              <a:rPr lang="en-US" altLang="en-US" sz="2400" b="1" dirty="0">
                <a:solidFill>
                  <a:srgbClr val="002060"/>
                </a:solidFill>
                <a:cs typeface="Tahoma" panose="020B0604030504040204" pitchFamily="34" charset="0"/>
              </a:rPr>
              <a:t>Chapter 5: The vector space </a:t>
            </a:r>
            <a:r>
              <a:rPr lang="en-US" altLang="en-US" sz="2400" b="1" dirty="0" err="1">
                <a:solidFill>
                  <a:srgbClr val="002060"/>
                </a:solidFill>
                <a:cs typeface="Tahoma" panose="020B0604030504040204" pitchFamily="34" charset="0"/>
              </a:rPr>
              <a:t>R^n</a:t>
            </a:r>
            <a:endParaRPr lang="en-US" altLang="en-US" sz="2400" b="1" dirty="0">
              <a:solidFill>
                <a:srgbClr val="002060"/>
              </a:solidFill>
              <a:cs typeface="Tahoma" panose="020B0604030504040204" pitchFamily="34" charset="0"/>
            </a:endParaRPr>
          </a:p>
        </p:txBody>
      </p:sp>
      <p:sp>
        <p:nvSpPr>
          <p:cNvPr id="25603" name="Rectangle 4"/>
          <p:cNvSpPr>
            <a:spLocks noGrp="1" noChangeArrowheads="1"/>
          </p:cNvSpPr>
          <p:nvPr/>
        </p:nvSpPr>
        <p:spPr bwMode="auto">
          <a:xfrm>
            <a:off x="2286000" y="5334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en-US" sz="4400" b="1">
                <a:solidFill>
                  <a:srgbClr val="FF0000"/>
                </a:solidFill>
              </a:rPr>
              <a:t>Course description</a:t>
            </a:r>
            <a:endParaRPr lang="en-US" altLang="en-US" sz="4400">
              <a:solidFill>
                <a:srgbClr val="FF0000"/>
              </a:solidFill>
            </a:endParaRPr>
          </a:p>
        </p:txBody>
      </p:sp>
      <p:sp>
        <p:nvSpPr>
          <p:cNvPr id="4" name="Rectangle 3"/>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38865024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1">
                                            <p:txEl>
                                              <p:pRg st="0" end="0"/>
                                            </p:txEl>
                                          </p:spTgt>
                                        </p:tgtEl>
                                        <p:attrNameLst>
                                          <p:attrName>style.visibility</p:attrName>
                                        </p:attrNameLst>
                                      </p:cBhvr>
                                      <p:to>
                                        <p:strVal val="visible"/>
                                      </p:to>
                                    </p:set>
                                    <p:anim calcmode="lin" valueType="num">
                                      <p:cBhvr additive="base">
                                        <p:cTn id="7" dur="500" fill="hold"/>
                                        <p:tgtEl>
                                          <p:spTgt spid="51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1">
                                            <p:txEl>
                                              <p:pRg st="1" end="1"/>
                                            </p:txEl>
                                          </p:spTgt>
                                        </p:tgtEl>
                                        <p:attrNameLst>
                                          <p:attrName>style.visibility</p:attrName>
                                        </p:attrNameLst>
                                      </p:cBhvr>
                                      <p:to>
                                        <p:strVal val="visible"/>
                                      </p:to>
                                    </p:set>
                                    <p:anim calcmode="lin" valueType="num">
                                      <p:cBhvr additive="base">
                                        <p:cTn id="13" dur="500" fill="hold"/>
                                        <p:tgtEl>
                                          <p:spTgt spid="512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121">
                                            <p:txEl>
                                              <p:pRg st="2" end="2"/>
                                            </p:txEl>
                                          </p:spTgt>
                                        </p:tgtEl>
                                        <p:attrNameLst>
                                          <p:attrName>style.visibility</p:attrName>
                                        </p:attrNameLst>
                                      </p:cBhvr>
                                      <p:to>
                                        <p:strVal val="visible"/>
                                      </p:to>
                                    </p:set>
                                    <p:anim calcmode="lin" valueType="num">
                                      <p:cBhvr additive="base">
                                        <p:cTn id="19" dur="500" fill="hold"/>
                                        <p:tgtEl>
                                          <p:spTgt spid="512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121">
                                            <p:txEl>
                                              <p:pRg st="3" end="3"/>
                                            </p:txEl>
                                          </p:spTgt>
                                        </p:tgtEl>
                                        <p:attrNameLst>
                                          <p:attrName>style.visibility</p:attrName>
                                        </p:attrNameLst>
                                      </p:cBhvr>
                                      <p:to>
                                        <p:strVal val="visible"/>
                                      </p:to>
                                    </p:set>
                                    <p:anim calcmode="lin" valueType="num">
                                      <p:cBhvr additive="base">
                                        <p:cTn id="25" dur="500" fill="hold"/>
                                        <p:tgtEl>
                                          <p:spTgt spid="512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121">
                                            <p:txEl>
                                              <p:pRg st="4" end="4"/>
                                            </p:txEl>
                                          </p:spTgt>
                                        </p:tgtEl>
                                        <p:attrNameLst>
                                          <p:attrName>style.visibility</p:attrName>
                                        </p:attrNameLst>
                                      </p:cBhvr>
                                      <p:to>
                                        <p:strVal val="visible"/>
                                      </p:to>
                                    </p:set>
                                    <p:anim calcmode="lin" valueType="num">
                                      <p:cBhvr additive="base">
                                        <p:cTn id="31" dur="500" fill="hold"/>
                                        <p:tgtEl>
                                          <p:spTgt spid="512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121">
                                            <p:txEl>
                                              <p:pRg st="5" end="5"/>
                                            </p:txEl>
                                          </p:spTgt>
                                        </p:tgtEl>
                                        <p:attrNameLst>
                                          <p:attrName>style.visibility</p:attrName>
                                        </p:attrNameLst>
                                      </p:cBhvr>
                                      <p:to>
                                        <p:strVal val="visible"/>
                                      </p:to>
                                    </p:set>
                                    <p:anim calcmode="lin" valueType="num">
                                      <p:cBhvr additive="base">
                                        <p:cTn id="37" dur="500" fill="hold"/>
                                        <p:tgtEl>
                                          <p:spTgt spid="512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121">
                                            <p:txEl>
                                              <p:pRg st="6" end="6"/>
                                            </p:txEl>
                                          </p:spTgt>
                                        </p:tgtEl>
                                        <p:attrNameLst>
                                          <p:attrName>style.visibility</p:attrName>
                                        </p:attrNameLst>
                                      </p:cBhvr>
                                      <p:to>
                                        <p:strVal val="visible"/>
                                      </p:to>
                                    </p:set>
                                    <p:anim calcmode="lin" valueType="num">
                                      <p:cBhvr additive="base">
                                        <p:cTn id="43" dur="500" fill="hold"/>
                                        <p:tgtEl>
                                          <p:spTgt spid="512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121">
                                            <p:txEl>
                                              <p:pRg st="7" end="7"/>
                                            </p:txEl>
                                          </p:spTgt>
                                        </p:tgtEl>
                                        <p:attrNameLst>
                                          <p:attrName>style.visibility</p:attrName>
                                        </p:attrNameLst>
                                      </p:cBhvr>
                                      <p:to>
                                        <p:strVal val="visible"/>
                                      </p:to>
                                    </p:set>
                                    <p:anim calcmode="lin" valueType="num">
                                      <p:cBhvr additive="base">
                                        <p:cTn id="49" dur="500" fill="hold"/>
                                        <p:tgtEl>
                                          <p:spTgt spid="512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2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5121">
                                            <p:txEl>
                                              <p:pRg st="8" end="8"/>
                                            </p:txEl>
                                          </p:spTgt>
                                        </p:tgtEl>
                                        <p:attrNameLst>
                                          <p:attrName>style.visibility</p:attrName>
                                        </p:attrNameLst>
                                      </p:cBhvr>
                                      <p:to>
                                        <p:strVal val="visible"/>
                                      </p:to>
                                    </p:set>
                                    <p:anim calcmode="lin" valueType="num">
                                      <p:cBhvr additive="base">
                                        <p:cTn id="55" dur="500" fill="hold"/>
                                        <p:tgtEl>
                                          <p:spTgt spid="5121">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12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5121">
                                            <p:txEl>
                                              <p:pRg st="9" end="9"/>
                                            </p:txEl>
                                          </p:spTgt>
                                        </p:tgtEl>
                                        <p:attrNameLst>
                                          <p:attrName>style.visibility</p:attrName>
                                        </p:attrNameLst>
                                      </p:cBhvr>
                                      <p:to>
                                        <p:strVal val="visible"/>
                                      </p:to>
                                    </p:set>
                                    <p:anim calcmode="lin" valueType="num">
                                      <p:cBhvr additive="base">
                                        <p:cTn id="61" dur="500" fill="hold"/>
                                        <p:tgtEl>
                                          <p:spTgt spid="5121">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12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5121">
                                            <p:txEl>
                                              <p:pRg st="10" end="10"/>
                                            </p:txEl>
                                          </p:spTgt>
                                        </p:tgtEl>
                                        <p:attrNameLst>
                                          <p:attrName>style.visibility</p:attrName>
                                        </p:attrNameLst>
                                      </p:cBhvr>
                                      <p:to>
                                        <p:strVal val="visible"/>
                                      </p:to>
                                    </p:set>
                                    <p:anim calcmode="lin" valueType="num">
                                      <p:cBhvr additive="base">
                                        <p:cTn id="67" dur="500" fill="hold"/>
                                        <p:tgtEl>
                                          <p:spTgt spid="5121">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12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68F9EC-9722-4372-ABC2-164D57B9C199}"/>
              </a:ext>
            </a:extLst>
          </p:cNvPr>
          <p:cNvSpPr>
            <a:spLocks noGrp="1"/>
          </p:cNvSpPr>
          <p:nvPr>
            <p:ph type="title"/>
          </p:nvPr>
        </p:nvSpPr>
        <p:spPr/>
        <p:txBody>
          <a:bodyPr/>
          <a:lstStyle/>
          <a:p>
            <a:r>
              <a:rPr lang="en-US" dirty="0"/>
              <a:t>New functions from old functions</a:t>
            </a:r>
          </a:p>
        </p:txBody>
      </p:sp>
      <p:sp>
        <p:nvSpPr>
          <p:cNvPr id="3" name="Content Placeholder 2">
            <a:extLst>
              <a:ext uri="{FF2B5EF4-FFF2-40B4-BE49-F238E27FC236}">
                <a16:creationId xmlns="" xmlns:a16="http://schemas.microsoft.com/office/drawing/2014/main" id="{7979FAA2-E25A-4DE5-AB56-5CD19B8693BC}"/>
              </a:ext>
            </a:extLst>
          </p:cNvPr>
          <p:cNvSpPr>
            <a:spLocks noGrp="1"/>
          </p:cNvSpPr>
          <p:nvPr>
            <p:ph idx="1"/>
          </p:nvPr>
        </p:nvSpPr>
        <p:spPr/>
        <p:txBody>
          <a:bodyPr/>
          <a:lstStyle/>
          <a:p>
            <a:r>
              <a:rPr lang="en-US" dirty="0"/>
              <a:t>Shifting </a:t>
            </a:r>
          </a:p>
          <a:p>
            <a:r>
              <a:rPr lang="en-US" dirty="0"/>
              <a:t>Reflections </a:t>
            </a:r>
          </a:p>
        </p:txBody>
      </p:sp>
    </p:spTree>
    <p:extLst>
      <p:ext uri="{BB962C8B-B14F-4D97-AF65-F5344CB8AC3E}">
        <p14:creationId xmlns:p14="http://schemas.microsoft.com/office/powerpoint/2010/main" val="2140671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4" name="Picture 5" descr="010301">
            <a:extLst>
              <a:ext uri="{FF2B5EF4-FFF2-40B4-BE49-F238E27FC236}">
                <a16:creationId xmlns="" xmlns:a16="http://schemas.microsoft.com/office/drawing/2014/main" id="{1ED28B12-174B-444B-AD93-9072DE124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5758" y="1957795"/>
            <a:ext cx="485568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1" name="Rectangle 2">
            <a:extLst>
              <a:ext uri="{FF2B5EF4-FFF2-40B4-BE49-F238E27FC236}">
                <a16:creationId xmlns="" xmlns:a16="http://schemas.microsoft.com/office/drawing/2014/main" id="{BE755316-DCD0-44E7-B020-AB438CDFF755}"/>
              </a:ext>
            </a:extLst>
          </p:cNvPr>
          <p:cNvSpPr>
            <a:spLocks noGrp="1" noChangeArrowheads="1"/>
          </p:cNvSpPr>
          <p:nvPr>
            <p:ph type="body" idx="1"/>
          </p:nvPr>
        </p:nvSpPr>
        <p:spPr bwMode="auto">
          <a:xfrm>
            <a:off x="648586" y="1957796"/>
            <a:ext cx="5957721" cy="4192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61913" indent="-61913">
              <a:lnSpc>
                <a:spcPct val="125000"/>
              </a:lnSpc>
              <a:spcBef>
                <a:spcPct val="40000"/>
              </a:spcBef>
              <a:tabLst>
                <a:tab pos="1143000" algn="l"/>
              </a:tabLst>
            </a:pPr>
            <a:r>
              <a:rPr lang="en-US" altLang="en-US" dirty="0">
                <a:ea typeface="ＭＳ Ｐゴシック" panose="020B0600070205080204" pitchFamily="34" charset="-128"/>
              </a:rPr>
              <a:t> </a:t>
            </a:r>
            <a:r>
              <a:rPr lang="en-US" altLang="en-US" sz="2000" dirty="0">
                <a:ea typeface="ＭＳ Ｐゴシック" panose="020B0600070205080204" pitchFamily="34" charset="-128"/>
              </a:rPr>
              <a:t>(Suppose </a:t>
            </a:r>
            <a:r>
              <a:rPr lang="en-US" altLang="en-US" sz="2000" i="1" dirty="0">
                <a:ea typeface="ＭＳ Ｐゴシック" panose="020B0600070205080204" pitchFamily="34" charset="-128"/>
              </a:rPr>
              <a:t>c</a:t>
            </a:r>
            <a:r>
              <a:rPr lang="en-US" altLang="en-US" sz="2000" dirty="0">
                <a:ea typeface="ＭＳ Ｐゴシック" panose="020B0600070205080204" pitchFamily="34" charset="-128"/>
              </a:rPr>
              <a:t> &gt; 0) </a:t>
            </a:r>
          </a:p>
          <a:p>
            <a:pPr marL="338138" lvl="1" indent="-161925">
              <a:lnSpc>
                <a:spcPct val="125000"/>
              </a:lnSpc>
              <a:spcBef>
                <a:spcPct val="40000"/>
              </a:spcBef>
              <a:tabLst>
                <a:tab pos="1143000" algn="l"/>
              </a:tabLst>
            </a:pPr>
            <a:r>
              <a:rPr lang="en-US" altLang="en-US" dirty="0">
                <a:solidFill>
                  <a:schemeClr val="accent2"/>
                </a:solidFill>
                <a:ea typeface="ＭＳ Ｐゴシック" panose="020B0600070205080204" pitchFamily="34" charset="-128"/>
              </a:rPr>
              <a:t> </a:t>
            </a:r>
            <a:r>
              <a:rPr lang="en-US" altLang="en-US" i="1" dirty="0">
                <a:solidFill>
                  <a:srgbClr val="C00000"/>
                </a:solidFill>
                <a:ea typeface="ＭＳ Ｐゴシック" panose="020B0600070205080204" pitchFamily="34" charset="-128"/>
              </a:rPr>
              <a:t>f(x) </a:t>
            </a:r>
            <a:r>
              <a:rPr lang="en-US" altLang="en-US" i="1" dirty="0">
                <a:solidFill>
                  <a:srgbClr val="CC0066"/>
                </a:solidFill>
                <a:ea typeface="ＭＳ Ｐゴシック" panose="020B0600070205080204" pitchFamily="34" charset="-128"/>
                <a:sym typeface="Symbol" panose="05050102010706020507" pitchFamily="18" charset="2"/>
              </a:rPr>
              <a:t></a:t>
            </a:r>
            <a:r>
              <a:rPr lang="en-US" altLang="en-US" i="1" dirty="0">
                <a:solidFill>
                  <a:srgbClr val="C00000"/>
                </a:solidFill>
                <a:ea typeface="ＭＳ Ｐゴシック" panose="020B0600070205080204" pitchFamily="34" charset="-128"/>
                <a:sym typeface="Wingdings" panose="05000000000000000000" pitchFamily="2" charset="2"/>
              </a:rPr>
              <a:t> f(x) + c</a:t>
            </a:r>
            <a:r>
              <a:rPr lang="en-US" altLang="en-US" dirty="0">
                <a:solidFill>
                  <a:srgbClr val="C00000"/>
                </a:solidFill>
                <a:ea typeface="ＭＳ Ｐゴシック" panose="020B0600070205080204" pitchFamily="34" charset="-128"/>
                <a:sym typeface="Wingdings" panose="05000000000000000000" pitchFamily="2" charset="2"/>
              </a:rPr>
              <a:t>:</a:t>
            </a:r>
            <a:r>
              <a:rPr lang="en-US" altLang="en-US" dirty="0">
                <a:solidFill>
                  <a:schemeClr val="accent2"/>
                </a:solidFill>
                <a:ea typeface="ＭＳ Ｐゴシック" panose="020B0600070205080204" pitchFamily="34" charset="-128"/>
                <a:sym typeface="Wingdings" panose="05000000000000000000" pitchFamily="2" charset="2"/>
              </a:rPr>
              <a:t> </a:t>
            </a:r>
            <a:r>
              <a:rPr lang="en-US" altLang="en-US" dirty="0">
                <a:solidFill>
                  <a:srgbClr val="0070C0"/>
                </a:solidFill>
                <a:ea typeface="ＭＳ Ｐゴシック" panose="020B0600070205080204" pitchFamily="34" charset="-128"/>
              </a:rPr>
              <a:t>shift</a:t>
            </a:r>
            <a:r>
              <a:rPr lang="en-US" altLang="en-US" dirty="0">
                <a:ea typeface="ＭＳ Ｐゴシック" panose="020B0600070205080204" pitchFamily="34" charset="-128"/>
              </a:rPr>
              <a:t> the graph of </a:t>
            </a:r>
          </a:p>
          <a:p>
            <a:pPr marL="176213" lvl="1" indent="0">
              <a:lnSpc>
                <a:spcPct val="125000"/>
              </a:lnSpc>
              <a:spcBef>
                <a:spcPct val="40000"/>
              </a:spcBef>
              <a:buNone/>
              <a:tabLst>
                <a:tab pos="1143000" algn="l"/>
              </a:tabLst>
            </a:pPr>
            <a:r>
              <a:rPr lang="en-US" altLang="en-US" i="1" dirty="0">
                <a:ea typeface="ＭＳ Ｐゴシック" panose="020B0600070205080204" pitchFamily="34" charset="-128"/>
              </a:rPr>
              <a:t>y =</a:t>
            </a:r>
            <a:r>
              <a:rPr lang="en-US" altLang="en-US" dirty="0">
                <a:ea typeface="ＭＳ Ｐゴシック" panose="020B0600070205080204" pitchFamily="34" charset="-128"/>
              </a:rPr>
              <a:t> </a:t>
            </a:r>
            <a:r>
              <a:rPr lang="en-US" altLang="en-US" i="1" dirty="0">
                <a:ea typeface="ＭＳ Ｐゴシック" panose="020B0600070205080204" pitchFamily="34" charset="-128"/>
              </a:rPr>
              <a:t>f</a:t>
            </a:r>
            <a:r>
              <a:rPr lang="en-US" altLang="en-US" dirty="0">
                <a:ea typeface="ＭＳ Ｐゴシック" panose="020B0600070205080204" pitchFamily="34" charset="-128"/>
              </a:rPr>
              <a:t>(</a:t>
            </a:r>
            <a:r>
              <a:rPr lang="en-US" altLang="en-US" i="1" dirty="0">
                <a:ea typeface="ＭＳ Ｐゴシック" panose="020B0600070205080204" pitchFamily="34" charset="-128"/>
              </a:rPr>
              <a:t>x</a:t>
            </a:r>
            <a:r>
              <a:rPr lang="en-US" altLang="en-US" dirty="0">
                <a:ea typeface="ＭＳ Ｐゴシック" panose="020B0600070205080204" pitchFamily="34" charset="-128"/>
              </a:rPr>
              <a:t>) </a:t>
            </a:r>
            <a:r>
              <a:rPr lang="en-US" altLang="en-US" dirty="0">
                <a:solidFill>
                  <a:srgbClr val="C00000"/>
                </a:solidFill>
                <a:ea typeface="ＭＳ Ｐゴシック" panose="020B0600070205080204" pitchFamily="34" charset="-128"/>
                <a:sym typeface="Wingdings" panose="05000000000000000000" pitchFamily="2" charset="2"/>
              </a:rPr>
              <a:t>c units upward.</a:t>
            </a:r>
            <a:endParaRPr lang="en-US" altLang="en-US" dirty="0">
              <a:ea typeface="ＭＳ Ｐゴシック" panose="020B0600070205080204" pitchFamily="34" charset="-128"/>
            </a:endParaRPr>
          </a:p>
          <a:p>
            <a:pPr marL="338138" lvl="1" indent="-161925">
              <a:lnSpc>
                <a:spcPct val="125000"/>
              </a:lnSpc>
              <a:spcBef>
                <a:spcPct val="40000"/>
              </a:spcBef>
              <a:tabLst>
                <a:tab pos="1143000" algn="l"/>
              </a:tabLst>
            </a:pPr>
            <a:r>
              <a:rPr lang="en-US" altLang="en-US" dirty="0">
                <a:ea typeface="ＭＳ Ｐゴシック" panose="020B0600070205080204" pitchFamily="34" charset="-128"/>
              </a:rPr>
              <a:t> </a:t>
            </a:r>
            <a:r>
              <a:rPr lang="en-US" altLang="en-US" i="1" dirty="0">
                <a:solidFill>
                  <a:srgbClr val="CC0066"/>
                </a:solidFill>
                <a:ea typeface="ＭＳ Ｐゴシック" panose="020B0600070205080204" pitchFamily="34" charset="-128"/>
              </a:rPr>
              <a:t>f</a:t>
            </a:r>
            <a:r>
              <a:rPr lang="en-US" altLang="en-US" dirty="0">
                <a:solidFill>
                  <a:srgbClr val="CC0066"/>
                </a:solidFill>
                <a:ea typeface="ＭＳ Ｐゴシック" panose="020B0600070205080204" pitchFamily="34" charset="-128"/>
              </a:rPr>
              <a:t>(</a:t>
            </a:r>
            <a:r>
              <a:rPr lang="en-US" altLang="en-US" i="1" dirty="0">
                <a:solidFill>
                  <a:srgbClr val="CC0066"/>
                </a:solidFill>
                <a:ea typeface="ＭＳ Ｐゴシック" panose="020B0600070205080204" pitchFamily="34" charset="-128"/>
              </a:rPr>
              <a:t>x</a:t>
            </a:r>
            <a:r>
              <a:rPr lang="en-US" altLang="en-US" dirty="0">
                <a:solidFill>
                  <a:srgbClr val="CC0066"/>
                </a:solidFill>
                <a:ea typeface="ＭＳ Ｐゴシック" panose="020B0600070205080204" pitchFamily="34" charset="-128"/>
              </a:rPr>
              <a:t>) </a:t>
            </a:r>
            <a:r>
              <a:rPr lang="en-US" altLang="en-US" dirty="0">
                <a:solidFill>
                  <a:srgbClr val="CC0066"/>
                </a:solidFill>
                <a:ea typeface="ＭＳ Ｐゴシック" panose="020B0600070205080204" pitchFamily="34" charset="-128"/>
                <a:sym typeface="Symbol" panose="05050102010706020507" pitchFamily="18" charset="2"/>
              </a:rPr>
              <a:t> </a:t>
            </a:r>
            <a:r>
              <a:rPr lang="en-US" altLang="en-US" i="1" dirty="0">
                <a:solidFill>
                  <a:srgbClr val="CC0066"/>
                </a:solidFill>
                <a:ea typeface="ＭＳ Ｐゴシック" panose="020B0600070205080204" pitchFamily="34" charset="-128"/>
              </a:rPr>
              <a:t>f</a:t>
            </a:r>
            <a:r>
              <a:rPr lang="en-US" altLang="en-US" dirty="0">
                <a:solidFill>
                  <a:srgbClr val="CC0066"/>
                </a:solidFill>
                <a:ea typeface="ＭＳ Ｐゴシック" panose="020B0600070205080204" pitchFamily="34" charset="-128"/>
              </a:rPr>
              <a:t>(</a:t>
            </a:r>
            <a:r>
              <a:rPr lang="en-US" altLang="en-US" i="1" dirty="0">
                <a:solidFill>
                  <a:srgbClr val="CC0066"/>
                </a:solidFill>
                <a:ea typeface="ＭＳ Ｐゴシック" panose="020B0600070205080204" pitchFamily="34" charset="-128"/>
              </a:rPr>
              <a:t>x - c</a:t>
            </a:r>
            <a:r>
              <a:rPr lang="en-US" altLang="en-US" dirty="0">
                <a:solidFill>
                  <a:srgbClr val="CC0066"/>
                </a:solidFill>
                <a:ea typeface="ＭＳ Ｐゴシック" panose="020B0600070205080204" pitchFamily="34" charset="-128"/>
              </a:rPr>
              <a:t>): </a:t>
            </a:r>
            <a:r>
              <a:rPr lang="en-US" altLang="en-US" dirty="0">
                <a:solidFill>
                  <a:srgbClr val="0070C0"/>
                </a:solidFill>
                <a:ea typeface="ＭＳ Ｐゴシック" panose="020B0600070205080204" pitchFamily="34" charset="-128"/>
              </a:rPr>
              <a:t>shift</a:t>
            </a:r>
            <a:r>
              <a:rPr lang="en-US" altLang="en-US" dirty="0">
                <a:ea typeface="ＭＳ Ｐゴシック" panose="020B0600070205080204" pitchFamily="34" charset="-128"/>
              </a:rPr>
              <a:t> the graph of </a:t>
            </a:r>
          </a:p>
          <a:p>
            <a:pPr marL="176213" lvl="1" indent="0">
              <a:lnSpc>
                <a:spcPct val="125000"/>
              </a:lnSpc>
              <a:spcBef>
                <a:spcPct val="40000"/>
              </a:spcBef>
              <a:buNone/>
              <a:tabLst>
                <a:tab pos="1143000" algn="l"/>
              </a:tabLst>
            </a:pPr>
            <a:r>
              <a:rPr lang="en-US" altLang="en-US" i="1" dirty="0">
                <a:ea typeface="ＭＳ Ｐゴシック" panose="020B0600070205080204" pitchFamily="34" charset="-128"/>
              </a:rPr>
              <a:t>y =</a:t>
            </a:r>
            <a:r>
              <a:rPr lang="en-US" altLang="en-US" dirty="0">
                <a:ea typeface="ＭＳ Ｐゴシック" panose="020B0600070205080204" pitchFamily="34" charset="-128"/>
              </a:rPr>
              <a:t> </a:t>
            </a:r>
            <a:r>
              <a:rPr lang="en-US" altLang="en-US" i="1" dirty="0">
                <a:ea typeface="ＭＳ Ｐゴシック" panose="020B0600070205080204" pitchFamily="34" charset="-128"/>
              </a:rPr>
              <a:t>f</a:t>
            </a:r>
            <a:r>
              <a:rPr lang="en-US" altLang="en-US" dirty="0">
                <a:ea typeface="ＭＳ Ｐゴシック" panose="020B0600070205080204" pitchFamily="34" charset="-128"/>
              </a:rPr>
              <a:t>(</a:t>
            </a:r>
            <a:r>
              <a:rPr lang="en-US" altLang="en-US" i="1" dirty="0">
                <a:ea typeface="ＭＳ Ｐゴシック" panose="020B0600070205080204" pitchFamily="34" charset="-128"/>
              </a:rPr>
              <a:t>x</a:t>
            </a:r>
            <a:r>
              <a:rPr lang="en-US" altLang="en-US" dirty="0">
                <a:ea typeface="ＭＳ Ｐゴシック" panose="020B0600070205080204" pitchFamily="34" charset="-128"/>
              </a:rPr>
              <a:t>) </a:t>
            </a:r>
            <a:r>
              <a:rPr lang="en-US" altLang="en-US" i="1" dirty="0">
                <a:ea typeface="ＭＳ Ｐゴシック" panose="020B0600070205080204" pitchFamily="34" charset="-128"/>
              </a:rPr>
              <a:t>c </a:t>
            </a:r>
            <a:r>
              <a:rPr lang="en-US" altLang="en-US" dirty="0">
                <a:ea typeface="ＭＳ Ｐゴシック" panose="020B0600070205080204" pitchFamily="34" charset="-128"/>
              </a:rPr>
              <a:t>units to the </a:t>
            </a:r>
            <a:r>
              <a:rPr lang="en-US" altLang="en-US" dirty="0">
                <a:solidFill>
                  <a:srgbClr val="CC0066"/>
                </a:solidFill>
                <a:ea typeface="ＭＳ Ｐゴシック" panose="020B0600070205080204" pitchFamily="34" charset="-128"/>
              </a:rPr>
              <a:t>right</a:t>
            </a:r>
            <a:r>
              <a:rPr lang="en-US" altLang="en-US" dirty="0">
                <a:ea typeface="ＭＳ Ｐゴシック" panose="020B0600070205080204" pitchFamily="34" charset="-128"/>
              </a:rPr>
              <a:t>. </a:t>
            </a:r>
            <a:endParaRPr lang="en-US" altLang="en-US" i="1" dirty="0">
              <a:ea typeface="ＭＳ Ｐゴシック" panose="020B0600070205080204" pitchFamily="34" charset="-128"/>
            </a:endParaRPr>
          </a:p>
        </p:txBody>
      </p:sp>
      <p:sp>
        <p:nvSpPr>
          <p:cNvPr id="10" name="Title 1">
            <a:extLst>
              <a:ext uri="{FF2B5EF4-FFF2-40B4-BE49-F238E27FC236}">
                <a16:creationId xmlns="" xmlns:a16="http://schemas.microsoft.com/office/drawing/2014/main" id="{40B2D404-46F9-4546-B966-CEB6A55CD5F8}"/>
              </a:ext>
            </a:extLst>
          </p:cNvPr>
          <p:cNvSpPr>
            <a:spLocks noGrp="1"/>
          </p:cNvSpPr>
          <p:nvPr>
            <p:ph type="title"/>
          </p:nvPr>
        </p:nvSpPr>
        <p:spPr>
          <a:xfrm>
            <a:off x="1097280" y="286603"/>
            <a:ext cx="10058400" cy="1450757"/>
          </a:xfrm>
        </p:spPr>
        <p:txBody>
          <a:bodyPr/>
          <a:lstStyle/>
          <a:p>
            <a:r>
              <a:rPr lang="en-US" dirty="0"/>
              <a:t>Shifting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1">
                                            <p:txEl>
                                              <p:pRg st="0" end="0"/>
                                            </p:txEl>
                                          </p:spTgt>
                                        </p:tgtEl>
                                        <p:attrNameLst>
                                          <p:attrName>style.visibility</p:attrName>
                                        </p:attrNameLst>
                                      </p:cBhvr>
                                      <p:to>
                                        <p:strVal val="visible"/>
                                      </p:to>
                                    </p:set>
                                    <p:animEffect transition="in" filter="blinds(horizontal)">
                                      <p:cBhvr>
                                        <p:cTn id="7" dur="500"/>
                                        <p:tgtEl>
                                          <p:spTgt spid="6656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6561">
                                            <p:txEl>
                                              <p:pRg st="1" end="1"/>
                                            </p:txEl>
                                          </p:spTgt>
                                        </p:tgtEl>
                                        <p:attrNameLst>
                                          <p:attrName>style.visibility</p:attrName>
                                        </p:attrNameLst>
                                      </p:cBhvr>
                                      <p:to>
                                        <p:strVal val="visible"/>
                                      </p:to>
                                    </p:set>
                                    <p:animEffect transition="in" filter="blinds(horizontal)">
                                      <p:cBhvr>
                                        <p:cTn id="10" dur="500"/>
                                        <p:tgtEl>
                                          <p:spTgt spid="6656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6561">
                                            <p:txEl>
                                              <p:pRg st="2" end="2"/>
                                            </p:txEl>
                                          </p:spTgt>
                                        </p:tgtEl>
                                        <p:attrNameLst>
                                          <p:attrName>style.visibility</p:attrName>
                                        </p:attrNameLst>
                                      </p:cBhvr>
                                      <p:to>
                                        <p:strVal val="visible"/>
                                      </p:to>
                                    </p:set>
                                    <p:animEffect transition="in" filter="blinds(horizontal)">
                                      <p:cBhvr>
                                        <p:cTn id="13" dur="500"/>
                                        <p:tgtEl>
                                          <p:spTgt spid="6656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6561">
                                            <p:txEl>
                                              <p:pRg st="3" end="3"/>
                                            </p:txEl>
                                          </p:spTgt>
                                        </p:tgtEl>
                                        <p:attrNameLst>
                                          <p:attrName>style.visibility</p:attrName>
                                        </p:attrNameLst>
                                      </p:cBhvr>
                                      <p:to>
                                        <p:strVal val="visible"/>
                                      </p:to>
                                    </p:set>
                                    <p:animEffect transition="in" filter="blinds(horizontal)">
                                      <p:cBhvr>
                                        <p:cTn id="16" dur="500"/>
                                        <p:tgtEl>
                                          <p:spTgt spid="66561">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6561">
                                            <p:txEl>
                                              <p:pRg st="4" end="4"/>
                                            </p:txEl>
                                          </p:spTgt>
                                        </p:tgtEl>
                                        <p:attrNameLst>
                                          <p:attrName>style.visibility</p:attrName>
                                        </p:attrNameLst>
                                      </p:cBhvr>
                                      <p:to>
                                        <p:strVal val="visible"/>
                                      </p:to>
                                    </p:set>
                                    <p:animEffect transition="in" filter="blinds(horizontal)">
                                      <p:cBhvr>
                                        <p:cTn id="19" dur="500"/>
                                        <p:tgtEl>
                                          <p:spTgt spid="66561">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6564"/>
                                        </p:tgtEl>
                                        <p:attrNameLst>
                                          <p:attrName>style.visibility</p:attrName>
                                        </p:attrNameLst>
                                      </p:cBhvr>
                                      <p:to>
                                        <p:strVal val="visible"/>
                                      </p:to>
                                    </p:set>
                                    <p:animEffect transition="in" filter="blinds(horizontal)">
                                      <p:cBhvr>
                                        <p:cTn id="22"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8DA3D8-DFD8-4CEF-87BF-6C6B3ADF159E}"/>
              </a:ext>
            </a:extLst>
          </p:cNvPr>
          <p:cNvSpPr>
            <a:spLocks noGrp="1"/>
          </p:cNvSpPr>
          <p:nvPr>
            <p:ph type="title"/>
          </p:nvPr>
        </p:nvSpPr>
        <p:spPr/>
        <p:txBody>
          <a:bodyPr/>
          <a:lstStyle/>
          <a:p>
            <a:r>
              <a:rPr lang="en-US" dirty="0"/>
              <a:t>Shifting – example </a:t>
            </a:r>
          </a:p>
        </p:txBody>
      </p:sp>
      <p:pic>
        <p:nvPicPr>
          <p:cNvPr id="4" name="Picture 3">
            <a:extLst>
              <a:ext uri="{FF2B5EF4-FFF2-40B4-BE49-F238E27FC236}">
                <a16:creationId xmlns="" xmlns:a16="http://schemas.microsoft.com/office/drawing/2014/main" id="{38DB8C4D-9EEF-459F-AB30-800DF090B2F3}"/>
              </a:ext>
            </a:extLst>
          </p:cNvPr>
          <p:cNvPicPr>
            <a:picLocks noChangeAspect="1"/>
          </p:cNvPicPr>
          <p:nvPr/>
        </p:nvPicPr>
        <p:blipFill>
          <a:blip r:embed="rId2"/>
          <a:stretch>
            <a:fillRect/>
          </a:stretch>
        </p:blipFill>
        <p:spPr>
          <a:xfrm>
            <a:off x="1097280" y="1979648"/>
            <a:ext cx="7122834" cy="3400427"/>
          </a:xfrm>
          <a:prstGeom prst="rect">
            <a:avLst/>
          </a:prstGeom>
        </p:spPr>
      </p:pic>
      <p:sp>
        <p:nvSpPr>
          <p:cNvPr id="5" name="TextBox 4">
            <a:extLst>
              <a:ext uri="{FF2B5EF4-FFF2-40B4-BE49-F238E27FC236}">
                <a16:creationId xmlns="" xmlns:a16="http://schemas.microsoft.com/office/drawing/2014/main" id="{D0FC27EE-6EA6-4175-9B73-7097560ABCD6}"/>
              </a:ext>
            </a:extLst>
          </p:cNvPr>
          <p:cNvSpPr txBox="1"/>
          <p:nvPr/>
        </p:nvSpPr>
        <p:spPr>
          <a:xfrm>
            <a:off x="7809892" y="2679979"/>
            <a:ext cx="3477234" cy="1200329"/>
          </a:xfrm>
          <a:prstGeom prst="rect">
            <a:avLst/>
          </a:prstGeom>
          <a:noFill/>
          <a:ln>
            <a:solidFill>
              <a:srgbClr val="FFC000"/>
            </a:solidFill>
          </a:ln>
        </p:spPr>
        <p:txBody>
          <a:bodyPr wrap="none" rtlCol="0">
            <a:spAutoFit/>
          </a:bodyPr>
          <a:lstStyle/>
          <a:p>
            <a:r>
              <a:rPr lang="en-US" altLang="en-US" sz="2400" i="1" dirty="0">
                <a:solidFill>
                  <a:srgbClr val="CC0066"/>
                </a:solidFill>
                <a:ea typeface="ＭＳ Ｐゴシック" panose="020B0600070205080204" pitchFamily="34" charset="-128"/>
              </a:rPr>
              <a:t>Step 1. f</a:t>
            </a:r>
            <a:r>
              <a:rPr lang="en-US" altLang="en-US" sz="2400" dirty="0">
                <a:solidFill>
                  <a:srgbClr val="CC0066"/>
                </a:solidFill>
                <a:ea typeface="ＭＳ Ｐゴシック" panose="020B0600070205080204" pitchFamily="34" charset="-128"/>
              </a:rPr>
              <a:t>(</a:t>
            </a:r>
            <a:r>
              <a:rPr lang="en-US" altLang="en-US" sz="2400" i="1" dirty="0">
                <a:solidFill>
                  <a:srgbClr val="CC0066"/>
                </a:solidFill>
                <a:ea typeface="ＭＳ Ｐゴシック" panose="020B0600070205080204" pitchFamily="34" charset="-128"/>
              </a:rPr>
              <a:t>x</a:t>
            </a:r>
            <a:r>
              <a:rPr lang="en-US" altLang="en-US" sz="2400" dirty="0">
                <a:solidFill>
                  <a:srgbClr val="CC0066"/>
                </a:solidFill>
                <a:ea typeface="ＭＳ Ｐゴシック" panose="020B0600070205080204" pitchFamily="34" charset="-128"/>
              </a:rPr>
              <a:t>) </a:t>
            </a:r>
            <a:r>
              <a:rPr lang="en-US" altLang="en-US" sz="2400" dirty="0">
                <a:solidFill>
                  <a:srgbClr val="CC0066"/>
                </a:solidFill>
                <a:ea typeface="ＭＳ Ｐゴシック" panose="020B0600070205080204" pitchFamily="34" charset="-128"/>
                <a:sym typeface="Symbol" panose="05050102010706020507" pitchFamily="18" charset="2"/>
              </a:rPr>
              <a:t> </a:t>
            </a:r>
            <a:r>
              <a:rPr lang="en-US" altLang="en-US" sz="2400" i="1" dirty="0">
                <a:solidFill>
                  <a:srgbClr val="CC0066"/>
                </a:solidFill>
                <a:ea typeface="ＭＳ Ｐゴシック" panose="020B0600070205080204" pitchFamily="34" charset="-128"/>
              </a:rPr>
              <a:t>f</a:t>
            </a:r>
            <a:r>
              <a:rPr lang="en-US" altLang="en-US" sz="2400" dirty="0">
                <a:solidFill>
                  <a:srgbClr val="CC0066"/>
                </a:solidFill>
                <a:ea typeface="ＭＳ Ｐゴシック" panose="020B0600070205080204" pitchFamily="34" charset="-128"/>
              </a:rPr>
              <a:t>(</a:t>
            </a:r>
            <a:r>
              <a:rPr lang="en-US" altLang="en-US" sz="2400" i="1" dirty="0">
                <a:solidFill>
                  <a:srgbClr val="CC0066"/>
                </a:solidFill>
                <a:ea typeface="ＭＳ Ｐゴシック" panose="020B0600070205080204" pitchFamily="34" charset="-128"/>
              </a:rPr>
              <a:t>x + 3</a:t>
            </a:r>
            <a:r>
              <a:rPr lang="en-US" altLang="en-US" sz="2400" dirty="0">
                <a:solidFill>
                  <a:srgbClr val="CC0066"/>
                </a:solidFill>
                <a:ea typeface="ＭＳ Ｐゴシック" panose="020B0600070205080204" pitchFamily="34" charset="-128"/>
              </a:rPr>
              <a:t>)</a:t>
            </a:r>
          </a:p>
          <a:p>
            <a:endParaRPr lang="en-US" sz="2400" dirty="0">
              <a:solidFill>
                <a:srgbClr val="CC0066"/>
              </a:solidFill>
              <a:ea typeface="ＭＳ Ｐゴシック" panose="020B0600070205080204" pitchFamily="34" charset="-128"/>
            </a:endParaRPr>
          </a:p>
          <a:p>
            <a:r>
              <a:rPr lang="en-US" sz="2400" dirty="0">
                <a:solidFill>
                  <a:srgbClr val="CC0066"/>
                </a:solidFill>
                <a:ea typeface="ＭＳ Ｐゴシック" panose="020B0600070205080204" pitchFamily="34" charset="-128"/>
              </a:rPr>
              <a:t>Step 2. </a:t>
            </a:r>
            <a:r>
              <a:rPr lang="en-US" altLang="en-US" sz="2400" i="1" dirty="0">
                <a:solidFill>
                  <a:srgbClr val="CC0066"/>
                </a:solidFill>
                <a:ea typeface="ＭＳ Ｐゴシック" panose="020B0600070205080204" pitchFamily="34" charset="-128"/>
              </a:rPr>
              <a:t>f</a:t>
            </a:r>
            <a:r>
              <a:rPr lang="en-US" altLang="en-US" sz="2400" dirty="0">
                <a:solidFill>
                  <a:srgbClr val="CC0066"/>
                </a:solidFill>
                <a:ea typeface="ＭＳ Ｐゴシック" panose="020B0600070205080204" pitchFamily="34" charset="-128"/>
              </a:rPr>
              <a:t>(</a:t>
            </a:r>
            <a:r>
              <a:rPr lang="en-US" altLang="en-US" sz="2400" i="1" dirty="0">
                <a:solidFill>
                  <a:srgbClr val="CC0066"/>
                </a:solidFill>
                <a:ea typeface="ＭＳ Ｐゴシック" panose="020B0600070205080204" pitchFamily="34" charset="-128"/>
              </a:rPr>
              <a:t>x</a:t>
            </a:r>
            <a:r>
              <a:rPr lang="en-US" altLang="en-US" sz="2400" dirty="0">
                <a:solidFill>
                  <a:srgbClr val="CC0066"/>
                </a:solidFill>
                <a:ea typeface="ＭＳ Ｐゴシック" panose="020B0600070205080204" pitchFamily="34" charset="-128"/>
              </a:rPr>
              <a:t>) </a:t>
            </a:r>
            <a:r>
              <a:rPr lang="en-US" altLang="en-US" sz="2400">
                <a:solidFill>
                  <a:srgbClr val="CC0066"/>
                </a:solidFill>
                <a:ea typeface="ＭＳ Ｐゴシック" panose="020B0600070205080204" pitchFamily="34" charset="-128"/>
                <a:sym typeface="Symbol" panose="05050102010706020507" pitchFamily="18" charset="2"/>
              </a:rPr>
              <a:t> </a:t>
            </a:r>
            <a:r>
              <a:rPr lang="en-US" altLang="en-US" sz="2400" i="1" smtClean="0">
                <a:solidFill>
                  <a:srgbClr val="CC0066"/>
                </a:solidFill>
                <a:ea typeface="ＭＳ Ｐゴシック" panose="020B0600070205080204" pitchFamily="34" charset="-128"/>
              </a:rPr>
              <a:t>f</a:t>
            </a:r>
            <a:r>
              <a:rPr lang="en-US" altLang="en-US" sz="2400" smtClean="0">
                <a:solidFill>
                  <a:srgbClr val="CC0066"/>
                </a:solidFill>
                <a:ea typeface="ＭＳ Ｐゴシック" panose="020B0600070205080204" pitchFamily="34" charset="-128"/>
              </a:rPr>
              <a:t>(</a:t>
            </a:r>
            <a:r>
              <a:rPr lang="en-US" altLang="en-US" sz="2400" i="1" smtClean="0">
                <a:solidFill>
                  <a:srgbClr val="CC0066"/>
                </a:solidFill>
                <a:ea typeface="ＭＳ Ｐゴシック" panose="020B0600070205080204" pitchFamily="34" charset="-128"/>
              </a:rPr>
              <a:t>x+3</a:t>
            </a:r>
            <a:r>
              <a:rPr lang="en-US" altLang="en-US" sz="2400" smtClean="0">
                <a:solidFill>
                  <a:srgbClr val="CC0066"/>
                </a:solidFill>
                <a:ea typeface="ＭＳ Ｐゴシック" panose="020B0600070205080204" pitchFamily="34" charset="-128"/>
              </a:rPr>
              <a:t>) </a:t>
            </a:r>
            <a:r>
              <a:rPr lang="en-US" altLang="en-US" sz="2400" dirty="0">
                <a:solidFill>
                  <a:srgbClr val="CC0066"/>
                </a:solidFill>
                <a:ea typeface="ＭＳ Ｐゴシック" panose="020B0600070205080204" pitchFamily="34" charset="-128"/>
              </a:rPr>
              <a:t>+ 1</a:t>
            </a:r>
          </a:p>
        </p:txBody>
      </p:sp>
      <p:sp>
        <p:nvSpPr>
          <p:cNvPr id="3" name="Rectangle 2"/>
          <p:cNvSpPr/>
          <p:nvPr/>
        </p:nvSpPr>
        <p:spPr>
          <a:xfrm>
            <a:off x="5593976" y="4894729"/>
            <a:ext cx="2111189" cy="618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65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0" nodeType="clickEffect">
                                  <p:stCondLst>
                                    <p:cond delay="0"/>
                                  </p:stCondLst>
                                  <p:childTnLst>
                                    <p:animEffect transition="out" filter="fade">
                                      <p:cBhvr>
                                        <p:cTn id="11" dur="1000"/>
                                        <p:tgtEl>
                                          <p:spTgt spid="3"/>
                                        </p:tgtEl>
                                      </p:cBhvr>
                                    </p:animEffect>
                                    <p:anim calcmode="lin" valueType="num">
                                      <p:cBhvr>
                                        <p:cTn id="12" dur="1000"/>
                                        <p:tgtEl>
                                          <p:spTgt spid="3"/>
                                        </p:tgtEl>
                                        <p:attrNameLst>
                                          <p:attrName>ppt_x</p:attrName>
                                        </p:attrNameLst>
                                      </p:cBhvr>
                                      <p:tavLst>
                                        <p:tav tm="0">
                                          <p:val>
                                            <p:strVal val="ppt_x"/>
                                          </p:val>
                                        </p:tav>
                                        <p:tav tm="100000">
                                          <p:val>
                                            <p:strVal val="ppt_x"/>
                                          </p:val>
                                        </p:tav>
                                      </p:tavLst>
                                    </p:anim>
                                    <p:anim calcmode="lin" valueType="num">
                                      <p:cBhvr>
                                        <p:cTn id="13" dur="1000"/>
                                        <p:tgtEl>
                                          <p:spTgt spid="3"/>
                                        </p:tgtEl>
                                        <p:attrNameLst>
                                          <p:attrName>ppt_y</p:attrName>
                                        </p:attrNameLst>
                                      </p:cBhvr>
                                      <p:tavLst>
                                        <p:tav tm="0">
                                          <p:val>
                                            <p:strVal val="ppt_y"/>
                                          </p:val>
                                        </p:tav>
                                        <p:tav tm="100000">
                                          <p:val>
                                            <p:strVal val="ppt_y+.1"/>
                                          </p:val>
                                        </p:tav>
                                      </p:tavLst>
                                    </p:anim>
                                    <p:set>
                                      <p:cBhvr>
                                        <p:cTn id="14"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p:cNvPr>
          <p:cNvSpPr>
            <a:spLocks noGrp="1" noChangeArrowheads="1"/>
          </p:cNvSpPr>
          <p:nvPr>
            <p:ph idx="1"/>
          </p:nvPr>
        </p:nvSpPr>
        <p:spPr>
          <a:xfrm>
            <a:off x="1639888" y="1066801"/>
            <a:ext cx="4760912" cy="5635625"/>
          </a:xfrm>
        </p:spPr>
        <p:txBody>
          <a:bodyPr/>
          <a:lstStyle/>
          <a:p>
            <a:pPr marL="61913" indent="-61913">
              <a:lnSpc>
                <a:spcPct val="125000"/>
              </a:lnSpc>
              <a:spcBef>
                <a:spcPct val="50000"/>
              </a:spcBef>
              <a:buBlip>
                <a:blip r:embed="rId3"/>
              </a:buBlip>
              <a:tabLst>
                <a:tab pos="1196975" algn="l"/>
              </a:tabLst>
              <a:defRPr/>
            </a:pPr>
            <a:r>
              <a:rPr lang="en-US" altLang="en-US" sz="2600" dirty="0">
                <a:latin typeface="Times New Roman" panose="02020603050405020304" pitchFamily="18" charset="0"/>
              </a:rPr>
              <a:t> Suppose </a:t>
            </a:r>
            <a:r>
              <a:rPr lang="en-US" altLang="en-US" sz="2600" i="1" dirty="0">
                <a:latin typeface="Times New Roman" panose="02020603050405020304" pitchFamily="18" charset="0"/>
              </a:rPr>
              <a:t>c</a:t>
            </a:r>
            <a:r>
              <a:rPr lang="en-US" altLang="en-US" sz="2600" dirty="0">
                <a:latin typeface="Times New Roman" panose="02020603050405020304" pitchFamily="18" charset="0"/>
              </a:rPr>
              <a:t> &gt; 1. </a:t>
            </a:r>
          </a:p>
          <a:p>
            <a:pPr marL="338138" lvl="1" indent="-338138">
              <a:lnSpc>
                <a:spcPct val="125000"/>
              </a:lnSpc>
              <a:spcBef>
                <a:spcPct val="50000"/>
              </a:spcBef>
              <a:buBlip>
                <a:blip r:embed="rId4"/>
              </a:buBlip>
              <a:tabLst>
                <a:tab pos="1196975" algn="l"/>
              </a:tabLst>
              <a:defRPr/>
            </a:pPr>
            <a:r>
              <a:rPr lang="en-US" altLang="en-US" sz="2600" dirty="0">
                <a:latin typeface="Times New Roman" panose="02020603050405020304" pitchFamily="18" charset="0"/>
              </a:rPr>
              <a:t> To obtain the gr of </a:t>
            </a:r>
            <a:r>
              <a:rPr lang="en-US" altLang="en-US" sz="2600" i="1" dirty="0">
                <a:solidFill>
                  <a:schemeClr val="accent2"/>
                </a:solidFill>
                <a:latin typeface="Times New Roman" panose="02020603050405020304" pitchFamily="18" charset="0"/>
              </a:rPr>
              <a:t>y</a:t>
            </a:r>
            <a:r>
              <a:rPr lang="en-US" altLang="en-US" sz="2600" dirty="0">
                <a:solidFill>
                  <a:schemeClr val="accent2"/>
                </a:solidFill>
                <a:latin typeface="Times New Roman" panose="02020603050405020304" pitchFamily="18" charset="0"/>
              </a:rPr>
              <a:t> = </a:t>
            </a:r>
            <a:r>
              <a:rPr lang="en-US" altLang="en-US" sz="2600" i="1" dirty="0">
                <a:solidFill>
                  <a:schemeClr val="accent2"/>
                </a:solidFill>
                <a:latin typeface="Times New Roman" panose="02020603050405020304" pitchFamily="18" charset="0"/>
              </a:rPr>
              <a:t>c f</a:t>
            </a:r>
            <a:r>
              <a:rPr lang="en-US" altLang="en-US" sz="2600" dirty="0">
                <a:solidFill>
                  <a:schemeClr val="accent2"/>
                </a:solidFill>
                <a:latin typeface="Times New Roman" panose="02020603050405020304" pitchFamily="18" charset="0"/>
              </a:rPr>
              <a:t>(</a:t>
            </a:r>
            <a:r>
              <a:rPr lang="en-US" altLang="en-US" sz="2600" i="1" dirty="0">
                <a:solidFill>
                  <a:schemeClr val="accent2"/>
                </a:solidFill>
                <a:latin typeface="Times New Roman" panose="02020603050405020304" pitchFamily="18" charset="0"/>
              </a:rPr>
              <a:t>x</a:t>
            </a:r>
            <a:r>
              <a:rPr lang="en-US" altLang="en-US" sz="2600" dirty="0">
                <a:solidFill>
                  <a:schemeClr val="accent2"/>
                </a:solidFill>
                <a:latin typeface="Times New Roman" panose="02020603050405020304" pitchFamily="18" charset="0"/>
              </a:rPr>
              <a:t>)</a:t>
            </a:r>
            <a:r>
              <a:rPr lang="en-US" altLang="en-US" sz="2600" dirty="0">
                <a:latin typeface="Times New Roman" panose="02020603050405020304" pitchFamily="18" charset="0"/>
              </a:rPr>
              <a:t>, </a:t>
            </a:r>
            <a:r>
              <a:rPr lang="en-US" altLang="en-US" sz="2600" dirty="0">
                <a:solidFill>
                  <a:schemeClr val="accent2"/>
                </a:solidFill>
                <a:latin typeface="Times New Roman" panose="02020603050405020304" pitchFamily="18" charset="0"/>
              </a:rPr>
              <a:t>stretch </a:t>
            </a:r>
            <a:r>
              <a:rPr lang="en-US" altLang="en-US" sz="2600" dirty="0">
                <a:latin typeface="Times New Roman" panose="02020603050405020304" pitchFamily="18" charset="0"/>
              </a:rPr>
              <a:t>the graph of </a:t>
            </a:r>
            <a:r>
              <a:rPr lang="en-US" altLang="en-US" sz="2600" i="1" dirty="0">
                <a:latin typeface="Times New Roman" panose="02020603050405020304" pitchFamily="18" charset="0"/>
              </a:rPr>
              <a:t>y = f</a:t>
            </a:r>
            <a:r>
              <a:rPr lang="en-US" altLang="en-US" sz="2600" dirty="0">
                <a:latin typeface="Times New Roman" panose="02020603050405020304" pitchFamily="18" charset="0"/>
              </a:rPr>
              <a:t>(</a:t>
            </a:r>
            <a:r>
              <a:rPr lang="en-US" altLang="en-US" sz="2600" i="1" dirty="0">
                <a:latin typeface="Times New Roman" panose="02020603050405020304" pitchFamily="18" charset="0"/>
              </a:rPr>
              <a:t>x</a:t>
            </a:r>
            <a:r>
              <a:rPr lang="en-US" altLang="en-US" sz="2600" dirty="0">
                <a:latin typeface="Times New Roman" panose="02020603050405020304" pitchFamily="18" charset="0"/>
              </a:rPr>
              <a:t>) </a:t>
            </a:r>
            <a:br>
              <a:rPr lang="en-US" altLang="en-US" sz="2600" dirty="0">
                <a:latin typeface="Times New Roman" panose="02020603050405020304" pitchFamily="18" charset="0"/>
              </a:rPr>
            </a:br>
            <a:r>
              <a:rPr lang="en-US" altLang="en-US" sz="2600" dirty="0">
                <a:solidFill>
                  <a:schemeClr val="accent2"/>
                </a:solidFill>
                <a:latin typeface="Times New Roman" panose="02020603050405020304" pitchFamily="18" charset="0"/>
              </a:rPr>
              <a:t>vertically</a:t>
            </a:r>
            <a:r>
              <a:rPr lang="en-US" altLang="en-US" sz="2600" dirty="0">
                <a:latin typeface="Times New Roman" panose="02020603050405020304" pitchFamily="18" charset="0"/>
              </a:rPr>
              <a:t> by a factor of </a:t>
            </a:r>
            <a:r>
              <a:rPr lang="en-US" altLang="en-US" sz="2600" i="1" dirty="0">
                <a:latin typeface="Times New Roman" panose="02020603050405020304" pitchFamily="18" charset="0"/>
              </a:rPr>
              <a:t>c.</a:t>
            </a:r>
          </a:p>
          <a:p>
            <a:pPr marL="338138" lvl="1" indent="-161925">
              <a:lnSpc>
                <a:spcPct val="125000"/>
              </a:lnSpc>
              <a:spcBef>
                <a:spcPct val="50000"/>
              </a:spcBef>
              <a:buBlip>
                <a:blip r:embed="rId4"/>
              </a:buBlip>
              <a:tabLst>
                <a:tab pos="1196975" algn="l"/>
              </a:tabLst>
              <a:defRPr/>
            </a:pPr>
            <a:r>
              <a:rPr lang="en-US" altLang="en-US" sz="2600" dirty="0">
                <a:latin typeface="Times New Roman" panose="02020603050405020304" pitchFamily="18" charset="0"/>
              </a:rPr>
              <a:t> To obtain the graph of </a:t>
            </a:r>
          </a:p>
          <a:p>
            <a:pPr marL="176213" lvl="1" indent="0">
              <a:lnSpc>
                <a:spcPct val="125000"/>
              </a:lnSpc>
              <a:spcBef>
                <a:spcPct val="50000"/>
              </a:spcBef>
              <a:buNone/>
              <a:tabLst>
                <a:tab pos="1196975" algn="l"/>
              </a:tabLst>
              <a:defRPr/>
            </a:pPr>
            <a:r>
              <a:rPr lang="en-US" altLang="en-US" sz="2600" i="1" dirty="0">
                <a:solidFill>
                  <a:schemeClr val="accent2"/>
                </a:solidFill>
                <a:latin typeface="Times New Roman" panose="02020603050405020304" pitchFamily="18" charset="0"/>
              </a:rPr>
              <a:t>y</a:t>
            </a:r>
            <a:r>
              <a:rPr lang="en-US" altLang="en-US" sz="2600" dirty="0">
                <a:solidFill>
                  <a:schemeClr val="accent2"/>
                </a:solidFill>
                <a:latin typeface="Times New Roman" panose="02020603050405020304" pitchFamily="18" charset="0"/>
              </a:rPr>
              <a:t> = (1/</a:t>
            </a:r>
            <a:r>
              <a:rPr lang="en-US" altLang="en-US" sz="2600" i="1" dirty="0">
                <a:solidFill>
                  <a:schemeClr val="accent2"/>
                </a:solidFill>
                <a:latin typeface="Times New Roman" panose="02020603050405020304" pitchFamily="18" charset="0"/>
              </a:rPr>
              <a:t>c</a:t>
            </a:r>
            <a:r>
              <a:rPr lang="en-US" altLang="en-US" sz="2600" dirty="0">
                <a:solidFill>
                  <a:schemeClr val="accent2"/>
                </a:solidFill>
                <a:latin typeface="Times New Roman" panose="02020603050405020304" pitchFamily="18" charset="0"/>
              </a:rPr>
              <a:t>)</a:t>
            </a:r>
            <a:r>
              <a:rPr lang="en-US" altLang="en-US" sz="2600" i="1" dirty="0">
                <a:solidFill>
                  <a:schemeClr val="accent2"/>
                </a:solidFill>
                <a:latin typeface="Times New Roman" panose="02020603050405020304" pitchFamily="18" charset="0"/>
              </a:rPr>
              <a:t>f</a:t>
            </a:r>
            <a:r>
              <a:rPr lang="en-US" altLang="en-US" sz="2600" dirty="0">
                <a:solidFill>
                  <a:schemeClr val="accent2"/>
                </a:solidFill>
                <a:latin typeface="Times New Roman" panose="02020603050405020304" pitchFamily="18" charset="0"/>
              </a:rPr>
              <a:t>(</a:t>
            </a:r>
            <a:r>
              <a:rPr lang="en-US" altLang="en-US" sz="2600" i="1" dirty="0">
                <a:solidFill>
                  <a:schemeClr val="accent2"/>
                </a:solidFill>
                <a:latin typeface="Times New Roman" panose="02020603050405020304" pitchFamily="18" charset="0"/>
              </a:rPr>
              <a:t>x</a:t>
            </a:r>
            <a:r>
              <a:rPr lang="en-US" altLang="en-US" sz="2600" dirty="0">
                <a:solidFill>
                  <a:schemeClr val="accent2"/>
                </a:solidFill>
                <a:latin typeface="Times New Roman" panose="02020603050405020304" pitchFamily="18" charset="0"/>
              </a:rPr>
              <a:t>)</a:t>
            </a:r>
            <a:r>
              <a:rPr lang="en-US" altLang="en-US" sz="2600" dirty="0">
                <a:latin typeface="Times New Roman" panose="02020603050405020304" pitchFamily="18" charset="0"/>
              </a:rPr>
              <a:t>, </a:t>
            </a:r>
            <a:r>
              <a:rPr lang="en-US" altLang="en-US" sz="2600" dirty="0">
                <a:solidFill>
                  <a:schemeClr val="accent2"/>
                </a:solidFill>
                <a:latin typeface="Times New Roman" panose="02020603050405020304" pitchFamily="18" charset="0"/>
              </a:rPr>
              <a:t>compress</a:t>
            </a:r>
            <a:r>
              <a:rPr lang="en-US" altLang="en-US" sz="2600" dirty="0">
                <a:latin typeface="Times New Roman" panose="02020603050405020304" pitchFamily="18" charset="0"/>
              </a:rPr>
              <a:t> the graph </a:t>
            </a:r>
            <a:br>
              <a:rPr lang="en-US" altLang="en-US" sz="2600" dirty="0">
                <a:latin typeface="Times New Roman" panose="02020603050405020304" pitchFamily="18" charset="0"/>
              </a:rPr>
            </a:br>
            <a:r>
              <a:rPr lang="en-US" altLang="en-US" sz="2600" dirty="0">
                <a:latin typeface="Times New Roman" panose="02020603050405020304" pitchFamily="18" charset="0"/>
              </a:rPr>
              <a:t>of </a:t>
            </a:r>
            <a:r>
              <a:rPr lang="en-US" altLang="en-US" sz="2600" i="1" dirty="0">
                <a:latin typeface="Times New Roman" panose="02020603050405020304" pitchFamily="18" charset="0"/>
              </a:rPr>
              <a:t>y = f</a:t>
            </a:r>
            <a:r>
              <a:rPr lang="en-US" altLang="en-US" sz="2600" dirty="0">
                <a:latin typeface="Times New Roman" panose="02020603050405020304" pitchFamily="18" charset="0"/>
              </a:rPr>
              <a:t>(</a:t>
            </a:r>
            <a:r>
              <a:rPr lang="en-US" altLang="en-US" sz="2600" i="1" dirty="0">
                <a:latin typeface="Times New Roman" panose="02020603050405020304" pitchFamily="18" charset="0"/>
              </a:rPr>
              <a:t>x</a:t>
            </a:r>
            <a:r>
              <a:rPr lang="en-US" altLang="en-US" sz="2600" dirty="0">
                <a:latin typeface="Times New Roman" panose="02020603050405020304" pitchFamily="18" charset="0"/>
              </a:rPr>
              <a:t>) vertically by </a:t>
            </a:r>
            <a:br>
              <a:rPr lang="en-US" altLang="en-US" sz="2600" dirty="0">
                <a:latin typeface="Times New Roman" panose="02020603050405020304" pitchFamily="18" charset="0"/>
              </a:rPr>
            </a:br>
            <a:r>
              <a:rPr lang="en-US" altLang="en-US" sz="2600" dirty="0">
                <a:latin typeface="Times New Roman" panose="02020603050405020304" pitchFamily="18" charset="0"/>
              </a:rPr>
              <a:t>a factor of </a:t>
            </a:r>
            <a:r>
              <a:rPr lang="en-US" altLang="en-US" sz="2600" i="1" dirty="0">
                <a:latin typeface="Times New Roman" panose="02020603050405020304" pitchFamily="18" charset="0"/>
              </a:rPr>
              <a:t>c.</a:t>
            </a:r>
            <a:endParaRPr lang="en-US" altLang="en-US" sz="2600" dirty="0">
              <a:latin typeface="Times New Roman" panose="02020603050405020304" pitchFamily="18" charset="0"/>
            </a:endParaRPr>
          </a:p>
        </p:txBody>
      </p:sp>
      <p:sp>
        <p:nvSpPr>
          <p:cNvPr id="116739" name="Rectangle 3"/>
          <p:cNvSpPr>
            <a:spLocks noChangeArrowheads="1"/>
          </p:cNvSpPr>
          <p:nvPr/>
        </p:nvSpPr>
        <p:spPr bwMode="auto">
          <a:xfrm>
            <a:off x="6078538" y="1684338"/>
            <a:ext cx="4437062" cy="4222750"/>
          </a:xfrm>
          <a:prstGeom prst="rect">
            <a:avLst/>
          </a:prstGeom>
          <a:noFill/>
          <a:ln w="9525">
            <a:solidFill>
              <a:srgbClr val="E45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cs typeface="Tahoma" panose="020B0604030504040204" pitchFamily="34" charset="0"/>
            </a:endParaRPr>
          </a:p>
        </p:txBody>
      </p:sp>
      <p:sp>
        <p:nvSpPr>
          <p:cNvPr id="116740" name="Text Box 4"/>
          <p:cNvSpPr txBox="1">
            <a:spLocks noChangeArrowheads="1"/>
          </p:cNvSpPr>
          <p:nvPr/>
        </p:nvSpPr>
        <p:spPr bwMode="auto">
          <a:xfrm>
            <a:off x="1716088" y="596901"/>
            <a:ext cx="6629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cs typeface="Tahoma" panose="020B0604030504040204" pitchFamily="34" charset="0"/>
              </a:rPr>
              <a:t>TRANSFORMATIONS</a:t>
            </a:r>
          </a:p>
        </p:txBody>
      </p:sp>
      <p:pic>
        <p:nvPicPr>
          <p:cNvPr id="116741" name="Picture 5" descr="0103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9363" y="1909763"/>
            <a:ext cx="4032250"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2" name="Text Box 6"/>
          <p:cNvSpPr txBox="1">
            <a:spLocks noChangeArrowheads="1"/>
          </p:cNvSpPr>
          <p:nvPr/>
        </p:nvSpPr>
        <p:spPr bwMode="auto">
          <a:xfrm>
            <a:off x="6985000" y="950913"/>
            <a:ext cx="276860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cs typeface="Tahoma" panose="020B0604030504040204" pitchFamily="34" charset="0"/>
              </a:rPr>
              <a:t>How about the case c&lt;1?</a:t>
            </a:r>
          </a:p>
        </p:txBody>
      </p:sp>
      <p:sp>
        <p:nvSpPr>
          <p:cNvPr id="7" name="Rectangle 6"/>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999307656"/>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p:cNvPr>
          <p:cNvSpPr>
            <a:spLocks noGrp="1" noChangeArrowheads="1"/>
          </p:cNvSpPr>
          <p:nvPr>
            <p:ph idx="1"/>
          </p:nvPr>
        </p:nvSpPr>
        <p:spPr>
          <a:xfrm>
            <a:off x="811369" y="2238764"/>
            <a:ext cx="9856630" cy="2732481"/>
          </a:xfrm>
          <a:extLst/>
        </p:spPr>
        <p:txBody>
          <a:bodyPr/>
          <a:lstStyle/>
          <a:p>
            <a:pPr lvl="1">
              <a:tabLst>
                <a:tab pos="1150938" algn="l"/>
              </a:tabLst>
              <a:defRPr/>
            </a:pPr>
            <a:r>
              <a:rPr lang="en-US" dirty="0">
                <a:latin typeface="+mn-lt"/>
              </a:rPr>
              <a:t>To obtain the graph of </a:t>
            </a:r>
            <a:r>
              <a:rPr lang="en-US" i="1" dirty="0">
                <a:solidFill>
                  <a:srgbClr val="CC0066"/>
                </a:solidFill>
                <a:latin typeface="+mn-lt"/>
              </a:rPr>
              <a:t>y</a:t>
            </a:r>
            <a:r>
              <a:rPr lang="en-US" dirty="0">
                <a:solidFill>
                  <a:srgbClr val="CC0066"/>
                </a:solidFill>
                <a:latin typeface="+mn-lt"/>
              </a:rPr>
              <a:t> = </a:t>
            </a:r>
            <a:r>
              <a:rPr lang="en-US" i="1" dirty="0">
                <a:solidFill>
                  <a:srgbClr val="CC0066"/>
                </a:solidFill>
                <a:latin typeface="+mn-lt"/>
              </a:rPr>
              <a:t>f</a:t>
            </a:r>
            <a:r>
              <a:rPr lang="en-US" dirty="0">
                <a:solidFill>
                  <a:srgbClr val="CC0066"/>
                </a:solidFill>
                <a:latin typeface="+mn-lt"/>
              </a:rPr>
              <a:t>(</a:t>
            </a:r>
            <a:r>
              <a:rPr lang="en-US" i="1" dirty="0">
                <a:solidFill>
                  <a:srgbClr val="CC0066"/>
                </a:solidFill>
                <a:latin typeface="+mn-lt"/>
              </a:rPr>
              <a:t>cx</a:t>
            </a:r>
            <a:r>
              <a:rPr lang="en-US" dirty="0">
                <a:solidFill>
                  <a:srgbClr val="CC0066"/>
                </a:solidFill>
                <a:latin typeface="+mn-lt"/>
              </a:rPr>
              <a:t>),</a:t>
            </a:r>
            <a:r>
              <a:rPr lang="en-US" dirty="0">
                <a:latin typeface="+mn-lt"/>
              </a:rPr>
              <a:t>  compress </a:t>
            </a:r>
            <a:r>
              <a:rPr lang="en-US" dirty="0" smtClean="0">
                <a:latin typeface="+mn-lt"/>
              </a:rPr>
              <a:t>the </a:t>
            </a:r>
            <a:r>
              <a:rPr lang="en-US" dirty="0">
                <a:latin typeface="+mn-lt"/>
              </a:rPr>
              <a:t>graph of </a:t>
            </a:r>
            <a:r>
              <a:rPr lang="en-US" i="1" dirty="0">
                <a:latin typeface="+mn-lt"/>
              </a:rPr>
              <a:t>y = f</a:t>
            </a:r>
            <a:r>
              <a:rPr lang="en-US" dirty="0">
                <a:latin typeface="+mn-lt"/>
              </a:rPr>
              <a:t>(</a:t>
            </a:r>
            <a:r>
              <a:rPr lang="en-US" i="1" dirty="0">
                <a:latin typeface="+mn-lt"/>
              </a:rPr>
              <a:t>x</a:t>
            </a:r>
            <a:r>
              <a:rPr lang="en-US" dirty="0">
                <a:latin typeface="+mn-lt"/>
              </a:rPr>
              <a:t>) </a:t>
            </a:r>
          </a:p>
          <a:p>
            <a:pPr marL="457200" lvl="1" indent="0">
              <a:buNone/>
              <a:tabLst>
                <a:tab pos="1150938" algn="l"/>
              </a:tabLst>
              <a:defRPr/>
            </a:pPr>
            <a:r>
              <a:rPr lang="en-US" dirty="0">
                <a:latin typeface="+mn-lt"/>
              </a:rPr>
              <a:t>horizontally  by a </a:t>
            </a:r>
            <a:r>
              <a:rPr lang="en-US" dirty="0" smtClean="0">
                <a:latin typeface="+mn-lt"/>
              </a:rPr>
              <a:t>factor </a:t>
            </a:r>
            <a:r>
              <a:rPr lang="en-US" dirty="0">
                <a:latin typeface="+mn-lt"/>
              </a:rPr>
              <a:t>of </a:t>
            </a:r>
            <a:r>
              <a:rPr lang="en-US" i="1" dirty="0">
                <a:latin typeface="+mn-lt"/>
              </a:rPr>
              <a:t>c.</a:t>
            </a:r>
            <a:endParaRPr lang="en-US" dirty="0">
              <a:latin typeface="+mn-lt"/>
            </a:endParaRPr>
          </a:p>
          <a:p>
            <a:pPr lvl="1">
              <a:tabLst>
                <a:tab pos="1150938" algn="l"/>
              </a:tabLst>
              <a:defRPr/>
            </a:pPr>
            <a:r>
              <a:rPr lang="en-US" dirty="0">
                <a:latin typeface="+mn-lt"/>
              </a:rPr>
              <a:t>To obtain the graph </a:t>
            </a:r>
            <a:r>
              <a:rPr lang="en-US" dirty="0" smtClean="0">
                <a:latin typeface="+mn-lt"/>
              </a:rPr>
              <a:t>of </a:t>
            </a:r>
            <a:r>
              <a:rPr lang="en-US" i="1" dirty="0">
                <a:latin typeface="+mn-lt"/>
              </a:rPr>
              <a:t>y</a:t>
            </a:r>
            <a:r>
              <a:rPr lang="en-US" dirty="0">
                <a:latin typeface="+mn-lt"/>
              </a:rPr>
              <a:t> = </a:t>
            </a:r>
            <a:r>
              <a:rPr lang="en-US" i="1" dirty="0">
                <a:latin typeface="+mn-lt"/>
              </a:rPr>
              <a:t>f</a:t>
            </a:r>
            <a:r>
              <a:rPr lang="en-US" dirty="0">
                <a:latin typeface="+mn-lt"/>
              </a:rPr>
              <a:t>(</a:t>
            </a:r>
            <a:r>
              <a:rPr lang="en-US" i="1" dirty="0">
                <a:latin typeface="+mn-lt"/>
              </a:rPr>
              <a:t>x</a:t>
            </a:r>
            <a:r>
              <a:rPr lang="en-US" dirty="0">
                <a:latin typeface="+mn-lt"/>
              </a:rPr>
              <a:t>/</a:t>
            </a:r>
            <a:r>
              <a:rPr lang="en-US" i="1" dirty="0">
                <a:latin typeface="+mn-lt"/>
              </a:rPr>
              <a:t>c</a:t>
            </a:r>
            <a:r>
              <a:rPr lang="en-US" dirty="0">
                <a:latin typeface="+mn-lt"/>
              </a:rPr>
              <a:t>), </a:t>
            </a:r>
            <a:r>
              <a:rPr lang="en-US" dirty="0" smtClean="0">
                <a:latin typeface="+mn-lt"/>
              </a:rPr>
              <a:t>stretch  </a:t>
            </a:r>
            <a:r>
              <a:rPr lang="en-US" dirty="0">
                <a:latin typeface="+mn-lt"/>
              </a:rPr>
              <a:t>the graph of </a:t>
            </a:r>
            <a:r>
              <a:rPr lang="en-US" i="1" dirty="0" smtClean="0">
                <a:latin typeface="+mn-lt"/>
              </a:rPr>
              <a:t>y </a:t>
            </a:r>
            <a:r>
              <a:rPr lang="en-US" i="1" dirty="0">
                <a:latin typeface="+mn-lt"/>
              </a:rPr>
              <a:t>= f</a:t>
            </a:r>
            <a:r>
              <a:rPr lang="en-US" dirty="0">
                <a:latin typeface="+mn-lt"/>
              </a:rPr>
              <a:t>(</a:t>
            </a:r>
            <a:r>
              <a:rPr lang="en-US" i="1" dirty="0">
                <a:latin typeface="+mn-lt"/>
              </a:rPr>
              <a:t>x</a:t>
            </a:r>
            <a:r>
              <a:rPr lang="en-US" dirty="0">
                <a:latin typeface="+mn-lt"/>
              </a:rPr>
              <a:t>) horizontally </a:t>
            </a:r>
            <a:r>
              <a:rPr lang="en-US" dirty="0" smtClean="0">
                <a:latin typeface="+mn-lt"/>
              </a:rPr>
              <a:t>by </a:t>
            </a:r>
            <a:r>
              <a:rPr lang="en-US" dirty="0">
                <a:latin typeface="+mn-lt"/>
              </a:rPr>
              <a:t>a factor  of </a:t>
            </a:r>
            <a:r>
              <a:rPr lang="en-US" i="1" dirty="0">
                <a:latin typeface="+mn-lt"/>
              </a:rPr>
              <a:t>c</a:t>
            </a:r>
            <a:r>
              <a:rPr lang="en-US" dirty="0">
                <a:latin typeface="+mn-lt"/>
              </a:rPr>
              <a:t>.</a:t>
            </a:r>
          </a:p>
        </p:txBody>
      </p:sp>
      <p:sp>
        <p:nvSpPr>
          <p:cNvPr id="118787" name="Text Box 4"/>
          <p:cNvSpPr txBox="1">
            <a:spLocks noChangeArrowheads="1"/>
          </p:cNvSpPr>
          <p:nvPr/>
        </p:nvSpPr>
        <p:spPr bwMode="auto">
          <a:xfrm>
            <a:off x="1420432" y="342900"/>
            <a:ext cx="6629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cs typeface="Tahoma" panose="020B0604030504040204" pitchFamily="34" charset="0"/>
              </a:rPr>
              <a:t>TRANSFORMATIONS</a:t>
            </a:r>
          </a:p>
        </p:txBody>
      </p:sp>
      <p:sp>
        <p:nvSpPr>
          <p:cNvPr id="5" name="Rectangle 4"/>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758056164"/>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2133600" y="4033838"/>
            <a:ext cx="8153400" cy="2133600"/>
          </a:xfrm>
          <a:prstGeom prst="rect">
            <a:avLst/>
          </a:prstGeom>
          <a:noFill/>
          <a:ln w="9525">
            <a:solidFill>
              <a:srgbClr val="E45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cs typeface="Tahoma" panose="020B0604030504040204" pitchFamily="34" charset="0"/>
            </a:endParaRPr>
          </a:p>
        </p:txBody>
      </p:sp>
      <p:pic>
        <p:nvPicPr>
          <p:cNvPr id="122883" name="Picture 3" descr="0103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151313"/>
            <a:ext cx="8001000" cy="193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4" name="Text Box 4"/>
          <p:cNvSpPr txBox="1">
            <a:spLocks noChangeArrowheads="1"/>
          </p:cNvSpPr>
          <p:nvPr/>
        </p:nvSpPr>
        <p:spPr bwMode="auto">
          <a:xfrm>
            <a:off x="2019300" y="563564"/>
            <a:ext cx="6629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FF0000"/>
                </a:solidFill>
                <a:cs typeface="Tahoma" panose="020B0604030504040204" pitchFamily="34" charset="0"/>
              </a:rPr>
              <a:t>NEW FUNCTIONS FROM OLD FUNCTIONS</a:t>
            </a:r>
          </a:p>
        </p:txBody>
      </p:sp>
      <p:sp>
        <p:nvSpPr>
          <p:cNvPr id="78852" name="Rectangle 5">
            <a:extLst/>
          </p:cNvPr>
          <p:cNvSpPr>
            <a:spLocks noChangeArrowheads="1"/>
          </p:cNvSpPr>
          <p:nvPr/>
        </p:nvSpPr>
        <p:spPr bwMode="auto">
          <a:xfrm>
            <a:off x="2286000" y="2833688"/>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lvl="1" eaLnBrk="1" hangingPunct="1">
              <a:buFont typeface="Wingdings" panose="05000000000000000000" pitchFamily="2" charset="2"/>
              <a:buChar char="§"/>
              <a:defRPr/>
            </a:pPr>
            <a:r>
              <a:rPr lang="en-US" dirty="0">
                <a:solidFill>
                  <a:srgbClr val="AC4600"/>
                </a:solidFill>
                <a:latin typeface="+mn-lt"/>
              </a:rPr>
              <a:t>                   by reflecting about the </a:t>
            </a:r>
            <a:r>
              <a:rPr lang="en-US" i="1" dirty="0">
                <a:solidFill>
                  <a:srgbClr val="AC4600"/>
                </a:solidFill>
                <a:latin typeface="+mn-lt"/>
              </a:rPr>
              <a:t>x</a:t>
            </a:r>
            <a:r>
              <a:rPr lang="en-US" dirty="0">
                <a:solidFill>
                  <a:srgbClr val="AC4600"/>
                </a:solidFill>
                <a:latin typeface="+mn-lt"/>
              </a:rPr>
              <a:t>-axis.</a:t>
            </a:r>
          </a:p>
          <a:p>
            <a:pPr lvl="1" eaLnBrk="1" hangingPunct="1">
              <a:buFont typeface="Wingdings" panose="05000000000000000000" pitchFamily="2" charset="2"/>
              <a:buChar char="§"/>
              <a:defRPr/>
            </a:pPr>
            <a:r>
              <a:rPr lang="en-US" dirty="0">
                <a:solidFill>
                  <a:srgbClr val="AC4600"/>
                </a:solidFill>
                <a:latin typeface="+mn-lt"/>
              </a:rPr>
              <a:t>                   by stretching vertically by a factor of 2.</a:t>
            </a:r>
          </a:p>
          <a:p>
            <a:pPr lvl="1" eaLnBrk="1" hangingPunct="1">
              <a:buFont typeface="Wingdings" panose="05000000000000000000" pitchFamily="2" charset="2"/>
              <a:buChar char="§"/>
              <a:defRPr/>
            </a:pPr>
            <a:r>
              <a:rPr lang="en-US" dirty="0">
                <a:solidFill>
                  <a:srgbClr val="AC4600"/>
                </a:solidFill>
                <a:latin typeface="+mn-lt"/>
              </a:rPr>
              <a:t>                   by reflecting about the </a:t>
            </a:r>
            <a:r>
              <a:rPr lang="en-US" i="1" dirty="0">
                <a:solidFill>
                  <a:srgbClr val="AC4600"/>
                </a:solidFill>
                <a:latin typeface="+mn-lt"/>
              </a:rPr>
              <a:t>y</a:t>
            </a:r>
            <a:r>
              <a:rPr lang="en-US" dirty="0">
                <a:solidFill>
                  <a:srgbClr val="AC4600"/>
                </a:solidFill>
                <a:latin typeface="+mn-lt"/>
              </a:rPr>
              <a:t>-axis</a:t>
            </a:r>
            <a:endParaRPr lang="vi-VN" dirty="0">
              <a:solidFill>
                <a:srgbClr val="AC4600"/>
              </a:solidFill>
              <a:latin typeface="+mn-lt"/>
            </a:endParaRPr>
          </a:p>
        </p:txBody>
      </p:sp>
      <p:graphicFrame>
        <p:nvGraphicFramePr>
          <p:cNvPr id="122886" name="Object 6"/>
          <p:cNvGraphicFramePr>
            <a:graphicFrameLocks noChangeAspect="1"/>
          </p:cNvGraphicFramePr>
          <p:nvPr/>
        </p:nvGraphicFramePr>
        <p:xfrm>
          <a:off x="2976563" y="2743201"/>
          <a:ext cx="1219200" cy="504825"/>
        </p:xfrm>
        <a:graphic>
          <a:graphicData uri="http://schemas.openxmlformats.org/presentationml/2006/ole">
            <mc:AlternateContent xmlns:mc="http://schemas.openxmlformats.org/markup-compatibility/2006">
              <mc:Choice xmlns:v="urn:schemas-microsoft-com:vml" Requires="v">
                <p:oleObj spid="_x0000_s9254" name="Equation" r:id="rId5" imgW="584200" imgH="241300" progId="Equation.DSMT4">
                  <p:embed/>
                </p:oleObj>
              </mc:Choice>
              <mc:Fallback>
                <p:oleObj name="Equation" r:id="rId5" imgW="5842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6563" y="2743201"/>
                        <a:ext cx="12192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2887" name="Object 7"/>
          <p:cNvGraphicFramePr>
            <a:graphicFrameLocks noChangeAspect="1"/>
          </p:cNvGraphicFramePr>
          <p:nvPr/>
        </p:nvGraphicFramePr>
        <p:xfrm>
          <a:off x="2943225" y="3119438"/>
          <a:ext cx="1257300" cy="533400"/>
        </p:xfrm>
        <a:graphic>
          <a:graphicData uri="http://schemas.openxmlformats.org/presentationml/2006/ole">
            <mc:AlternateContent xmlns:mc="http://schemas.openxmlformats.org/markup-compatibility/2006">
              <mc:Choice xmlns:v="urn:schemas-microsoft-com:vml" Requires="v">
                <p:oleObj spid="_x0000_s9255" name="Equation" r:id="rId7" imgW="571500" imgH="241300" progId="Equation.DSMT4">
                  <p:embed/>
                </p:oleObj>
              </mc:Choice>
              <mc:Fallback>
                <p:oleObj name="Equation" r:id="rId7" imgW="571500" imgH="2413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3225" y="3119438"/>
                        <a:ext cx="12573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2888" name="Object 8"/>
          <p:cNvGraphicFramePr>
            <a:graphicFrameLocks noChangeAspect="1"/>
          </p:cNvGraphicFramePr>
          <p:nvPr/>
        </p:nvGraphicFramePr>
        <p:xfrm>
          <a:off x="2967038" y="3532189"/>
          <a:ext cx="1219200" cy="503237"/>
        </p:xfrm>
        <a:graphic>
          <a:graphicData uri="http://schemas.openxmlformats.org/presentationml/2006/ole">
            <mc:AlternateContent xmlns:mc="http://schemas.openxmlformats.org/markup-compatibility/2006">
              <mc:Choice xmlns:v="urn:schemas-microsoft-com:vml" Requires="v">
                <p:oleObj spid="_x0000_s9256" name="Equation" r:id="rId9" imgW="584200" imgH="241300" progId="Equation.DSMT4">
                  <p:embed/>
                </p:oleObj>
              </mc:Choice>
              <mc:Fallback>
                <p:oleObj name="Equation" r:id="rId9" imgW="584200" imgH="2413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7038" y="3532189"/>
                        <a:ext cx="12192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8856" name="Text Box 9">
            <a:extLst/>
          </p:cNvPr>
          <p:cNvSpPr txBox="1">
            <a:spLocks noChangeArrowheads="1"/>
          </p:cNvSpPr>
          <p:nvPr/>
        </p:nvSpPr>
        <p:spPr bwMode="auto">
          <a:xfrm>
            <a:off x="2209800" y="1066801"/>
            <a:ext cx="6934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defRPr/>
            </a:pPr>
            <a:r>
              <a:rPr lang="en-US" sz="2600" dirty="0">
                <a:solidFill>
                  <a:srgbClr val="800000"/>
                </a:solidFill>
                <a:latin typeface="+mn-lt"/>
              </a:rPr>
              <a:t>Label the following graph from the graph of </a:t>
            </a:r>
          </a:p>
          <a:p>
            <a:pPr eaLnBrk="1" hangingPunct="1">
              <a:spcBef>
                <a:spcPct val="50000"/>
              </a:spcBef>
              <a:defRPr/>
            </a:pPr>
            <a:r>
              <a:rPr lang="en-US" sz="2600" dirty="0">
                <a:solidFill>
                  <a:srgbClr val="800000"/>
                </a:solidFill>
                <a:latin typeface="+mn-lt"/>
              </a:rPr>
              <a:t>the function               shown in the part (a):   </a:t>
            </a:r>
          </a:p>
          <a:p>
            <a:pPr eaLnBrk="1" hangingPunct="1">
              <a:spcBef>
                <a:spcPct val="50000"/>
              </a:spcBef>
              <a:defRPr/>
            </a:pPr>
            <a:r>
              <a:rPr lang="en-US" sz="2600" dirty="0">
                <a:solidFill>
                  <a:srgbClr val="800000"/>
                </a:solidFill>
                <a:latin typeface="+mn-lt"/>
              </a:rPr>
              <a:t>y=f(x)-2, y=f(x-2), </a:t>
            </a:r>
            <a:r>
              <a:rPr lang="en-US" sz="2600" dirty="0">
                <a:solidFill>
                  <a:srgbClr val="CC0000"/>
                </a:solidFill>
                <a:latin typeface="+mn-lt"/>
              </a:rPr>
              <a:t>y=-f(x), y=2f(x), y=f(-x)</a:t>
            </a:r>
            <a:r>
              <a:rPr lang="vi-VN" sz="2600" dirty="0">
                <a:solidFill>
                  <a:srgbClr val="800000"/>
                </a:solidFill>
                <a:latin typeface="+mn-lt"/>
              </a:rPr>
              <a:t>?</a:t>
            </a:r>
          </a:p>
        </p:txBody>
      </p:sp>
      <p:graphicFrame>
        <p:nvGraphicFramePr>
          <p:cNvPr id="122890" name="Object 10"/>
          <p:cNvGraphicFramePr>
            <a:graphicFrameLocks noChangeAspect="1"/>
          </p:cNvGraphicFramePr>
          <p:nvPr/>
        </p:nvGraphicFramePr>
        <p:xfrm>
          <a:off x="3886200" y="1517651"/>
          <a:ext cx="1238250" cy="658813"/>
        </p:xfrm>
        <a:graphic>
          <a:graphicData uri="http://schemas.openxmlformats.org/presentationml/2006/ole">
            <mc:AlternateContent xmlns:mc="http://schemas.openxmlformats.org/markup-compatibility/2006">
              <mc:Choice xmlns:v="urn:schemas-microsoft-com:vml" Requires="v">
                <p:oleObj spid="_x0000_s9257" name="Equation" r:id="rId11" imgW="495300" imgH="241300" progId="Equation.DSMT4">
                  <p:embed/>
                </p:oleObj>
              </mc:Choice>
              <mc:Fallback>
                <p:oleObj name="Equation" r:id="rId11" imgW="495300" imgH="2413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86200" y="1517651"/>
                        <a:ext cx="123825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 name="TextBox 2"/>
          <p:cNvSpPr txBox="1">
            <a:spLocks noChangeArrowheads="1"/>
          </p:cNvSpPr>
          <p:nvPr/>
        </p:nvSpPr>
        <p:spPr bwMode="auto">
          <a:xfrm>
            <a:off x="6705600" y="5722939"/>
            <a:ext cx="350520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endParaRPr lang="en-US" sz="1800"/>
          </a:p>
        </p:txBody>
      </p:sp>
      <p:sp>
        <p:nvSpPr>
          <p:cNvPr id="12" name="Rectangle 11"/>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388366713"/>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545A5A-B415-4DC1-AEBE-35967BA88604}"/>
              </a:ext>
            </a:extLst>
          </p:cNvPr>
          <p:cNvSpPr>
            <a:spLocks noGrp="1"/>
          </p:cNvSpPr>
          <p:nvPr>
            <p:ph type="title"/>
          </p:nvPr>
        </p:nvSpPr>
        <p:spPr/>
        <p:txBody>
          <a:bodyPr/>
          <a:lstStyle/>
          <a:p>
            <a:r>
              <a:rPr lang="en-US" dirty="0"/>
              <a:t>Reflections </a:t>
            </a:r>
          </a:p>
        </p:txBody>
      </p:sp>
      <p:pic>
        <p:nvPicPr>
          <p:cNvPr id="4" name="Picture 3">
            <a:extLst>
              <a:ext uri="{FF2B5EF4-FFF2-40B4-BE49-F238E27FC236}">
                <a16:creationId xmlns="" xmlns:a16="http://schemas.microsoft.com/office/drawing/2014/main" id="{0A027F6A-6FB0-445F-82B2-39D26B9728A9}"/>
              </a:ext>
            </a:extLst>
          </p:cNvPr>
          <p:cNvPicPr>
            <a:picLocks noChangeAspect="1"/>
          </p:cNvPicPr>
          <p:nvPr/>
        </p:nvPicPr>
        <p:blipFill>
          <a:blip r:embed="rId2"/>
          <a:stretch>
            <a:fillRect/>
          </a:stretch>
        </p:blipFill>
        <p:spPr>
          <a:xfrm>
            <a:off x="1097280" y="2108201"/>
            <a:ext cx="4095086" cy="3680774"/>
          </a:xfrm>
          <a:prstGeom prst="rect">
            <a:avLst/>
          </a:prstGeom>
        </p:spPr>
      </p:pic>
      <p:sp>
        <p:nvSpPr>
          <p:cNvPr id="5" name="TextBox 4">
            <a:extLst>
              <a:ext uri="{FF2B5EF4-FFF2-40B4-BE49-F238E27FC236}">
                <a16:creationId xmlns="" xmlns:a16="http://schemas.microsoft.com/office/drawing/2014/main" id="{9F917450-3767-47A6-A4F6-AC0F193D70B4}"/>
              </a:ext>
            </a:extLst>
          </p:cNvPr>
          <p:cNvSpPr txBox="1"/>
          <p:nvPr/>
        </p:nvSpPr>
        <p:spPr>
          <a:xfrm>
            <a:off x="5346762" y="2609760"/>
            <a:ext cx="6008810" cy="2246769"/>
          </a:xfrm>
          <a:prstGeom prst="rect">
            <a:avLst/>
          </a:prstGeom>
          <a:noFill/>
        </p:spPr>
        <p:txBody>
          <a:bodyPr wrap="square" rtlCol="0">
            <a:spAutoFit/>
          </a:bodyPr>
          <a:lstStyle/>
          <a:p>
            <a:pPr marL="342900" indent="-342900">
              <a:buAutoNum type="alphaLcParenBoth"/>
            </a:pPr>
            <a:r>
              <a:rPr lang="en-US" sz="2800" dirty="0"/>
              <a:t> </a:t>
            </a:r>
            <a:r>
              <a:rPr lang="en-US" sz="2800" dirty="0">
                <a:solidFill>
                  <a:srgbClr val="C00000"/>
                </a:solidFill>
              </a:rPr>
              <a:t>f(x) </a:t>
            </a:r>
            <a:r>
              <a:rPr lang="en-US" altLang="en-US" sz="2800" dirty="0">
                <a:solidFill>
                  <a:srgbClr val="C00000"/>
                </a:solidFill>
                <a:ea typeface="ＭＳ Ｐゴシック" panose="020B0600070205080204" pitchFamily="34" charset="-128"/>
                <a:sym typeface="Symbol" panose="05050102010706020507" pitchFamily="18" charset="2"/>
              </a:rPr>
              <a:t> </a:t>
            </a:r>
            <a:r>
              <a:rPr lang="en-US" sz="2800" dirty="0">
                <a:solidFill>
                  <a:srgbClr val="C00000"/>
                </a:solidFill>
              </a:rPr>
              <a:t>−f(x): </a:t>
            </a:r>
            <a:r>
              <a:rPr lang="en-US" sz="2800" dirty="0">
                <a:solidFill>
                  <a:srgbClr val="0070C0"/>
                </a:solidFill>
              </a:rPr>
              <a:t>reflect</a:t>
            </a:r>
            <a:r>
              <a:rPr lang="en-US" sz="2800" dirty="0"/>
              <a:t> the graph of y= f(x)</a:t>
            </a:r>
            <a:r>
              <a:rPr lang="en-US" sz="2800" dirty="0">
                <a:solidFill>
                  <a:srgbClr val="C00000"/>
                </a:solidFill>
              </a:rPr>
              <a:t> </a:t>
            </a:r>
            <a:r>
              <a:rPr lang="en-US" sz="2800" dirty="0"/>
              <a:t>about the </a:t>
            </a:r>
            <a:r>
              <a:rPr lang="en-US" sz="2800" dirty="0">
                <a:solidFill>
                  <a:srgbClr val="C00000"/>
                </a:solidFill>
              </a:rPr>
              <a:t>x-axis</a:t>
            </a:r>
            <a:r>
              <a:rPr lang="en-US" sz="2800" dirty="0"/>
              <a:t>. </a:t>
            </a:r>
          </a:p>
          <a:p>
            <a:endParaRPr lang="en-US" sz="2800" dirty="0"/>
          </a:p>
          <a:p>
            <a:r>
              <a:rPr lang="en-US" sz="2800" dirty="0"/>
              <a:t>(b) </a:t>
            </a:r>
            <a:r>
              <a:rPr lang="en-US" sz="2800" dirty="0">
                <a:solidFill>
                  <a:srgbClr val="C00000"/>
                </a:solidFill>
              </a:rPr>
              <a:t>f(x) </a:t>
            </a:r>
            <a:r>
              <a:rPr lang="en-US" altLang="en-US" sz="2800" dirty="0">
                <a:solidFill>
                  <a:srgbClr val="C00000"/>
                </a:solidFill>
                <a:ea typeface="ＭＳ Ｐゴシック" panose="020B0600070205080204" pitchFamily="34" charset="-128"/>
                <a:sym typeface="Symbol" panose="05050102010706020507" pitchFamily="18" charset="2"/>
              </a:rPr>
              <a:t> </a:t>
            </a:r>
            <a:r>
              <a:rPr lang="en-US" sz="2800" dirty="0">
                <a:solidFill>
                  <a:srgbClr val="C00000"/>
                </a:solidFill>
              </a:rPr>
              <a:t>f(−x): </a:t>
            </a:r>
            <a:r>
              <a:rPr lang="en-US" sz="2800" dirty="0">
                <a:solidFill>
                  <a:srgbClr val="0070C0"/>
                </a:solidFill>
              </a:rPr>
              <a:t>reflect</a:t>
            </a:r>
            <a:r>
              <a:rPr lang="en-US" sz="2800" dirty="0"/>
              <a:t> the graph of y= f(x)</a:t>
            </a:r>
            <a:r>
              <a:rPr lang="en-US" sz="2800" dirty="0">
                <a:solidFill>
                  <a:srgbClr val="C00000"/>
                </a:solidFill>
              </a:rPr>
              <a:t> </a:t>
            </a:r>
            <a:r>
              <a:rPr lang="en-US" sz="2800" dirty="0"/>
              <a:t>about the </a:t>
            </a:r>
            <a:r>
              <a:rPr lang="en-US" sz="2800" dirty="0">
                <a:solidFill>
                  <a:srgbClr val="C00000"/>
                </a:solidFill>
              </a:rPr>
              <a:t>y-axis</a:t>
            </a:r>
            <a:r>
              <a:rPr lang="en-US" sz="2800" dirty="0"/>
              <a:t>.</a:t>
            </a:r>
          </a:p>
        </p:txBody>
      </p:sp>
      <p:sp>
        <p:nvSpPr>
          <p:cNvPr id="6" name="TextBox 5">
            <a:extLst>
              <a:ext uri="{FF2B5EF4-FFF2-40B4-BE49-F238E27FC236}">
                <a16:creationId xmlns="" xmlns:a16="http://schemas.microsoft.com/office/drawing/2014/main" id="{FADFB08D-7541-4C78-9119-90E15A8AE393}"/>
              </a:ext>
            </a:extLst>
          </p:cNvPr>
          <p:cNvSpPr txBox="1"/>
          <p:nvPr/>
        </p:nvSpPr>
        <p:spPr>
          <a:xfrm>
            <a:off x="1382233" y="5761941"/>
            <a:ext cx="1374094" cy="369332"/>
          </a:xfrm>
          <a:prstGeom prst="rect">
            <a:avLst/>
          </a:prstGeom>
          <a:noFill/>
          <a:ln>
            <a:solidFill>
              <a:srgbClr val="FFC000"/>
            </a:solidFill>
          </a:ln>
        </p:spPr>
        <p:txBody>
          <a:bodyPr wrap="none" rtlCol="0">
            <a:spAutoFit/>
          </a:bodyPr>
          <a:lstStyle/>
          <a:p>
            <a:r>
              <a:rPr lang="en-US" dirty="0"/>
              <a:t>f(x) </a:t>
            </a:r>
            <a:r>
              <a:rPr lang="en-US" dirty="0">
                <a:sym typeface="Wingdings" panose="05000000000000000000" pitchFamily="2" charset="2"/>
              </a:rPr>
              <a:t> -f(x)</a:t>
            </a:r>
            <a:endParaRPr lang="en-US" dirty="0"/>
          </a:p>
        </p:txBody>
      </p:sp>
      <p:sp>
        <p:nvSpPr>
          <p:cNvPr id="7" name="TextBox 6">
            <a:extLst>
              <a:ext uri="{FF2B5EF4-FFF2-40B4-BE49-F238E27FC236}">
                <a16:creationId xmlns="" xmlns:a16="http://schemas.microsoft.com/office/drawing/2014/main" id="{09CD80E3-0CF7-4AFE-986B-F5AA637DCA56}"/>
              </a:ext>
            </a:extLst>
          </p:cNvPr>
          <p:cNvSpPr txBox="1"/>
          <p:nvPr/>
        </p:nvSpPr>
        <p:spPr>
          <a:xfrm>
            <a:off x="3544192" y="5765479"/>
            <a:ext cx="1374094" cy="369332"/>
          </a:xfrm>
          <a:prstGeom prst="rect">
            <a:avLst/>
          </a:prstGeom>
          <a:noFill/>
          <a:ln>
            <a:solidFill>
              <a:srgbClr val="FFC000"/>
            </a:solidFill>
          </a:ln>
        </p:spPr>
        <p:txBody>
          <a:bodyPr wrap="none" rtlCol="0">
            <a:spAutoFit/>
          </a:bodyPr>
          <a:lstStyle/>
          <a:p>
            <a:r>
              <a:rPr lang="en-US" dirty="0"/>
              <a:t>f(x) </a:t>
            </a:r>
            <a:r>
              <a:rPr lang="en-US" dirty="0">
                <a:sym typeface="Wingdings" panose="05000000000000000000" pitchFamily="2" charset="2"/>
              </a:rPr>
              <a:t> f(-x)</a:t>
            </a:r>
            <a:endParaRPr lang="en-US" dirty="0"/>
          </a:p>
        </p:txBody>
      </p:sp>
    </p:spTree>
    <p:extLst>
      <p:ext uri="{BB962C8B-B14F-4D97-AF65-F5344CB8AC3E}">
        <p14:creationId xmlns:p14="http://schemas.microsoft.com/office/powerpoint/2010/main" val="17755926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52AB57-4FE6-4223-ACAB-60A10EBFB080}"/>
              </a:ext>
            </a:extLst>
          </p:cNvPr>
          <p:cNvSpPr>
            <a:spLocks noGrp="1"/>
          </p:cNvSpPr>
          <p:nvPr>
            <p:ph type="title"/>
          </p:nvPr>
        </p:nvSpPr>
        <p:spPr/>
        <p:txBody>
          <a:bodyPr/>
          <a:lstStyle/>
          <a:p>
            <a:r>
              <a:rPr lang="en-US" dirty="0">
                <a:solidFill>
                  <a:srgbClr val="C00000"/>
                </a:solidFill>
              </a:rPr>
              <a:t>f(x) </a:t>
            </a:r>
            <a:r>
              <a:rPr lang="en-US" dirty="0">
                <a:solidFill>
                  <a:srgbClr val="C00000"/>
                </a:solidFill>
                <a:sym typeface="Symbol" panose="05050102010706020507" pitchFamily="18" charset="2"/>
              </a:rPr>
              <a:t> |f(x)| rule</a:t>
            </a:r>
            <a:endParaRPr lang="en-US" dirty="0"/>
          </a:p>
        </p:txBody>
      </p:sp>
      <p:pic>
        <p:nvPicPr>
          <p:cNvPr id="4" name="Content Placeholder 3">
            <a:extLst>
              <a:ext uri="{FF2B5EF4-FFF2-40B4-BE49-F238E27FC236}">
                <a16:creationId xmlns="" xmlns:a16="http://schemas.microsoft.com/office/drawing/2014/main" id="{620BC3D5-58CF-4DAE-A9F9-84E43B8274BE}"/>
              </a:ext>
            </a:extLst>
          </p:cNvPr>
          <p:cNvPicPr>
            <a:picLocks noGrp="1" noChangeAspect="1"/>
          </p:cNvPicPr>
          <p:nvPr>
            <p:ph idx="1"/>
          </p:nvPr>
        </p:nvPicPr>
        <p:blipFill>
          <a:blip r:embed="rId2"/>
          <a:stretch>
            <a:fillRect/>
          </a:stretch>
        </p:blipFill>
        <p:spPr>
          <a:xfrm>
            <a:off x="1097280" y="3184220"/>
            <a:ext cx="4644301" cy="1081393"/>
          </a:xfrm>
          <a:prstGeom prst="rect">
            <a:avLst/>
          </a:prstGeom>
        </p:spPr>
      </p:pic>
      <p:sp>
        <p:nvSpPr>
          <p:cNvPr id="5" name="TextBox 4">
            <a:extLst>
              <a:ext uri="{FF2B5EF4-FFF2-40B4-BE49-F238E27FC236}">
                <a16:creationId xmlns="" xmlns:a16="http://schemas.microsoft.com/office/drawing/2014/main" id="{3B87DB36-F29C-41F0-827E-EDE1C0EF8A63}"/>
              </a:ext>
            </a:extLst>
          </p:cNvPr>
          <p:cNvSpPr txBox="1"/>
          <p:nvPr/>
        </p:nvSpPr>
        <p:spPr>
          <a:xfrm>
            <a:off x="5741582" y="3078585"/>
            <a:ext cx="3423683" cy="646331"/>
          </a:xfrm>
          <a:prstGeom prst="rect">
            <a:avLst/>
          </a:prstGeom>
          <a:noFill/>
        </p:spPr>
        <p:txBody>
          <a:bodyPr wrap="square" rtlCol="0">
            <a:spAutoFit/>
          </a:bodyPr>
          <a:lstStyle/>
          <a:p>
            <a:r>
              <a:rPr lang="en-US" i="1" dirty="0">
                <a:solidFill>
                  <a:srgbClr val="C00000"/>
                </a:solidFill>
              </a:rPr>
              <a:t>Keep</a:t>
            </a:r>
            <a:r>
              <a:rPr lang="en-US" dirty="0"/>
              <a:t> the part of the graph when it lies above x-axis. </a:t>
            </a:r>
          </a:p>
        </p:txBody>
      </p:sp>
      <p:sp>
        <p:nvSpPr>
          <p:cNvPr id="6" name="TextBox 5">
            <a:extLst>
              <a:ext uri="{FF2B5EF4-FFF2-40B4-BE49-F238E27FC236}">
                <a16:creationId xmlns="" xmlns:a16="http://schemas.microsoft.com/office/drawing/2014/main" id="{FD1F0C67-DD45-43BB-85BA-ECF05D13C19D}"/>
              </a:ext>
            </a:extLst>
          </p:cNvPr>
          <p:cNvSpPr txBox="1"/>
          <p:nvPr/>
        </p:nvSpPr>
        <p:spPr>
          <a:xfrm>
            <a:off x="5741582" y="3830551"/>
            <a:ext cx="3423684" cy="646331"/>
          </a:xfrm>
          <a:prstGeom prst="rect">
            <a:avLst/>
          </a:prstGeom>
          <a:noFill/>
        </p:spPr>
        <p:txBody>
          <a:bodyPr wrap="square" rtlCol="0">
            <a:spAutoFit/>
          </a:bodyPr>
          <a:lstStyle/>
          <a:p>
            <a:r>
              <a:rPr lang="en-US" i="1" dirty="0">
                <a:solidFill>
                  <a:srgbClr val="C00000"/>
                </a:solidFill>
              </a:rPr>
              <a:t>Reflect</a:t>
            </a:r>
            <a:r>
              <a:rPr lang="en-US" dirty="0"/>
              <a:t> the part below x-axis about the x-axis. </a:t>
            </a:r>
          </a:p>
        </p:txBody>
      </p:sp>
    </p:spTree>
    <p:extLst>
      <p:ext uri="{BB962C8B-B14F-4D97-AF65-F5344CB8AC3E}">
        <p14:creationId xmlns:p14="http://schemas.microsoft.com/office/powerpoint/2010/main" val="40482309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06CF9E-78D5-4765-ADD2-B11FEB5AB02A}"/>
              </a:ext>
            </a:extLst>
          </p:cNvPr>
          <p:cNvSpPr>
            <a:spLocks noGrp="1"/>
          </p:cNvSpPr>
          <p:nvPr>
            <p:ph type="title"/>
          </p:nvPr>
        </p:nvSpPr>
        <p:spPr>
          <a:xfrm>
            <a:off x="411480" y="356858"/>
            <a:ext cx="10058400" cy="1450757"/>
          </a:xfrm>
        </p:spPr>
        <p:txBody>
          <a:bodyPr/>
          <a:lstStyle/>
          <a:p>
            <a:r>
              <a:rPr lang="en-US" dirty="0">
                <a:solidFill>
                  <a:srgbClr val="C00000"/>
                </a:solidFill>
              </a:rPr>
              <a:t>f(x) </a:t>
            </a:r>
            <a:r>
              <a:rPr lang="en-US" dirty="0">
                <a:solidFill>
                  <a:srgbClr val="C00000"/>
                </a:solidFill>
                <a:sym typeface="Symbol" panose="05050102010706020507" pitchFamily="18" charset="2"/>
              </a:rPr>
              <a:t> |</a:t>
            </a:r>
            <a:r>
              <a:rPr lang="en-US">
                <a:solidFill>
                  <a:srgbClr val="C00000"/>
                </a:solidFill>
                <a:sym typeface="Symbol" panose="05050102010706020507" pitchFamily="18" charset="2"/>
              </a:rPr>
              <a:t>f(x</a:t>
            </a:r>
            <a:r>
              <a:rPr lang="en-US" smtClean="0">
                <a:solidFill>
                  <a:srgbClr val="C00000"/>
                </a:solidFill>
                <a:sym typeface="Symbol" panose="05050102010706020507" pitchFamily="18" charset="2"/>
              </a:rPr>
              <a:t>)|</a:t>
            </a:r>
            <a:endParaRPr lang="en-US" dirty="0">
              <a:solidFill>
                <a:srgbClr val="C00000"/>
              </a:solidFill>
            </a:endParaRPr>
          </a:p>
        </p:txBody>
      </p:sp>
      <p:sp>
        <p:nvSpPr>
          <p:cNvPr id="3" name="Content Placeholder 2">
            <a:extLst>
              <a:ext uri="{FF2B5EF4-FFF2-40B4-BE49-F238E27FC236}">
                <a16:creationId xmlns="" xmlns:a16="http://schemas.microsoft.com/office/drawing/2014/main" id="{A5053ABD-DC69-4276-8D25-A4FE3A84E28C}"/>
              </a:ext>
            </a:extLst>
          </p:cNvPr>
          <p:cNvSpPr>
            <a:spLocks noGrp="1"/>
          </p:cNvSpPr>
          <p:nvPr>
            <p:ph idx="1"/>
          </p:nvPr>
        </p:nvSpPr>
        <p:spPr>
          <a:xfrm>
            <a:off x="1097280" y="2108201"/>
            <a:ext cx="5909576" cy="3760891"/>
          </a:xfrm>
        </p:spPr>
        <p:txBody>
          <a:bodyPr/>
          <a:lstStyle/>
          <a:p>
            <a:r>
              <a:rPr lang="en-US" b="1" i="1" u="sng" dirty="0">
                <a:solidFill>
                  <a:srgbClr val="C00000"/>
                </a:solidFill>
              </a:rPr>
              <a:t>Ex.</a:t>
            </a:r>
            <a:r>
              <a:rPr lang="en-US" b="1" i="1" dirty="0"/>
              <a:t> </a:t>
            </a:r>
            <a:r>
              <a:rPr lang="en-US" dirty="0"/>
              <a:t>Sketch the graph of the function y = </a:t>
            </a:r>
            <a:r>
              <a:rPr lang="en-US" dirty="0">
                <a:sym typeface="Symbol" panose="05050102010706020507" pitchFamily="18" charset="2"/>
              </a:rPr>
              <a:t>x</a:t>
            </a:r>
            <a:r>
              <a:rPr lang="en-US" baseline="30000" dirty="0">
                <a:sym typeface="Symbol" panose="05050102010706020507" pitchFamily="18" charset="2"/>
              </a:rPr>
              <a:t>2</a:t>
            </a:r>
            <a:r>
              <a:rPr lang="en-US" dirty="0">
                <a:sym typeface="Symbol" panose="05050102010706020507" pitchFamily="18" charset="2"/>
              </a:rPr>
              <a:t> - 1. </a:t>
            </a:r>
          </a:p>
          <a:p>
            <a:pPr>
              <a:buFont typeface="Arial" panose="020B0604020202020204" pitchFamily="34" charset="0"/>
              <a:buChar char="•"/>
            </a:pPr>
            <a:r>
              <a:rPr lang="en-US" dirty="0">
                <a:sym typeface="Symbol" panose="05050102010706020507" pitchFamily="18" charset="2"/>
              </a:rPr>
              <a:t> Step 1. Graph y = x</a:t>
            </a:r>
            <a:r>
              <a:rPr lang="en-US" baseline="30000" dirty="0">
                <a:sym typeface="Symbol" panose="05050102010706020507" pitchFamily="18" charset="2"/>
              </a:rPr>
              <a:t>2</a:t>
            </a:r>
            <a:r>
              <a:rPr lang="en-US" dirty="0">
                <a:sym typeface="Symbol" panose="05050102010706020507" pitchFamily="18" charset="2"/>
              </a:rPr>
              <a:t>.</a:t>
            </a:r>
          </a:p>
          <a:p>
            <a:pPr>
              <a:buFont typeface="Arial" panose="020B0604020202020204" pitchFamily="34" charset="0"/>
              <a:buChar char="•"/>
            </a:pPr>
            <a:r>
              <a:rPr lang="en-US" dirty="0">
                <a:sym typeface="Symbol" panose="05050102010706020507" pitchFamily="18" charset="2"/>
              </a:rPr>
              <a:t> Step 2. Shift 1 unit down.</a:t>
            </a:r>
          </a:p>
          <a:p>
            <a:pPr>
              <a:buFont typeface="Arial" panose="020B0604020202020204" pitchFamily="34" charset="0"/>
              <a:buChar char="•"/>
            </a:pPr>
            <a:r>
              <a:rPr lang="en-US" dirty="0">
                <a:sym typeface="Symbol" panose="05050102010706020507" pitchFamily="18" charset="2"/>
              </a:rPr>
              <a:t> Step 3. Apply </a:t>
            </a:r>
            <a:r>
              <a:rPr lang="en-US" dirty="0">
                <a:solidFill>
                  <a:srgbClr val="C00000"/>
                </a:solidFill>
                <a:sym typeface="Symbol" panose="05050102010706020507" pitchFamily="18" charset="2"/>
              </a:rPr>
              <a:t>f(x)  f(x)</a:t>
            </a:r>
            <a:r>
              <a:rPr lang="en-US" dirty="0">
                <a:sym typeface="Symbol" panose="05050102010706020507" pitchFamily="18" charset="2"/>
              </a:rPr>
              <a:t> rule.</a:t>
            </a:r>
            <a:endParaRPr lang="en-US" dirty="0"/>
          </a:p>
        </p:txBody>
      </p:sp>
      <p:grpSp>
        <p:nvGrpSpPr>
          <p:cNvPr id="9" name="Group 8">
            <a:extLst>
              <a:ext uri="{FF2B5EF4-FFF2-40B4-BE49-F238E27FC236}">
                <a16:creationId xmlns="" xmlns:a16="http://schemas.microsoft.com/office/drawing/2014/main" id="{C01F9A8D-8D44-493C-A6A6-1F24E7869D13}"/>
              </a:ext>
            </a:extLst>
          </p:cNvPr>
          <p:cNvGrpSpPr/>
          <p:nvPr/>
        </p:nvGrpSpPr>
        <p:grpSpPr>
          <a:xfrm>
            <a:off x="5321595" y="882961"/>
            <a:ext cx="3370521" cy="2450480"/>
            <a:chOff x="5321595" y="882961"/>
            <a:chExt cx="3370521" cy="2450480"/>
          </a:xfrm>
        </p:grpSpPr>
        <p:pic>
          <p:nvPicPr>
            <p:cNvPr id="5" name="Picture 4">
              <a:extLst>
                <a:ext uri="{FF2B5EF4-FFF2-40B4-BE49-F238E27FC236}">
                  <a16:creationId xmlns="" xmlns:a16="http://schemas.microsoft.com/office/drawing/2014/main" id="{916A1D07-78BD-4560-B333-3A16DF17341F}"/>
                </a:ext>
              </a:extLst>
            </p:cNvPr>
            <p:cNvPicPr>
              <a:picLocks noChangeAspect="1"/>
            </p:cNvPicPr>
            <p:nvPr/>
          </p:nvPicPr>
          <p:blipFill>
            <a:blip r:embed="rId2"/>
            <a:stretch>
              <a:fillRect/>
            </a:stretch>
          </p:blipFill>
          <p:spPr>
            <a:xfrm>
              <a:off x="5321595" y="882961"/>
              <a:ext cx="3370521" cy="2450480"/>
            </a:xfrm>
            <a:prstGeom prst="rect">
              <a:avLst/>
            </a:prstGeom>
          </p:spPr>
        </p:pic>
        <p:sp>
          <p:nvSpPr>
            <p:cNvPr id="6" name="Rectangle 5">
              <a:extLst>
                <a:ext uri="{FF2B5EF4-FFF2-40B4-BE49-F238E27FC236}">
                  <a16:creationId xmlns="" xmlns:a16="http://schemas.microsoft.com/office/drawing/2014/main" id="{13601109-D497-4D29-AB41-0FBE795E7041}"/>
                </a:ext>
              </a:extLst>
            </p:cNvPr>
            <p:cNvSpPr/>
            <p:nvPr/>
          </p:nvSpPr>
          <p:spPr>
            <a:xfrm>
              <a:off x="6496493" y="3083442"/>
              <a:ext cx="297712" cy="249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 xmlns:a16="http://schemas.microsoft.com/office/drawing/2014/main" id="{974A2A0E-9A97-4D60-80CA-AC1A18D09436}"/>
              </a:ext>
            </a:extLst>
          </p:cNvPr>
          <p:cNvGrpSpPr/>
          <p:nvPr/>
        </p:nvGrpSpPr>
        <p:grpSpPr>
          <a:xfrm>
            <a:off x="8754324" y="1336551"/>
            <a:ext cx="2339148" cy="4830873"/>
            <a:chOff x="8754324" y="1336551"/>
            <a:chExt cx="2339148" cy="4830873"/>
          </a:xfrm>
        </p:grpSpPr>
        <p:grpSp>
          <p:nvGrpSpPr>
            <p:cNvPr id="8" name="Group 7">
              <a:extLst>
                <a:ext uri="{FF2B5EF4-FFF2-40B4-BE49-F238E27FC236}">
                  <a16:creationId xmlns="" xmlns:a16="http://schemas.microsoft.com/office/drawing/2014/main" id="{71BE080D-DD64-44E8-9A78-9589D6A6C491}"/>
                </a:ext>
              </a:extLst>
            </p:cNvPr>
            <p:cNvGrpSpPr/>
            <p:nvPr/>
          </p:nvGrpSpPr>
          <p:grpSpPr>
            <a:xfrm>
              <a:off x="8754324" y="1336551"/>
              <a:ext cx="2339148" cy="4830873"/>
              <a:chOff x="8754324" y="1336551"/>
              <a:chExt cx="2339148" cy="4830873"/>
            </a:xfrm>
          </p:grpSpPr>
          <p:pic>
            <p:nvPicPr>
              <p:cNvPr id="4" name="Picture 3">
                <a:extLst>
                  <a:ext uri="{FF2B5EF4-FFF2-40B4-BE49-F238E27FC236}">
                    <a16:creationId xmlns="" xmlns:a16="http://schemas.microsoft.com/office/drawing/2014/main" id="{142C07F8-1389-4EF4-9CCA-62763AE5996F}"/>
                  </a:ext>
                </a:extLst>
              </p:cNvPr>
              <p:cNvPicPr>
                <a:picLocks noChangeAspect="1"/>
              </p:cNvPicPr>
              <p:nvPr/>
            </p:nvPicPr>
            <p:blipFill>
              <a:blip r:embed="rId3"/>
              <a:stretch>
                <a:fillRect/>
              </a:stretch>
            </p:blipFill>
            <p:spPr>
              <a:xfrm>
                <a:off x="8754324" y="1336551"/>
                <a:ext cx="2339148" cy="4830873"/>
              </a:xfrm>
              <a:prstGeom prst="rect">
                <a:avLst/>
              </a:prstGeom>
            </p:spPr>
          </p:pic>
          <p:sp>
            <p:nvSpPr>
              <p:cNvPr id="7" name="Rectangle 6">
                <a:extLst>
                  <a:ext uri="{FF2B5EF4-FFF2-40B4-BE49-F238E27FC236}">
                    <a16:creationId xmlns="" xmlns:a16="http://schemas.microsoft.com/office/drawing/2014/main" id="{06468680-284C-46C1-8E8F-15EBB75C7F54}"/>
                  </a:ext>
                </a:extLst>
              </p:cNvPr>
              <p:cNvSpPr/>
              <p:nvPr/>
            </p:nvSpPr>
            <p:spPr>
              <a:xfrm>
                <a:off x="9338930" y="3429000"/>
                <a:ext cx="297712" cy="249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 xmlns:a16="http://schemas.microsoft.com/office/drawing/2014/main" id="{447EBEDB-1D93-43FA-9EB4-6BD549035AA4}"/>
                </a:ext>
              </a:extLst>
            </p:cNvPr>
            <p:cNvSpPr/>
            <p:nvPr/>
          </p:nvSpPr>
          <p:spPr>
            <a:xfrm>
              <a:off x="9360196" y="5837193"/>
              <a:ext cx="297712" cy="2499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 xmlns:a16="http://schemas.microsoft.com/office/drawing/2014/main" id="{F3C8849B-8959-46E6-888F-CEECE0E36C30}"/>
              </a:ext>
            </a:extLst>
          </p:cNvPr>
          <p:cNvCxnSpPr/>
          <p:nvPr/>
        </p:nvCxnSpPr>
        <p:spPr>
          <a:xfrm flipV="1">
            <a:off x="5092995" y="2806995"/>
            <a:ext cx="1403498" cy="622005"/>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A966AD5E-7E80-439F-9030-718F534E97B1}"/>
              </a:ext>
            </a:extLst>
          </p:cNvPr>
          <p:cNvCxnSpPr/>
          <p:nvPr/>
        </p:nvCxnSpPr>
        <p:spPr>
          <a:xfrm flipV="1">
            <a:off x="5695508" y="3083442"/>
            <a:ext cx="3746204" cy="94879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991BDBDA-B5CB-4A1A-83AC-99E4946DAC34}"/>
              </a:ext>
            </a:extLst>
          </p:cNvPr>
          <p:cNvCxnSpPr/>
          <p:nvPr/>
        </p:nvCxnSpPr>
        <p:spPr>
          <a:xfrm>
            <a:off x="6725093" y="4679523"/>
            <a:ext cx="2195623" cy="190189"/>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7403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6D297B-6F6C-4F9E-A02C-D067E8183B9D}"/>
              </a:ext>
            </a:extLst>
          </p:cNvPr>
          <p:cNvSpPr>
            <a:spLocks noGrp="1"/>
          </p:cNvSpPr>
          <p:nvPr>
            <p:ph type="title"/>
          </p:nvPr>
        </p:nvSpPr>
        <p:spPr/>
        <p:txBody>
          <a:bodyPr/>
          <a:lstStyle/>
          <a:p>
            <a:r>
              <a:rPr lang="en-US" dirty="0"/>
              <a:t>Transformations - Quiz </a:t>
            </a:r>
          </a:p>
        </p:txBody>
      </p:sp>
      <p:pic>
        <p:nvPicPr>
          <p:cNvPr id="4" name="Picture 3">
            <a:extLst>
              <a:ext uri="{FF2B5EF4-FFF2-40B4-BE49-F238E27FC236}">
                <a16:creationId xmlns="" xmlns:a16="http://schemas.microsoft.com/office/drawing/2014/main" id="{34AA73F9-B6F1-48E8-ACF4-5A486B059C5F}"/>
              </a:ext>
            </a:extLst>
          </p:cNvPr>
          <p:cNvPicPr>
            <a:picLocks noChangeAspect="1"/>
          </p:cNvPicPr>
          <p:nvPr/>
        </p:nvPicPr>
        <p:blipFill>
          <a:blip r:embed="rId2"/>
          <a:stretch>
            <a:fillRect/>
          </a:stretch>
        </p:blipFill>
        <p:spPr>
          <a:xfrm>
            <a:off x="1155942" y="2094835"/>
            <a:ext cx="9880116" cy="3253342"/>
          </a:xfrm>
          <a:prstGeom prst="rect">
            <a:avLst/>
          </a:prstGeom>
        </p:spPr>
      </p:pic>
      <p:sp>
        <p:nvSpPr>
          <p:cNvPr id="5" name="Rectangle 4">
            <a:extLst>
              <a:ext uri="{FF2B5EF4-FFF2-40B4-BE49-F238E27FC236}">
                <a16:creationId xmlns="" xmlns:a16="http://schemas.microsoft.com/office/drawing/2014/main" id="{D05C5041-4822-4ACF-A137-924C242F07FE}"/>
              </a:ext>
            </a:extLst>
          </p:cNvPr>
          <p:cNvSpPr/>
          <p:nvPr/>
        </p:nvSpPr>
        <p:spPr>
          <a:xfrm>
            <a:off x="3987209" y="4837814"/>
            <a:ext cx="1970567" cy="7123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CD6E3198-7911-4472-B553-9324937E03DC}"/>
              </a:ext>
            </a:extLst>
          </p:cNvPr>
          <p:cNvSpPr/>
          <p:nvPr/>
        </p:nvSpPr>
        <p:spPr>
          <a:xfrm>
            <a:off x="6627627" y="4837813"/>
            <a:ext cx="1970567" cy="7123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0FBD6D59-FE9D-48ED-95DB-D55E289309DE}"/>
              </a:ext>
            </a:extLst>
          </p:cNvPr>
          <p:cNvSpPr/>
          <p:nvPr/>
        </p:nvSpPr>
        <p:spPr>
          <a:xfrm>
            <a:off x="8831842" y="4865679"/>
            <a:ext cx="1970567" cy="7123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11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0AF4F2BA-3C03-4E2C-8ABC-0949B61B3C5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99D68F04-E08B-4337-BED7-85870B9C3AC4}"/>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 xmlns:a16="http://schemas.microsoft.com/office/drawing/2014/main" id="{3BFB0394-ED63-433C-9CD2-18912C350899}"/>
              </a:ext>
            </a:extLst>
          </p:cNvPr>
          <p:cNvSpPr>
            <a:spLocks noGrp="1"/>
          </p:cNvSpPr>
          <p:nvPr>
            <p:ph type="ctrTitle"/>
          </p:nvPr>
        </p:nvSpPr>
        <p:spPr>
          <a:xfrm>
            <a:off x="1097280" y="758952"/>
            <a:ext cx="10058400" cy="3566160"/>
          </a:xfrm>
        </p:spPr>
        <p:txBody>
          <a:bodyPr>
            <a:normAutofit/>
          </a:bodyPr>
          <a:lstStyle/>
          <a:p>
            <a:pPr algn="ctr"/>
            <a:r>
              <a:rPr lang="en-US" dirty="0">
                <a:solidFill>
                  <a:schemeClr val="tx1"/>
                </a:solidFill>
              </a:rPr>
              <a:t>Functions and Graphs</a:t>
            </a:r>
          </a:p>
        </p:txBody>
      </p:sp>
      <p:sp>
        <p:nvSpPr>
          <p:cNvPr id="3" name="Subtitle 2">
            <a:extLst>
              <a:ext uri="{FF2B5EF4-FFF2-40B4-BE49-F238E27FC236}">
                <a16:creationId xmlns="" xmlns:a16="http://schemas.microsoft.com/office/drawing/2014/main" id="{C1D6948C-08C6-45E6-8FBF-8D75E16C0A5D}"/>
              </a:ext>
            </a:extLst>
          </p:cNvPr>
          <p:cNvSpPr>
            <a:spLocks noGrp="1"/>
          </p:cNvSpPr>
          <p:nvPr>
            <p:ph type="subTitle" idx="1"/>
          </p:nvPr>
        </p:nvSpPr>
        <p:spPr>
          <a:xfrm>
            <a:off x="1100051" y="4645152"/>
            <a:ext cx="10058400" cy="1143000"/>
          </a:xfrm>
        </p:spPr>
        <p:txBody>
          <a:bodyPr>
            <a:normAutofit/>
          </a:bodyPr>
          <a:lstStyle/>
          <a:p>
            <a:endParaRPr lang="en-US" dirty="0">
              <a:solidFill>
                <a:srgbClr val="FFFFFF"/>
              </a:solidFill>
            </a:endParaRPr>
          </a:p>
        </p:txBody>
      </p:sp>
      <p:cxnSp>
        <p:nvCxnSpPr>
          <p:cNvPr id="11" name="Straight Connector 10">
            <a:extLst>
              <a:ext uri="{FF2B5EF4-FFF2-40B4-BE49-F238E27FC236}">
                <a16:creationId xmlns="" xmlns:a16="http://schemas.microsoft.com/office/drawing/2014/main" id="{A07787ED-5EDC-4C54-AD87-55B60D0FE39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 xmlns:a16="http://schemas.microsoft.com/office/drawing/2014/main" id="{B40A8CA7-7D5A-43B0-A1A0-B558ECA9EE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17715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ED26D-8460-41F4-8929-DAF2944BA87F}"/>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 xmlns:a16="http://schemas.microsoft.com/office/drawing/2014/main" id="{39320EC8-D4D4-4A99-9FFD-02BB41696002}"/>
              </a:ext>
            </a:extLst>
          </p:cNvPr>
          <p:cNvSpPr>
            <a:spLocks noGrp="1"/>
          </p:cNvSpPr>
          <p:nvPr>
            <p:ph idx="1"/>
          </p:nvPr>
        </p:nvSpPr>
        <p:spPr/>
        <p:txBody>
          <a:bodyPr/>
          <a:lstStyle/>
          <a:p>
            <a:r>
              <a:rPr lang="en-US" dirty="0"/>
              <a:t>1/ Suppose the graph of y = f(x) is given. How can we obtain the graph of y = f(x + 3) + 2?</a:t>
            </a:r>
          </a:p>
          <a:p>
            <a:r>
              <a:rPr lang="en-US" dirty="0"/>
              <a:t>2/ Describe how the function f(x)= −(x+1)</a:t>
            </a:r>
            <a:r>
              <a:rPr lang="en-US" baseline="30000" dirty="0"/>
              <a:t>2 </a:t>
            </a:r>
            <a:r>
              <a:rPr lang="en-US" dirty="0"/>
              <a:t>− 4 can be graphed using the graph of y= x</a:t>
            </a:r>
            <a:r>
              <a:rPr lang="en-US" baseline="30000" dirty="0"/>
              <a:t>2</a:t>
            </a:r>
            <a:r>
              <a:rPr lang="en-US" dirty="0"/>
              <a:t> and a sequence of transformations.</a:t>
            </a:r>
          </a:p>
          <a:p>
            <a:endParaRPr lang="en-US" dirty="0"/>
          </a:p>
        </p:txBody>
      </p:sp>
    </p:spTree>
    <p:extLst>
      <p:ext uri="{BB962C8B-B14F-4D97-AF65-F5344CB8AC3E}">
        <p14:creationId xmlns:p14="http://schemas.microsoft.com/office/powerpoint/2010/main" val="25490984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351978-BBC3-4E0D-A83E-C802E0CF9646}"/>
              </a:ext>
            </a:extLst>
          </p:cNvPr>
          <p:cNvSpPr>
            <a:spLocks noGrp="1"/>
          </p:cNvSpPr>
          <p:nvPr>
            <p:ph type="title"/>
          </p:nvPr>
        </p:nvSpPr>
        <p:spPr/>
        <p:txBody>
          <a:bodyPr/>
          <a:lstStyle/>
          <a:p>
            <a:r>
              <a:rPr lang="en-US" dirty="0"/>
              <a:t>True-False Quiz </a:t>
            </a:r>
          </a:p>
        </p:txBody>
      </p:sp>
      <p:sp>
        <p:nvSpPr>
          <p:cNvPr id="3" name="Content Placeholder 2">
            <a:extLst>
              <a:ext uri="{FF2B5EF4-FFF2-40B4-BE49-F238E27FC236}">
                <a16:creationId xmlns="" xmlns:a16="http://schemas.microsoft.com/office/drawing/2014/main" id="{7B2EE70F-2851-4F80-B4EA-9E894A971EC5}"/>
              </a:ext>
            </a:extLst>
          </p:cNvPr>
          <p:cNvSpPr>
            <a:spLocks noGrp="1"/>
          </p:cNvSpPr>
          <p:nvPr>
            <p:ph idx="1"/>
          </p:nvPr>
        </p:nvSpPr>
        <p:spPr/>
        <p:txBody>
          <a:bodyPr/>
          <a:lstStyle/>
          <a:p>
            <a:pPr marL="514350" indent="-514350">
              <a:buFont typeface="+mj-lt"/>
              <a:buAutoNum type="arabicParenR"/>
            </a:pPr>
            <a:r>
              <a:rPr lang="en-US" dirty="0"/>
              <a:t>If is a function, then f(a + b) = f(a) + f(b).</a:t>
            </a:r>
          </a:p>
          <a:p>
            <a:pPr marL="514350" indent="-514350">
              <a:buFont typeface="+mj-lt"/>
              <a:buAutoNum type="arabicParenR"/>
            </a:pPr>
            <a:r>
              <a:rPr lang="en-US" dirty="0"/>
              <a:t>If is a function, then f(3x) = 3f(x).</a:t>
            </a:r>
          </a:p>
          <a:p>
            <a:pPr marL="514350" indent="-514350">
              <a:buFont typeface="+mj-lt"/>
              <a:buAutoNum type="arabicParenR"/>
            </a:pPr>
            <a:r>
              <a:rPr lang="en-US" dirty="0"/>
              <a:t>Shift the graph of f to the right 3 units to obtain the graph of f(x + 3).</a:t>
            </a:r>
          </a:p>
          <a:p>
            <a:pPr marL="514350" indent="-514350">
              <a:buFont typeface="+mj-lt"/>
              <a:buAutoNum type="arabicParenR"/>
            </a:pPr>
            <a:r>
              <a:rPr lang="en-US" dirty="0"/>
              <a:t>If f is odd, then f(x) + f(-x) = 0.</a:t>
            </a:r>
          </a:p>
          <a:p>
            <a:pPr marL="514350" indent="-514350">
              <a:buFont typeface="+mj-lt"/>
              <a:buAutoNum type="arabicParenR"/>
            </a:pPr>
            <a:r>
              <a:rPr lang="en-US" dirty="0" err="1">
                <a:sym typeface="Euclid Extra" panose="02050502000505020303" pitchFamily="18" charset="2"/>
              </a:rPr>
              <a:t>fg</a:t>
            </a:r>
            <a:r>
              <a:rPr lang="en-US" dirty="0">
                <a:sym typeface="Euclid Extra" panose="02050502000505020303" pitchFamily="18" charset="2"/>
              </a:rPr>
              <a:t> = </a:t>
            </a:r>
            <a:r>
              <a:rPr lang="en-US" dirty="0" err="1">
                <a:sym typeface="Euclid Extra" panose="02050502000505020303" pitchFamily="18" charset="2"/>
              </a:rPr>
              <a:t>gf</a:t>
            </a:r>
            <a:r>
              <a:rPr lang="en-US" dirty="0">
                <a:sym typeface="Euclid Extra" panose="02050502000505020303" pitchFamily="18" charset="2"/>
              </a:rPr>
              <a:t>, assuming f and g are functions.</a:t>
            </a:r>
            <a:endParaRPr lang="en-US" dirty="0"/>
          </a:p>
          <a:p>
            <a:pPr marL="514350" indent="-514350">
              <a:buFont typeface="+mj-lt"/>
              <a:buAutoNum type="arabicParenR"/>
            </a:pPr>
            <a:endParaRPr lang="en-US" dirty="0"/>
          </a:p>
        </p:txBody>
      </p:sp>
    </p:spTree>
    <p:extLst>
      <p:ext uri="{BB962C8B-B14F-4D97-AF65-F5344CB8AC3E}">
        <p14:creationId xmlns:p14="http://schemas.microsoft.com/office/powerpoint/2010/main" val="22207781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1085" y="0"/>
            <a:ext cx="8458200" cy="631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1453882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8458200" y="79376"/>
            <a:ext cx="1600200" cy="53553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chemeClr val="bg1"/>
                </a:solidFill>
                <a:cs typeface="Tahoma" panose="020B0604030504040204" pitchFamily="34" charset="0"/>
              </a:rPr>
              <a:t>Example</a:t>
            </a:r>
          </a:p>
        </p:txBody>
      </p:sp>
      <p:sp>
        <p:nvSpPr>
          <p:cNvPr id="128003" name="Text Box 3"/>
          <p:cNvSpPr txBox="1">
            <a:spLocks noChangeArrowheads="1"/>
          </p:cNvSpPr>
          <p:nvPr/>
        </p:nvSpPr>
        <p:spPr bwMode="auto">
          <a:xfrm>
            <a:off x="1828800" y="876301"/>
            <a:ext cx="8413750" cy="4894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2400" dirty="0">
                <a:solidFill>
                  <a:srgbClr val="0070C0"/>
                </a:solidFill>
                <a:cs typeface="Tahoma" panose="020B0604030504040204" pitchFamily="34" charset="0"/>
              </a:rPr>
              <a:t>Suppose that the graph of  </a:t>
            </a:r>
            <a:r>
              <a:rPr lang="en-US" altLang="en-US" sz="2400" i="1" dirty="0">
                <a:solidFill>
                  <a:srgbClr val="0070C0"/>
                </a:solidFill>
                <a:cs typeface="Tahoma" panose="020B0604030504040204" pitchFamily="34" charset="0"/>
              </a:rPr>
              <a:t>f</a:t>
            </a:r>
            <a:r>
              <a:rPr lang="en-US" altLang="en-US" sz="2400" dirty="0">
                <a:solidFill>
                  <a:srgbClr val="0070C0"/>
                </a:solidFill>
                <a:cs typeface="Tahoma" panose="020B0604030504040204" pitchFamily="34" charset="0"/>
              </a:rPr>
              <a:t>  is given. </a:t>
            </a:r>
          </a:p>
          <a:p>
            <a:pPr eaLnBrk="1" hangingPunct="1">
              <a:spcBef>
                <a:spcPct val="0"/>
              </a:spcBef>
              <a:buClrTx/>
              <a:buSzTx/>
              <a:buFontTx/>
              <a:buNone/>
            </a:pPr>
            <a:r>
              <a:rPr lang="en-US" altLang="en-US" sz="2400" dirty="0">
                <a:solidFill>
                  <a:srgbClr val="0070C0"/>
                </a:solidFill>
                <a:cs typeface="Tahoma" panose="020B0604030504040204" pitchFamily="34" charset="0"/>
              </a:rPr>
              <a:t>Describe how the graph of the function  f(x-2)+2  can be obtained from the graph of f.</a:t>
            </a:r>
          </a:p>
          <a:p>
            <a:pPr eaLnBrk="1" hangingPunct="1">
              <a:spcBef>
                <a:spcPct val="0"/>
              </a:spcBef>
              <a:buClrTx/>
              <a:buSzTx/>
              <a:buFontTx/>
              <a:buNone/>
            </a:pPr>
            <a:r>
              <a:rPr lang="en-US" altLang="en-US" sz="2400" dirty="0">
                <a:solidFill>
                  <a:srgbClr val="0070C0"/>
                </a:solidFill>
                <a:cs typeface="Tahoma" panose="020B0604030504040204" pitchFamily="34" charset="0"/>
              </a:rPr>
              <a:t>Select the correct answer. </a:t>
            </a:r>
          </a:p>
          <a:p>
            <a:pPr eaLnBrk="1" hangingPunct="1">
              <a:spcBef>
                <a:spcPct val="0"/>
              </a:spcBef>
              <a:buClrTx/>
              <a:buSzTx/>
              <a:buFontTx/>
              <a:buNone/>
            </a:pPr>
            <a:r>
              <a:rPr lang="en-US" altLang="en-US" sz="2400" dirty="0">
                <a:solidFill>
                  <a:srgbClr val="0070C0"/>
                </a:solidFill>
                <a:cs typeface="Tahoma" panose="020B0604030504040204" pitchFamily="34" charset="0"/>
              </a:rPr>
              <a:t> a.  Shift the graph 2 units to the left and 2 units down.</a:t>
            </a:r>
          </a:p>
          <a:p>
            <a:pPr eaLnBrk="1" hangingPunct="1">
              <a:spcBef>
                <a:spcPct val="0"/>
              </a:spcBef>
              <a:buClrTx/>
              <a:buSzTx/>
              <a:buFontTx/>
              <a:buNone/>
            </a:pPr>
            <a:endParaRPr lang="en-US" altLang="en-US" sz="2400" dirty="0">
              <a:solidFill>
                <a:srgbClr val="0070C0"/>
              </a:solidFill>
              <a:cs typeface="Tahoma" panose="020B0604030504040204" pitchFamily="34" charset="0"/>
            </a:endParaRPr>
          </a:p>
          <a:p>
            <a:pPr eaLnBrk="1" hangingPunct="1">
              <a:spcBef>
                <a:spcPct val="0"/>
              </a:spcBef>
              <a:buClrTx/>
              <a:buSzTx/>
              <a:buFontTx/>
              <a:buNone/>
            </a:pPr>
            <a:r>
              <a:rPr lang="en-US" altLang="en-US" sz="2400" dirty="0">
                <a:solidFill>
                  <a:srgbClr val="0070C0"/>
                </a:solidFill>
                <a:cs typeface="Tahoma" panose="020B0604030504040204" pitchFamily="34" charset="0"/>
              </a:rPr>
              <a:t> b.  Shift the graph 2 units to the right and 2 units down.</a:t>
            </a:r>
          </a:p>
          <a:p>
            <a:pPr eaLnBrk="1" hangingPunct="1">
              <a:spcBef>
                <a:spcPct val="0"/>
              </a:spcBef>
              <a:buClrTx/>
              <a:buSzTx/>
              <a:buFontTx/>
              <a:buNone/>
            </a:pPr>
            <a:endParaRPr lang="en-US" altLang="en-US" sz="2400" dirty="0">
              <a:solidFill>
                <a:srgbClr val="0070C0"/>
              </a:solidFill>
              <a:cs typeface="Tahoma" panose="020B0604030504040204" pitchFamily="34" charset="0"/>
            </a:endParaRPr>
          </a:p>
          <a:p>
            <a:pPr eaLnBrk="1" hangingPunct="1">
              <a:spcBef>
                <a:spcPct val="0"/>
              </a:spcBef>
              <a:buClrTx/>
              <a:buSzTx/>
              <a:buFontTx/>
              <a:buNone/>
            </a:pPr>
            <a:r>
              <a:rPr lang="en-US" altLang="en-US" sz="2400" dirty="0">
                <a:solidFill>
                  <a:srgbClr val="0070C0"/>
                </a:solidFill>
                <a:cs typeface="Tahoma" panose="020B0604030504040204" pitchFamily="34" charset="0"/>
              </a:rPr>
              <a:t> c.  Shift the graph 2 units to the right and 2 units up.</a:t>
            </a:r>
          </a:p>
          <a:p>
            <a:pPr eaLnBrk="1" hangingPunct="1">
              <a:spcBef>
                <a:spcPct val="0"/>
              </a:spcBef>
              <a:buClrTx/>
              <a:buSzTx/>
              <a:buFontTx/>
              <a:buNone/>
            </a:pPr>
            <a:endParaRPr lang="en-US" altLang="en-US" sz="2400" dirty="0">
              <a:solidFill>
                <a:srgbClr val="0070C0"/>
              </a:solidFill>
              <a:cs typeface="Tahoma" panose="020B0604030504040204" pitchFamily="34" charset="0"/>
            </a:endParaRPr>
          </a:p>
          <a:p>
            <a:pPr eaLnBrk="1" hangingPunct="1">
              <a:spcBef>
                <a:spcPct val="0"/>
              </a:spcBef>
              <a:buClrTx/>
              <a:buSzTx/>
              <a:buFontTx/>
              <a:buNone/>
            </a:pPr>
            <a:r>
              <a:rPr lang="en-US" altLang="en-US" sz="2400" dirty="0">
                <a:solidFill>
                  <a:srgbClr val="0070C0"/>
                </a:solidFill>
                <a:cs typeface="Tahoma" panose="020B0604030504040204" pitchFamily="34" charset="0"/>
              </a:rPr>
              <a:t> d.  Shift the graph 2 units to the left and 2 units up.</a:t>
            </a:r>
          </a:p>
          <a:p>
            <a:pPr eaLnBrk="1" hangingPunct="1">
              <a:spcBef>
                <a:spcPct val="0"/>
              </a:spcBef>
              <a:buClrTx/>
              <a:buSzTx/>
              <a:buFontTx/>
              <a:buNone/>
            </a:pPr>
            <a:endParaRPr lang="en-US" altLang="en-US" sz="2400" dirty="0">
              <a:solidFill>
                <a:srgbClr val="0070C0"/>
              </a:solidFill>
              <a:cs typeface="Tahoma" panose="020B0604030504040204" pitchFamily="34" charset="0"/>
            </a:endParaRPr>
          </a:p>
          <a:p>
            <a:pPr eaLnBrk="1" hangingPunct="1">
              <a:spcBef>
                <a:spcPct val="0"/>
              </a:spcBef>
              <a:buClrTx/>
              <a:buSzTx/>
              <a:buFontTx/>
              <a:buNone/>
            </a:pPr>
            <a:r>
              <a:rPr lang="en-US" altLang="en-US" sz="2400" dirty="0">
                <a:solidFill>
                  <a:srgbClr val="0070C0"/>
                </a:solidFill>
                <a:cs typeface="Tahoma" panose="020B0604030504040204" pitchFamily="34" charset="0"/>
              </a:rPr>
              <a:t> e.  none of these </a:t>
            </a:r>
          </a:p>
        </p:txBody>
      </p:sp>
      <p:sp>
        <p:nvSpPr>
          <p:cNvPr id="687108" name="Text Box 4"/>
          <p:cNvSpPr txBox="1">
            <a:spLocks noChangeArrowheads="1"/>
          </p:cNvSpPr>
          <p:nvPr/>
        </p:nvSpPr>
        <p:spPr bwMode="auto">
          <a:xfrm>
            <a:off x="2590800" y="6018213"/>
            <a:ext cx="11874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cs typeface="Tahoma" panose="020B0604030504040204" pitchFamily="34" charset="0"/>
              </a:rPr>
              <a:t>Answer: c</a:t>
            </a:r>
          </a:p>
        </p:txBody>
      </p:sp>
    </p:spTree>
    <p:extLst>
      <p:ext uri="{BB962C8B-B14F-4D97-AF65-F5344CB8AC3E}">
        <p14:creationId xmlns:p14="http://schemas.microsoft.com/office/powerpoint/2010/main" val="427394119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7108"/>
                                        </p:tgtEl>
                                        <p:attrNameLst>
                                          <p:attrName>style.visibility</p:attrName>
                                        </p:attrNameLst>
                                      </p:cBhvr>
                                      <p:to>
                                        <p:strVal val="visible"/>
                                      </p:to>
                                    </p:set>
                                    <p:animEffect transition="in" filter="fade">
                                      <p:cBhvr>
                                        <p:cTn id="7" dur="500"/>
                                        <p:tgtEl>
                                          <p:spTgt spid="68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2514601"/>
            <a:ext cx="7478713"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763" y="1463675"/>
            <a:ext cx="70104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48" name="Text Box 8"/>
          <p:cNvSpPr txBox="1">
            <a:spLocks noChangeArrowheads="1"/>
          </p:cNvSpPr>
          <p:nvPr/>
        </p:nvSpPr>
        <p:spPr bwMode="auto">
          <a:xfrm>
            <a:off x="2041525" y="4913313"/>
            <a:ext cx="2825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en-US" sz="1800">
                <a:solidFill>
                  <a:schemeClr val="accent2"/>
                </a:solidFill>
                <a:cs typeface="Tahoma" panose="020B0604030504040204" pitchFamily="34" charset="0"/>
              </a:rPr>
              <a:t>Answer: ½ f(x), f(½ x), f(x)</a:t>
            </a:r>
          </a:p>
        </p:txBody>
      </p:sp>
      <p:sp>
        <p:nvSpPr>
          <p:cNvPr id="129029" name="Text Box 9"/>
          <p:cNvSpPr txBox="1">
            <a:spLocks noChangeArrowheads="1"/>
          </p:cNvSpPr>
          <p:nvPr/>
        </p:nvSpPr>
        <p:spPr bwMode="auto">
          <a:xfrm>
            <a:off x="2292350" y="666751"/>
            <a:ext cx="6629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a:solidFill>
                  <a:srgbClr val="E45C00"/>
                </a:solidFill>
                <a:cs typeface="Tahoma" panose="020B0604030504040204" pitchFamily="34" charset="0"/>
              </a:rPr>
              <a:t>QUIZ QUESTIONS</a:t>
            </a:r>
          </a:p>
        </p:txBody>
      </p:sp>
      <p:sp>
        <p:nvSpPr>
          <p:cNvPr id="6" name="Rectangle 5"/>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4520760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5848"/>
                                        </p:tgtEl>
                                        <p:attrNameLst>
                                          <p:attrName>style.visibility</p:attrName>
                                        </p:attrNameLst>
                                      </p:cBhvr>
                                      <p:to>
                                        <p:strVal val="visible"/>
                                      </p:to>
                                    </p:set>
                                    <p:animEffect transition="in" filter="fade">
                                      <p:cBhvr>
                                        <p:cTn id="7" dur="500"/>
                                        <p:tgtEl>
                                          <p:spTgt spid="675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endParaRPr lang="en-US" smtClean="0"/>
          </a:p>
        </p:txBody>
      </p:sp>
      <p:sp>
        <p:nvSpPr>
          <p:cNvPr id="131075" name="Content Placeholder 2"/>
          <p:cNvSpPr>
            <a:spLocks noGrp="1"/>
          </p:cNvSpPr>
          <p:nvPr>
            <p:ph idx="1"/>
          </p:nvPr>
        </p:nvSpPr>
        <p:spPr/>
        <p:txBody>
          <a:bodyPr/>
          <a:lstStyle/>
          <a:p>
            <a:endParaRPr lang="en-US" smtClean="0"/>
          </a:p>
        </p:txBody>
      </p:sp>
      <p:pic>
        <p:nvPicPr>
          <p:cNvPr id="13107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533400"/>
            <a:ext cx="7967662" cy="612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2540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endParaRPr lang="en-US" smtClean="0"/>
          </a:p>
        </p:txBody>
      </p:sp>
      <p:sp>
        <p:nvSpPr>
          <p:cNvPr id="132099" name="Content Placeholder 2"/>
          <p:cNvSpPr>
            <a:spLocks noGrp="1"/>
          </p:cNvSpPr>
          <p:nvPr>
            <p:ph idx="1"/>
          </p:nvPr>
        </p:nvSpPr>
        <p:spPr/>
        <p:txBody>
          <a:bodyPr/>
          <a:lstStyle/>
          <a:p>
            <a:endParaRPr lang="en-US" smtClean="0"/>
          </a:p>
        </p:txBody>
      </p:sp>
      <p:pic>
        <p:nvPicPr>
          <p:cNvPr id="13210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87338"/>
            <a:ext cx="6267450" cy="6410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2937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0677C8-912A-4A44-A0B8-AE89C1B61D51}"/>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 xmlns:a16="http://schemas.microsoft.com/office/drawing/2014/main" id="{E87A495A-8E72-4EAD-979B-F6A7E8C33F65}"/>
              </a:ext>
            </a:extLst>
          </p:cNvPr>
          <p:cNvSpPr>
            <a:spLocks noGrp="1"/>
          </p:cNvSpPr>
          <p:nvPr>
            <p:ph idx="1"/>
          </p:nvPr>
        </p:nvSpPr>
        <p:spPr/>
        <p:txBody>
          <a:bodyPr>
            <a:normAutofit lnSpcReduction="10000"/>
          </a:bodyPr>
          <a:lstStyle/>
          <a:p>
            <a:pPr>
              <a:buFont typeface="Wingdings" panose="05000000000000000000" pitchFamily="2" charset="2"/>
              <a:buChar char="q"/>
            </a:pPr>
            <a:r>
              <a:rPr lang="en-US" dirty="0"/>
              <a:t> Function: a set of inputs, a set of outputs, and a rule for mapping each input to exactly one output.</a:t>
            </a:r>
          </a:p>
          <a:p>
            <a:pPr>
              <a:buFont typeface="Wingdings" panose="05000000000000000000" pitchFamily="2" charset="2"/>
              <a:buChar char="q"/>
            </a:pPr>
            <a:r>
              <a:rPr lang="en-US" dirty="0"/>
              <a:t> Zeros of f: solutions of the equation f(x) = 0. </a:t>
            </a:r>
          </a:p>
          <a:p>
            <a:pPr>
              <a:buFont typeface="Wingdings" panose="05000000000000000000" pitchFamily="2" charset="2"/>
              <a:buChar char="q"/>
            </a:pPr>
            <a:r>
              <a:rPr lang="en-US" dirty="0"/>
              <a:t> Odd function: f(−x)= −f(x) for all x in the domain of f.  </a:t>
            </a:r>
          </a:p>
          <a:p>
            <a:pPr>
              <a:buFont typeface="Wingdings" panose="05000000000000000000" pitchFamily="2" charset="2"/>
              <a:buChar char="q"/>
            </a:pPr>
            <a:r>
              <a:rPr lang="en-US" dirty="0"/>
              <a:t> Even function: f(−x)= f(x) for all x in the domain of f.</a:t>
            </a:r>
          </a:p>
          <a:p>
            <a:pPr>
              <a:buFont typeface="Wingdings" panose="05000000000000000000" pitchFamily="2" charset="2"/>
              <a:buChar char="q"/>
            </a:pPr>
            <a:r>
              <a:rPr lang="en-US" dirty="0"/>
              <a:t> Transformations of functions: shifting, reflections.  </a:t>
            </a:r>
          </a:p>
          <a:p>
            <a:pPr>
              <a:buFont typeface="Wingdings" panose="05000000000000000000" pitchFamily="2" charset="2"/>
              <a:buChar char="q"/>
            </a:pPr>
            <a:r>
              <a:rPr lang="en-US" dirty="0"/>
              <a:t> Composition of functions: (</a:t>
            </a:r>
            <a:r>
              <a:rPr lang="en-US" dirty="0" err="1"/>
              <a:t>g</a:t>
            </a:r>
            <a:r>
              <a:rPr lang="en-US" dirty="0" err="1">
                <a:sym typeface="Euclid Extra" panose="02050502000505020303" pitchFamily="18" charset="2"/>
              </a:rPr>
              <a:t></a:t>
            </a:r>
            <a:r>
              <a:rPr lang="en-US" dirty="0" err="1"/>
              <a:t>f</a:t>
            </a:r>
            <a:r>
              <a:rPr lang="en-US" dirty="0"/>
              <a:t>)(x):= g(f(x)). </a:t>
            </a:r>
          </a:p>
          <a:p>
            <a:endParaRPr lang="en-US" dirty="0"/>
          </a:p>
        </p:txBody>
      </p:sp>
    </p:spTree>
    <p:extLst>
      <p:ext uri="{BB962C8B-B14F-4D97-AF65-F5344CB8AC3E}">
        <p14:creationId xmlns:p14="http://schemas.microsoft.com/office/powerpoint/2010/main" val="15051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793717-8692-4E2A-98B1-3B11A43284A4}"/>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C529442-DD9B-4383-B337-DE8267B0B6A8}"/>
              </a:ext>
            </a:extLst>
          </p:cNvPr>
          <p:cNvSpPr>
            <a:spLocks noGrp="1"/>
          </p:cNvSpPr>
          <p:nvPr>
            <p:ph idx="1"/>
          </p:nvPr>
        </p:nvSpPr>
        <p:spPr/>
        <p:txBody>
          <a:bodyPr>
            <a:normAutofit/>
          </a:bodyPr>
          <a:lstStyle/>
          <a:p>
            <a:pPr algn="ctr"/>
            <a:r>
              <a:rPr lang="en-US" sz="8800" b="1" dirty="0">
                <a:solidFill>
                  <a:srgbClr val="FF0000"/>
                </a:solidFill>
              </a:rPr>
              <a:t>THANKS</a:t>
            </a:r>
          </a:p>
        </p:txBody>
      </p:sp>
    </p:spTree>
    <p:extLst>
      <p:ext uri="{BB962C8B-B14F-4D97-AF65-F5344CB8AC3E}">
        <p14:creationId xmlns:p14="http://schemas.microsoft.com/office/powerpoint/2010/main" val="549875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5A3A41-DEFE-463D-8CB6-BC48A976C65D}"/>
              </a:ext>
            </a:extLst>
          </p:cNvPr>
          <p:cNvSpPr>
            <a:spLocks noGrp="1"/>
          </p:cNvSpPr>
          <p:nvPr>
            <p:ph type="title"/>
          </p:nvPr>
        </p:nvSpPr>
        <p:spPr/>
        <p:txBody>
          <a:bodyPr/>
          <a:lstStyle/>
          <a:p>
            <a:r>
              <a:rPr lang="en-US" dirty="0"/>
              <a:t>Why study this chapter? </a:t>
            </a:r>
          </a:p>
        </p:txBody>
      </p:sp>
      <p:sp>
        <p:nvSpPr>
          <p:cNvPr id="3" name="Content Placeholder 2">
            <a:extLst>
              <a:ext uri="{FF2B5EF4-FFF2-40B4-BE49-F238E27FC236}">
                <a16:creationId xmlns="" xmlns:a16="http://schemas.microsoft.com/office/drawing/2014/main" id="{76744A23-5B00-4CA0-9072-A910A2AC0F86}"/>
              </a:ext>
            </a:extLst>
          </p:cNvPr>
          <p:cNvSpPr>
            <a:spLocks noGrp="1"/>
          </p:cNvSpPr>
          <p:nvPr>
            <p:ph idx="1"/>
          </p:nvPr>
        </p:nvSpPr>
        <p:spPr>
          <a:xfrm>
            <a:off x="1097280" y="2108201"/>
            <a:ext cx="8695306" cy="3760891"/>
          </a:xfrm>
        </p:spPr>
        <p:txBody>
          <a:bodyPr>
            <a:normAutofit fontScale="92500" lnSpcReduction="10000"/>
          </a:bodyPr>
          <a:lstStyle/>
          <a:p>
            <a:pPr>
              <a:buFont typeface="Arial" panose="020B0604020202020204" pitchFamily="34" charset="0"/>
              <a:buChar char="•"/>
            </a:pPr>
            <a:r>
              <a:rPr lang="en-US" dirty="0"/>
              <a:t> Calculus is the mathematics that describes </a:t>
            </a:r>
            <a:r>
              <a:rPr lang="en-US" i="1" dirty="0">
                <a:solidFill>
                  <a:srgbClr val="C00000"/>
                </a:solidFill>
              </a:rPr>
              <a:t>changes</a:t>
            </a:r>
            <a:r>
              <a:rPr lang="en-US" dirty="0"/>
              <a:t> in functions.  </a:t>
            </a:r>
          </a:p>
          <a:p>
            <a:pPr>
              <a:buFont typeface="Arial" panose="020B0604020202020204" pitchFamily="34" charset="0"/>
              <a:buChar char="•"/>
            </a:pPr>
            <a:r>
              <a:rPr lang="en-US" dirty="0"/>
              <a:t> </a:t>
            </a:r>
            <a:r>
              <a:rPr lang="en-US" sz="2000" dirty="0"/>
              <a:t>For example, a ball falls faster and faster as time passes. Galileo discovered that the distance fallen is proportional to the square of the time it has been falling. Calculus then enables us to calculate the speed of the ball at any time.</a:t>
            </a:r>
          </a:p>
          <a:p>
            <a:pPr>
              <a:buFont typeface="Arial" panose="020B0604020202020204" pitchFamily="34" charset="0"/>
              <a:buChar char="•"/>
            </a:pPr>
            <a:r>
              <a:rPr lang="en-US" dirty="0"/>
              <a:t> The fundamental objects that we deal with in calculus are functions.</a:t>
            </a:r>
          </a:p>
          <a:p>
            <a:pPr>
              <a:buFont typeface="Arial" panose="020B0604020202020204" pitchFamily="34" charset="0"/>
              <a:buChar char="•"/>
            </a:pPr>
            <a:r>
              <a:rPr lang="en-US" dirty="0"/>
              <a:t> Functions are used as mathematical models of real-world phenomena. </a:t>
            </a:r>
          </a:p>
        </p:txBody>
      </p:sp>
      <p:pic>
        <p:nvPicPr>
          <p:cNvPr id="4" name="Picture 3">
            <a:extLst>
              <a:ext uri="{FF2B5EF4-FFF2-40B4-BE49-F238E27FC236}">
                <a16:creationId xmlns="" xmlns:a16="http://schemas.microsoft.com/office/drawing/2014/main" id="{F7EED2C0-77D4-47AF-8C08-75154A5D303D}"/>
              </a:ext>
            </a:extLst>
          </p:cNvPr>
          <p:cNvPicPr>
            <a:picLocks noChangeAspect="1"/>
          </p:cNvPicPr>
          <p:nvPr/>
        </p:nvPicPr>
        <p:blipFill>
          <a:blip r:embed="rId2"/>
          <a:stretch>
            <a:fillRect/>
          </a:stretch>
        </p:blipFill>
        <p:spPr>
          <a:xfrm>
            <a:off x="9792586" y="2331485"/>
            <a:ext cx="1363094" cy="3031794"/>
          </a:xfrm>
          <a:prstGeom prst="rect">
            <a:avLst/>
          </a:prstGeom>
        </p:spPr>
      </p:pic>
    </p:spTree>
    <p:extLst>
      <p:ext uri="{BB962C8B-B14F-4D97-AF65-F5344CB8AC3E}">
        <p14:creationId xmlns:p14="http://schemas.microsoft.com/office/powerpoint/2010/main" val="220363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5D73BA-4758-4099-AB6D-AFC9FCE7EE6C}"/>
              </a:ext>
            </a:extLst>
          </p:cNvPr>
          <p:cNvSpPr>
            <a:spLocks noGrp="1"/>
          </p:cNvSpPr>
          <p:nvPr>
            <p:ph type="title"/>
          </p:nvPr>
        </p:nvSpPr>
        <p:spPr/>
        <p:txBody>
          <a:bodyPr/>
          <a:lstStyle/>
          <a:p>
            <a:r>
              <a:rPr lang="en-US" dirty="0"/>
              <a:t>Learning objectives </a:t>
            </a:r>
          </a:p>
        </p:txBody>
      </p:sp>
      <p:sp>
        <p:nvSpPr>
          <p:cNvPr id="3" name="Content Placeholder 2">
            <a:extLst>
              <a:ext uri="{FF2B5EF4-FFF2-40B4-BE49-F238E27FC236}">
                <a16:creationId xmlns="" xmlns:a16="http://schemas.microsoft.com/office/drawing/2014/main" id="{B02D8F4A-FF14-4145-AE8D-429B7B4D6177}"/>
              </a:ext>
            </a:extLst>
          </p:cNvPr>
          <p:cNvSpPr>
            <a:spLocks noGrp="1"/>
          </p:cNvSpPr>
          <p:nvPr>
            <p:ph idx="1"/>
          </p:nvPr>
        </p:nvSpPr>
        <p:spPr/>
        <p:txBody>
          <a:bodyPr/>
          <a:lstStyle/>
          <a:p>
            <a:pPr>
              <a:buFont typeface="Wingdings" panose="05000000000000000000" pitchFamily="2" charset="2"/>
              <a:buChar char="q"/>
            </a:pPr>
            <a:r>
              <a:rPr lang="en-US" dirty="0"/>
              <a:t> Determine the domain, range, and zeros of a function. </a:t>
            </a:r>
          </a:p>
          <a:p>
            <a:pPr>
              <a:buFont typeface="Wingdings" panose="05000000000000000000" pitchFamily="2" charset="2"/>
              <a:buChar char="q"/>
            </a:pPr>
            <a:r>
              <a:rPr lang="en-US" dirty="0"/>
              <a:t> Analyze the symmetry of the graph of a function.</a:t>
            </a:r>
          </a:p>
          <a:p>
            <a:pPr>
              <a:buFont typeface="Wingdings" panose="05000000000000000000" pitchFamily="2" charset="2"/>
              <a:buChar char="q"/>
            </a:pPr>
            <a:r>
              <a:rPr lang="en-US" dirty="0"/>
              <a:t> Create new functions from old functions. </a:t>
            </a:r>
          </a:p>
        </p:txBody>
      </p:sp>
    </p:spTree>
    <p:extLst>
      <p:ext uri="{BB962C8B-B14F-4D97-AF65-F5344CB8AC3E}">
        <p14:creationId xmlns:p14="http://schemas.microsoft.com/office/powerpoint/2010/main" val="208997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a:extLst/>
          </p:cNvPr>
          <p:cNvSpPr>
            <a:spLocks noGrp="1" noChangeArrowheads="1"/>
          </p:cNvSpPr>
          <p:nvPr>
            <p:ph idx="1"/>
          </p:nvPr>
        </p:nvSpPr>
        <p:spPr>
          <a:xfrm>
            <a:off x="680188" y="2046289"/>
            <a:ext cx="8132763" cy="4114800"/>
          </a:xfrm>
          <a:extLst/>
        </p:spPr>
        <p:txBody>
          <a:bodyPr>
            <a:normAutofit lnSpcReduction="10000"/>
          </a:bodyPr>
          <a:lstStyle/>
          <a:p>
            <a:pPr algn="just" eaLnBrk="1" hangingPunct="1">
              <a:lnSpc>
                <a:spcPct val="130000"/>
              </a:lnSpc>
              <a:spcBef>
                <a:spcPct val="50000"/>
              </a:spcBef>
              <a:buFontTx/>
              <a:buNone/>
              <a:defRPr/>
            </a:pPr>
            <a:r>
              <a:rPr lang="en-US" sz="2400" dirty="0">
                <a:latin typeface="+mn-lt"/>
              </a:rPr>
              <a:t>A </a:t>
            </a:r>
            <a:r>
              <a:rPr lang="en-US" sz="2400" b="1" dirty="0">
                <a:latin typeface="+mn-lt"/>
              </a:rPr>
              <a:t>function </a:t>
            </a:r>
            <a:r>
              <a:rPr lang="en-US" sz="2400" i="1" dirty="0">
                <a:latin typeface="+mn-lt"/>
              </a:rPr>
              <a:t>f</a:t>
            </a:r>
            <a:r>
              <a:rPr lang="en-US" sz="2400" b="1" dirty="0">
                <a:latin typeface="+mn-lt"/>
              </a:rPr>
              <a:t> </a:t>
            </a:r>
            <a:r>
              <a:rPr lang="en-US" sz="2400" dirty="0">
                <a:latin typeface="+mn-lt"/>
              </a:rPr>
              <a:t>is a rule that assigns to each element </a:t>
            </a:r>
            <a:r>
              <a:rPr lang="en-US" sz="2400" i="1" dirty="0">
                <a:latin typeface="+mn-lt"/>
              </a:rPr>
              <a:t>x</a:t>
            </a:r>
            <a:r>
              <a:rPr lang="en-US" sz="2400" dirty="0">
                <a:latin typeface="+mn-lt"/>
              </a:rPr>
              <a:t> in a set </a:t>
            </a:r>
            <a:r>
              <a:rPr lang="en-US" sz="2400" b="1" i="1" dirty="0">
                <a:latin typeface="+mn-lt"/>
              </a:rPr>
              <a:t>D</a:t>
            </a:r>
            <a:r>
              <a:rPr lang="en-US" sz="2400" b="1" dirty="0">
                <a:latin typeface="+mn-lt"/>
              </a:rPr>
              <a:t> </a:t>
            </a:r>
            <a:r>
              <a:rPr lang="en-US" sz="2400" i="1" u="sng" dirty="0">
                <a:latin typeface="+mn-lt"/>
              </a:rPr>
              <a:t>exactly one </a:t>
            </a:r>
            <a:r>
              <a:rPr lang="en-US" sz="2400" dirty="0">
                <a:latin typeface="+mn-lt"/>
              </a:rPr>
              <a:t>element, called </a:t>
            </a:r>
            <a:r>
              <a:rPr lang="en-US" sz="2400" i="1" dirty="0">
                <a:latin typeface="+mn-lt"/>
              </a:rPr>
              <a:t>f</a:t>
            </a:r>
            <a:r>
              <a:rPr lang="en-US" sz="2400" dirty="0">
                <a:latin typeface="+mn-lt"/>
              </a:rPr>
              <a:t>(</a:t>
            </a:r>
            <a:r>
              <a:rPr lang="en-US" sz="2400" i="1" dirty="0">
                <a:latin typeface="+mn-lt"/>
              </a:rPr>
              <a:t>x</a:t>
            </a:r>
            <a:r>
              <a:rPr lang="en-US" sz="2400" dirty="0">
                <a:latin typeface="+mn-lt"/>
              </a:rPr>
              <a:t>), in a set </a:t>
            </a:r>
            <a:r>
              <a:rPr lang="en-US" sz="2400" b="1" i="1" dirty="0">
                <a:latin typeface="+mn-lt"/>
              </a:rPr>
              <a:t>E</a:t>
            </a:r>
            <a:r>
              <a:rPr lang="en-US" sz="2400" dirty="0">
                <a:latin typeface="+mn-lt"/>
              </a:rPr>
              <a:t>.</a:t>
            </a:r>
          </a:p>
          <a:p>
            <a:pPr eaLnBrk="1" hangingPunct="1">
              <a:lnSpc>
                <a:spcPct val="130000"/>
              </a:lnSpc>
              <a:spcBef>
                <a:spcPct val="50000"/>
              </a:spcBef>
              <a:buFontTx/>
              <a:buNone/>
              <a:defRPr/>
            </a:pPr>
            <a:r>
              <a:rPr lang="en-US" sz="2400" dirty="0">
                <a:latin typeface="+mn-lt"/>
              </a:rPr>
              <a:t>The set </a:t>
            </a:r>
            <a:r>
              <a:rPr lang="en-US" sz="2400" i="1" dirty="0">
                <a:latin typeface="+mn-lt"/>
              </a:rPr>
              <a:t>D</a:t>
            </a:r>
            <a:r>
              <a:rPr lang="en-US" sz="2400" dirty="0">
                <a:latin typeface="+mn-lt"/>
              </a:rPr>
              <a:t> is called the </a:t>
            </a:r>
            <a:r>
              <a:rPr lang="en-US" sz="2400" b="1" dirty="0">
                <a:latin typeface="+mn-lt"/>
              </a:rPr>
              <a:t>domain</a:t>
            </a:r>
            <a:r>
              <a:rPr lang="en-US" sz="2400" dirty="0">
                <a:latin typeface="+mn-lt"/>
              </a:rPr>
              <a:t> of the function </a:t>
            </a:r>
            <a:r>
              <a:rPr lang="en-US" sz="2400" i="1" dirty="0">
                <a:latin typeface="+mn-lt"/>
              </a:rPr>
              <a:t>f</a:t>
            </a:r>
            <a:r>
              <a:rPr lang="en-US" sz="2400" dirty="0">
                <a:latin typeface="+mn-lt"/>
              </a:rPr>
              <a:t>.</a:t>
            </a:r>
            <a:br>
              <a:rPr lang="en-US" sz="2400" dirty="0">
                <a:latin typeface="+mn-lt"/>
              </a:rPr>
            </a:br>
            <a:endParaRPr lang="en-US" sz="2400" dirty="0">
              <a:latin typeface="+mn-lt"/>
            </a:endParaRPr>
          </a:p>
          <a:p>
            <a:pPr eaLnBrk="1" hangingPunct="1">
              <a:lnSpc>
                <a:spcPct val="130000"/>
              </a:lnSpc>
              <a:spcBef>
                <a:spcPct val="50000"/>
              </a:spcBef>
              <a:buClr>
                <a:srgbClr val="AC4600"/>
              </a:buClr>
              <a:buFontTx/>
              <a:buNone/>
              <a:defRPr/>
            </a:pPr>
            <a:r>
              <a:rPr lang="en-US" sz="2400" dirty="0">
                <a:latin typeface="+mn-lt"/>
              </a:rPr>
              <a:t>The </a:t>
            </a:r>
            <a:r>
              <a:rPr lang="en-US" sz="2400" b="1" dirty="0">
                <a:latin typeface="+mn-lt"/>
              </a:rPr>
              <a:t>range of </a:t>
            </a:r>
            <a:r>
              <a:rPr lang="en-US" sz="2400" b="1" i="1" dirty="0">
                <a:latin typeface="+mn-lt"/>
              </a:rPr>
              <a:t>f</a:t>
            </a:r>
            <a:r>
              <a:rPr lang="en-US" sz="2400" b="1" dirty="0">
                <a:latin typeface="+mn-lt"/>
              </a:rPr>
              <a:t> </a:t>
            </a:r>
            <a:r>
              <a:rPr lang="en-US" sz="2400" dirty="0">
                <a:latin typeface="+mn-lt"/>
              </a:rPr>
              <a:t>is the set </a:t>
            </a:r>
            <a:br>
              <a:rPr lang="en-US" sz="2400" dirty="0">
                <a:latin typeface="+mn-lt"/>
              </a:rPr>
            </a:br>
            <a:r>
              <a:rPr lang="en-US" sz="2400" dirty="0">
                <a:latin typeface="+mn-lt"/>
              </a:rPr>
              <a:t>of all possible values </a:t>
            </a:r>
            <a:br>
              <a:rPr lang="en-US" sz="2400" dirty="0">
                <a:latin typeface="+mn-lt"/>
              </a:rPr>
            </a:br>
            <a:r>
              <a:rPr lang="en-US" sz="2400" dirty="0">
                <a:latin typeface="+mn-lt"/>
              </a:rPr>
              <a:t>of </a:t>
            </a:r>
            <a:r>
              <a:rPr lang="en-US" sz="2400" i="1" dirty="0">
                <a:latin typeface="+mn-lt"/>
              </a:rPr>
              <a:t>f</a:t>
            </a:r>
            <a:r>
              <a:rPr lang="en-US" sz="2400" dirty="0">
                <a:latin typeface="+mn-lt"/>
              </a:rPr>
              <a:t>(</a:t>
            </a:r>
            <a:r>
              <a:rPr lang="en-US" sz="2400" i="1" dirty="0">
                <a:latin typeface="+mn-lt"/>
              </a:rPr>
              <a:t>x</a:t>
            </a:r>
            <a:r>
              <a:rPr lang="en-US" sz="2400" dirty="0">
                <a:latin typeface="+mn-lt"/>
              </a:rPr>
              <a:t>) as </a:t>
            </a:r>
            <a:r>
              <a:rPr lang="en-US" sz="2400" i="1" dirty="0">
                <a:latin typeface="+mn-lt"/>
              </a:rPr>
              <a:t>x</a:t>
            </a:r>
            <a:r>
              <a:rPr lang="en-US" sz="2400" dirty="0">
                <a:latin typeface="+mn-lt"/>
              </a:rPr>
              <a:t> varies </a:t>
            </a:r>
            <a:br>
              <a:rPr lang="en-US" sz="2400" dirty="0">
                <a:latin typeface="+mn-lt"/>
              </a:rPr>
            </a:br>
            <a:r>
              <a:rPr lang="en-US" sz="2400" dirty="0">
                <a:latin typeface="+mn-lt"/>
              </a:rPr>
              <a:t>throughout the domain.</a:t>
            </a:r>
          </a:p>
        </p:txBody>
      </p:sp>
      <p:sp>
        <p:nvSpPr>
          <p:cNvPr id="35843" name="Text Box 4"/>
          <p:cNvSpPr txBox="1">
            <a:spLocks noChangeArrowheads="1"/>
          </p:cNvSpPr>
          <p:nvPr/>
        </p:nvSpPr>
        <p:spPr bwMode="auto">
          <a:xfrm>
            <a:off x="2133600" y="384175"/>
            <a:ext cx="75438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endParaRPr lang="en-US" altLang="en-US" sz="2800" b="1">
              <a:solidFill>
                <a:srgbClr val="E45C00"/>
              </a:solidFill>
              <a:cs typeface="Tahoma" panose="020B0604030504040204" pitchFamily="34" charset="0"/>
            </a:endParaRPr>
          </a:p>
        </p:txBody>
      </p:sp>
      <p:sp>
        <p:nvSpPr>
          <p:cNvPr id="35844" name="Text Box 7"/>
          <p:cNvSpPr txBox="1">
            <a:spLocks noChangeArrowheads="1"/>
          </p:cNvSpPr>
          <p:nvPr/>
        </p:nvSpPr>
        <p:spPr bwMode="auto">
          <a:xfrm>
            <a:off x="1669961" y="-137319"/>
            <a:ext cx="754380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lnSpc>
                <a:spcPct val="120000"/>
              </a:lnSpc>
              <a:spcBef>
                <a:spcPct val="0"/>
              </a:spcBef>
              <a:buClrTx/>
              <a:buSzTx/>
              <a:buFontTx/>
              <a:buNone/>
            </a:pPr>
            <a:endParaRPr lang="en-US" altLang="en-US" sz="2400" b="1">
              <a:solidFill>
                <a:srgbClr val="FF0000"/>
              </a:solidFill>
              <a:cs typeface="Tahoma" panose="020B0604030504040204" pitchFamily="34" charset="0"/>
            </a:endParaRPr>
          </a:p>
          <a:p>
            <a:pPr algn="just" eaLnBrk="1" hangingPunct="1">
              <a:lnSpc>
                <a:spcPct val="120000"/>
              </a:lnSpc>
              <a:spcBef>
                <a:spcPct val="0"/>
              </a:spcBef>
              <a:buClrTx/>
              <a:buSzTx/>
              <a:buFontTx/>
              <a:buNone/>
            </a:pPr>
            <a:endParaRPr lang="en-US" altLang="en-US" sz="2800" b="1">
              <a:solidFill>
                <a:srgbClr val="FF0000"/>
              </a:solidFill>
              <a:cs typeface="Tahoma" panose="020B0604030504040204" pitchFamily="34" charset="0"/>
            </a:endParaRPr>
          </a:p>
        </p:txBody>
      </p:sp>
      <p:sp>
        <p:nvSpPr>
          <p:cNvPr id="35845" name="Text Box 10"/>
          <p:cNvSpPr txBox="1">
            <a:spLocks noChangeArrowheads="1"/>
          </p:cNvSpPr>
          <p:nvPr/>
        </p:nvSpPr>
        <p:spPr bwMode="auto">
          <a:xfrm>
            <a:off x="893762" y="39416"/>
            <a:ext cx="66294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eaLnBrk="1" hangingPunct="1">
              <a:lnSpc>
                <a:spcPct val="120000"/>
              </a:lnSpc>
              <a:spcBef>
                <a:spcPct val="0"/>
              </a:spcBef>
              <a:buClrTx/>
              <a:buSzTx/>
              <a:buFontTx/>
              <a:buNone/>
            </a:pPr>
            <a:r>
              <a:rPr lang="en-US" altLang="en-US" sz="2400" b="1" dirty="0">
                <a:solidFill>
                  <a:srgbClr val="FF0000"/>
                </a:solidFill>
                <a:cs typeface="Tahoma" panose="020B0604030504040204" pitchFamily="34" charset="0"/>
              </a:rPr>
              <a:t>FUNCTION</a:t>
            </a:r>
          </a:p>
        </p:txBody>
      </p:sp>
      <p:sp>
        <p:nvSpPr>
          <p:cNvPr id="129036" name="Rectangle 12"/>
          <p:cNvSpPr>
            <a:spLocks noChangeArrowheads="1"/>
          </p:cNvSpPr>
          <p:nvPr/>
        </p:nvSpPr>
        <p:spPr bwMode="auto">
          <a:xfrm>
            <a:off x="7156361" y="3159126"/>
            <a:ext cx="4114800" cy="3001963"/>
          </a:xfrm>
          <a:prstGeom prst="rect">
            <a:avLst/>
          </a:prstGeom>
          <a:noFill/>
          <a:ln w="9525">
            <a:solidFill>
              <a:srgbClr val="E45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l"/>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E46C0A"/>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en-US" altLang="en-US" sz="1800">
              <a:cs typeface="Tahoma" panose="020B0604030504040204" pitchFamily="34" charset="0"/>
            </a:endParaRPr>
          </a:p>
        </p:txBody>
      </p:sp>
      <p:pic>
        <p:nvPicPr>
          <p:cNvPr id="12903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6169" y="3200673"/>
            <a:ext cx="372110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8229600" y="152400"/>
            <a:ext cx="2154238"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0699647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29027">
                                            <p:txEl>
                                              <p:pRg st="0" end="0"/>
                                            </p:txEl>
                                          </p:spTgt>
                                        </p:tgtEl>
                                        <p:attrNameLst>
                                          <p:attrName>style.visibility</p:attrName>
                                        </p:attrNameLst>
                                      </p:cBhvr>
                                      <p:to>
                                        <p:strVal val="visible"/>
                                      </p:to>
                                    </p:set>
                                    <p:animEffect transition="in" filter="checkerboard(across)">
                                      <p:cBhvr>
                                        <p:cTn id="7" dur="500"/>
                                        <p:tgtEl>
                                          <p:spTgt spid="12902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9036"/>
                                        </p:tgtEl>
                                        <p:attrNameLst>
                                          <p:attrName>style.visibility</p:attrName>
                                        </p:attrNameLst>
                                      </p:cBhvr>
                                      <p:to>
                                        <p:strVal val="visible"/>
                                      </p:to>
                                    </p:set>
                                    <p:animEffect transition="in" filter="checkerboard(across)">
                                      <p:cBhvr>
                                        <p:cTn id="10" dur="500"/>
                                        <p:tgtEl>
                                          <p:spTgt spid="129036"/>
                                        </p:tgtEl>
                                      </p:cBhvr>
                                    </p:animEffect>
                                  </p:childTnLst>
                                </p:cTn>
                              </p:par>
                              <p:par>
                                <p:cTn id="11" presetID="5" presetClass="entr" presetSubtype="10" fill="hold" nodeType="withEffect">
                                  <p:stCondLst>
                                    <p:cond delay="0"/>
                                  </p:stCondLst>
                                  <p:childTnLst>
                                    <p:set>
                                      <p:cBhvr>
                                        <p:cTn id="12" dur="1" fill="hold">
                                          <p:stCondLst>
                                            <p:cond delay="0"/>
                                          </p:stCondLst>
                                        </p:cTn>
                                        <p:tgtEl>
                                          <p:spTgt spid="129037"/>
                                        </p:tgtEl>
                                        <p:attrNameLst>
                                          <p:attrName>style.visibility</p:attrName>
                                        </p:attrNameLst>
                                      </p:cBhvr>
                                      <p:to>
                                        <p:strVal val="visible"/>
                                      </p:to>
                                    </p:set>
                                    <p:animEffect transition="in" filter="checkerboard(across)">
                                      <p:cBhvr>
                                        <p:cTn id="13" dur="500"/>
                                        <p:tgtEl>
                                          <p:spTgt spid="1290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29027">
                                            <p:txEl>
                                              <p:pRg st="1" end="1"/>
                                            </p:txEl>
                                          </p:spTgt>
                                        </p:tgtEl>
                                        <p:attrNameLst>
                                          <p:attrName>style.visibility</p:attrName>
                                        </p:attrNameLst>
                                      </p:cBhvr>
                                      <p:to>
                                        <p:strVal val="visible"/>
                                      </p:to>
                                    </p:set>
                                    <p:animEffect transition="in" filter="checkerboard(across)">
                                      <p:cBhvr>
                                        <p:cTn id="18" dur="500"/>
                                        <p:tgtEl>
                                          <p:spTgt spid="129027">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29027">
                                            <p:txEl>
                                              <p:pRg st="2" end="2"/>
                                            </p:txEl>
                                          </p:spTgt>
                                        </p:tgtEl>
                                        <p:attrNameLst>
                                          <p:attrName>style.visibility</p:attrName>
                                        </p:attrNameLst>
                                      </p:cBhvr>
                                      <p:to>
                                        <p:strVal val="visible"/>
                                      </p:to>
                                    </p:set>
                                    <p:animEffect transition="in" filter="checkerboard(across)">
                                      <p:cBhvr>
                                        <p:cTn id="23" dur="500"/>
                                        <p:tgtEl>
                                          <p:spTgt spid="129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P spid="1290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a:extLst>
              <a:ext uri="{FF2B5EF4-FFF2-40B4-BE49-F238E27FC236}">
                <a16:creationId xmlns="" xmlns:a16="http://schemas.microsoft.com/office/drawing/2014/main" id="{E50B082C-B608-47B7-9A51-C262A65131DB}"/>
              </a:ext>
            </a:extLst>
          </p:cNvPr>
          <p:cNvPicPr>
            <a:picLocks noChangeAspect="1"/>
          </p:cNvPicPr>
          <p:nvPr/>
        </p:nvPicPr>
        <p:blipFill>
          <a:blip r:embed="rId2"/>
          <a:stretch>
            <a:fillRect/>
          </a:stretch>
        </p:blipFill>
        <p:spPr>
          <a:xfrm>
            <a:off x="2190272" y="4075311"/>
            <a:ext cx="3559342" cy="1300651"/>
          </a:xfrm>
          <a:prstGeom prst="rect">
            <a:avLst/>
          </a:prstGeom>
        </p:spPr>
      </p:pic>
      <p:sp>
        <p:nvSpPr>
          <p:cNvPr id="9" name="TextBox 8">
            <a:extLst>
              <a:ext uri="{FF2B5EF4-FFF2-40B4-BE49-F238E27FC236}">
                <a16:creationId xmlns="" xmlns:a16="http://schemas.microsoft.com/office/drawing/2014/main" id="{E34C4A72-2E31-4894-A5BA-FC13053A887A}"/>
              </a:ext>
            </a:extLst>
          </p:cNvPr>
          <p:cNvSpPr txBox="1"/>
          <p:nvPr/>
        </p:nvSpPr>
        <p:spPr>
          <a:xfrm>
            <a:off x="4285772" y="2256740"/>
            <a:ext cx="1098378" cy="1323439"/>
          </a:xfrm>
          <a:prstGeom prst="rect">
            <a:avLst/>
          </a:prstGeom>
          <a:noFill/>
        </p:spPr>
        <p:txBody>
          <a:bodyPr wrap="none" rtlCol="0">
            <a:spAutoFit/>
          </a:bodyPr>
          <a:lstStyle/>
          <a:p>
            <a:r>
              <a:rPr lang="en-US" sz="8000" dirty="0">
                <a:sym typeface="Wingdings" panose="05000000000000000000" pitchFamily="2" charset="2"/>
              </a:rPr>
              <a:t></a:t>
            </a:r>
            <a:endParaRPr lang="en-US" sz="8000" dirty="0"/>
          </a:p>
        </p:txBody>
      </p:sp>
      <p:sp>
        <p:nvSpPr>
          <p:cNvPr id="2" name="Title 1">
            <a:extLst>
              <a:ext uri="{FF2B5EF4-FFF2-40B4-BE49-F238E27FC236}">
                <a16:creationId xmlns="" xmlns:a16="http://schemas.microsoft.com/office/drawing/2014/main" id="{9F0A2985-CC4A-4503-95C8-3DA2AF4C5216}"/>
              </a:ext>
            </a:extLst>
          </p:cNvPr>
          <p:cNvSpPr>
            <a:spLocks noGrp="1"/>
          </p:cNvSpPr>
          <p:nvPr>
            <p:ph type="title"/>
          </p:nvPr>
        </p:nvSpPr>
        <p:spPr/>
        <p:txBody>
          <a:bodyPr/>
          <a:lstStyle/>
          <a:p>
            <a:r>
              <a:rPr lang="en-US" dirty="0"/>
              <a:t>  functions (= special rules)</a:t>
            </a:r>
          </a:p>
        </p:txBody>
      </p:sp>
      <p:pic>
        <p:nvPicPr>
          <p:cNvPr id="4" name="Picture 3">
            <a:extLst>
              <a:ext uri="{FF2B5EF4-FFF2-40B4-BE49-F238E27FC236}">
                <a16:creationId xmlns="" xmlns:a16="http://schemas.microsoft.com/office/drawing/2014/main" id="{CC175D80-142E-44CB-A264-53072DD8F547}"/>
              </a:ext>
            </a:extLst>
          </p:cNvPr>
          <p:cNvPicPr>
            <a:picLocks noChangeAspect="1"/>
          </p:cNvPicPr>
          <p:nvPr/>
        </p:nvPicPr>
        <p:blipFill>
          <a:blip r:embed="rId3"/>
          <a:stretch>
            <a:fillRect/>
          </a:stretch>
        </p:blipFill>
        <p:spPr>
          <a:xfrm>
            <a:off x="555012" y="957009"/>
            <a:ext cx="1212112" cy="794607"/>
          </a:xfrm>
          <a:prstGeom prst="rect">
            <a:avLst/>
          </a:prstGeom>
        </p:spPr>
      </p:pic>
      <p:pic>
        <p:nvPicPr>
          <p:cNvPr id="5" name="Picture 4">
            <a:extLst>
              <a:ext uri="{FF2B5EF4-FFF2-40B4-BE49-F238E27FC236}">
                <a16:creationId xmlns="" xmlns:a16="http://schemas.microsoft.com/office/drawing/2014/main" id="{BF5D73D6-33D1-48BD-A4F2-0BF7628E97C9}"/>
              </a:ext>
            </a:extLst>
          </p:cNvPr>
          <p:cNvPicPr>
            <a:picLocks noChangeAspect="1"/>
          </p:cNvPicPr>
          <p:nvPr/>
        </p:nvPicPr>
        <p:blipFill>
          <a:blip r:embed="rId4"/>
          <a:stretch>
            <a:fillRect/>
          </a:stretch>
        </p:blipFill>
        <p:spPr>
          <a:xfrm>
            <a:off x="3334370" y="2358257"/>
            <a:ext cx="970442" cy="1067066"/>
          </a:xfrm>
          <a:prstGeom prst="rect">
            <a:avLst/>
          </a:prstGeom>
        </p:spPr>
      </p:pic>
      <p:sp>
        <p:nvSpPr>
          <p:cNvPr id="7" name="Oval 6">
            <a:extLst>
              <a:ext uri="{FF2B5EF4-FFF2-40B4-BE49-F238E27FC236}">
                <a16:creationId xmlns="" xmlns:a16="http://schemas.microsoft.com/office/drawing/2014/main" id="{E60BA4D1-13A6-4D6F-81E3-13E2AC804F9E}"/>
              </a:ext>
            </a:extLst>
          </p:cNvPr>
          <p:cNvSpPr/>
          <p:nvPr/>
        </p:nvSpPr>
        <p:spPr>
          <a:xfrm>
            <a:off x="3116137" y="2217420"/>
            <a:ext cx="1371600" cy="1371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B3E4F44F-C7EE-433E-90C1-5E10F53E1A85}"/>
              </a:ext>
            </a:extLst>
          </p:cNvPr>
          <p:cNvSpPr txBox="1"/>
          <p:nvPr/>
        </p:nvSpPr>
        <p:spPr>
          <a:xfrm>
            <a:off x="2224562" y="2230070"/>
            <a:ext cx="1098378" cy="1323439"/>
          </a:xfrm>
          <a:prstGeom prst="rect">
            <a:avLst/>
          </a:prstGeom>
          <a:noFill/>
        </p:spPr>
        <p:txBody>
          <a:bodyPr wrap="none" rtlCol="0">
            <a:spAutoFit/>
          </a:bodyPr>
          <a:lstStyle/>
          <a:p>
            <a:r>
              <a:rPr lang="en-US" sz="8000" dirty="0">
                <a:sym typeface="Wingdings" panose="05000000000000000000" pitchFamily="2" charset="2"/>
              </a:rPr>
              <a:t></a:t>
            </a:r>
            <a:endParaRPr lang="en-US" sz="8000" dirty="0"/>
          </a:p>
        </p:txBody>
      </p:sp>
      <p:sp>
        <p:nvSpPr>
          <p:cNvPr id="10" name="TextBox 9">
            <a:extLst>
              <a:ext uri="{FF2B5EF4-FFF2-40B4-BE49-F238E27FC236}">
                <a16:creationId xmlns="" xmlns:a16="http://schemas.microsoft.com/office/drawing/2014/main" id="{71330126-9CFF-4092-B0A0-C678055AC685}"/>
              </a:ext>
            </a:extLst>
          </p:cNvPr>
          <p:cNvSpPr txBox="1"/>
          <p:nvPr/>
        </p:nvSpPr>
        <p:spPr>
          <a:xfrm>
            <a:off x="1633058" y="2415407"/>
            <a:ext cx="774571" cy="830997"/>
          </a:xfrm>
          <a:prstGeom prst="rect">
            <a:avLst/>
          </a:prstGeom>
          <a:noFill/>
        </p:spPr>
        <p:txBody>
          <a:bodyPr wrap="none" rtlCol="0">
            <a:spAutoFit/>
          </a:bodyPr>
          <a:lstStyle/>
          <a:p>
            <a:pPr algn="ctr"/>
            <a:r>
              <a:rPr lang="en-US" sz="2400" dirty="0">
                <a:solidFill>
                  <a:srgbClr val="C00000"/>
                </a:solidFill>
              </a:rPr>
              <a:t>Input</a:t>
            </a:r>
          </a:p>
          <a:p>
            <a:pPr algn="ctr"/>
            <a:r>
              <a:rPr lang="en-US" sz="2400" dirty="0">
                <a:solidFill>
                  <a:srgbClr val="C00000"/>
                </a:solidFill>
              </a:rPr>
              <a:t>x</a:t>
            </a:r>
          </a:p>
        </p:txBody>
      </p:sp>
      <p:sp>
        <p:nvSpPr>
          <p:cNvPr id="11" name="TextBox 10">
            <a:extLst>
              <a:ext uri="{FF2B5EF4-FFF2-40B4-BE49-F238E27FC236}">
                <a16:creationId xmlns="" xmlns:a16="http://schemas.microsoft.com/office/drawing/2014/main" id="{EED49483-20A2-4841-9A81-04203ECAF835}"/>
              </a:ext>
            </a:extLst>
          </p:cNvPr>
          <p:cNvSpPr txBox="1"/>
          <p:nvPr/>
        </p:nvSpPr>
        <p:spPr>
          <a:xfrm>
            <a:off x="5138188" y="2415407"/>
            <a:ext cx="1027846" cy="830997"/>
          </a:xfrm>
          <a:prstGeom prst="rect">
            <a:avLst/>
          </a:prstGeom>
          <a:noFill/>
        </p:spPr>
        <p:txBody>
          <a:bodyPr wrap="none" rtlCol="0">
            <a:spAutoFit/>
          </a:bodyPr>
          <a:lstStyle/>
          <a:p>
            <a:pPr algn="ctr"/>
            <a:r>
              <a:rPr lang="en-US" sz="2400" dirty="0">
                <a:solidFill>
                  <a:srgbClr val="C00000"/>
                </a:solidFill>
              </a:rPr>
              <a:t>Output</a:t>
            </a:r>
          </a:p>
          <a:p>
            <a:pPr algn="ctr"/>
            <a:r>
              <a:rPr lang="en-US" sz="2400" dirty="0">
                <a:solidFill>
                  <a:srgbClr val="C00000"/>
                </a:solidFill>
              </a:rPr>
              <a:t>y</a:t>
            </a:r>
          </a:p>
        </p:txBody>
      </p:sp>
      <p:sp>
        <p:nvSpPr>
          <p:cNvPr id="18" name="TextBox 17">
            <a:extLst>
              <a:ext uri="{FF2B5EF4-FFF2-40B4-BE49-F238E27FC236}">
                <a16:creationId xmlns="" xmlns:a16="http://schemas.microsoft.com/office/drawing/2014/main" id="{D163C907-385D-4B00-BE2B-43540AE81DA6}"/>
              </a:ext>
            </a:extLst>
          </p:cNvPr>
          <p:cNvSpPr txBox="1"/>
          <p:nvPr/>
        </p:nvSpPr>
        <p:spPr>
          <a:xfrm>
            <a:off x="7708337" y="5004383"/>
            <a:ext cx="2060179" cy="707886"/>
          </a:xfrm>
          <a:prstGeom prst="rect">
            <a:avLst/>
          </a:prstGeom>
          <a:solidFill>
            <a:schemeClr val="bg1">
              <a:lumMod val="95000"/>
            </a:schemeClr>
          </a:solidFill>
        </p:spPr>
        <p:txBody>
          <a:bodyPr wrap="none" rtlCol="0">
            <a:spAutoFit/>
          </a:bodyPr>
          <a:lstStyle/>
          <a:p>
            <a:r>
              <a:rPr lang="en-US" sz="2000" dirty="0">
                <a:solidFill>
                  <a:srgbClr val="C00000"/>
                </a:solidFill>
                <a:latin typeface="Consolas" panose="020B0609020204030204" pitchFamily="49" charset="0"/>
              </a:rPr>
              <a:t>f(x) = x</a:t>
            </a:r>
            <a:r>
              <a:rPr lang="en-US" sz="2000" baseline="30000" dirty="0">
                <a:solidFill>
                  <a:srgbClr val="C00000"/>
                </a:solidFill>
                <a:latin typeface="Consolas" panose="020B0609020204030204" pitchFamily="49" charset="0"/>
              </a:rPr>
              <a:t>2</a:t>
            </a:r>
            <a:r>
              <a:rPr lang="en-US" sz="2000" dirty="0">
                <a:solidFill>
                  <a:srgbClr val="C00000"/>
                </a:solidFill>
                <a:latin typeface="Consolas" panose="020B0609020204030204" pitchFamily="49" charset="0"/>
              </a:rPr>
              <a:t> + 1</a:t>
            </a:r>
          </a:p>
          <a:p>
            <a:r>
              <a:rPr lang="en-US" sz="2000" dirty="0">
                <a:solidFill>
                  <a:srgbClr val="C00000"/>
                </a:solidFill>
                <a:latin typeface="Consolas" panose="020B0609020204030204" pitchFamily="49" charset="0"/>
              </a:rPr>
              <a:t>x </a:t>
            </a:r>
            <a:r>
              <a:rPr lang="en-US" sz="2000" dirty="0">
                <a:solidFill>
                  <a:srgbClr val="C00000"/>
                </a:solidFill>
                <a:latin typeface="Consolas" panose="020B0609020204030204" pitchFamily="49" charset="0"/>
                <a:sym typeface="Symbol" panose="05050102010706020507" pitchFamily="18" charset="2"/>
              </a:rPr>
              <a:t> {2, 3, 4}</a:t>
            </a:r>
            <a:endParaRPr lang="en-US" sz="2000" dirty="0">
              <a:solidFill>
                <a:srgbClr val="C00000"/>
              </a:solidFill>
              <a:latin typeface="Consolas" panose="020B0609020204030204" pitchFamily="49" charset="0"/>
            </a:endParaRPr>
          </a:p>
        </p:txBody>
      </p:sp>
      <p:grpSp>
        <p:nvGrpSpPr>
          <p:cNvPr id="58" name="Group 57">
            <a:extLst>
              <a:ext uri="{FF2B5EF4-FFF2-40B4-BE49-F238E27FC236}">
                <a16:creationId xmlns="" xmlns:a16="http://schemas.microsoft.com/office/drawing/2014/main" id="{767E8E1A-60BD-4E73-988F-6894EFCB3E35}"/>
              </a:ext>
            </a:extLst>
          </p:cNvPr>
          <p:cNvGrpSpPr/>
          <p:nvPr/>
        </p:nvGrpSpPr>
        <p:grpSpPr>
          <a:xfrm>
            <a:off x="4126230" y="3142139"/>
            <a:ext cx="3692236" cy="1281272"/>
            <a:chOff x="4126230" y="3142139"/>
            <a:chExt cx="3692236" cy="1281272"/>
          </a:xfrm>
        </p:grpSpPr>
        <p:sp>
          <p:nvSpPr>
            <p:cNvPr id="26" name="TextBox 25">
              <a:extLst>
                <a:ext uri="{FF2B5EF4-FFF2-40B4-BE49-F238E27FC236}">
                  <a16:creationId xmlns="" xmlns:a16="http://schemas.microsoft.com/office/drawing/2014/main" id="{D239B2B0-4E05-4773-8DD7-9C718065D053}"/>
                </a:ext>
              </a:extLst>
            </p:cNvPr>
            <p:cNvSpPr txBox="1"/>
            <p:nvPr/>
          </p:nvSpPr>
          <p:spPr>
            <a:xfrm>
              <a:off x="7492736" y="3142139"/>
              <a:ext cx="325730" cy="461665"/>
            </a:xfrm>
            <a:prstGeom prst="rect">
              <a:avLst/>
            </a:prstGeom>
            <a:noFill/>
          </p:spPr>
          <p:txBody>
            <a:bodyPr wrap="none" rtlCol="0">
              <a:spAutoFit/>
            </a:bodyPr>
            <a:lstStyle/>
            <a:p>
              <a:r>
                <a:rPr lang="en-US" sz="2400" dirty="0">
                  <a:solidFill>
                    <a:srgbClr val="002060"/>
                  </a:solidFill>
                  <a:sym typeface="Symbol" panose="05050102010706020507" pitchFamily="18" charset="2"/>
                </a:rPr>
                <a:t></a:t>
              </a:r>
              <a:endParaRPr lang="en-US" sz="2400" dirty="0">
                <a:solidFill>
                  <a:srgbClr val="002060"/>
                </a:solidFill>
              </a:endParaRPr>
            </a:p>
          </p:txBody>
        </p:sp>
        <p:grpSp>
          <p:nvGrpSpPr>
            <p:cNvPr id="31" name="Group 30">
              <a:extLst>
                <a:ext uri="{FF2B5EF4-FFF2-40B4-BE49-F238E27FC236}">
                  <a16:creationId xmlns="" xmlns:a16="http://schemas.microsoft.com/office/drawing/2014/main" id="{EC36CFE4-48D4-44B2-9474-A1A41518E168}"/>
                </a:ext>
              </a:extLst>
            </p:cNvPr>
            <p:cNvGrpSpPr/>
            <p:nvPr/>
          </p:nvGrpSpPr>
          <p:grpSpPr>
            <a:xfrm>
              <a:off x="4126230" y="3387513"/>
              <a:ext cx="3524394" cy="1035898"/>
              <a:chOff x="4126230" y="3444663"/>
              <a:chExt cx="3524394" cy="1035898"/>
            </a:xfrm>
          </p:grpSpPr>
          <p:cxnSp>
            <p:nvCxnSpPr>
              <p:cNvPr id="28" name="Straight Connector 27">
                <a:extLst>
                  <a:ext uri="{FF2B5EF4-FFF2-40B4-BE49-F238E27FC236}">
                    <a16:creationId xmlns="" xmlns:a16="http://schemas.microsoft.com/office/drawing/2014/main" id="{6EFD0625-ACAF-44D4-80F3-FE7B9C0D4955}"/>
                  </a:ext>
                </a:extLst>
              </p:cNvPr>
              <p:cNvCxnSpPr>
                <a:cxnSpLocks/>
              </p:cNvCxnSpPr>
              <p:nvPr/>
            </p:nvCxnSpPr>
            <p:spPr>
              <a:xfrm flipV="1">
                <a:off x="4126230" y="3444663"/>
                <a:ext cx="967517" cy="10358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FA80D412-4587-418F-B192-A6B80EE85CDA}"/>
                  </a:ext>
                </a:extLst>
              </p:cNvPr>
              <p:cNvCxnSpPr>
                <a:cxnSpLocks/>
              </p:cNvCxnSpPr>
              <p:nvPr/>
            </p:nvCxnSpPr>
            <p:spPr>
              <a:xfrm flipV="1">
                <a:off x="5089460" y="3450791"/>
                <a:ext cx="2561164" cy="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grpSp>
        <p:nvGrpSpPr>
          <p:cNvPr id="59" name="Group 58">
            <a:extLst>
              <a:ext uri="{FF2B5EF4-FFF2-40B4-BE49-F238E27FC236}">
                <a16:creationId xmlns="" xmlns:a16="http://schemas.microsoft.com/office/drawing/2014/main" id="{7BAE9A49-741B-438B-B9B9-6772DA851960}"/>
              </a:ext>
            </a:extLst>
          </p:cNvPr>
          <p:cNvGrpSpPr/>
          <p:nvPr/>
        </p:nvGrpSpPr>
        <p:grpSpPr>
          <a:xfrm>
            <a:off x="4086309" y="4848156"/>
            <a:ext cx="3727180" cy="726815"/>
            <a:chOff x="4086309" y="4848156"/>
            <a:chExt cx="3727180" cy="726815"/>
          </a:xfrm>
        </p:grpSpPr>
        <p:grpSp>
          <p:nvGrpSpPr>
            <p:cNvPr id="39" name="Group 38">
              <a:extLst>
                <a:ext uri="{FF2B5EF4-FFF2-40B4-BE49-F238E27FC236}">
                  <a16:creationId xmlns="" xmlns:a16="http://schemas.microsoft.com/office/drawing/2014/main" id="{63923ABD-ACBC-4A48-B04B-4366F7945BD1}"/>
                </a:ext>
              </a:extLst>
            </p:cNvPr>
            <p:cNvGrpSpPr/>
            <p:nvPr/>
          </p:nvGrpSpPr>
          <p:grpSpPr>
            <a:xfrm>
              <a:off x="4086309" y="4848156"/>
              <a:ext cx="3502606" cy="498643"/>
              <a:chOff x="4086309" y="4905306"/>
              <a:chExt cx="3502606" cy="498643"/>
            </a:xfrm>
          </p:grpSpPr>
          <p:cxnSp>
            <p:nvCxnSpPr>
              <p:cNvPr id="33" name="Straight Connector 32">
                <a:extLst>
                  <a:ext uri="{FF2B5EF4-FFF2-40B4-BE49-F238E27FC236}">
                    <a16:creationId xmlns="" xmlns:a16="http://schemas.microsoft.com/office/drawing/2014/main" id="{5877862C-4756-4028-846D-2E12263CD5DE}"/>
                  </a:ext>
                </a:extLst>
              </p:cNvPr>
              <p:cNvCxnSpPr>
                <a:cxnSpLocks/>
              </p:cNvCxnSpPr>
              <p:nvPr/>
            </p:nvCxnSpPr>
            <p:spPr>
              <a:xfrm>
                <a:off x="4086309" y="4905306"/>
                <a:ext cx="525839" cy="49745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 xmlns:a16="http://schemas.microsoft.com/office/drawing/2014/main" id="{D521ECF2-83F7-426F-AD4F-8BFD025B07B4}"/>
                  </a:ext>
                </a:extLst>
              </p:cNvPr>
              <p:cNvCxnSpPr>
                <a:cxnSpLocks/>
              </p:cNvCxnSpPr>
              <p:nvPr/>
            </p:nvCxnSpPr>
            <p:spPr>
              <a:xfrm flipV="1">
                <a:off x="4601515" y="5402759"/>
                <a:ext cx="2987400" cy="119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 xmlns:a16="http://schemas.microsoft.com/office/drawing/2014/main" id="{CD946A81-7B01-448E-9621-B8D5F181DC7B}"/>
                </a:ext>
              </a:extLst>
            </p:cNvPr>
            <p:cNvSpPr txBox="1"/>
            <p:nvPr/>
          </p:nvSpPr>
          <p:spPr>
            <a:xfrm>
              <a:off x="7487759" y="5113306"/>
              <a:ext cx="325730" cy="461665"/>
            </a:xfrm>
            <a:prstGeom prst="rect">
              <a:avLst/>
            </a:prstGeom>
            <a:noFill/>
          </p:spPr>
          <p:txBody>
            <a:bodyPr wrap="none" rtlCol="0">
              <a:spAutoFit/>
            </a:bodyPr>
            <a:lstStyle/>
            <a:p>
              <a:r>
                <a:rPr lang="en-US" sz="2400" dirty="0">
                  <a:solidFill>
                    <a:srgbClr val="C00000"/>
                  </a:solidFill>
                  <a:sym typeface="Symbol" panose="05050102010706020507" pitchFamily="18" charset="2"/>
                </a:rPr>
                <a:t></a:t>
              </a:r>
              <a:endParaRPr lang="en-US" sz="2400" dirty="0">
                <a:solidFill>
                  <a:srgbClr val="C00000"/>
                </a:solidFill>
              </a:endParaRPr>
            </a:p>
          </p:txBody>
        </p:sp>
      </p:grpSp>
      <p:graphicFrame>
        <p:nvGraphicFramePr>
          <p:cNvPr id="48" name="Table 47">
            <a:extLst>
              <a:ext uri="{FF2B5EF4-FFF2-40B4-BE49-F238E27FC236}">
                <a16:creationId xmlns="" xmlns:a16="http://schemas.microsoft.com/office/drawing/2014/main" id="{567BE9A2-2D6B-485D-B53F-850295D076EF}"/>
              </a:ext>
            </a:extLst>
          </p:cNvPr>
          <p:cNvGraphicFramePr>
            <a:graphicFrameLocks noGrp="1"/>
          </p:cNvGraphicFramePr>
          <p:nvPr/>
        </p:nvGraphicFramePr>
        <p:xfrm>
          <a:off x="7718970" y="2263725"/>
          <a:ext cx="2054310" cy="1483360"/>
        </p:xfrm>
        <a:graphic>
          <a:graphicData uri="http://schemas.openxmlformats.org/drawingml/2006/table">
            <a:tbl>
              <a:tblPr firstRow="1" bandRow="1">
                <a:tableStyleId>{D7AC3CCA-C797-4891-BE02-D94E43425B78}</a:tableStyleId>
              </a:tblPr>
              <a:tblGrid>
                <a:gridCol w="1027155">
                  <a:extLst>
                    <a:ext uri="{9D8B030D-6E8A-4147-A177-3AD203B41FA5}">
                      <a16:colId xmlns="" xmlns:a16="http://schemas.microsoft.com/office/drawing/2014/main" val="2038512334"/>
                    </a:ext>
                  </a:extLst>
                </a:gridCol>
                <a:gridCol w="1027155">
                  <a:extLst>
                    <a:ext uri="{9D8B030D-6E8A-4147-A177-3AD203B41FA5}">
                      <a16:colId xmlns="" xmlns:a16="http://schemas.microsoft.com/office/drawing/2014/main" val="1487391925"/>
                    </a:ext>
                  </a:extLst>
                </a:gridCol>
              </a:tblGrid>
              <a:tr h="370840">
                <a:tc>
                  <a:txBody>
                    <a:bodyPr/>
                    <a:lstStyle/>
                    <a:p>
                      <a:pPr algn="ctr"/>
                      <a:r>
                        <a:rPr lang="en-US" dirty="0"/>
                        <a:t>Input</a:t>
                      </a:r>
                    </a:p>
                  </a:txBody>
                  <a:tcPr/>
                </a:tc>
                <a:tc>
                  <a:txBody>
                    <a:bodyPr/>
                    <a:lstStyle/>
                    <a:p>
                      <a:pPr algn="ctr"/>
                      <a:r>
                        <a:rPr lang="en-US" dirty="0"/>
                        <a:t>Output</a:t>
                      </a:r>
                    </a:p>
                  </a:txBody>
                  <a:tcPr/>
                </a:tc>
                <a:extLst>
                  <a:ext uri="{0D108BD9-81ED-4DB2-BD59-A6C34878D82A}">
                    <a16:rowId xmlns="" xmlns:a16="http://schemas.microsoft.com/office/drawing/2014/main" val="588582950"/>
                  </a:ext>
                </a:extLst>
              </a:tr>
              <a:tr h="370840">
                <a:tc>
                  <a:txBody>
                    <a:bodyPr/>
                    <a:lstStyle/>
                    <a:p>
                      <a:pPr algn="ctr"/>
                      <a:r>
                        <a:rPr lang="en-US" dirty="0"/>
                        <a:t>2</a:t>
                      </a:r>
                    </a:p>
                  </a:txBody>
                  <a:tcPr/>
                </a:tc>
                <a:tc>
                  <a:txBody>
                    <a:bodyPr/>
                    <a:lstStyle/>
                    <a:p>
                      <a:pPr algn="ctr"/>
                      <a:r>
                        <a:rPr lang="en-US" dirty="0"/>
                        <a:t>5</a:t>
                      </a:r>
                    </a:p>
                  </a:txBody>
                  <a:tcPr/>
                </a:tc>
                <a:extLst>
                  <a:ext uri="{0D108BD9-81ED-4DB2-BD59-A6C34878D82A}">
                    <a16:rowId xmlns="" xmlns:a16="http://schemas.microsoft.com/office/drawing/2014/main" val="3977545326"/>
                  </a:ext>
                </a:extLst>
              </a:tr>
              <a:tr h="370840">
                <a:tc>
                  <a:txBody>
                    <a:bodyPr/>
                    <a:lstStyle/>
                    <a:p>
                      <a:pPr algn="ctr"/>
                      <a:r>
                        <a:rPr lang="en-US" dirty="0"/>
                        <a:t>3</a:t>
                      </a:r>
                    </a:p>
                  </a:txBody>
                  <a:tcPr/>
                </a:tc>
                <a:tc>
                  <a:txBody>
                    <a:bodyPr/>
                    <a:lstStyle/>
                    <a:p>
                      <a:pPr algn="ctr"/>
                      <a:r>
                        <a:rPr lang="en-US" dirty="0"/>
                        <a:t>10</a:t>
                      </a:r>
                    </a:p>
                  </a:txBody>
                  <a:tcPr/>
                </a:tc>
                <a:extLst>
                  <a:ext uri="{0D108BD9-81ED-4DB2-BD59-A6C34878D82A}">
                    <a16:rowId xmlns="" xmlns:a16="http://schemas.microsoft.com/office/drawing/2014/main" val="2358426521"/>
                  </a:ext>
                </a:extLst>
              </a:tr>
              <a:tr h="370840">
                <a:tc>
                  <a:txBody>
                    <a:bodyPr/>
                    <a:lstStyle/>
                    <a:p>
                      <a:pPr algn="ctr"/>
                      <a:r>
                        <a:rPr lang="en-US" dirty="0"/>
                        <a:t>4</a:t>
                      </a:r>
                    </a:p>
                  </a:txBody>
                  <a:tcPr/>
                </a:tc>
                <a:tc>
                  <a:txBody>
                    <a:bodyPr/>
                    <a:lstStyle/>
                    <a:p>
                      <a:pPr algn="ctr"/>
                      <a:r>
                        <a:rPr lang="en-US" dirty="0"/>
                        <a:t>17</a:t>
                      </a:r>
                    </a:p>
                  </a:txBody>
                  <a:tcPr/>
                </a:tc>
                <a:extLst>
                  <a:ext uri="{0D108BD9-81ED-4DB2-BD59-A6C34878D82A}">
                    <a16:rowId xmlns="" xmlns:a16="http://schemas.microsoft.com/office/drawing/2014/main" val="638605570"/>
                  </a:ext>
                </a:extLst>
              </a:tr>
            </a:tbl>
          </a:graphicData>
        </a:graphic>
      </p:graphicFrame>
      <p:sp>
        <p:nvSpPr>
          <p:cNvPr id="61" name="TextBox 60">
            <a:extLst>
              <a:ext uri="{FF2B5EF4-FFF2-40B4-BE49-F238E27FC236}">
                <a16:creationId xmlns="" xmlns:a16="http://schemas.microsoft.com/office/drawing/2014/main" id="{BD0114EE-8EAD-4FDB-A33E-97E5E1B618A7}"/>
              </a:ext>
            </a:extLst>
          </p:cNvPr>
          <p:cNvSpPr txBox="1"/>
          <p:nvPr/>
        </p:nvSpPr>
        <p:spPr>
          <a:xfrm>
            <a:off x="6948224" y="3838312"/>
            <a:ext cx="4557658" cy="400110"/>
          </a:xfrm>
          <a:prstGeom prst="rect">
            <a:avLst/>
          </a:prstGeom>
          <a:solidFill>
            <a:schemeClr val="bg1">
              <a:lumMod val="95000"/>
            </a:schemeClr>
          </a:solidFill>
        </p:spPr>
        <p:txBody>
          <a:bodyPr wrap="none" rtlCol="0">
            <a:spAutoFit/>
          </a:bodyPr>
          <a:lstStyle/>
          <a:p>
            <a:r>
              <a:rPr lang="en-US" sz="2000" dirty="0">
                <a:latin typeface="Consolas" panose="020B0609020204030204" pitchFamily="49" charset="0"/>
              </a:rPr>
              <a:t>f = {(2, 5), (3, 10), (4, 17)} </a:t>
            </a:r>
          </a:p>
        </p:txBody>
      </p:sp>
      <p:grpSp>
        <p:nvGrpSpPr>
          <p:cNvPr id="69" name="Group 68">
            <a:extLst>
              <a:ext uri="{FF2B5EF4-FFF2-40B4-BE49-F238E27FC236}">
                <a16:creationId xmlns="" xmlns:a16="http://schemas.microsoft.com/office/drawing/2014/main" id="{FD58061C-4642-46BD-AF50-FCD1E3131A2D}"/>
              </a:ext>
            </a:extLst>
          </p:cNvPr>
          <p:cNvGrpSpPr/>
          <p:nvPr/>
        </p:nvGrpSpPr>
        <p:grpSpPr>
          <a:xfrm>
            <a:off x="4126230" y="3794155"/>
            <a:ext cx="2941715" cy="676800"/>
            <a:chOff x="4126230" y="3794155"/>
            <a:chExt cx="2941715" cy="676800"/>
          </a:xfrm>
        </p:grpSpPr>
        <p:cxnSp>
          <p:nvCxnSpPr>
            <p:cNvPr id="65" name="Straight Connector 64">
              <a:extLst>
                <a:ext uri="{FF2B5EF4-FFF2-40B4-BE49-F238E27FC236}">
                  <a16:creationId xmlns="" xmlns:a16="http://schemas.microsoft.com/office/drawing/2014/main" id="{436B8123-8987-428F-B646-BF2095CE496E}"/>
                </a:ext>
              </a:extLst>
            </p:cNvPr>
            <p:cNvCxnSpPr>
              <a:cxnSpLocks/>
            </p:cNvCxnSpPr>
            <p:nvPr/>
          </p:nvCxnSpPr>
          <p:spPr>
            <a:xfrm flipV="1">
              <a:off x="4126230" y="4032201"/>
              <a:ext cx="1440180" cy="4387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 xmlns:a16="http://schemas.microsoft.com/office/drawing/2014/main" id="{93AAF870-D01A-43AF-BCA1-12045FED7FE3}"/>
                </a:ext>
              </a:extLst>
            </p:cNvPr>
            <p:cNvCxnSpPr>
              <a:cxnSpLocks/>
            </p:cNvCxnSpPr>
            <p:nvPr/>
          </p:nvCxnSpPr>
          <p:spPr>
            <a:xfrm flipV="1">
              <a:off x="5550775" y="4032966"/>
              <a:ext cx="130722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 xmlns:a16="http://schemas.microsoft.com/office/drawing/2014/main" id="{99CD3582-2A6D-4D0A-92AB-CEDEE4D0D266}"/>
                </a:ext>
              </a:extLst>
            </p:cNvPr>
            <p:cNvSpPr txBox="1"/>
            <p:nvPr/>
          </p:nvSpPr>
          <p:spPr>
            <a:xfrm>
              <a:off x="6742215" y="3794155"/>
              <a:ext cx="325730" cy="461665"/>
            </a:xfrm>
            <a:prstGeom prst="rect">
              <a:avLst/>
            </a:prstGeom>
            <a:noFill/>
          </p:spPr>
          <p:txBody>
            <a:bodyPr wrap="none" rtlCol="0">
              <a:spAutoFit/>
            </a:bodyPr>
            <a:lstStyle/>
            <a:p>
              <a:r>
                <a:rPr lang="en-US" sz="2400" dirty="0">
                  <a:sym typeface="Symbol" panose="05050102010706020507" pitchFamily="18" charset="2"/>
                </a:rPr>
                <a:t></a:t>
              </a:r>
              <a:endParaRPr lang="en-US" sz="2400" dirty="0"/>
            </a:p>
          </p:txBody>
        </p:sp>
      </p:grpSp>
      <p:sp>
        <p:nvSpPr>
          <p:cNvPr id="72" name="Footer Placeholder 71">
            <a:extLst>
              <a:ext uri="{FF2B5EF4-FFF2-40B4-BE49-F238E27FC236}">
                <a16:creationId xmlns="" xmlns:a16="http://schemas.microsoft.com/office/drawing/2014/main" id="{425DE80F-A5B6-4AF0-BEB4-E2498FD2EACA}"/>
              </a:ext>
            </a:extLst>
          </p:cNvPr>
          <p:cNvSpPr>
            <a:spLocks noGrp="1"/>
          </p:cNvSpPr>
          <p:nvPr>
            <p:ph type="ftr" sz="quarter" idx="11"/>
          </p:nvPr>
        </p:nvSpPr>
        <p:spPr/>
        <p:txBody>
          <a:bodyPr/>
          <a:lstStyle/>
          <a:p>
            <a:endParaRPr lang="en-US" dirty="0"/>
          </a:p>
        </p:txBody>
      </p:sp>
      <p:sp>
        <p:nvSpPr>
          <p:cNvPr id="73" name="Slide Number Placeholder 72">
            <a:extLst>
              <a:ext uri="{FF2B5EF4-FFF2-40B4-BE49-F238E27FC236}">
                <a16:creationId xmlns="" xmlns:a16="http://schemas.microsoft.com/office/drawing/2014/main" id="{C844E1B2-6CE6-4AD4-A1B1-34FA1C5EEE21}"/>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14993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fade">
                                      <p:cBhvr>
                                        <p:cTn id="16" dur="500"/>
                                        <p:tgtEl>
                                          <p:spTgt spid="4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500"/>
                                        <p:tgtEl>
                                          <p:spTgt spid="59"/>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500"/>
                                        <p:tgtEl>
                                          <p:spTgt spid="69"/>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left)">
                                      <p:cBhvr>
                                        <p:cTn id="34"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1" grpId="0" animBg="1"/>
    </p:bldLst>
  </p:timing>
</p:sld>
</file>

<file path=ppt/theme/theme1.xml><?xml version="1.0" encoding="utf-8"?>
<a:theme xmlns:a="http://schemas.openxmlformats.org/drawingml/2006/main" name="RetrospectVTI">
  <a:themeElements>
    <a:clrScheme name="">
      <a:dk1>
        <a:srgbClr val="000000"/>
      </a:dk1>
      <a:lt1>
        <a:srgbClr val="FFFFFF"/>
      </a:lt1>
      <a:dk2>
        <a:srgbClr val="243741"/>
      </a:dk2>
      <a:lt2>
        <a:srgbClr val="E8E7E2"/>
      </a:lt2>
      <a:accent1>
        <a:srgbClr val="4D64C3"/>
      </a:accent1>
      <a:accent2>
        <a:srgbClr val="3B83B1"/>
      </a:accent2>
      <a:accent3>
        <a:srgbClr val="46B2AF"/>
      </a:accent3>
      <a:accent4>
        <a:srgbClr val="3BB17D"/>
      </a:accent4>
      <a:accent5>
        <a:srgbClr val="49BA59"/>
      </a:accent5>
      <a:accent6>
        <a:srgbClr val="5CB13B"/>
      </a:accent6>
      <a:hlink>
        <a:srgbClr val="31944F"/>
      </a:hlink>
      <a:folHlink>
        <a:srgbClr val="7F7F7F"/>
      </a:folHlink>
    </a:clrScheme>
    <a:fontScheme name="Custom 1">
      <a:majorFont>
        <a:latin typeface="Ancuu"/>
        <a:ea typeface=""/>
        <a:cs typeface=""/>
      </a:majorFont>
      <a:minorFont>
        <a:latin typeface="Ancuu"/>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1842</TotalTime>
  <Words>1940</Words>
  <Application>Microsoft Office PowerPoint</Application>
  <PresentationFormat>Widescreen</PresentationFormat>
  <Paragraphs>368</Paragraphs>
  <Slides>58</Slides>
  <Notes>21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74" baseType="lpstr">
      <vt:lpstr>ＭＳ Ｐゴシック</vt:lpstr>
      <vt:lpstr>ＭＳ Ｐゴシック</vt:lpstr>
      <vt:lpstr>Ancuu</vt:lpstr>
      <vt:lpstr>Arial</vt:lpstr>
      <vt:lpstr>Calibri</vt:lpstr>
      <vt:lpstr>Consolas</vt:lpstr>
      <vt:lpstr>Euclid Extra</vt:lpstr>
      <vt:lpstr>Euclid Symbol</vt:lpstr>
      <vt:lpstr>Symbol</vt:lpstr>
      <vt:lpstr>Tahoma</vt:lpstr>
      <vt:lpstr>Times New Roman</vt:lpstr>
      <vt:lpstr>Webdings</vt:lpstr>
      <vt:lpstr>Wingdings</vt:lpstr>
      <vt:lpstr>RetrospectVTI</vt:lpstr>
      <vt:lpstr>Equation</vt:lpstr>
      <vt:lpstr>MathType 5.0 Equation</vt:lpstr>
      <vt:lpstr>MATHEMATICS FOR ENGINEERING </vt:lpstr>
      <vt:lpstr>Evaluation Strategy</vt:lpstr>
      <vt:lpstr>PowerPoint Presentation</vt:lpstr>
      <vt:lpstr>PowerPoint Presentation</vt:lpstr>
      <vt:lpstr>Functions and Graphs</vt:lpstr>
      <vt:lpstr>Why study this chapter? </vt:lpstr>
      <vt:lpstr>Learning objectives </vt:lpstr>
      <vt:lpstr>PowerPoint Presentation</vt:lpstr>
      <vt:lpstr>  functions (= special rules)</vt:lpstr>
      <vt:lpstr>Functions – example  </vt:lpstr>
      <vt:lpstr>Functions – example </vt:lpstr>
      <vt:lpstr>Domain and range </vt:lpstr>
      <vt:lpstr>PowerPoint Presentation</vt:lpstr>
      <vt:lpstr>PowerPoint Presentation</vt:lpstr>
      <vt:lpstr>PowerPoint Presentation</vt:lpstr>
      <vt:lpstr>Zeros of a function</vt:lpstr>
      <vt:lpstr>Symmetry of even functions </vt:lpstr>
      <vt:lpstr>Symmetry of odd functions </vt:lpstr>
      <vt:lpstr>Example </vt:lpstr>
      <vt:lpstr>Odd or even or neither?</vt:lpstr>
      <vt:lpstr>Combinations of Functions</vt:lpstr>
      <vt:lpstr>Composite function gf </vt:lpstr>
      <vt:lpstr>Composite functions – example </vt:lpstr>
      <vt:lpstr>Composite functions – example</vt:lpstr>
      <vt:lpstr>PowerPoint Presentation</vt:lpstr>
      <vt:lpstr>PowerPoint Presentation</vt:lpstr>
      <vt:lpstr>Common mathematical models </vt:lpstr>
      <vt:lpstr>Choose a reasonable model</vt:lpstr>
      <vt:lpstr>Choose a reasonable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PIECEWISE-DEFINED FUNCTIONS</vt:lpstr>
      <vt:lpstr>New functions from old functions</vt:lpstr>
      <vt:lpstr>Shifting</vt:lpstr>
      <vt:lpstr>Shifting – example </vt:lpstr>
      <vt:lpstr>PowerPoint Presentation</vt:lpstr>
      <vt:lpstr>PowerPoint Presentation</vt:lpstr>
      <vt:lpstr>PowerPoint Presentation</vt:lpstr>
      <vt:lpstr>Reflections </vt:lpstr>
      <vt:lpstr>f(x)  |f(x)| rule</vt:lpstr>
      <vt:lpstr>f(x)  |f(x)|</vt:lpstr>
      <vt:lpstr>Transformations - Quiz </vt:lpstr>
      <vt:lpstr>Exercise</vt:lpstr>
      <vt:lpstr>True-False Quiz </vt:lpstr>
      <vt:lpstr>PowerPoint Presentation</vt:lpstr>
      <vt:lpstr>PowerPoint Presentation</vt:lpstr>
      <vt:lpstr>PowerPoint Presentation</vt:lpstr>
      <vt:lpstr>PowerPoint Presentation</vt:lpstr>
      <vt:lpstr>PowerPoint Presentation</vt:lpstr>
      <vt:lpstr>Summary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and Graphs</dc:title>
  <dc:creator>Lenovo</dc:creator>
  <cp:lastModifiedBy>Admin</cp:lastModifiedBy>
  <cp:revision>57</cp:revision>
  <dcterms:created xsi:type="dcterms:W3CDTF">2019-08-23T08:51:11Z</dcterms:created>
  <dcterms:modified xsi:type="dcterms:W3CDTF">2022-01-04T14:20:09Z</dcterms:modified>
</cp:coreProperties>
</file>