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5"/>
  </p:notesMasterIdLst>
  <p:sldIdLst>
    <p:sldId id="256" r:id="rId2"/>
    <p:sldId id="326" r:id="rId3"/>
    <p:sldId id="325" r:id="rId4"/>
    <p:sldId id="266" r:id="rId5"/>
    <p:sldId id="323" r:id="rId6"/>
    <p:sldId id="257" r:id="rId7"/>
    <p:sldId id="283" r:id="rId8"/>
    <p:sldId id="282" r:id="rId9"/>
    <p:sldId id="287" r:id="rId10"/>
    <p:sldId id="286" r:id="rId11"/>
    <p:sldId id="328" r:id="rId12"/>
    <p:sldId id="292" r:id="rId13"/>
    <p:sldId id="288" r:id="rId14"/>
    <p:sldId id="339" r:id="rId15"/>
    <p:sldId id="293" r:id="rId16"/>
    <p:sldId id="295" r:id="rId17"/>
    <p:sldId id="296" r:id="rId18"/>
    <p:sldId id="298" r:id="rId19"/>
    <p:sldId id="315" r:id="rId20"/>
    <p:sldId id="259" r:id="rId21"/>
    <p:sldId id="301" r:id="rId22"/>
    <p:sldId id="299" r:id="rId23"/>
    <p:sldId id="300" r:id="rId24"/>
    <p:sldId id="312" r:id="rId25"/>
    <p:sldId id="314" r:id="rId26"/>
    <p:sldId id="329" r:id="rId27"/>
    <p:sldId id="330" r:id="rId28"/>
    <p:sldId id="331" r:id="rId29"/>
    <p:sldId id="327" r:id="rId30"/>
    <p:sldId id="305" r:id="rId31"/>
    <p:sldId id="302" r:id="rId32"/>
    <p:sldId id="306" r:id="rId33"/>
    <p:sldId id="307" r:id="rId34"/>
    <p:sldId id="332" r:id="rId35"/>
    <p:sldId id="340" r:id="rId36"/>
    <p:sldId id="333" r:id="rId37"/>
    <p:sldId id="334" r:id="rId38"/>
    <p:sldId id="319" r:id="rId39"/>
    <p:sldId id="341" r:id="rId40"/>
    <p:sldId id="308" r:id="rId41"/>
    <p:sldId id="309" r:id="rId42"/>
    <p:sldId id="317" r:id="rId43"/>
    <p:sldId id="316" r:id="rId44"/>
    <p:sldId id="310" r:id="rId45"/>
    <p:sldId id="268" r:id="rId46"/>
    <p:sldId id="320" r:id="rId47"/>
    <p:sldId id="321" r:id="rId48"/>
    <p:sldId id="335" r:id="rId49"/>
    <p:sldId id="336" r:id="rId50"/>
    <p:sldId id="337" r:id="rId51"/>
    <p:sldId id="338" r:id="rId52"/>
    <p:sldId id="324" r:id="rId53"/>
    <p:sldId id="32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90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D116-4C00-41E3-AC4F-6D14C8C20E07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11FA9-B094-4EB7-A0B0-8BAC2EBC0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6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84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7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2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4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0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9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21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For example …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A0EDA7-A677-4701-AF55-4D69A57DE5EA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9980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For example …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Then the limit must be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DB3D70-C6C2-4143-A757-15A40C1ACD9B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9045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030CA9-D53F-442C-AA54-AE84FBECB073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189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10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9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20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FF1E99-89BC-4F9C-A411-B5EADCCD225A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911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0003BC-EF0D-480B-A2F0-08B4C9BAA4F5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128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A4752A-DEE7-457E-B737-34BF3C0A9932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2037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57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5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6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48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2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6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3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32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1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3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Using limit laws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57A319-C7D2-419A-AB32-D2D28E7008F4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690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2. Squeenze theorem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4F08C0-EAE1-4519-9366-A9D17512BB8F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13045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For example…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6BA59A-FAA7-4DA4-8101-EA7DE6EE687E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1807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FA9-B094-4EB7-A0B0-8BAC2EBC0D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Use Vertical Test?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6F44EB5-86A6-49E7-8DBE-980CCF85B0BD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73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49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07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49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295C80-CD12-4EFC-91FD-397291B33B7F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10FCD78-43FF-4DD0-B792-D0534B4638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2.wmf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4.wmf"/><Relationship Id="rId10" Type="http://schemas.openxmlformats.org/officeDocument/2006/relationships/image" Target="../media/image47.jpe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9.wmf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48.wmf"/><Relationship Id="rId10" Type="http://schemas.openxmlformats.org/officeDocument/2006/relationships/image" Target="../media/image50.wmf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9.wmf"/><Relationship Id="rId10" Type="http://schemas.openxmlformats.org/officeDocument/2006/relationships/image" Target="../media/image62.jpe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4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4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jpeg"/><Relationship Id="rId5" Type="http://schemas.openxmlformats.org/officeDocument/2006/relationships/image" Target="../media/image77.wmf"/><Relationship Id="rId4" Type="http://schemas.openxmlformats.org/officeDocument/2006/relationships/oleObject" Target="../embeddings/oleObject4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81.wmf"/><Relationship Id="rId12" Type="http://schemas.openxmlformats.org/officeDocument/2006/relationships/image" Target="../media/image8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8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86.wmf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8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92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9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9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6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6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6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concept of limit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New and difficult concept!</a:t>
            </a:r>
          </a:p>
        </p:txBody>
      </p:sp>
    </p:spTree>
    <p:extLst>
      <p:ext uri="{BB962C8B-B14F-4D97-AF65-F5344CB8AC3E}">
        <p14:creationId xmlns:p14="http://schemas.microsoft.com/office/powerpoint/2010/main" val="833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Left-hand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Right-hand limit: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endParaRPr lang="en-US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𝐿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53200" y="3962400"/>
            <a:ext cx="13163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Left = right</a:t>
            </a:r>
          </a:p>
        </p:txBody>
      </p:sp>
    </p:spTree>
    <p:extLst>
      <p:ext uri="{BB962C8B-B14F-4D97-AF65-F5344CB8AC3E}">
        <p14:creationId xmlns:p14="http://schemas.microsoft.com/office/powerpoint/2010/main" val="34751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idx="1"/>
          </p:nvPr>
        </p:nvSpPr>
        <p:spPr>
          <a:xfrm>
            <a:off x="914400" y="1954213"/>
            <a:ext cx="6527800" cy="1169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Prove that		  does not exist.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31800" y="738188"/>
            <a:ext cx="7924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USING THE LIMIT LAWS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31800" y="1320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Example 4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794000" y="1600200"/>
          <a:ext cx="10461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4" imgW="419100" imgH="431800" progId="Equation.DSMT4">
                  <p:embed/>
                </p:oleObj>
              </mc:Choice>
              <mc:Fallback>
                <p:oleObj name="Equation" r:id="rId4" imgW="419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600200"/>
                        <a:ext cx="104616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8"/>
          <p:cNvSpPr>
            <a:spLocks noChangeArrowheads="1"/>
          </p:cNvSpPr>
          <p:nvPr/>
        </p:nvSpPr>
        <p:spPr bwMode="auto">
          <a:xfrm>
            <a:off x="2032000" y="2921000"/>
            <a:ext cx="4724400" cy="2971800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57351" name="Picture 9" descr="02030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957513"/>
            <a:ext cx="44196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graphs</a:t>
            </a:r>
          </a:p>
          <a:p>
            <a:r>
              <a:rPr lang="en-US" dirty="0">
                <a:solidFill>
                  <a:schemeClr val="tx1"/>
                </a:solidFill>
              </a:rPr>
              <a:t>Using table of values of f(x)</a:t>
            </a:r>
          </a:p>
          <a:p>
            <a:r>
              <a:rPr lang="en-US" dirty="0">
                <a:solidFill>
                  <a:schemeClr val="tx1"/>
                </a:solidFill>
              </a:rPr>
              <a:t>Using limit laws</a:t>
            </a:r>
          </a:p>
          <a:p>
            <a:r>
              <a:rPr lang="en-US" dirty="0">
                <a:solidFill>
                  <a:schemeClr val="tx1"/>
                </a:solidFill>
              </a:rPr>
              <a:t>Using analytic technique</a:t>
            </a:r>
          </a:p>
          <a:p>
            <a:r>
              <a:rPr lang="en-US" dirty="0">
                <a:solidFill>
                  <a:schemeClr val="tx1"/>
                </a:solidFill>
              </a:rPr>
              <a:t>And more: </a:t>
            </a:r>
            <a:r>
              <a:rPr lang="en-US" dirty="0" err="1">
                <a:solidFill>
                  <a:schemeClr val="tx1"/>
                </a:solidFill>
              </a:rPr>
              <a:t>L’hospital’s</a:t>
            </a:r>
            <a:r>
              <a:rPr lang="en-US" dirty="0">
                <a:solidFill>
                  <a:schemeClr val="tx1"/>
                </a:solidFill>
              </a:rPr>
              <a:t> rule (ignored)</a:t>
            </a:r>
          </a:p>
        </p:txBody>
      </p:sp>
    </p:spTree>
    <p:extLst>
      <p:ext uri="{BB962C8B-B14F-4D97-AF65-F5344CB8AC3E}">
        <p14:creationId xmlns:p14="http://schemas.microsoft.com/office/powerpoint/2010/main" val="39424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limits. </a:t>
            </a:r>
            <a:br>
              <a:rPr lang="en-US" dirty="0"/>
            </a:br>
            <a:r>
              <a:rPr lang="en-US" dirty="0"/>
              <a:t>Using graphs.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the given graph to find the values of limits.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257800" y="3883025"/>
            <a:ext cx="3810000" cy="2898775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257800" y="3883025"/>
            <a:ext cx="3810000" cy="2898775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8" name="Picture 9" descr="0202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35814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35816"/>
              </p:ext>
            </p:extLst>
          </p:nvPr>
        </p:nvGraphicFramePr>
        <p:xfrm>
          <a:off x="1295400" y="2238375"/>
          <a:ext cx="1371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5" imgW="609336" imgH="291973" progId="Equation.DSMT4">
                  <p:embed/>
                </p:oleObj>
              </mc:Choice>
              <mc:Fallback>
                <p:oleObj name="Equation" r:id="rId5" imgW="60933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38375"/>
                        <a:ext cx="1371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90600" y="3288268"/>
            <a:ext cx="5210081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 gets closer and closer to 2 </a:t>
            </a:r>
            <a:r>
              <a:rPr lang="en-US" b="1" dirty="0">
                <a:solidFill>
                  <a:srgbClr val="FF0000"/>
                </a:solidFill>
              </a:rPr>
              <a:t>from the right</a:t>
            </a:r>
            <a:r>
              <a:rPr lang="en-US" dirty="0"/>
              <a:t>, x &gt; 2 </a:t>
            </a:r>
          </a:p>
        </p:txBody>
      </p:sp>
      <p:sp>
        <p:nvSpPr>
          <p:cNvPr id="17" name="Oval 16"/>
          <p:cNvSpPr/>
          <p:nvPr/>
        </p:nvSpPr>
        <p:spPr>
          <a:xfrm>
            <a:off x="990600" y="25146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57400" y="2856131"/>
            <a:ext cx="1752600" cy="43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91000" y="3657600"/>
            <a:ext cx="3124200" cy="247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>
            <a:off x="7015626" y="5638800"/>
            <a:ext cx="484632" cy="48985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6324600" y="5235638"/>
            <a:ext cx="717804" cy="805934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88406" y="5355575"/>
            <a:ext cx="522738" cy="479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43200" y="2209800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1</a:t>
            </a:r>
          </a:p>
        </p:txBody>
      </p:sp>
      <p:cxnSp>
        <p:nvCxnSpPr>
          <p:cNvPr id="28" name="Straight Arrow Connector 27"/>
          <p:cNvCxnSpPr>
            <a:endCxn id="26" idx="3"/>
          </p:cNvCxnSpPr>
          <p:nvPr/>
        </p:nvCxnSpPr>
        <p:spPr>
          <a:xfrm flipH="1" flipV="1">
            <a:off x="3504947" y="2532966"/>
            <a:ext cx="2695734" cy="306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Arrow 32"/>
          <p:cNvSpPr/>
          <p:nvPr/>
        </p:nvSpPr>
        <p:spPr>
          <a:xfrm>
            <a:off x="7233558" y="6006084"/>
            <a:ext cx="978408" cy="484632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8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36576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3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  <p:bldP spid="25" grpId="0" animBg="1"/>
      <p:bldP spid="26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490"/>
            <a:ext cx="7796915" cy="60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/>
          <a:lstStyle/>
          <a:p>
            <a:r>
              <a:rPr lang="en-US" dirty="0"/>
              <a:t>Using table of values of f(x).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Find the limit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71750"/>
            <a:ext cx="31908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1200" y="1846082"/>
                <a:ext cx="2314736" cy="1049518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 = 0 </a:t>
                </a:r>
                <a:r>
                  <a:rPr lang="en-US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𝑠𝑖𝑛𝑥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=???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Does not matter. </a:t>
                </a:r>
              </a:p>
              <a:p>
                <a:r>
                  <a:rPr lang="en-US" dirty="0">
                    <a:sym typeface="Wingdings" pitchFamily="2" charset="2"/>
                  </a:rPr>
                  <a:t>We don’t care.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846082"/>
                <a:ext cx="2314736" cy="1049518"/>
              </a:xfrm>
              <a:prstGeom prst="rect">
                <a:avLst/>
              </a:prstGeom>
              <a:blipFill rotWithShape="1">
                <a:blip r:embed="rId5"/>
                <a:stretch>
                  <a:fillRect l="-2105" b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3086136"/>
                <a:ext cx="4668779" cy="495264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care what happens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𝑠𝑖𝑛𝑥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as x goes to 0?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086136"/>
                <a:ext cx="4668779" cy="495264"/>
              </a:xfrm>
              <a:prstGeom prst="rect">
                <a:avLst/>
              </a:prstGeom>
              <a:blipFill rotWithShape="1">
                <a:blip r:embed="rId6"/>
                <a:stretch>
                  <a:fillRect l="-1176" r="-392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152400" y="3733800"/>
            <a:ext cx="484632" cy="24384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43742" y="5475516"/>
            <a:ext cx="1819275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2400" y="4066988"/>
                <a:ext cx="3094180" cy="1856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4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066988"/>
                <a:ext cx="3094180" cy="18560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3429000" y="4953000"/>
            <a:ext cx="3090183" cy="970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51" name="Rectangle 11"/>
          <p:cNvSpPr>
            <a:spLocks noChangeArrowheads="1"/>
          </p:cNvSpPr>
          <p:nvPr/>
        </p:nvSpPr>
        <p:spPr bwMode="auto">
          <a:xfrm>
            <a:off x="457200" y="2133600"/>
            <a:ext cx="5562600" cy="41910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dirty="0"/>
          </a:p>
        </p:txBody>
      </p:sp>
      <p:graphicFrame>
        <p:nvGraphicFramePr>
          <p:cNvPr id="547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143721"/>
              </p:ext>
            </p:extLst>
          </p:nvPr>
        </p:nvGraphicFramePr>
        <p:xfrm>
          <a:off x="547687" y="4191000"/>
          <a:ext cx="48720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Equation" r:id="rId4" imgW="2336800" imgH="292100" progId="Equation.DSMT4">
                  <p:embed/>
                </p:oleObj>
              </mc:Choice>
              <mc:Fallback>
                <p:oleObj name="Equation" r:id="rId4" imgW="2336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" y="4191000"/>
                        <a:ext cx="48720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847615"/>
              </p:ext>
            </p:extLst>
          </p:nvPr>
        </p:nvGraphicFramePr>
        <p:xfrm>
          <a:off x="582612" y="2286000"/>
          <a:ext cx="51006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Equation" r:id="rId6" imgW="2489200" imgH="292100" progId="Equation.DSMT4">
                  <p:embed/>
                </p:oleObj>
              </mc:Choice>
              <mc:Fallback>
                <p:oleObj name="Equation" r:id="rId6" imgW="2489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" y="2286000"/>
                        <a:ext cx="51006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09600" y="384175"/>
            <a:ext cx="7924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THE LIMIT LAWS</a:t>
            </a:r>
          </a:p>
        </p:txBody>
      </p:sp>
      <p:graphicFrame>
        <p:nvGraphicFramePr>
          <p:cNvPr id="547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58325"/>
              </p:ext>
            </p:extLst>
          </p:nvPr>
        </p:nvGraphicFramePr>
        <p:xfrm>
          <a:off x="533400" y="3200400"/>
          <a:ext cx="3181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Equation" r:id="rId8" imgW="1574800" imgH="292100" progId="Equation.DSMT4">
                  <p:embed/>
                </p:oleObj>
              </mc:Choice>
              <mc:Fallback>
                <p:oleObj name="Equation" r:id="rId8" imgW="1574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3181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621198"/>
              </p:ext>
            </p:extLst>
          </p:nvPr>
        </p:nvGraphicFramePr>
        <p:xfrm>
          <a:off x="544512" y="5105400"/>
          <a:ext cx="48053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7" name="Equation" r:id="rId10" imgW="2362200" imgH="533400" progId="Equation.DSMT4">
                  <p:embed/>
                </p:oleObj>
              </mc:Choice>
              <mc:Fallback>
                <p:oleObj name="Equation" r:id="rId10" imgW="23622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" y="5105400"/>
                        <a:ext cx="480536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71500" y="838200"/>
            <a:ext cx="85725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tabLst>
                <a:tab pos="1204913" algn="l"/>
              </a:tabLst>
            </a:pPr>
            <a:r>
              <a:rPr lang="en-US" altLang="en-US" sz="2400" dirty="0"/>
              <a:t>Suppose that </a:t>
            </a:r>
            <a:r>
              <a:rPr lang="en-US" altLang="en-US" sz="2400" i="1" dirty="0"/>
              <a:t>c</a:t>
            </a:r>
            <a:r>
              <a:rPr lang="en-US" altLang="en-US" sz="2400" dirty="0"/>
              <a:t> is a constant and the limits              </a:t>
            </a:r>
            <a:br>
              <a:rPr lang="en-US" altLang="en-US" sz="2400" dirty="0"/>
            </a:br>
            <a:r>
              <a:rPr lang="en-US" altLang="en-US" sz="2400" dirty="0"/>
              <a:t>and                 exist. Then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6477000" y="914400"/>
          <a:ext cx="10668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8" name="Equation" r:id="rId12" imgW="558800" imgH="279400" progId="Equation.DSMT4">
                  <p:embed/>
                </p:oleObj>
              </mc:Choice>
              <mc:Fallback>
                <p:oleObj name="Equation" r:id="rId12" imgW="55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914400"/>
                        <a:ext cx="10668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775279"/>
              </p:ext>
            </p:extLst>
          </p:nvPr>
        </p:nvGraphicFramePr>
        <p:xfrm>
          <a:off x="1585913" y="1404258"/>
          <a:ext cx="11572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9" name="Equation" r:id="rId14" imgW="545863" imgH="279279" progId="Equation.DSMT4">
                  <p:embed/>
                </p:oleObj>
              </mc:Choice>
              <mc:Fallback>
                <p:oleObj name="Equation" r:id="rId14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1404258"/>
                        <a:ext cx="11572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2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7"/>
          <p:cNvSpPr>
            <a:spLocks noChangeArrowheads="1"/>
          </p:cNvSpPr>
          <p:nvPr/>
        </p:nvSpPr>
        <p:spPr bwMode="auto">
          <a:xfrm>
            <a:off x="381000" y="1125538"/>
            <a:ext cx="7772400" cy="51054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705954"/>
              </p:ext>
            </p:extLst>
          </p:nvPr>
        </p:nvGraphicFramePr>
        <p:xfrm>
          <a:off x="914400" y="4419600"/>
          <a:ext cx="22542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Equation" r:id="rId4" imgW="990170" imgH="304668" progId="Equation.DSMT4">
                  <p:embed/>
                </p:oleObj>
              </mc:Choice>
              <mc:Fallback>
                <p:oleObj name="Equation" r:id="rId4" imgW="99017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22542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09600" y="384175"/>
            <a:ext cx="7924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USING THE LIMIT LAWS</a:t>
            </a:r>
          </a:p>
        </p:txBody>
      </p:sp>
      <p:graphicFrame>
        <p:nvGraphicFramePr>
          <p:cNvPr id="2560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379400"/>
              </p:ext>
            </p:extLst>
          </p:nvPr>
        </p:nvGraphicFramePr>
        <p:xfrm>
          <a:off x="914400" y="3670300"/>
          <a:ext cx="1930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Equation" r:id="rId6" imgW="837836" imgH="291973" progId="Equation.DSMT4">
                  <p:embed/>
                </p:oleObj>
              </mc:Choice>
              <mc:Fallback>
                <p:oleObj name="Equation" r:id="rId6" imgW="83783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70300"/>
                        <a:ext cx="1930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25546"/>
              </p:ext>
            </p:extLst>
          </p:nvPr>
        </p:nvGraphicFramePr>
        <p:xfrm>
          <a:off x="914400" y="2035175"/>
          <a:ext cx="152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Equation" r:id="rId8" imgW="673100" imgH="279400" progId="Equation.DSMT4">
                  <p:embed/>
                </p:oleObj>
              </mc:Choice>
              <mc:Fallback>
                <p:oleObj name="Equation" r:id="rId8" imgW="673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35175"/>
                        <a:ext cx="152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62371"/>
              </p:ext>
            </p:extLst>
          </p:nvPr>
        </p:nvGraphicFramePr>
        <p:xfrm>
          <a:off x="914400" y="2876550"/>
          <a:ext cx="1600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1" name="Equation" r:id="rId10" imgW="710891" imgH="279279" progId="Equation.DSMT4">
                  <p:embed/>
                </p:oleObj>
              </mc:Choice>
              <mc:Fallback>
                <p:oleObj name="Equation" r:id="rId10" imgW="710891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76550"/>
                        <a:ext cx="1600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3"/>
          <p:cNvGraphicFramePr>
            <a:graphicFrameLocks noChangeAspect="1"/>
          </p:cNvGraphicFramePr>
          <p:nvPr/>
        </p:nvGraphicFramePr>
        <p:xfrm>
          <a:off x="914400" y="1125538"/>
          <a:ext cx="46482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2" name="Equation" r:id="rId12" imgW="1714500" imgH="368300" progId="Equation.DSMT4">
                  <p:embed/>
                </p:oleObj>
              </mc:Choice>
              <mc:Fallback>
                <p:oleObj name="Equation" r:id="rId12" imgW="17145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5538"/>
                        <a:ext cx="46482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21770"/>
              </p:ext>
            </p:extLst>
          </p:nvPr>
        </p:nvGraphicFramePr>
        <p:xfrm>
          <a:off x="946150" y="5205412"/>
          <a:ext cx="37020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Equation" r:id="rId14" imgW="1637589" imgH="304668" progId="Equation.DSMT4">
                  <p:embed/>
                </p:oleObj>
              </mc:Choice>
              <mc:Fallback>
                <p:oleObj name="Equation" r:id="rId14" imgW="163758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205412"/>
                        <a:ext cx="37020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/>
          </p:cNvSpPr>
          <p:nvPr>
            <p:ph idx="1"/>
          </p:nvPr>
        </p:nvSpPr>
        <p:spPr>
          <a:xfrm>
            <a:off x="1879600" y="5749131"/>
            <a:ext cx="5029200" cy="642938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where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is a positive integer.</a:t>
            </a:r>
          </a:p>
        </p:txBody>
      </p:sp>
    </p:spTree>
    <p:extLst>
      <p:ext uri="{BB962C8B-B14F-4D97-AF65-F5344CB8AC3E}">
        <p14:creationId xmlns:p14="http://schemas.microsoft.com/office/powerpoint/2010/main" val="11072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Finding limits</a:t>
            </a:r>
          </a:p>
        </p:txBody>
      </p:sp>
      <p:sp>
        <p:nvSpPr>
          <p:cNvPr id="178179" name="Rectangle 1027"/>
          <p:cNvSpPr>
            <a:spLocks noChangeArrowheads="1"/>
          </p:cNvSpPr>
          <p:nvPr/>
        </p:nvSpPr>
        <p:spPr bwMode="auto">
          <a:xfrm>
            <a:off x="609600" y="1905000"/>
            <a:ext cx="8001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1800" b="1" dirty="0">
                <a:ea typeface="PMingLiU" pitchFamily="18" charset="-120"/>
              </a:rPr>
              <a:t>Example</a:t>
            </a:r>
            <a:r>
              <a:rPr lang="en-US" altLang="zh-TW" sz="1800" dirty="0">
                <a:ea typeface="PMingLiU" pitchFamily="18" charset="-120"/>
              </a:rPr>
              <a:t> </a:t>
            </a:r>
          </a:p>
          <a:p>
            <a:r>
              <a:rPr lang="en-US" altLang="zh-TW" sz="1800" dirty="0">
                <a:ea typeface="PMingLiU" pitchFamily="18" charset="-120"/>
              </a:rPr>
              <a:t>                     </a:t>
            </a:r>
          </a:p>
          <a:p>
            <a:r>
              <a:rPr lang="en-US" altLang="zh-TW" sz="1800" dirty="0">
                <a:ea typeface="PMingLiU" pitchFamily="18" charset="-120"/>
              </a:rPr>
              <a:t>If </a:t>
            </a:r>
            <a:r>
              <a:rPr lang="en-US" altLang="zh-TW" sz="1800" i="1" dirty="0">
                <a:ea typeface="PMingLiU" pitchFamily="18" charset="-120"/>
              </a:rPr>
              <a:t>f</a:t>
            </a:r>
            <a:r>
              <a:rPr lang="en-US" altLang="zh-TW" sz="1800" dirty="0">
                <a:ea typeface="PMingLiU" pitchFamily="18" charset="-120"/>
              </a:rPr>
              <a:t>(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) =                                    then find  </a:t>
            </a:r>
            <a:r>
              <a:rPr lang="en-US" altLang="zh-TW" sz="1800" dirty="0" err="1">
                <a:ea typeface="PMingLiU" pitchFamily="18" charset="-120"/>
              </a:rPr>
              <a:t>lim</a:t>
            </a:r>
            <a:r>
              <a:rPr lang="en-US" altLang="zh-TW" sz="1800" dirty="0">
                <a:ea typeface="PMingLiU" pitchFamily="18" charset="-120"/>
              </a:rPr>
              <a:t> </a:t>
            </a:r>
            <a:r>
              <a:rPr lang="en-US" altLang="zh-TW" sz="1800" i="1" dirty="0">
                <a:ea typeface="PMingLiU" pitchFamily="18" charset="-120"/>
              </a:rPr>
              <a:t>f</a:t>
            </a:r>
            <a:r>
              <a:rPr lang="en-US" altLang="zh-TW" sz="1800" dirty="0">
                <a:ea typeface="PMingLiU" pitchFamily="18" charset="-120"/>
              </a:rPr>
              <a:t>(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) </a:t>
            </a:r>
            <a:r>
              <a:rPr lang="en-US" altLang="zh-TW" sz="1800">
                <a:ea typeface="PMingLiU" pitchFamily="18" charset="-120"/>
              </a:rPr>
              <a:t>= </a:t>
            </a:r>
            <a:r>
              <a:rPr lang="en-US" altLang="zh-TW">
                <a:ea typeface="PMingLiU" pitchFamily="18" charset="-120"/>
              </a:rPr>
              <a:t>?</a:t>
            </a:r>
            <a:endParaRPr lang="en-US" altLang="zh-TW" sz="1800" dirty="0">
              <a:ea typeface="PMingLiU" pitchFamily="18" charset="-120"/>
            </a:endParaRPr>
          </a:p>
        </p:txBody>
      </p:sp>
      <p:sp>
        <p:nvSpPr>
          <p:cNvPr id="178198" name="AutoShape 1046"/>
          <p:cNvSpPr>
            <a:spLocks/>
          </p:cNvSpPr>
          <p:nvPr/>
        </p:nvSpPr>
        <p:spPr bwMode="auto">
          <a:xfrm>
            <a:off x="1524000" y="22860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9" name="Text Box 1047"/>
          <p:cNvSpPr txBox="1">
            <a:spLocks noChangeArrowheads="1"/>
          </p:cNvSpPr>
          <p:nvPr/>
        </p:nvSpPr>
        <p:spPr bwMode="auto">
          <a:xfrm>
            <a:off x="1600200" y="2209800"/>
            <a:ext cx="1752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800" dirty="0">
                <a:ea typeface="PMingLiU" pitchFamily="18" charset="-120"/>
              </a:rPr>
              <a:t>3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– 4, 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≠ 0</a:t>
            </a:r>
          </a:p>
          <a:p>
            <a:pPr>
              <a:spcBef>
                <a:spcPct val="50000"/>
              </a:spcBef>
            </a:pPr>
            <a:r>
              <a:rPr lang="en-US" altLang="zh-TW" sz="1800" dirty="0">
                <a:ea typeface="PMingLiU" pitchFamily="18" charset="-120"/>
              </a:rPr>
              <a:t>      10, 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= 0,</a:t>
            </a:r>
          </a:p>
        </p:txBody>
      </p:sp>
      <p:sp>
        <p:nvSpPr>
          <p:cNvPr id="178200" name="Text Box 1048"/>
          <p:cNvSpPr txBox="1">
            <a:spLocks noChangeArrowheads="1"/>
          </p:cNvSpPr>
          <p:nvPr/>
        </p:nvSpPr>
        <p:spPr bwMode="auto">
          <a:xfrm>
            <a:off x="3860800" y="2705100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i="1">
                <a:ea typeface="PMingLiU" pitchFamily="18" charset="-120"/>
              </a:rPr>
              <a:t>x</a:t>
            </a:r>
            <a:r>
              <a:rPr lang="en-US" altLang="zh-TW" sz="1000">
                <a:ea typeface="PMingLiU" pitchFamily="18" charset="-120"/>
              </a:rPr>
              <a:t> → 0 </a:t>
            </a:r>
          </a:p>
        </p:txBody>
      </p:sp>
      <p:sp>
        <p:nvSpPr>
          <p:cNvPr id="178201" name="Text Box 1049"/>
          <p:cNvSpPr txBox="1">
            <a:spLocks noChangeArrowheads="1"/>
          </p:cNvSpPr>
          <p:nvPr/>
        </p:nvSpPr>
        <p:spPr bwMode="auto">
          <a:xfrm>
            <a:off x="762000" y="3505200"/>
            <a:ext cx="7848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PMingLiU" pitchFamily="18" charset="-120"/>
              </a:rPr>
              <a:t>It does not matter that f(0) = 10. For x ≠ 0, and thus for all x near 0, </a:t>
            </a:r>
          </a:p>
          <a:p>
            <a:pPr>
              <a:spcBef>
                <a:spcPct val="50000"/>
              </a:spcBef>
            </a:pPr>
            <a:r>
              <a:rPr lang="en-US" altLang="zh-TW" sz="1800" dirty="0">
                <a:ea typeface="PMingLiU" pitchFamily="18" charset="-120"/>
              </a:rPr>
              <a:t>           </a:t>
            </a:r>
            <a:r>
              <a:rPr lang="en-US" altLang="zh-TW" sz="1800" i="1" dirty="0">
                <a:ea typeface="PMingLiU" pitchFamily="18" charset="-120"/>
              </a:rPr>
              <a:t>f</a:t>
            </a:r>
            <a:r>
              <a:rPr lang="en-US" altLang="zh-TW" sz="1800" dirty="0">
                <a:ea typeface="PMingLiU" pitchFamily="18" charset="-120"/>
              </a:rPr>
              <a:t>(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) = 3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– 4        and therefore </a:t>
            </a:r>
            <a:r>
              <a:rPr lang="en-US" altLang="zh-TW" sz="1800" dirty="0" err="1">
                <a:ea typeface="PMingLiU" pitchFamily="18" charset="-120"/>
              </a:rPr>
              <a:t>lim</a:t>
            </a:r>
            <a:r>
              <a:rPr lang="en-US" altLang="zh-TW" sz="1800" dirty="0">
                <a:ea typeface="PMingLiU" pitchFamily="18" charset="-120"/>
              </a:rPr>
              <a:t> </a:t>
            </a:r>
            <a:r>
              <a:rPr lang="en-US" altLang="zh-TW" sz="1800" i="1" dirty="0">
                <a:ea typeface="PMingLiU" pitchFamily="18" charset="-120"/>
              </a:rPr>
              <a:t>f</a:t>
            </a:r>
            <a:r>
              <a:rPr lang="en-US" altLang="zh-TW" sz="1800" dirty="0">
                <a:ea typeface="PMingLiU" pitchFamily="18" charset="-120"/>
              </a:rPr>
              <a:t>(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) = </a:t>
            </a:r>
            <a:r>
              <a:rPr lang="en-US" altLang="zh-TW" sz="1800" dirty="0" err="1">
                <a:ea typeface="PMingLiU" pitchFamily="18" charset="-120"/>
              </a:rPr>
              <a:t>lim</a:t>
            </a:r>
            <a:r>
              <a:rPr lang="en-US" altLang="zh-TW" sz="1800" dirty="0">
                <a:ea typeface="PMingLiU" pitchFamily="18" charset="-120"/>
              </a:rPr>
              <a:t> (3</a:t>
            </a:r>
            <a:r>
              <a:rPr lang="en-US" altLang="zh-TW" sz="1800" i="1" dirty="0">
                <a:ea typeface="PMingLiU" pitchFamily="18" charset="-120"/>
              </a:rPr>
              <a:t>x</a:t>
            </a:r>
            <a:r>
              <a:rPr lang="en-US" altLang="zh-TW" sz="1800" dirty="0">
                <a:ea typeface="PMingLiU" pitchFamily="18" charset="-120"/>
              </a:rPr>
              <a:t> – 4) = –4.</a:t>
            </a:r>
          </a:p>
        </p:txBody>
      </p:sp>
      <p:sp>
        <p:nvSpPr>
          <p:cNvPr id="178202" name="Text Box 1050"/>
          <p:cNvSpPr txBox="1">
            <a:spLocks noChangeArrowheads="1"/>
          </p:cNvSpPr>
          <p:nvPr/>
        </p:nvSpPr>
        <p:spPr bwMode="auto">
          <a:xfrm>
            <a:off x="4267200" y="4191000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i="1">
                <a:ea typeface="PMingLiU" pitchFamily="18" charset="-120"/>
              </a:rPr>
              <a:t>x</a:t>
            </a:r>
            <a:r>
              <a:rPr lang="en-US" altLang="zh-TW" sz="1000">
                <a:ea typeface="PMingLiU" pitchFamily="18" charset="-120"/>
              </a:rPr>
              <a:t> → 0 </a:t>
            </a:r>
          </a:p>
        </p:txBody>
      </p:sp>
      <p:sp>
        <p:nvSpPr>
          <p:cNvPr id="178203" name="Text Box 1051"/>
          <p:cNvSpPr txBox="1">
            <a:spLocks noChangeArrowheads="1"/>
          </p:cNvSpPr>
          <p:nvPr/>
        </p:nvSpPr>
        <p:spPr bwMode="auto">
          <a:xfrm>
            <a:off x="5181600" y="4191000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i="1">
                <a:ea typeface="PMingLiU" pitchFamily="18" charset="-120"/>
              </a:rPr>
              <a:t>x</a:t>
            </a:r>
            <a:r>
              <a:rPr lang="en-US" altLang="zh-TW" sz="1000">
                <a:ea typeface="PMingLiU" pitchFamily="18" charset="-120"/>
              </a:rPr>
              <a:t> → 0 </a:t>
            </a:r>
          </a:p>
        </p:txBody>
      </p:sp>
    </p:spTree>
    <p:extLst>
      <p:ext uri="{BB962C8B-B14F-4D97-AF65-F5344CB8AC3E}">
        <p14:creationId xmlns:p14="http://schemas.microsoft.com/office/powerpoint/2010/main" val="14249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1" grpId="0"/>
      <p:bldP spid="178202" grpId="0"/>
      <p:bldP spid="1782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lang="en-US" dirty="0"/>
              <a:t>Find the indicated limit</a:t>
            </a:r>
          </a:p>
        </p:txBody>
      </p:sp>
      <p:graphicFrame>
        <p:nvGraphicFramePr>
          <p:cNvPr id="94211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962391280"/>
              </p:ext>
            </p:extLst>
          </p:nvPr>
        </p:nvGraphicFramePr>
        <p:xfrm>
          <a:off x="995362" y="1295400"/>
          <a:ext cx="29670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Equation" r:id="rId4" imgW="1562040" imgH="571320" progId="Equation.DSMT4">
                  <p:embed/>
                </p:oleObj>
              </mc:Choice>
              <mc:Fallback>
                <p:oleObj name="Equation" r:id="rId4" imgW="156204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2" y="1295400"/>
                        <a:ext cx="296703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438400" y="3124200"/>
            <a:ext cx="2823209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Calculate one sided limits</a:t>
            </a:r>
          </a:p>
        </p:txBody>
      </p:sp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54951"/>
              </p:ext>
            </p:extLst>
          </p:nvPr>
        </p:nvGraphicFramePr>
        <p:xfrm>
          <a:off x="1017587" y="2514600"/>
          <a:ext cx="1268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Equation" r:id="rId6" imgW="685800" imgH="330120" progId="Equation.DSMT4">
                  <p:embed/>
                </p:oleObj>
              </mc:Choice>
              <mc:Fallback>
                <p:oleObj name="Equation" r:id="rId6" imgW="685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7" y="2514600"/>
                        <a:ext cx="12684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1660525" y="5325070"/>
            <a:ext cx="5730875" cy="92333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The graph </a:t>
            </a:r>
            <a:r>
              <a:rPr lang="en-US" sz="5400" dirty="0">
                <a:solidFill>
                  <a:srgbClr val="FF0000"/>
                </a:solidFill>
              </a:rPr>
              <a:t>jumps</a:t>
            </a:r>
            <a:r>
              <a:rPr lang="en-US" sz="3200" dirty="0"/>
              <a:t> at </a:t>
            </a:r>
            <a:r>
              <a:rPr lang="en-US" sz="3200" i="1" dirty="0"/>
              <a:t>x</a:t>
            </a:r>
            <a:r>
              <a:rPr lang="en-US" sz="3200" dirty="0"/>
              <a:t> =2</a:t>
            </a:r>
          </a:p>
        </p:txBody>
      </p:sp>
      <p:graphicFrame>
        <p:nvGraphicFramePr>
          <p:cNvPr id="942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03850"/>
              </p:ext>
            </p:extLst>
          </p:nvPr>
        </p:nvGraphicFramePr>
        <p:xfrm>
          <a:off x="1828800" y="3657600"/>
          <a:ext cx="13858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Equation" r:id="rId8" imgW="749160" imgH="330120" progId="Equation.DSMT4">
                  <p:embed/>
                </p:oleObj>
              </mc:Choice>
              <mc:Fallback>
                <p:oleObj name="Equation" r:id="rId8" imgW="749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13858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014971"/>
              </p:ext>
            </p:extLst>
          </p:nvPr>
        </p:nvGraphicFramePr>
        <p:xfrm>
          <a:off x="5154613" y="3657600"/>
          <a:ext cx="18557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2" name="Equation" r:id="rId10" imgW="1002960" imgH="330120" progId="Equation.DSMT4">
                  <p:embed/>
                </p:oleObj>
              </mc:Choice>
              <mc:Fallback>
                <p:oleObj name="Equation" r:id="rId10" imgW="1002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3657600"/>
                        <a:ext cx="18557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04950"/>
            <a:ext cx="21621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7466946" y="1600200"/>
            <a:ext cx="1296053" cy="1295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28095" y="4495800"/>
            <a:ext cx="2916210" cy="609600"/>
            <a:chOff x="1627188" y="5943600"/>
            <a:chExt cx="2916210" cy="609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303572"/>
                </p:ext>
              </p:extLst>
            </p:nvPr>
          </p:nvGraphicFramePr>
          <p:xfrm>
            <a:off x="1627188" y="5943600"/>
            <a:ext cx="1268412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93" name="Equation" r:id="rId13" imgW="685800" imgH="330200" progId="Equation.DSMT4">
                    <p:embed/>
                  </p:oleObj>
                </mc:Choice>
                <mc:Fallback>
                  <p:oleObj name="Equation" r:id="rId13" imgW="685800" imgH="330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188" y="5943600"/>
                          <a:ext cx="1268412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2960914" y="5987144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does not exist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86200" y="3352800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ym typeface="Symbol"/>
              </a:rPr>
              <a:t>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145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5" grpId="0" animBg="1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082" y="609600"/>
            <a:ext cx="3844781" cy="4596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480868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dirty="0"/>
              <a:t>Analytic Technique</a:t>
            </a:r>
            <a:endParaRPr lang="en-US" altLang="zh-TW" dirty="0">
              <a:ea typeface="PMingLiU" pitchFamily="18" charset="-120"/>
            </a:endParaRP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00526"/>
              </p:ext>
            </p:extLst>
          </p:nvPr>
        </p:nvGraphicFramePr>
        <p:xfrm>
          <a:off x="3886200" y="1327666"/>
          <a:ext cx="143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4" imgW="596880" imgH="380880" progId="Equation.DSMT4">
                  <p:embed/>
                </p:oleObj>
              </mc:Choice>
              <mc:Fallback>
                <p:oleObj name="Equation" r:id="rId4" imgW="596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27666"/>
                        <a:ext cx="1435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047365"/>
              </p:ext>
            </p:extLst>
          </p:nvPr>
        </p:nvGraphicFramePr>
        <p:xfrm>
          <a:off x="1905000" y="2552700"/>
          <a:ext cx="2819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6" imgW="1714320" imgH="393480" progId="Equation.DSMT4">
                  <p:embed/>
                </p:oleObj>
              </mc:Choice>
              <mc:Fallback>
                <p:oleObj name="Equation" r:id="rId6" imgW="1714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52700"/>
                        <a:ext cx="2819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00055"/>
              </p:ext>
            </p:extLst>
          </p:nvPr>
        </p:nvGraphicFramePr>
        <p:xfrm>
          <a:off x="1905000" y="3497263"/>
          <a:ext cx="1295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8" imgW="799920" imgH="380880" progId="Equation.DSMT4">
                  <p:embed/>
                </p:oleObj>
              </mc:Choice>
              <mc:Fallback>
                <p:oleObj name="Equation" r:id="rId8" imgW="799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97263"/>
                        <a:ext cx="12954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905000" y="4395788"/>
          <a:ext cx="2514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10" imgW="1511280" imgH="380880" progId="Equation.DSMT4">
                  <p:embed/>
                </p:oleObj>
              </mc:Choice>
              <mc:Fallback>
                <p:oleObj name="Equation" r:id="rId10" imgW="15112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95788"/>
                        <a:ext cx="2514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160020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limit.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2590800"/>
            <a:ext cx="30480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2950030"/>
            <a:ext cx="30480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24400" y="2429470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3254514"/>
            <a:ext cx="1733616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Answer: x </a:t>
            </a:r>
            <a:r>
              <a:rPr lang="en-US" sz="2000" dirty="0">
                <a:sym typeface="Symbol"/>
              </a:rPr>
              <a:t> 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82886" y="4550228"/>
            <a:ext cx="1861407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Using limit laws</a:t>
            </a:r>
          </a:p>
        </p:txBody>
      </p:sp>
    </p:spTree>
    <p:extLst>
      <p:ext uri="{BB962C8B-B14F-4D97-AF65-F5344CB8AC3E}">
        <p14:creationId xmlns:p14="http://schemas.microsoft.com/office/powerpoint/2010/main" val="6348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lstStyle/>
          <a:p>
            <a:r>
              <a:rPr lang="en-US" dirty="0"/>
              <a:t>Analytic</a:t>
            </a:r>
          </a:p>
        </p:txBody>
      </p:sp>
      <p:graphicFrame>
        <p:nvGraphicFramePr>
          <p:cNvPr id="92164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638391338"/>
              </p:ext>
            </p:extLst>
          </p:nvPr>
        </p:nvGraphicFramePr>
        <p:xfrm>
          <a:off x="936625" y="1371600"/>
          <a:ext cx="31781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4" imgW="1130040" imgH="507960" progId="Equation.DSMT4">
                  <p:embed/>
                </p:oleObj>
              </mc:Choice>
              <mc:Fallback>
                <p:oleObj name="Equation" r:id="rId4" imgW="1130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371600"/>
                        <a:ext cx="31781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695325" y="4978400"/>
          <a:ext cx="24288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Equation" r:id="rId6" imgW="863280" imgH="330120" progId="Equation.DSMT4">
                  <p:embed/>
                </p:oleObj>
              </mc:Choice>
              <mc:Fallback>
                <p:oleObj name="Equation" r:id="rId6" imgW="863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978400"/>
                        <a:ext cx="24288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750888" y="3429000"/>
          <a:ext cx="38211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Equation" r:id="rId8" imgW="1358640" imgH="457200" progId="Equation.DSMT4">
                  <p:embed/>
                </p:oleObj>
              </mc:Choice>
              <mc:Fallback>
                <p:oleObj name="Equation" r:id="rId8" imgW="1358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429000"/>
                        <a:ext cx="382111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= - 5</a:t>
            </a:r>
          </a:p>
        </p:txBody>
      </p:sp>
      <p:grpSp>
        <p:nvGrpSpPr>
          <p:cNvPr id="92174" name="Group 14"/>
          <p:cNvGrpSpPr>
            <a:grpSpLocks/>
          </p:cNvGrpSpPr>
          <p:nvPr/>
        </p:nvGrpSpPr>
        <p:grpSpPr bwMode="auto">
          <a:xfrm>
            <a:off x="2133600" y="3429000"/>
            <a:ext cx="1447800" cy="1371600"/>
            <a:chOff x="1344" y="2160"/>
            <a:chExt cx="912" cy="864"/>
          </a:xfrm>
        </p:grpSpPr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1344" y="2160"/>
              <a:ext cx="48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1776" y="2592"/>
              <a:ext cx="48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42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Find the value of the limit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9+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1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92355"/>
              </p:ext>
            </p:extLst>
          </p:nvPr>
        </p:nvGraphicFramePr>
        <p:xfrm>
          <a:off x="914400" y="2057400"/>
          <a:ext cx="2590800" cy="116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4" imgW="1130300" imgH="508000" progId="Equation.DSMT4">
                  <p:embed/>
                </p:oleObj>
              </mc:Choice>
              <mc:Fallback>
                <p:oleObj name="Equation" r:id="rId4" imgW="11303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2590800" cy="1164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802246"/>
              </p:ext>
            </p:extLst>
          </p:nvPr>
        </p:nvGraphicFramePr>
        <p:xfrm>
          <a:off x="4953000" y="1905000"/>
          <a:ext cx="29670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6" imgW="1028254" imgH="495085" progId="Equation.DSMT4">
                  <p:embed/>
                </p:oleObj>
              </mc:Choice>
              <mc:Fallback>
                <p:oleObj name="Equation" r:id="rId6" imgW="1028254" imgH="4950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05000"/>
                        <a:ext cx="2967038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0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584200" y="976313"/>
            <a:ext cx="8559800" cy="237648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45000"/>
              </a:spcBef>
              <a:buFontTx/>
              <a:buNone/>
            </a:pPr>
            <a:r>
              <a:rPr lang="en-US" altLang="en-US" sz="2000" dirty="0"/>
              <a:t>The Squeeze Theorem (</a:t>
            </a:r>
            <a:r>
              <a:rPr lang="en-US" altLang="en-US" sz="2000" dirty="0">
                <a:solidFill>
                  <a:srgbClr val="AC4600"/>
                </a:solidFill>
              </a:rPr>
              <a:t>the Sandwich Theorem or the Pinching Theorem)</a:t>
            </a:r>
            <a:endParaRPr lang="en-US" altLang="en-US" sz="2800" dirty="0">
              <a:solidFill>
                <a:srgbClr val="AC4600"/>
              </a:solidFill>
            </a:endParaRP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37165"/>
              </p:ext>
            </p:extLst>
          </p:nvPr>
        </p:nvGraphicFramePr>
        <p:xfrm>
          <a:off x="3505200" y="1828800"/>
          <a:ext cx="2590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Equation" r:id="rId4" imgW="1180588" imgH="203112" progId="Equation.DSMT4">
                  <p:embed/>
                </p:oleObj>
              </mc:Choice>
              <mc:Fallback>
                <p:oleObj name="Equation" r:id="rId4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28800"/>
                        <a:ext cx="2590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785214"/>
              </p:ext>
            </p:extLst>
          </p:nvPr>
        </p:nvGraphicFramePr>
        <p:xfrm>
          <a:off x="609600" y="3454400"/>
          <a:ext cx="35052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Equation" r:id="rId6" imgW="1447800" imgH="279400" progId="Equation.DSMT4">
                  <p:embed/>
                </p:oleObj>
              </mc:Choice>
              <mc:Fallback>
                <p:oleObj name="Equation" r:id="rId6" imgW="1447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54400"/>
                        <a:ext cx="35052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00344"/>
              </p:ext>
            </p:extLst>
          </p:nvPr>
        </p:nvGraphicFramePr>
        <p:xfrm>
          <a:off x="6005512" y="3286179"/>
          <a:ext cx="22098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Equation" r:id="rId8" imgW="800100" imgH="279400" progId="Equation.DSMT4">
                  <p:embed/>
                </p:oleObj>
              </mc:Choice>
              <mc:Fallback>
                <p:oleObj name="Equation" r:id="rId8" imgW="800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2" y="3286179"/>
                        <a:ext cx="220980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609600" y="384175"/>
            <a:ext cx="7924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b="1" dirty="0">
                <a:solidFill>
                  <a:srgbClr val="E45C00"/>
                </a:solidFill>
              </a:rPr>
              <a:t>SQUEEZE THEOREM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5486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Theorem 3</a:t>
            </a: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5181600" y="4038600"/>
            <a:ext cx="3857625" cy="2709863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29706" name="Picture 9" descr="02030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57663"/>
            <a:ext cx="35814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3192959"/>
            <a:ext cx="529312" cy="76944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L</a:t>
            </a: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4038600" y="2354759"/>
            <a:ext cx="533400" cy="12229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5101312" y="2354759"/>
            <a:ext cx="482220" cy="12229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4361428" y="2286000"/>
            <a:ext cx="972572" cy="978408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Oval 15"/>
          <p:cNvSpPr/>
          <p:nvPr/>
        </p:nvSpPr>
        <p:spPr>
          <a:xfrm>
            <a:off x="7110412" y="4572000"/>
            <a:ext cx="509588" cy="20653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idx="1"/>
          </p:nvPr>
        </p:nvSpPr>
        <p:spPr>
          <a:xfrm>
            <a:off x="38100" y="1371600"/>
            <a:ext cx="6819900" cy="13716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3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Find </a:t>
            </a:r>
          </a:p>
        </p:txBody>
      </p:sp>
      <p:graphicFrame>
        <p:nvGraphicFramePr>
          <p:cNvPr id="562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604222"/>
              </p:ext>
            </p:extLst>
          </p:nvPr>
        </p:nvGraphicFramePr>
        <p:xfrm>
          <a:off x="5791200" y="2179638"/>
          <a:ext cx="22098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4" imgW="850531" imgH="393529" progId="Equation.DSMT4">
                  <p:embed/>
                </p:oleObj>
              </mc:Choice>
              <mc:Fallback>
                <p:oleObj name="Equation" r:id="rId4" imgW="85053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79638"/>
                        <a:ext cx="22098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52611"/>
              </p:ext>
            </p:extLst>
          </p:nvPr>
        </p:nvGraphicFramePr>
        <p:xfrm>
          <a:off x="1524000" y="2106612"/>
          <a:ext cx="32480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Equation" r:id="rId6" imgW="1167893" imgH="393529" progId="Equation.DSMT4">
                  <p:embed/>
                </p:oleObj>
              </mc:Choice>
              <mc:Fallback>
                <p:oleObj name="Equation" r:id="rId6" imgW="116789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06612"/>
                        <a:ext cx="324802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9600" y="384175"/>
            <a:ext cx="7924800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solidFill>
                  <a:srgbClr val="E45C00"/>
                </a:solidFill>
              </a:rPr>
              <a:t>SQUEEZE THEOREM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486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5181600" y="3781425"/>
            <a:ext cx="3767138" cy="2771775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562184" name="Picture 8" descr="0203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35052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2185" name="Rectangle 9"/>
          <p:cNvSpPr>
            <a:spLocks noChangeArrowheads="1"/>
          </p:cNvSpPr>
          <p:nvPr/>
        </p:nvSpPr>
        <p:spPr bwMode="auto">
          <a:xfrm>
            <a:off x="381000" y="3975100"/>
            <a:ext cx="4724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1204913" algn="l"/>
              </a:tabLst>
            </a:pPr>
            <a:endParaRPr lang="en-US" altLang="en-US" sz="2400" dirty="0">
              <a:solidFill>
                <a:srgbClr val="AC4600"/>
              </a:solidFill>
            </a:endParaRPr>
          </a:p>
        </p:txBody>
      </p:sp>
      <p:graphicFrame>
        <p:nvGraphicFramePr>
          <p:cNvPr id="562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06180"/>
              </p:ext>
            </p:extLst>
          </p:nvPr>
        </p:nvGraphicFramePr>
        <p:xfrm>
          <a:off x="1714500" y="4419600"/>
          <a:ext cx="2209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9" imgW="965200" imgH="393700" progId="Equation.DSMT4">
                  <p:embed/>
                </p:oleObj>
              </mc:Choice>
              <mc:Fallback>
                <p:oleObj name="Equation" r:id="rId9" imgW="965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419600"/>
                        <a:ext cx="2209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5600" y="3505200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0</a:t>
            </a: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1981200" y="2895600"/>
            <a:ext cx="914400" cy="1071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3426515" y="2895600"/>
            <a:ext cx="993085" cy="1071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0"/>
          </p:cNvCxnSpPr>
          <p:nvPr/>
        </p:nvCxnSpPr>
        <p:spPr>
          <a:xfrm>
            <a:off x="3161057" y="2895600"/>
            <a:ext cx="1" cy="60960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523033"/>
              </p:ext>
            </p:extLst>
          </p:nvPr>
        </p:nvGraphicFramePr>
        <p:xfrm>
          <a:off x="2093913" y="1200150"/>
          <a:ext cx="22113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Equation" r:id="rId11" imgW="863280" imgH="393480" progId="Equation.DSMT4">
                  <p:embed/>
                </p:oleObj>
              </mc:Choice>
              <mc:Fallback>
                <p:oleObj name="Equation" r:id="rId11" imgW="8632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1200150"/>
                        <a:ext cx="22113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6781800" y="4813300"/>
            <a:ext cx="609600" cy="749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642938"/>
            <a:ext cx="6629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QUIZ QUESTIONS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41325" y="1255713"/>
            <a:ext cx="59118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then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 True 				b. False  </a:t>
            </a:r>
          </a:p>
        </p:txBody>
      </p:sp>
      <p:graphicFrame>
        <p:nvGraphicFramePr>
          <p:cNvPr id="6451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76338" y="1304925"/>
          <a:ext cx="2862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4" imgW="1574800" imgH="279400" progId="Equation.DSMT4">
                  <p:embed/>
                </p:oleObj>
              </mc:Choice>
              <mc:Fallback>
                <p:oleObj name="Equation" r:id="rId4" imgW="1574800" imgH="279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304925"/>
                        <a:ext cx="28622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65275" y="2212975"/>
          <a:ext cx="2701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6" imgW="1485900" imgH="419100" progId="Equation.DSMT4">
                  <p:embed/>
                </p:oleObj>
              </mc:Choice>
              <mc:Fallback>
                <p:oleObj name="Equation" r:id="rId6" imgW="1485900" imgH="4191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212975"/>
                        <a:ext cx="27019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7" name="Oval 9"/>
          <p:cNvSpPr>
            <a:spLocks noChangeArrowheads="1"/>
          </p:cNvSpPr>
          <p:nvPr/>
        </p:nvSpPr>
        <p:spPr bwMode="auto">
          <a:xfrm>
            <a:off x="4953000" y="3435350"/>
            <a:ext cx="457200" cy="4572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839788"/>
            <a:ext cx="66294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 QUIZ QUESTIONS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822325" y="1560513"/>
            <a:ext cx="4718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a. True				b. False </a:t>
            </a:r>
          </a:p>
        </p:txBody>
      </p:sp>
      <p:graphicFrame>
        <p:nvGraphicFramePr>
          <p:cNvPr id="66564" name="Object 4"/>
          <p:cNvGraphicFramePr>
            <a:graphicFrameLocks noGrp="1" noChangeAspect="1"/>
          </p:cNvGraphicFramePr>
          <p:nvPr>
            <p:ph/>
          </p:nvPr>
        </p:nvGraphicFramePr>
        <p:xfrm>
          <a:off x="1270000" y="1563688"/>
          <a:ext cx="55102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MathType 5.0 Equation" r:id="rId4" imgW="3200400" imgH="279400" progId="Equation.DSMT4">
                  <p:embed/>
                </p:oleObj>
              </mc:Choice>
              <mc:Fallback>
                <p:oleObj name="MathType 5.0 Equation" r:id="rId4" imgW="3200400" imgH="279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563688"/>
                        <a:ext cx="55102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26" name="Oval 6"/>
          <p:cNvSpPr>
            <a:spLocks noChangeArrowheads="1"/>
          </p:cNvSpPr>
          <p:nvPr/>
        </p:nvSpPr>
        <p:spPr bwMode="auto">
          <a:xfrm>
            <a:off x="4343400" y="2362200"/>
            <a:ext cx="457200" cy="4572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" name="Rectangle 5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66294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600" b="1">
                <a:solidFill>
                  <a:srgbClr val="FF0000"/>
                </a:solidFill>
              </a:rPr>
              <a:t>EXERCISES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3600" b="1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600" b="1">
                <a:solidFill>
                  <a:srgbClr val="0070C0"/>
                </a:solidFill>
              </a:rPr>
              <a:t>P176: 93 - 124</a:t>
            </a:r>
            <a:r>
              <a:rPr lang="en-US" sz="3600">
                <a:solidFill>
                  <a:srgbClr val="0070C0"/>
                </a:solidFill>
              </a:rPr>
              <a:t> </a:t>
            </a:r>
            <a:endParaRPr lang="en-US" altLang="en-US" sz="3600" b="1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9052"/>
            <a:ext cx="5738673" cy="6877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82" y="0"/>
            <a:ext cx="3460418" cy="2579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632" y="2579584"/>
            <a:ext cx="3441368" cy="39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3" y="301625"/>
            <a:ext cx="7868794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6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involving infinity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Some useful notes: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𝑛𝑢𝑚𝑏𝑒𝑟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𝑛𝑜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𝑐𝑜𝑛𝑐𝑙𝑢𝑠𝑖𝑜𝑛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 +  = , . = 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 -  = no conclusion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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0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 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sym typeface="Symbol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Small change in f(x) for small change in x</a:t>
            </a:r>
          </a:p>
          <a:p>
            <a:r>
              <a:rPr lang="en-US" dirty="0">
                <a:solidFill>
                  <a:schemeClr val="tx1"/>
                </a:solidFill>
              </a:rPr>
              <a:t>Continuous functions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easy to find their limits.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1981200" y="1981200"/>
            <a:ext cx="3962400" cy="9906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90613"/>
            <a:ext cx="8572500" cy="7381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A function </a:t>
            </a:r>
            <a:r>
              <a:rPr lang="en-US" altLang="en-US" sz="2800" i="1">
                <a:solidFill>
                  <a:schemeClr val="tx1"/>
                </a:solidFill>
              </a:rPr>
              <a:t>f</a:t>
            </a:r>
            <a:r>
              <a:rPr lang="en-US" altLang="en-US" sz="2800">
                <a:solidFill>
                  <a:schemeClr val="tx1"/>
                </a:solidFill>
              </a:rPr>
              <a:t> is </a:t>
            </a:r>
            <a:r>
              <a:rPr lang="en-US" altLang="en-US" sz="2800" b="1">
                <a:solidFill>
                  <a:schemeClr val="tx1"/>
                </a:solidFill>
              </a:rPr>
              <a:t>continuous at  a </a:t>
            </a:r>
            <a:r>
              <a:rPr lang="en-US" altLang="en-US" sz="2800">
                <a:solidFill>
                  <a:schemeClr val="tx1"/>
                </a:solidFill>
              </a:rPr>
              <a:t>number </a:t>
            </a:r>
            <a:r>
              <a:rPr lang="en-US" altLang="en-US" sz="2800" i="1">
                <a:solidFill>
                  <a:schemeClr val="tx1"/>
                </a:solidFill>
              </a:rPr>
              <a:t>a </a:t>
            </a:r>
            <a:r>
              <a:rPr lang="en-US" altLang="en-US" sz="2800">
                <a:solidFill>
                  <a:schemeClr val="tx1"/>
                </a:solidFill>
              </a:rPr>
              <a:t>if:</a:t>
            </a: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559260"/>
              </p:ext>
            </p:extLst>
          </p:nvPr>
        </p:nvGraphicFramePr>
        <p:xfrm>
          <a:off x="2438400" y="2144713"/>
          <a:ext cx="29718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4" imgW="1002865" imgH="279279" progId="Equation.DSMT4">
                  <p:embed/>
                </p:oleObj>
              </mc:Choice>
              <mc:Fallback>
                <p:oleObj name="Equation" r:id="rId4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44713"/>
                        <a:ext cx="29718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609600" y="384175"/>
            <a:ext cx="66294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/>
              <a:t>CONTINUITY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1. Definition</a:t>
            </a: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304800" y="3333750"/>
            <a:ext cx="4572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5000"/>
              </a:lnSpc>
              <a:spcBef>
                <a:spcPct val="40000"/>
              </a:spcBef>
              <a:tabLst>
                <a:tab pos="1204913" algn="l"/>
              </a:tabLst>
            </a:pPr>
            <a:r>
              <a:rPr lang="en-US" altLang="en-US" sz="2800"/>
              <a:t>Notice that :</a:t>
            </a:r>
          </a:p>
          <a:p>
            <a:pPr marL="749300" lvl="1" indent="-292100" eaLnBrk="1" hangingPunct="1">
              <a:lnSpc>
                <a:spcPct val="115000"/>
              </a:lnSpc>
              <a:spcBef>
                <a:spcPct val="40000"/>
              </a:spcBef>
              <a:buFont typeface="Wingdings" pitchFamily="2" charset="2"/>
              <a:buChar char="§"/>
              <a:tabLst>
                <a:tab pos="1204913" algn="l"/>
              </a:tabLst>
            </a:pP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a</a:t>
            </a:r>
            <a:r>
              <a:rPr lang="en-US" altLang="en-US" sz="2800"/>
              <a:t>) is defined - that is, </a:t>
            </a:r>
            <a:br>
              <a:rPr lang="en-US" altLang="en-US" sz="2800"/>
            </a:br>
            <a:r>
              <a:rPr lang="en-US" altLang="en-US" sz="2800" i="1"/>
              <a:t>a </a:t>
            </a:r>
            <a:r>
              <a:rPr lang="en-US" altLang="en-US" sz="2800"/>
              <a:t>is in the domain of </a:t>
            </a:r>
            <a:r>
              <a:rPr lang="en-US" altLang="en-US" sz="2800" i="1"/>
              <a:t>f</a:t>
            </a:r>
            <a:endParaRPr lang="en-US" altLang="en-US" sz="2800"/>
          </a:p>
          <a:p>
            <a:pPr marL="749300" lvl="1" indent="-292100" eaLnBrk="1" hangingPunct="1">
              <a:lnSpc>
                <a:spcPct val="115000"/>
              </a:lnSpc>
              <a:spcBef>
                <a:spcPct val="40000"/>
              </a:spcBef>
              <a:buFont typeface="Wingdings" pitchFamily="2" charset="2"/>
              <a:buChar char="§"/>
              <a:tabLst>
                <a:tab pos="1204913" algn="l"/>
              </a:tabLst>
            </a:pPr>
            <a:r>
              <a:rPr lang="en-US" altLang="en-US" sz="2800"/>
              <a:t>              exists.</a:t>
            </a:r>
          </a:p>
          <a:p>
            <a:pPr marL="749300" lvl="1" indent="-292100" eaLnBrk="1" hangingPunct="1">
              <a:lnSpc>
                <a:spcPct val="115000"/>
              </a:lnSpc>
              <a:spcBef>
                <a:spcPct val="40000"/>
              </a:spcBef>
              <a:buFont typeface="Wingdings" pitchFamily="2" charset="2"/>
              <a:buChar char="§"/>
              <a:tabLst>
                <a:tab pos="1204913" algn="l"/>
              </a:tabLst>
            </a:pPr>
            <a:r>
              <a:rPr lang="en-US" altLang="en-US" sz="2800"/>
              <a:t> </a:t>
            </a:r>
          </a:p>
        </p:txBody>
      </p:sp>
      <p:graphicFrame>
        <p:nvGraphicFramePr>
          <p:cNvPr id="564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29706"/>
              </p:ext>
            </p:extLst>
          </p:nvPr>
        </p:nvGraphicFramePr>
        <p:xfrm>
          <a:off x="1143000" y="5181600"/>
          <a:ext cx="1295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6" imgW="558800" imgH="279400" progId="Equation.DSMT4">
                  <p:embed/>
                </p:oleObj>
              </mc:Choice>
              <mc:Fallback>
                <p:oleObj name="Equation" r:id="rId6" imgW="55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1295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10197"/>
              </p:ext>
            </p:extLst>
          </p:nvPr>
        </p:nvGraphicFramePr>
        <p:xfrm>
          <a:off x="1114425" y="5822950"/>
          <a:ext cx="21621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8" imgW="1002865" imgH="279279" progId="Equation.DSMT4">
                  <p:embed/>
                </p:oleObj>
              </mc:Choice>
              <mc:Fallback>
                <p:oleObj name="Equation" r:id="rId8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5822950"/>
                        <a:ext cx="21621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5338763" y="3429000"/>
            <a:ext cx="3576637" cy="3352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E45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33804" name="Picture 13" descr="0205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3505200"/>
            <a:ext cx="3429000" cy="320675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 descr="0205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2" y="2768490"/>
            <a:ext cx="4021138" cy="326548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418431" y="1066800"/>
            <a:ext cx="6544469" cy="762000"/>
          </a:xfrm>
          <a:solidFill>
            <a:srgbClr val="FFFF66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Discontinuous  at a = </a:t>
            </a:r>
            <a:r>
              <a:rPr lang="en-US" altLang="en-US" sz="2400" dirty="0">
                <a:solidFill>
                  <a:schemeClr val="tx1"/>
                </a:solidFill>
              </a:rPr>
              <a:t>NOT continuous at </a:t>
            </a:r>
            <a:r>
              <a:rPr lang="en-US" altLang="en-US" sz="2400" i="1" dirty="0">
                <a:solidFill>
                  <a:schemeClr val="tx1"/>
                </a:solidFill>
              </a:rPr>
              <a:t>a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CONTINUITY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Definition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2503" y="5754469"/>
            <a:ext cx="2782897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x = 1: f(1) is undefined </a:t>
            </a:r>
            <a:r>
              <a:rPr lang="en-US" dirty="0">
                <a:sym typeface="Wingdings" pitchFamily="2" charset="2"/>
              </a:rPr>
              <a:t> discontinuous at x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3505200"/>
            <a:ext cx="3276600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x = 3: large change in f(x) for small change in x. In fact,</a:t>
            </a:r>
          </a:p>
          <a:p>
            <a:r>
              <a:rPr lang="en-US" b="1" dirty="0">
                <a:solidFill>
                  <a:srgbClr val="FF0000"/>
                </a:solidFill>
              </a:rPr>
              <a:t>left side limit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 right side limit </a:t>
            </a:r>
          </a:p>
          <a:p>
            <a:r>
              <a:rPr lang="en-US" dirty="0">
                <a:sym typeface="Wingdings" pitchFamily="2" charset="2"/>
              </a:rPr>
              <a:t> Discontinuous at x =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2438400"/>
            <a:ext cx="32766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At x = 5: f(5) </a:t>
            </a:r>
            <a:r>
              <a:rPr lang="en-US" dirty="0">
                <a:sym typeface="Symbol"/>
              </a:rPr>
              <a:t> lim</a:t>
            </a:r>
            <a:r>
              <a:rPr lang="en-US" baseline="-25000" dirty="0">
                <a:sym typeface="Symbol"/>
              </a:rPr>
              <a:t>x5</a:t>
            </a:r>
            <a:r>
              <a:rPr lang="en-US" dirty="0">
                <a:sym typeface="Symbol"/>
              </a:rPr>
              <a:t> f(x) </a:t>
            </a:r>
            <a:r>
              <a:rPr lang="en-US" dirty="0">
                <a:sym typeface="Wingdings" pitchFamily="2" charset="2"/>
              </a:rPr>
              <a:t> discontinuous at x = 5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42277" y="3962400"/>
            <a:ext cx="748923" cy="1695271"/>
            <a:chOff x="6781800" y="4629329"/>
            <a:chExt cx="748923" cy="1695271"/>
          </a:xfrm>
        </p:grpSpPr>
        <p:sp>
          <p:nvSpPr>
            <p:cNvPr id="5" name="TextBox 4"/>
            <p:cNvSpPr txBox="1"/>
            <p:nvPr/>
          </p:nvSpPr>
          <p:spPr>
            <a:xfrm>
              <a:off x="6781800" y="516546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jump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156261" y="4629329"/>
              <a:ext cx="0" cy="16952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Left Arrow 13"/>
          <p:cNvSpPr/>
          <p:nvPr/>
        </p:nvSpPr>
        <p:spPr>
          <a:xfrm>
            <a:off x="2831592" y="3870919"/>
            <a:ext cx="978408" cy="7458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24300" y="3407228"/>
            <a:ext cx="25527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29000" y="3254828"/>
            <a:ext cx="530915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f(5)</a:t>
            </a:r>
          </a:p>
        </p:txBody>
      </p:sp>
    </p:spTree>
    <p:extLst>
      <p:ext uri="{BB962C8B-B14F-4D97-AF65-F5344CB8AC3E}">
        <p14:creationId xmlns:p14="http://schemas.microsoft.com/office/powerpoint/2010/main" val="128927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4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 anchor="t"/>
          <a:lstStyle/>
          <a:p>
            <a:pPr eaLnBrk="1" hangingPunct="1"/>
            <a:r>
              <a:rPr lang="en-US" altLang="en-US" b="1" smtClean="0"/>
              <a:t>CONTINUITY</a:t>
            </a:r>
            <a:br>
              <a:rPr lang="en-US" altLang="en-US" b="1" smtClean="0"/>
            </a:br>
            <a:endParaRPr lang="en-US" altLang="en-US" smtClean="0"/>
          </a:p>
        </p:txBody>
      </p:sp>
      <p:pic>
        <p:nvPicPr>
          <p:cNvPr id="7885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1" t="39584" r="21889" b="27083"/>
          <a:stretch>
            <a:fillRect/>
          </a:stretch>
        </p:blipFill>
        <p:spPr bwMode="auto">
          <a:xfrm>
            <a:off x="0" y="2303463"/>
            <a:ext cx="9124950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60"/>
            <a:ext cx="7239000" cy="69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27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6" t="17708" r="16618" b="68750"/>
          <a:stretch>
            <a:fillRect/>
          </a:stretch>
        </p:blipFill>
        <p:spPr bwMode="auto">
          <a:xfrm>
            <a:off x="7938" y="609600"/>
            <a:ext cx="914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6" t="30209" r="34773" b="58333"/>
          <a:stretch>
            <a:fillRect/>
          </a:stretch>
        </p:blipFill>
        <p:spPr bwMode="auto">
          <a:xfrm>
            <a:off x="0" y="2400300"/>
            <a:ext cx="48260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875" y="4229100"/>
            <a:ext cx="89757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ADEE"/>
                </a:solidFill>
                <a:latin typeface="GillSans-Condensed"/>
              </a:rPr>
              <a:t>SOLUTION</a:t>
            </a:r>
            <a:br>
              <a:rPr lang="en-US" sz="2800">
                <a:solidFill>
                  <a:srgbClr val="00ADEE"/>
                </a:solidFill>
                <a:latin typeface="GillSans-Condensed"/>
              </a:rPr>
            </a:br>
            <a:r>
              <a:rPr lang="en-US" sz="2800">
                <a:solidFill>
                  <a:srgbClr val="242021"/>
                </a:solidFill>
                <a:latin typeface="Times-Roman"/>
              </a:rPr>
              <a:t>(a) Notice that f(2) is not defined, so </a:t>
            </a:r>
            <a:r>
              <a:rPr lang="en-US" sz="2800" i="1">
                <a:solidFill>
                  <a:srgbClr val="242021"/>
                </a:solidFill>
                <a:latin typeface="Times-Italic"/>
              </a:rPr>
              <a:t>f </a:t>
            </a:r>
            <a:r>
              <a:rPr lang="en-US" sz="2800">
                <a:solidFill>
                  <a:srgbClr val="242021"/>
                </a:solidFill>
                <a:latin typeface="Times-Roman"/>
              </a:rPr>
              <a:t>is discontinuous at 2. Later we’ll see why is continuous at all other numbers</a:t>
            </a:r>
            <a:r>
              <a:rPr lang="en-US" sz="2800"/>
              <a:t> </a:t>
            </a:r>
            <a:br>
              <a:rPr lang="en-US" sz="2800"/>
            </a:b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6" t="29984" r="25229" b="57178"/>
          <a:stretch>
            <a:fillRect/>
          </a:stretch>
        </p:blipFill>
        <p:spPr bwMode="auto">
          <a:xfrm>
            <a:off x="228600" y="838200"/>
            <a:ext cx="86312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1"/>
          <p:cNvSpPr>
            <a:spLocks noChangeArrowheads="1"/>
          </p:cNvSpPr>
          <p:nvPr/>
        </p:nvSpPr>
        <p:spPr bwMode="auto">
          <a:xfrm>
            <a:off x="204788" y="2590800"/>
            <a:ext cx="8939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242021"/>
                </a:solidFill>
                <a:latin typeface="Times-Roman"/>
              </a:rPr>
              <a:t>does not exist. So </a:t>
            </a:r>
            <a:r>
              <a:rPr lang="en-US" sz="2400" i="1">
                <a:solidFill>
                  <a:srgbClr val="242021"/>
                </a:solidFill>
                <a:latin typeface="Times-Italic"/>
              </a:rPr>
              <a:t>f </a:t>
            </a:r>
            <a:r>
              <a:rPr lang="en-US" sz="2400">
                <a:solidFill>
                  <a:srgbClr val="242021"/>
                </a:solidFill>
                <a:latin typeface="Times-Roman"/>
              </a:rPr>
              <a:t>is discontinuous at 0.</a:t>
            </a:r>
            <a:r>
              <a:rPr lang="en-US" sz="2400"/>
              <a:t> </a:t>
            </a:r>
            <a:br>
              <a:rPr lang="en-US" sz="2400"/>
            </a:b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3" t="56248" r="13689" b="13544"/>
          <a:stretch>
            <a:fillRect/>
          </a:stretch>
        </p:blipFill>
        <p:spPr bwMode="auto">
          <a:xfrm>
            <a:off x="0" y="3311525"/>
            <a:ext cx="9144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7772400" cy="552450"/>
          </a:xfrm>
        </p:spPr>
        <p:txBody>
          <a:bodyPr/>
          <a:lstStyle/>
          <a:p>
            <a:r>
              <a:rPr lang="en-US" dirty="0"/>
              <a:t>Exploring Continuity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430234"/>
              </p:ext>
            </p:extLst>
          </p:nvPr>
        </p:nvGraphicFramePr>
        <p:xfrm>
          <a:off x="773297" y="1219200"/>
          <a:ext cx="349390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1" name="Equation" r:id="rId4" imgW="1688760" imgH="736560" progId="Equation.DSMT4">
                  <p:embed/>
                </p:oleObj>
              </mc:Choice>
              <mc:Fallback>
                <p:oleObj name="Equation" r:id="rId4" imgW="1688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97" y="1219200"/>
                        <a:ext cx="349390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284102"/>
              </p:ext>
            </p:extLst>
          </p:nvPr>
        </p:nvGraphicFramePr>
        <p:xfrm>
          <a:off x="4495800" y="990600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2" name="Equation" r:id="rId6" imgW="1498320" imgH="380880" progId="Equation.DSMT4">
                  <p:embed/>
                </p:oleObj>
              </mc:Choice>
              <mc:Fallback>
                <p:oleObj name="Equation" r:id="rId6" imgW="1498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990600"/>
                        <a:ext cx="304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936802"/>
              </p:ext>
            </p:extLst>
          </p:nvPr>
        </p:nvGraphicFramePr>
        <p:xfrm>
          <a:off x="4114800" y="2501900"/>
          <a:ext cx="48291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3" name="Equation" r:id="rId8" imgW="2374560" imgH="380880" progId="Equation.DSMT4">
                  <p:embed/>
                </p:oleObj>
              </mc:Choice>
              <mc:Fallback>
                <p:oleObj name="Equation" r:id="rId8" imgW="2374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01900"/>
                        <a:ext cx="48291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707029"/>
              </p:ext>
            </p:extLst>
          </p:nvPr>
        </p:nvGraphicFramePr>
        <p:xfrm>
          <a:off x="5943600" y="6042025"/>
          <a:ext cx="8985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4" name="Equation" r:id="rId10" imgW="393480" imgH="190440" progId="Equation.DSMT4">
                  <p:embed/>
                </p:oleObj>
              </mc:Choice>
              <mc:Fallback>
                <p:oleObj name="Equation" r:id="rId10" imgW="393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042025"/>
                        <a:ext cx="898525" cy="4349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974686"/>
              </p:ext>
            </p:extLst>
          </p:nvPr>
        </p:nvGraphicFramePr>
        <p:xfrm>
          <a:off x="5821362" y="4319588"/>
          <a:ext cx="176847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5" name="Equation" r:id="rId12" imgW="774360" imgH="711000" progId="Equation.DSMT4">
                  <p:embed/>
                </p:oleObj>
              </mc:Choice>
              <mc:Fallback>
                <p:oleObj name="Equation" r:id="rId12" imgW="774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2" y="4319588"/>
                        <a:ext cx="1768475" cy="16240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99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1344" y="3377625"/>
            <a:ext cx="5944256" cy="584775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 is continuous at 1 </a:t>
            </a:r>
            <a:r>
              <a:rPr lang="en-US" sz="3200" dirty="0">
                <a:sym typeface="Wingdings" pitchFamily="2" charset="2"/>
              </a:rPr>
              <a:t> m, c =???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0400" y="2166143"/>
            <a:ext cx="1981200" cy="1339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1344" y="1676400"/>
            <a:ext cx="3505856" cy="565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4267200" y="1959372"/>
            <a:ext cx="914400" cy="206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1981477"/>
            <a:ext cx="1832553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Step 1. f(1) = 4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5845" y="1143000"/>
            <a:ext cx="87235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Step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7600" y="3124200"/>
            <a:ext cx="872355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Step 3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410382"/>
              </p:ext>
            </p:extLst>
          </p:nvPr>
        </p:nvGraphicFramePr>
        <p:xfrm>
          <a:off x="717550" y="4735513"/>
          <a:ext cx="49657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6" name="Equation" r:id="rId14" imgW="1676160" imgH="279360" progId="Equation.DSMT4">
                  <p:embed/>
                </p:oleObj>
              </mc:Choice>
              <mc:Fallback>
                <p:oleObj name="Equation" r:id="rId14" imgW="16761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735513"/>
                        <a:ext cx="4965700" cy="8270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Down Arrow 13"/>
          <p:cNvSpPr/>
          <p:nvPr/>
        </p:nvSpPr>
        <p:spPr>
          <a:xfrm>
            <a:off x="2514272" y="3962400"/>
            <a:ext cx="914728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9" grpId="0" animBg="1"/>
      <p:bldP spid="20" grpId="0" animBg="1"/>
      <p:bldP spid="21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87" y="1066800"/>
            <a:ext cx="9159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3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600200"/>
          </a:xfrm>
        </p:spPr>
        <p:txBody>
          <a:bodyPr/>
          <a:lstStyle/>
          <a:p>
            <a:r>
              <a:rPr lang="en-US" dirty="0"/>
              <a:t>The concept of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most important basic concept in calculus</a:t>
            </a:r>
          </a:p>
          <a:p>
            <a:r>
              <a:rPr lang="en-US" dirty="0">
                <a:solidFill>
                  <a:schemeClr val="tx1"/>
                </a:solidFill>
              </a:rPr>
              <a:t>The concept of </a:t>
            </a:r>
            <a:r>
              <a:rPr lang="en-US" b="1" dirty="0">
                <a:solidFill>
                  <a:schemeClr val="tx1"/>
                </a:solidFill>
              </a:rPr>
              <a:t>limit helps</a:t>
            </a:r>
            <a:r>
              <a:rPr lang="en-US" dirty="0">
                <a:solidFill>
                  <a:schemeClr val="tx1"/>
                </a:solidFill>
              </a:rPr>
              <a:t> us to see what really happens to a function f(x) as </a:t>
            </a:r>
            <a:r>
              <a:rPr lang="en-US" b="1" dirty="0">
                <a:solidFill>
                  <a:schemeClr val="tx1"/>
                </a:solidFill>
              </a:rPr>
              <a:t>x goes to a.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With this concept, one can manipulate very small and very large quantities.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081730"/>
            <a:ext cx="4633191" cy="1323439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f(a) = ???: don’t care</a:t>
            </a:r>
          </a:p>
          <a:p>
            <a:r>
              <a:rPr lang="en-US" sz="4000" dirty="0"/>
              <a:t>What do we care?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14875" y="4800600"/>
            <a:ext cx="2524125" cy="1790700"/>
            <a:chOff x="5844949" y="4081730"/>
            <a:chExt cx="2524125" cy="1790700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949" y="4081730"/>
              <a:ext cx="2524125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5844949" y="5638800"/>
              <a:ext cx="2524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096000" y="4315361"/>
              <a:ext cx="0" cy="1557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867400" y="4028182"/>
            <a:ext cx="28956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happens here?</a:t>
            </a:r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 flipH="1">
            <a:off x="6477000" y="5105400"/>
            <a:ext cx="83820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985838"/>
            <a:ext cx="8572500" cy="50339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If </a:t>
            </a:r>
            <a:r>
              <a:rPr lang="en-US" altLang="en-US" sz="2400" i="1" dirty="0">
                <a:solidFill>
                  <a:schemeClr val="tx1"/>
                </a:solidFill>
              </a:rPr>
              <a:t>f</a:t>
            </a:r>
            <a:r>
              <a:rPr lang="en-US" altLang="en-US" sz="2400" dirty="0">
                <a:solidFill>
                  <a:schemeClr val="tx1"/>
                </a:solidFill>
              </a:rPr>
              <a:t> and </a:t>
            </a:r>
            <a:r>
              <a:rPr lang="en-US" altLang="en-US" sz="2400" i="1" dirty="0">
                <a:solidFill>
                  <a:schemeClr val="tx1"/>
                </a:solidFill>
              </a:rPr>
              <a:t>g</a:t>
            </a:r>
            <a:r>
              <a:rPr lang="en-US" altLang="en-US" sz="2400" dirty="0">
                <a:solidFill>
                  <a:schemeClr val="tx1"/>
                </a:solidFill>
              </a:rPr>
              <a:t> are continuous at </a:t>
            </a:r>
            <a:r>
              <a:rPr lang="en-US" altLang="en-US" sz="2400" i="1" dirty="0">
                <a:solidFill>
                  <a:schemeClr val="tx1"/>
                </a:solidFill>
              </a:rPr>
              <a:t>a;</a:t>
            </a:r>
            <a:r>
              <a:rPr lang="en-US" altLang="en-US" sz="2400" dirty="0">
                <a:solidFill>
                  <a:schemeClr val="tx1"/>
                </a:solidFill>
              </a:rPr>
              <a:t> and </a:t>
            </a:r>
            <a:r>
              <a:rPr lang="en-US" altLang="en-US" sz="2400" i="1" dirty="0">
                <a:solidFill>
                  <a:schemeClr val="tx1"/>
                </a:solidFill>
              </a:rPr>
              <a:t>c</a:t>
            </a:r>
            <a:r>
              <a:rPr lang="en-US" altLang="en-US" sz="2400" dirty="0">
                <a:solidFill>
                  <a:schemeClr val="tx1"/>
                </a:solidFill>
              </a:rPr>
              <a:t> is a constant, then the following functions are also continuous at </a:t>
            </a:r>
            <a:r>
              <a:rPr lang="en-US" altLang="en-US" sz="2400" i="1" dirty="0">
                <a:solidFill>
                  <a:schemeClr val="tx1"/>
                </a:solidFill>
              </a:rPr>
              <a:t>a</a:t>
            </a:r>
            <a:r>
              <a:rPr lang="en-US" altLang="en-US" sz="2400" dirty="0">
                <a:solidFill>
                  <a:schemeClr val="tx1"/>
                </a:solidFill>
              </a:rPr>
              <a:t>: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	1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8" charset="0"/>
              </a:rPr>
              <a:t>f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8" charset="0"/>
              </a:rPr>
              <a:t> g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		2. 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8" charset="0"/>
              </a:rPr>
              <a:t>f </a:t>
            </a: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-</a:t>
            </a:r>
            <a:r>
              <a:rPr lang="en-US" altLang="en-US" sz="2800" i="1" dirty="0">
                <a:solidFill>
                  <a:schemeClr val="tx1"/>
                </a:solidFill>
                <a:latin typeface="Times New Roman" pitchFamily="18" charset="0"/>
              </a:rPr>
              <a:t> g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		3. </a:t>
            </a:r>
            <a:r>
              <a:rPr lang="en-US" altLang="en-US" sz="2800" i="1" dirty="0" err="1">
                <a:solidFill>
                  <a:schemeClr val="tx1"/>
                </a:solidFill>
                <a:latin typeface="Times New Roman" pitchFamily="18" charset="0"/>
              </a:rPr>
              <a:t>cf</a:t>
            </a:r>
            <a:endParaRPr lang="en-US" altLang="en-US" sz="2800" i="1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		4. </a:t>
            </a:r>
            <a:r>
              <a:rPr lang="en-US" altLang="en-US" sz="2800" i="1" dirty="0" err="1">
                <a:solidFill>
                  <a:schemeClr val="tx1"/>
                </a:solidFill>
                <a:latin typeface="Times New Roman" pitchFamily="18" charset="0"/>
              </a:rPr>
              <a:t>fg</a:t>
            </a:r>
            <a:endParaRPr lang="en-US" altLang="en-US" sz="2800" i="1" dirty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</a:rPr>
              <a:t>		5.</a:t>
            </a: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  <a:buFontTx/>
              <a:buNone/>
            </a:pPr>
            <a:endParaRPr lang="en-US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71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76228"/>
              </p:ext>
            </p:extLst>
          </p:nvPr>
        </p:nvGraphicFramePr>
        <p:xfrm>
          <a:off x="2286000" y="4898572"/>
          <a:ext cx="2209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4" imgW="914400" imgH="419100" progId="Equation.DSMT4">
                  <p:embed/>
                </p:oleObj>
              </mc:Choice>
              <mc:Fallback>
                <p:oleObj name="Equation" r:id="rId4" imgW="914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98572"/>
                        <a:ext cx="2209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CONTINUITY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800000"/>
                </a:solidFill>
              </a:rPr>
              <a:t>Theorem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00" y="2743200"/>
            <a:ext cx="4648200" cy="19389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old cont. functions  </a:t>
            </a:r>
          </a:p>
          <a:p>
            <a:pPr marL="571500" indent="-571500">
              <a:buFont typeface="Wingdings" pitchFamily="2" charset="2"/>
              <a:buChar char="è"/>
            </a:pPr>
            <a:r>
              <a:rPr lang="en-US" sz="4000" dirty="0"/>
              <a:t>new ones </a:t>
            </a:r>
          </a:p>
          <a:p>
            <a:r>
              <a:rPr lang="en-US" sz="4000" dirty="0"/>
              <a:t>by +, - , . , /</a:t>
            </a:r>
          </a:p>
        </p:txBody>
      </p:sp>
    </p:spTree>
    <p:extLst>
      <p:ext uri="{BB962C8B-B14F-4D97-AF65-F5344CB8AC3E}">
        <p14:creationId xmlns:p14="http://schemas.microsoft.com/office/powerpoint/2010/main" val="21999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72500" cy="4572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6000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Always continuous </a:t>
            </a:r>
            <a:r>
              <a:rPr lang="en-US" altLang="en-US" sz="2800" dirty="0">
                <a:solidFill>
                  <a:schemeClr val="tx1"/>
                </a:solidFill>
              </a:rPr>
              <a:t>(in the specific domains):</a:t>
            </a:r>
          </a:p>
          <a:p>
            <a:pPr lvl="1"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Polynomials // </a:t>
            </a:r>
            <a:r>
              <a:rPr lang="en-US" altLang="en-US" sz="2400" dirty="0" err="1">
                <a:solidFill>
                  <a:schemeClr val="tx1"/>
                </a:solidFill>
              </a:rPr>
              <a:t>hàm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đa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thức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Rational functions // </a:t>
            </a:r>
            <a:r>
              <a:rPr lang="en-US" altLang="en-US" sz="2400" dirty="0" err="1">
                <a:solidFill>
                  <a:schemeClr val="tx1"/>
                </a:solidFill>
              </a:rPr>
              <a:t>hàm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hữu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tỉ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Root functions // </a:t>
            </a:r>
            <a:r>
              <a:rPr lang="en-US" altLang="en-US" sz="2400" dirty="0" err="1">
                <a:solidFill>
                  <a:schemeClr val="tx1"/>
                </a:solidFill>
              </a:rPr>
              <a:t>hàm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căn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thức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6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Trigonometric functions // </a:t>
            </a:r>
            <a:r>
              <a:rPr lang="en-US" altLang="en-US" sz="2400" dirty="0" err="1">
                <a:solidFill>
                  <a:schemeClr val="tx1"/>
                </a:solidFill>
              </a:rPr>
              <a:t>hàm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lượng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giác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CONTINUITY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800000"/>
                </a:solidFill>
              </a:rPr>
              <a:t>7. Theorem</a:t>
            </a:r>
          </a:p>
        </p:txBody>
      </p:sp>
    </p:spTree>
    <p:extLst>
      <p:ext uri="{BB962C8B-B14F-4D97-AF65-F5344CB8AC3E}">
        <p14:creationId xmlns:p14="http://schemas.microsoft.com/office/powerpoint/2010/main" val="8330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0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35493"/>
              </p:ext>
            </p:extLst>
          </p:nvPr>
        </p:nvGraphicFramePr>
        <p:xfrm>
          <a:off x="1828800" y="1177925"/>
          <a:ext cx="35528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4" imgW="1485720" imgH="431640" progId="Equation.DSMT4">
                  <p:embed/>
                </p:oleObj>
              </mc:Choice>
              <mc:Fallback>
                <p:oleObj name="Equation" r:id="rId4" imgW="1485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77925"/>
                        <a:ext cx="3552825" cy="1031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 dirty="0">
                <a:solidFill>
                  <a:srgbClr val="E45C00"/>
                </a:solidFill>
              </a:rPr>
              <a:t>INTERMEDIATE VALUE THEOREM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800000"/>
                </a:solidFill>
              </a:rPr>
              <a:t>Theorem</a:t>
            </a: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1981200" y="3886200"/>
            <a:ext cx="7086600" cy="28956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580615" name="Picture 7" descr="02050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87800"/>
            <a:ext cx="69342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405742" y="4419600"/>
            <a:ext cx="0" cy="9597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Callout 5"/>
          <p:cNvSpPr/>
          <p:nvPr/>
        </p:nvSpPr>
        <p:spPr>
          <a:xfrm>
            <a:off x="3205843" y="2359152"/>
            <a:ext cx="2286000" cy="1527048"/>
          </a:xfrm>
          <a:prstGeom prst="wedgeEllipseCallout">
            <a:avLst>
              <a:gd name="adj1" fmla="val -83740"/>
              <a:gd name="adj2" fmla="val 107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 of f(x) change continuously  from f(a) to f(b)</a:t>
            </a:r>
          </a:p>
        </p:txBody>
      </p:sp>
      <p:sp>
        <p:nvSpPr>
          <p:cNvPr id="8" name="Striped Right Arrow 7"/>
          <p:cNvSpPr/>
          <p:nvPr/>
        </p:nvSpPr>
        <p:spPr>
          <a:xfrm>
            <a:off x="5334000" y="1295400"/>
            <a:ext cx="978408" cy="762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46370" y="1240970"/>
            <a:ext cx="206659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f(c) = N </a:t>
            </a:r>
          </a:p>
          <a:p>
            <a:r>
              <a:rPr lang="en-US" dirty="0"/>
              <a:t>for some c in (a, b)</a:t>
            </a:r>
          </a:p>
        </p:txBody>
      </p:sp>
    </p:spTree>
    <p:extLst>
      <p:ext uri="{BB962C8B-B14F-4D97-AF65-F5344CB8AC3E}">
        <p14:creationId xmlns:p14="http://schemas.microsoft.com/office/powerpoint/2010/main" val="26055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What happens to f(x) when x goes to 1 from the left?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other word, 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???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25241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4419600"/>
            <a:ext cx="4595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</a:t>
            </a:r>
            <a:r>
              <a:rPr lang="en-US" sz="5400" dirty="0"/>
              <a:t>Asymptote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32314" y="3875314"/>
            <a:ext cx="0" cy="23717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000" y="475579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3714" y="5529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05400" y="3412265"/>
                <a:ext cx="1763624" cy="769441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= </a:t>
                </a:r>
                <a:r>
                  <a:rPr lang="en-US" sz="4400" dirty="0">
                    <a:solidFill>
                      <a:srgbClr val="FF0000"/>
                    </a:solidFill>
                    <a:sym typeface="Symbol"/>
                  </a:rPr>
                  <a:t></a:t>
                </a:r>
                <a:r>
                  <a:rPr lang="en-US" sz="4400" dirty="0">
                    <a:sym typeface="Symbol"/>
                  </a:rPr>
                  <a:t> </a:t>
                </a:r>
                <a:r>
                  <a:rPr lang="en-US" sz="2800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  <a:sym typeface="Symbol"/>
                          </a:rPr>
                          <m:t>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sym typeface="Symbol"/>
                          </a:rPr>
                          <m:t>0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sym typeface="Symbol"/>
                          </a:rPr>
                          <m:t>0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12265"/>
                <a:ext cx="1763624" cy="769441"/>
              </a:xfrm>
              <a:prstGeom prst="rect">
                <a:avLst/>
              </a:prstGeom>
              <a:blipFill rotWithShape="1">
                <a:blip r:embed="rId5"/>
                <a:stretch>
                  <a:fillRect l="-14187" t="-2142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0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2188"/>
            <a:ext cx="8229600" cy="4525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x=a is called the vertical asymptote of f(x) if we have one of the following: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144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2400" b="1">
                <a:solidFill>
                  <a:srgbClr val="E45C00"/>
                </a:solidFill>
              </a:rPr>
              <a:t>DEFINITIONS</a:t>
            </a:r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1524000" y="2209800"/>
            <a:ext cx="6553200" cy="1905000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aphicFrame>
        <p:nvGraphicFramePr>
          <p:cNvPr id="615431" name="Object 7"/>
          <p:cNvGraphicFramePr>
            <a:graphicFrameLocks noChangeAspect="1"/>
          </p:cNvGraphicFramePr>
          <p:nvPr/>
        </p:nvGraphicFramePr>
        <p:xfrm>
          <a:off x="1905000" y="2500313"/>
          <a:ext cx="2362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MathType 5.0 Equation" r:id="rId4" imgW="888614" imgH="291973" progId="Equation.DSMT4">
                  <p:embed/>
                </p:oleObj>
              </mc:Choice>
              <mc:Fallback>
                <p:oleObj name="MathType 5.0 Equation" r:id="rId4" imgW="888614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00313"/>
                        <a:ext cx="23622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2" name="Object 8"/>
          <p:cNvGraphicFramePr>
            <a:graphicFrameLocks noChangeAspect="1"/>
          </p:cNvGraphicFramePr>
          <p:nvPr/>
        </p:nvGraphicFramePr>
        <p:xfrm>
          <a:off x="5181600" y="2474913"/>
          <a:ext cx="24384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Equation" r:id="rId6" imgW="888614" imgH="291973" progId="Equation.DSMT4">
                  <p:embed/>
                </p:oleObj>
              </mc:Choice>
              <mc:Fallback>
                <p:oleObj name="Equation" r:id="rId6" imgW="888614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74913"/>
                        <a:ext cx="24384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3" name="Object 9"/>
          <p:cNvGraphicFramePr>
            <a:graphicFrameLocks noChangeAspect="1"/>
          </p:cNvGraphicFramePr>
          <p:nvPr/>
        </p:nvGraphicFramePr>
        <p:xfrm>
          <a:off x="1905000" y="3287713"/>
          <a:ext cx="25146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Equation" r:id="rId8" imgW="977476" imgH="291973" progId="Equation.DSMT4">
                  <p:embed/>
                </p:oleObj>
              </mc:Choice>
              <mc:Fallback>
                <p:oleObj name="Equation" r:id="rId8" imgW="97747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87713"/>
                        <a:ext cx="25146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4" name="Object 10"/>
          <p:cNvGraphicFramePr>
            <a:graphicFrameLocks noChangeAspect="1"/>
          </p:cNvGraphicFramePr>
          <p:nvPr/>
        </p:nvGraphicFramePr>
        <p:xfrm>
          <a:off x="5181600" y="3187700"/>
          <a:ext cx="2590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Equation" r:id="rId10" imgW="977476" imgH="291973" progId="Equation.DSMT4">
                  <p:embed/>
                </p:oleObj>
              </mc:Choice>
              <mc:Fallback>
                <p:oleObj name="Equation" r:id="rId10" imgW="97747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87700"/>
                        <a:ext cx="2590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76200" y="4191000"/>
            <a:ext cx="9067800" cy="2514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E45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pic>
        <p:nvPicPr>
          <p:cNvPr id="615437" name="Picture 13" descr="0202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4308475"/>
            <a:ext cx="8929688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5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6200" y="-228600"/>
            <a:ext cx="8737600" cy="1143000"/>
          </a:xfrm>
        </p:spPr>
        <p:txBody>
          <a:bodyPr/>
          <a:lstStyle/>
          <a:p>
            <a:r>
              <a:rPr lang="en-US" sz="3200" dirty="0"/>
              <a:t>Find Vertical Asymptotes. (x = a)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46075" y="496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81146"/>
              </p:ext>
            </p:extLst>
          </p:nvPr>
        </p:nvGraphicFramePr>
        <p:xfrm>
          <a:off x="692150" y="2438400"/>
          <a:ext cx="19748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4" imgW="799920" imgH="393480" progId="Equation.DSMT4">
                  <p:embed/>
                </p:oleObj>
              </mc:Choice>
              <mc:Fallback>
                <p:oleObj name="Equation" r:id="rId4" imgW="799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438400"/>
                        <a:ext cx="19748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0220"/>
              </p:ext>
            </p:extLst>
          </p:nvPr>
        </p:nvGraphicFramePr>
        <p:xfrm>
          <a:off x="4260850" y="2381250"/>
          <a:ext cx="28527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6" imgW="1155600" imgH="393480" progId="Equation.DSMT4">
                  <p:embed/>
                </p:oleObj>
              </mc:Choice>
              <mc:Fallback>
                <p:oleObj name="Equation" r:id="rId6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81250"/>
                        <a:ext cx="28527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05140"/>
              </p:ext>
            </p:extLst>
          </p:nvPr>
        </p:nvGraphicFramePr>
        <p:xfrm>
          <a:off x="576262" y="3505200"/>
          <a:ext cx="28527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8" imgW="1155600" imgH="393480" progId="Equation.DSMT4">
                  <p:embed/>
                </p:oleObj>
              </mc:Choice>
              <mc:Fallback>
                <p:oleObj name="Equation" r:id="rId8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" y="3505200"/>
                        <a:ext cx="28527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790493"/>
              </p:ext>
            </p:extLst>
          </p:nvPr>
        </p:nvGraphicFramePr>
        <p:xfrm>
          <a:off x="4343400" y="3505200"/>
          <a:ext cx="21320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10" imgW="863280" imgH="393480" progId="Equation.DSMT4">
                  <p:embed/>
                </p:oleObj>
              </mc:Choice>
              <mc:Fallback>
                <p:oleObj name="Equation" r:id="rId10" imgW="863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1320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8400" y="4648200"/>
            <a:ext cx="3030830" cy="1477328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graph maybe have: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 vertical asymptote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only one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Five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Infinity (T)</a:t>
            </a:r>
          </a:p>
        </p:txBody>
      </p:sp>
      <p:sp>
        <p:nvSpPr>
          <p:cNvPr id="3" name="Left Arrow 2"/>
          <p:cNvSpPr/>
          <p:nvPr/>
        </p:nvSpPr>
        <p:spPr>
          <a:xfrm>
            <a:off x="4800600" y="5031296"/>
            <a:ext cx="1524000" cy="136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OR FALSE?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7800" y="1074617"/>
                <a:ext cx="6369051" cy="1135183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Common Method: Find x = a such that:</a:t>
                </a:r>
              </a:p>
              <a:p>
                <a:r>
                  <a:rPr lang="en-US" sz="2800" dirty="0"/>
                  <a:t>f(x) tends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074617"/>
                <a:ext cx="6369051" cy="1135183"/>
              </a:xfrm>
              <a:prstGeom prst="rect">
                <a:avLst/>
              </a:prstGeom>
              <a:blipFill rotWithShape="1">
                <a:blip r:embed="rId12"/>
                <a:stretch>
                  <a:fillRect l="-2011" t="-5882" r="-105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1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04800"/>
            <a:ext cx="8229600" cy="1600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Asymptotes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8200" y="1927451"/>
            <a:ext cx="3219450" cy="2171700"/>
            <a:chOff x="838200" y="1927451"/>
            <a:chExt cx="3219450" cy="2171700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927451"/>
              <a:ext cx="3219450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859972" y="3243942"/>
              <a:ext cx="3058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0" y="2209800"/>
                <a:ext cx="1243930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09800"/>
                <a:ext cx="1243930" cy="484043"/>
              </a:xfrm>
              <a:prstGeom prst="rect">
                <a:avLst/>
              </a:prstGeom>
              <a:blipFill rotWithShape="1">
                <a:blip r:embed="rId4"/>
                <a:stretch>
                  <a:fillRect l="-392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14800" y="3056845"/>
            <a:ext cx="3476336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HORIZONTAL asymptote  y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29834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5524" y="3810000"/>
            <a:ext cx="4033476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f(x) approaches 3 as x goes to infinity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33216" y="2286000"/>
                <a:ext cx="2639184" cy="7333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16" y="2286000"/>
                <a:ext cx="2639184" cy="7333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737600" cy="1143000"/>
          </a:xfrm>
        </p:spPr>
        <p:txBody>
          <a:bodyPr/>
          <a:lstStyle/>
          <a:p>
            <a:r>
              <a:rPr lang="en-US" sz="3200" dirty="0"/>
              <a:t>Find horizontal Asymptotes (y = L)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46075" y="496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174625" y="1752600"/>
            <a:ext cx="452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Identify any vertical asymptotes:</a:t>
            </a:r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014795"/>
              </p:ext>
            </p:extLst>
          </p:nvPr>
        </p:nvGraphicFramePr>
        <p:xfrm>
          <a:off x="242888" y="2263775"/>
          <a:ext cx="21637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8" name="Equation" r:id="rId4" imgW="876240" imgH="393480" progId="Equation.DSMT4">
                  <p:embed/>
                </p:oleObj>
              </mc:Choice>
              <mc:Fallback>
                <p:oleObj name="Equation" r:id="rId4" imgW="87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2263775"/>
                        <a:ext cx="21637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34470"/>
              </p:ext>
            </p:extLst>
          </p:nvPr>
        </p:nvGraphicFramePr>
        <p:xfrm>
          <a:off x="4260850" y="2111375"/>
          <a:ext cx="28527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9" name="Equation" r:id="rId6" imgW="1155600" imgH="393480" progId="Equation.DSMT4">
                  <p:embed/>
                </p:oleObj>
              </mc:Choice>
              <mc:Fallback>
                <p:oleObj name="Equation" r:id="rId6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111375"/>
                        <a:ext cx="28527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19687"/>
              </p:ext>
            </p:extLst>
          </p:nvPr>
        </p:nvGraphicFramePr>
        <p:xfrm>
          <a:off x="639763" y="3394075"/>
          <a:ext cx="21304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0" name="Equation" r:id="rId8" imgW="863280" imgH="419040" progId="Equation.DSMT4">
                  <p:embed/>
                </p:oleObj>
              </mc:Choice>
              <mc:Fallback>
                <p:oleObj name="Equation" r:id="rId8" imgW="863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94075"/>
                        <a:ext cx="21304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693181"/>
              </p:ext>
            </p:extLst>
          </p:nvPr>
        </p:nvGraphicFramePr>
        <p:xfrm>
          <a:off x="5240338" y="3422650"/>
          <a:ext cx="25701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Equation" r:id="rId10" imgW="1041120" imgH="444240" progId="Equation.DSMT4">
                  <p:embed/>
                </p:oleObj>
              </mc:Choice>
              <mc:Fallback>
                <p:oleObj name="Equation" r:id="rId10" imgW="1041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3422650"/>
                        <a:ext cx="25701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4648200"/>
            <a:ext cx="3329758" cy="1477328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graph maybe have: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 horizontal asymptote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only one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Two (T)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More than two (False)</a:t>
            </a:r>
          </a:p>
        </p:txBody>
      </p:sp>
      <p:sp>
        <p:nvSpPr>
          <p:cNvPr id="3" name="Left Arrow 2"/>
          <p:cNvSpPr/>
          <p:nvPr/>
        </p:nvSpPr>
        <p:spPr>
          <a:xfrm>
            <a:off x="5029200" y="5029200"/>
            <a:ext cx="1524000" cy="136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OR FALSE?</a:t>
            </a:r>
          </a:p>
        </p:txBody>
      </p:sp>
    </p:spTree>
    <p:extLst>
      <p:ext uri="{BB962C8B-B14F-4D97-AF65-F5344CB8AC3E}">
        <p14:creationId xmlns:p14="http://schemas.microsoft.com/office/powerpoint/2010/main" val="1911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563938" y="1592263"/>
          <a:ext cx="23288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MathType 5.0 Equation" r:id="rId3" imgW="1143000" imgH="419100" progId="Equation.DSMT4">
                  <p:embed/>
                </p:oleObj>
              </mc:Choice>
              <mc:Fallback>
                <p:oleObj name="MathType 5.0 Equation" r:id="rId3" imgW="1143000" imgH="4191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592263"/>
                        <a:ext cx="23288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8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60425" y="2957513"/>
          <a:ext cx="42957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MathType 5.0 Equation" r:id="rId5" imgW="2108200" imgH="762000" progId="Equation.DSMT4">
                  <p:embed/>
                </p:oleObj>
              </mc:Choice>
              <mc:Fallback>
                <p:oleObj name="MathType 5.0 Equation" r:id="rId5" imgW="2108200" imgH="7620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2957513"/>
                        <a:ext cx="429577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98525" y="4648200"/>
          <a:ext cx="34115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MathType 6.0 Equation" r:id="rId7" imgW="1993900" imgH="914400" progId="Equation.DSMT4">
                  <p:embed/>
                </p:oleObj>
              </mc:Choice>
              <mc:Fallback>
                <p:oleObj name="MathType 6.0 Equation" r:id="rId7" imgW="1993900" imgH="914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648200"/>
                        <a:ext cx="341153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898525" y="1066800"/>
            <a:ext cx="501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Find the asymptotes of the function </a:t>
            </a:r>
          </a:p>
        </p:txBody>
      </p:sp>
      <p:sp>
        <p:nvSpPr>
          <p:cNvPr id="629774" name="Text Box 14"/>
          <p:cNvSpPr txBox="1">
            <a:spLocks noChangeArrowheads="1"/>
          </p:cNvSpPr>
          <p:nvPr/>
        </p:nvSpPr>
        <p:spPr bwMode="auto">
          <a:xfrm>
            <a:off x="898525" y="2554288"/>
            <a:ext cx="128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Solution</a:t>
            </a:r>
          </a:p>
        </p:txBody>
      </p:sp>
      <p:sp>
        <p:nvSpPr>
          <p:cNvPr id="629775" name="Text Box 15"/>
          <p:cNvSpPr txBox="1">
            <a:spLocks noChangeArrowheads="1"/>
          </p:cNvSpPr>
          <p:nvPr/>
        </p:nvSpPr>
        <p:spPr bwMode="auto">
          <a:xfrm>
            <a:off x="5518150" y="3549650"/>
            <a:ext cx="295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y=1 is </a:t>
            </a:r>
            <a:r>
              <a:rPr lang="en-US" altLang="en-US" sz="1800">
                <a:solidFill>
                  <a:schemeClr val="accent2"/>
                </a:solidFill>
              </a:rPr>
              <a:t>horizontal asymptote</a:t>
            </a:r>
          </a:p>
        </p:txBody>
      </p:sp>
      <p:sp>
        <p:nvSpPr>
          <p:cNvPr id="102408" name="Text Box 6"/>
          <p:cNvSpPr txBox="1">
            <a:spLocks noChangeArrowheads="1"/>
          </p:cNvSpPr>
          <p:nvPr/>
        </p:nvSpPr>
        <p:spPr bwMode="auto">
          <a:xfrm>
            <a:off x="842963" y="6477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74" grpId="0"/>
      <p:bldP spid="62977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1050925" y="1752600"/>
            <a:ext cx="53149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altLang="en-US" sz="180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a.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b.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c.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d. </a:t>
            </a:r>
          </a:p>
        </p:txBody>
      </p:sp>
      <p:graphicFrame>
        <p:nvGraphicFramePr>
          <p:cNvPr id="6338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981200" y="2062163"/>
          <a:ext cx="2471738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MathType 5.0 Equation" r:id="rId4" imgW="1016000" imgH="1498600" progId="Equation.DSMT4">
                  <p:embed/>
                </p:oleObj>
              </mc:Choice>
              <mc:Fallback>
                <p:oleObj name="MathType 5.0 Equation" r:id="rId4" imgW="1016000" imgH="149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62163"/>
                        <a:ext cx="2471738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6934200" y="232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633866" name="Text Box 10"/>
          <p:cNvSpPr txBox="1">
            <a:spLocks noChangeArrowheads="1"/>
          </p:cNvSpPr>
          <p:nvPr/>
        </p:nvSpPr>
        <p:spPr bwMode="auto">
          <a:xfrm>
            <a:off x="6934200" y="32369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633867" name="Text Box 11"/>
          <p:cNvSpPr txBox="1">
            <a:spLocks noChangeArrowheads="1"/>
          </p:cNvSpPr>
          <p:nvPr/>
        </p:nvSpPr>
        <p:spPr bwMode="auto">
          <a:xfrm>
            <a:off x="6934200" y="3998913"/>
            <a:ext cx="163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Does not exist</a:t>
            </a:r>
          </a:p>
        </p:txBody>
      </p:sp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571500" y="955675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5" grpId="0"/>
      <p:bldP spid="633866" grpId="0"/>
      <p:bldP spid="6338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dirty="0"/>
              <a:t>When need the concept of limit?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Continuity of functions</a:t>
            </a:r>
          </a:p>
          <a:p>
            <a:r>
              <a:rPr lang="en-US" dirty="0">
                <a:solidFill>
                  <a:schemeClr val="tx1"/>
                </a:solidFill>
              </a:rPr>
              <a:t>Defining derivatives // velocity, tangent line,  acceleration, rate of change (next chapter)</a:t>
            </a:r>
          </a:p>
          <a:p>
            <a:r>
              <a:rPr lang="en-US" dirty="0">
                <a:solidFill>
                  <a:schemeClr val="tx1"/>
                </a:solidFill>
              </a:rPr>
              <a:t>Defining integral // calculating areas, distance, volume, length (quantities) (later chapters)</a:t>
            </a:r>
          </a:p>
          <a:p>
            <a:r>
              <a:rPr lang="en-US" dirty="0">
                <a:solidFill>
                  <a:schemeClr val="tx1"/>
                </a:solidFill>
              </a:rPr>
              <a:t>Defining sum of series (later chapters)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501650" y="627063"/>
            <a:ext cx="6629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QUIZ QUESTIONS</a:t>
            </a:r>
          </a:p>
        </p:txBody>
      </p:sp>
      <p:sp>
        <p:nvSpPr>
          <p:cNvPr id="105475" name="Text Box 5"/>
          <p:cNvSpPr txBox="1">
            <a:spLocks noChangeArrowheads="1"/>
          </p:cNvSpPr>
          <p:nvPr/>
        </p:nvSpPr>
        <p:spPr bwMode="auto">
          <a:xfrm>
            <a:off x="593725" y="1255713"/>
            <a:ext cx="7626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1)  Find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a. 0		b. infinity	 	c. 1		d.    Does not exist </a:t>
            </a:r>
          </a:p>
        </p:txBody>
      </p:sp>
      <p:graphicFrame>
        <p:nvGraphicFramePr>
          <p:cNvPr id="10547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52600" y="1231900"/>
          <a:ext cx="12176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MathType 5.0 Equation" r:id="rId4" imgW="571252" imgH="279279" progId="Equation.DSMT4">
                  <p:embed/>
                </p:oleObj>
              </mc:Choice>
              <mc:Fallback>
                <p:oleObj name="MathType 5.0 Equation" r:id="rId4" imgW="571252" imgH="279279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31900"/>
                        <a:ext cx="12176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86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8325" y="3529013"/>
          <a:ext cx="151288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MathType 5.0 Equation" r:id="rId6" imgW="698197" imgH="393529" progId="Equation.DSMT4">
                  <p:embed/>
                </p:oleObj>
              </mc:Choice>
              <mc:Fallback>
                <p:oleObj name="MathType 5.0 Equation" r:id="rId6" imgW="698197" imgH="393529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529013"/>
                        <a:ext cx="1512888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8984" name="Oval 8"/>
          <p:cNvSpPr>
            <a:spLocks noChangeArrowheads="1"/>
          </p:cNvSpPr>
          <p:nvPr/>
        </p:nvSpPr>
        <p:spPr bwMode="auto">
          <a:xfrm>
            <a:off x="5943600" y="2514600"/>
            <a:ext cx="533400" cy="6096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638985" name="Text Box 9"/>
          <p:cNvSpPr txBox="1">
            <a:spLocks noChangeArrowheads="1"/>
          </p:cNvSpPr>
          <p:nvPr/>
        </p:nvSpPr>
        <p:spPr bwMode="auto">
          <a:xfrm>
            <a:off x="669925" y="3770313"/>
            <a:ext cx="64103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2) Find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a. 0		b. infinity	 	c. 1		d. Does not exist </a:t>
            </a:r>
          </a:p>
        </p:txBody>
      </p:sp>
      <p:sp>
        <p:nvSpPr>
          <p:cNvPr id="638989" name="Oval 13"/>
          <p:cNvSpPr>
            <a:spLocks noChangeArrowheads="1"/>
          </p:cNvSpPr>
          <p:nvPr/>
        </p:nvSpPr>
        <p:spPr bwMode="auto">
          <a:xfrm>
            <a:off x="533400" y="4800600"/>
            <a:ext cx="457200" cy="5334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" name="Rectangle 8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4" grpId="0" animBg="1"/>
      <p:bldP spid="638985" grpId="0"/>
      <p:bldP spid="6389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365125" y="630238"/>
            <a:ext cx="66294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QUIZ QUESTIONS</a:t>
            </a:r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746125" y="1408113"/>
            <a:ext cx="64166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3) 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a. True			b. False </a:t>
            </a:r>
          </a:p>
        </p:txBody>
      </p:sp>
      <p:graphicFrame>
        <p:nvGraphicFramePr>
          <p:cNvPr id="6400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60525" y="1368425"/>
          <a:ext cx="35925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MathType 5.0 Equation" r:id="rId4" imgW="1638300" imgH="279400" progId="Equation.DSMT4">
                  <p:embed/>
                </p:oleObj>
              </mc:Choice>
              <mc:Fallback>
                <p:oleObj name="MathType 5.0 Equation" r:id="rId4" imgW="1638300" imgH="279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368425"/>
                        <a:ext cx="35925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0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782763" y="2438400"/>
          <a:ext cx="27860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MathType 5.0 Equation" r:id="rId6" imgW="1270000" imgH="279400" progId="Equation.DSMT4">
                  <p:embed/>
                </p:oleObj>
              </mc:Choice>
              <mc:Fallback>
                <p:oleObj name="MathType 5.0 Equation" r:id="rId6" imgW="1270000" imgH="279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438400"/>
                        <a:ext cx="27860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09" name="Oval 9"/>
          <p:cNvSpPr>
            <a:spLocks noChangeArrowheads="1"/>
          </p:cNvSpPr>
          <p:nvPr/>
        </p:nvSpPr>
        <p:spPr bwMode="auto">
          <a:xfrm>
            <a:off x="4302125" y="3554413"/>
            <a:ext cx="533400" cy="5334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304800" y="4379913"/>
            <a:ext cx="86264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4) A function can have 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asymptotes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a. True			b. False</a:t>
            </a:r>
          </a:p>
        </p:txBody>
      </p:sp>
      <p:sp>
        <p:nvSpPr>
          <p:cNvPr id="640011" name="Oval 11"/>
          <p:cNvSpPr>
            <a:spLocks noChangeArrowheads="1"/>
          </p:cNvSpPr>
          <p:nvPr/>
        </p:nvSpPr>
        <p:spPr bwMode="auto">
          <a:xfrm>
            <a:off x="304800" y="5230813"/>
            <a:ext cx="381000" cy="5334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5600" y="152400"/>
            <a:ext cx="2154238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/>
      <p:bldP spid="640009" grpId="0" animBg="1"/>
      <p:bldP spid="640010" grpId="0"/>
      <p:bldP spid="6400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48C3D37-2736-4547-BD27-20587E10A4B0}"/>
              </a:ext>
            </a:extLst>
          </p:cNvPr>
          <p:cNvSpPr txBox="1"/>
          <p:nvPr/>
        </p:nvSpPr>
        <p:spPr>
          <a:xfrm>
            <a:off x="1371600" y="685800"/>
            <a:ext cx="21291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/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8A1F9B4-5107-4620-B79D-8F3483CD5247}"/>
              </a:ext>
            </a:extLst>
          </p:cNvPr>
          <p:cNvSpPr txBox="1"/>
          <p:nvPr/>
        </p:nvSpPr>
        <p:spPr>
          <a:xfrm>
            <a:off x="1447800" y="1905000"/>
            <a:ext cx="46762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Limit of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How to calculate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Continuity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Asymptotes  </a:t>
            </a:r>
          </a:p>
        </p:txBody>
      </p:sp>
    </p:spTree>
    <p:extLst>
      <p:ext uri="{BB962C8B-B14F-4D97-AF65-F5344CB8AC3E}">
        <p14:creationId xmlns:p14="http://schemas.microsoft.com/office/powerpoint/2010/main" val="8777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590800"/>
            <a:ext cx="50433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123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31" y="3657600"/>
            <a:ext cx="5038812" cy="286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happens to </a:t>
            </a:r>
            <a:r>
              <a:rPr lang="en-US" b="1" dirty="0">
                <a:solidFill>
                  <a:srgbClr val="0000CC"/>
                </a:solidFill>
              </a:rPr>
              <a:t>f(x)</a:t>
            </a:r>
            <a:r>
              <a:rPr lang="en-US" dirty="0">
                <a:solidFill>
                  <a:schemeClr val="tx1"/>
                </a:solidFill>
              </a:rPr>
              <a:t> when </a:t>
            </a:r>
            <a:r>
              <a:rPr lang="en-US" b="1" dirty="0">
                <a:solidFill>
                  <a:srgbClr val="FF0000"/>
                </a:solidFill>
              </a:rPr>
              <a:t>x gets closer to 2 </a:t>
            </a:r>
            <a:r>
              <a:rPr lang="en-US" dirty="0">
                <a:solidFill>
                  <a:schemeClr val="tx1"/>
                </a:solidFill>
              </a:rPr>
              <a:t>but not equal to 2?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f(x) gets closer to 4.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2819400"/>
            <a:ext cx="3883497" cy="38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Up Arrow 13"/>
          <p:cNvSpPr/>
          <p:nvPr/>
        </p:nvSpPr>
        <p:spPr>
          <a:xfrm>
            <a:off x="1926770" y="4550228"/>
            <a:ext cx="1066800" cy="12409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 2</a:t>
            </a:r>
          </a:p>
        </p:txBody>
      </p:sp>
      <p:sp>
        <p:nvSpPr>
          <p:cNvPr id="18" name="Oval 17"/>
          <p:cNvSpPr/>
          <p:nvPr/>
        </p:nvSpPr>
        <p:spPr>
          <a:xfrm>
            <a:off x="2307772" y="4147458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1861458" y="4038600"/>
            <a:ext cx="38753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2329544" y="5930536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15142" y="4136572"/>
            <a:ext cx="274320" cy="274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5542" y="1611086"/>
            <a:ext cx="2623456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1" idx="2"/>
            <a:endCxn id="24" idx="7"/>
          </p:cNvCxnSpPr>
          <p:nvPr/>
        </p:nvCxnSpPr>
        <p:spPr>
          <a:xfrm flipH="1">
            <a:off x="2563691" y="2068286"/>
            <a:ext cx="3363579" cy="390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 Arrow 28"/>
          <p:cNvSpPr/>
          <p:nvPr/>
        </p:nvSpPr>
        <p:spPr>
          <a:xfrm>
            <a:off x="5633136" y="2100942"/>
            <a:ext cx="1420804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cxnSp>
        <p:nvCxnSpPr>
          <p:cNvPr id="17408" name="Straight Arrow Connector 17407"/>
          <p:cNvCxnSpPr>
            <a:endCxn id="17413" idx="0"/>
          </p:cNvCxnSpPr>
          <p:nvPr/>
        </p:nvCxnSpPr>
        <p:spPr>
          <a:xfrm>
            <a:off x="5927270" y="2100942"/>
            <a:ext cx="664667" cy="1556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Rectangle 17415"/>
          <p:cNvSpPr/>
          <p:nvPr/>
        </p:nvSpPr>
        <p:spPr>
          <a:xfrm>
            <a:off x="4332514" y="5540828"/>
            <a:ext cx="4495800" cy="959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7" name="TextBox 17416"/>
          <p:cNvSpPr txBox="1"/>
          <p:nvPr/>
        </p:nvSpPr>
        <p:spPr>
          <a:xfrm>
            <a:off x="457200" y="1143000"/>
            <a:ext cx="3525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Given f(x) = x</a:t>
            </a:r>
            <a:r>
              <a:rPr lang="en-US" sz="2800" baseline="30000" dirty="0"/>
              <a:t>2</a:t>
            </a:r>
            <a:r>
              <a:rPr lang="en-US" sz="2800" dirty="0"/>
              <a:t> – x + 2</a:t>
            </a:r>
          </a:p>
        </p:txBody>
      </p:sp>
    </p:spTree>
    <p:extLst>
      <p:ext uri="{BB962C8B-B14F-4D97-AF65-F5344CB8AC3E}">
        <p14:creationId xmlns:p14="http://schemas.microsoft.com/office/powerpoint/2010/main" val="41753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5" grpId="0" animBg="1"/>
      <p:bldP spid="24" grpId="0" animBg="1"/>
      <p:bldP spid="25" grpId="0" animBg="1"/>
      <p:bldP spid="21" grpId="0" animBg="1"/>
      <p:bldP spid="29" grpId="0" animBg="1"/>
      <p:bldP spid="174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happens to </a:t>
            </a:r>
            <a:r>
              <a:rPr lang="en-US" b="1" dirty="0">
                <a:solidFill>
                  <a:srgbClr val="0000CC"/>
                </a:solidFill>
              </a:rPr>
              <a:t>f(x)</a:t>
            </a:r>
            <a:r>
              <a:rPr lang="en-US" dirty="0">
                <a:solidFill>
                  <a:schemeClr val="tx1"/>
                </a:solidFill>
              </a:rPr>
              <a:t> when </a:t>
            </a:r>
            <a:r>
              <a:rPr lang="en-US" b="1" dirty="0">
                <a:solidFill>
                  <a:srgbClr val="FF0000"/>
                </a:solidFill>
              </a:rPr>
              <a:t>x gets closer to 2 </a:t>
            </a:r>
            <a:r>
              <a:rPr lang="en-US" dirty="0">
                <a:solidFill>
                  <a:schemeClr val="tx1"/>
                </a:solidFill>
              </a:rPr>
              <a:t>but not equal to 2?</a:t>
            </a:r>
          </a:p>
          <a:p>
            <a:r>
              <a:rPr lang="en-US" dirty="0">
                <a:solidFill>
                  <a:schemeClr val="tx1"/>
                </a:solidFill>
              </a:rPr>
              <a:t>Answer:  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600200"/>
            <a:ext cx="26670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64409" y="2057400"/>
            <a:ext cx="4222091" cy="2307774"/>
            <a:chOff x="2064409" y="2340426"/>
            <a:chExt cx="4222091" cy="2307774"/>
          </a:xfrm>
        </p:grpSpPr>
        <p:cxnSp>
          <p:nvCxnSpPr>
            <p:cNvPr id="6" name="Straight Arrow Connector 5"/>
            <p:cNvCxnSpPr>
              <a:stCxn id="4" idx="2"/>
              <a:endCxn id="7" idx="3"/>
            </p:cNvCxnSpPr>
            <p:nvPr/>
          </p:nvCxnSpPr>
          <p:spPr>
            <a:xfrm flipH="1">
              <a:off x="3276600" y="2340426"/>
              <a:ext cx="3009900" cy="2015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064409" y="4063425"/>
              <a:ext cx="12121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x </a:t>
              </a:r>
              <a:r>
                <a:rPr lang="en-US" sz="3200" dirty="0">
                  <a:sym typeface="Symbol"/>
                </a:rPr>
                <a:t> 2</a:t>
              </a:r>
              <a:endParaRPr lang="en-US" sz="32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94656" y="1578430"/>
            <a:ext cx="32766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57400" y="2035630"/>
            <a:ext cx="3062057" cy="2017541"/>
            <a:chOff x="2057400" y="2318656"/>
            <a:chExt cx="3062057" cy="2017541"/>
          </a:xfrm>
        </p:grpSpPr>
        <p:sp>
          <p:nvSpPr>
            <p:cNvPr id="8" name="TextBox 7"/>
            <p:cNvSpPr txBox="1"/>
            <p:nvPr/>
          </p:nvSpPr>
          <p:spPr>
            <a:xfrm>
              <a:off x="2057400" y="3505200"/>
              <a:ext cx="3062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/>
                <a:t>limf</a:t>
              </a:r>
              <a:r>
                <a:rPr lang="en-US" sz="4800" dirty="0"/>
                <a:t>(x) = ? 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3276600" y="2318656"/>
              <a:ext cx="311829" cy="11865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95800" y="3200402"/>
            <a:ext cx="646331" cy="83099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4800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2839" y="5429071"/>
            <a:ext cx="7344703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Read: “the limit of , as approaches  a, equals  L”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f(x) approaches L as x approaches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f(x) tend to get closer and closer to L as x gets closer and closer  to 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f(x) goes to L as x goes to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71800" y="4419600"/>
                <a:ext cx="3149708" cy="89370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19600"/>
                <a:ext cx="3149708" cy="8937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19800" y="4840069"/>
            <a:ext cx="2400300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 goes to a, </a:t>
            </a:r>
            <a:r>
              <a:rPr lang="en-US" b="1" dirty="0">
                <a:solidFill>
                  <a:srgbClr val="FF0000"/>
                </a:solidFill>
              </a:rPr>
              <a:t>we never consider x = a</a:t>
            </a:r>
          </a:p>
        </p:txBody>
      </p:sp>
    </p:spTree>
    <p:extLst>
      <p:ext uri="{BB962C8B-B14F-4D97-AF65-F5344CB8AC3E}">
        <p14:creationId xmlns:p14="http://schemas.microsoft.com/office/powerpoint/2010/main" val="277326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6" grpId="0" animBg="1"/>
      <p:bldP spid="17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28956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4284" y="2558534"/>
            <a:ext cx="4529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f(x) is undefined when x = 1, but that doesn’t matter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want to know what happens to f(x) near 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x gets closer to 1</a:t>
            </a:r>
            <a:r>
              <a:rPr lang="en-US" dirty="0"/>
              <a:t>, the values of f(x) are shown in the table at the left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Let make the guess: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43400" y="1447800"/>
                <a:ext cx="2111604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447800"/>
                <a:ext cx="2111604" cy="10175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5800" y="4859587"/>
                <a:ext cx="2746842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/>
                  <a:t> = 0.5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59587"/>
                <a:ext cx="2746842" cy="703013"/>
              </a:xfrm>
              <a:prstGeom prst="rect">
                <a:avLst/>
              </a:prstGeom>
              <a:blipFill rotWithShape="1">
                <a:blip r:embed="rId5"/>
                <a:stretch>
                  <a:fillRect r="-3556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05000" y="3439888"/>
            <a:ext cx="1143000" cy="658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15886" y="5948749"/>
            <a:ext cx="1143000" cy="658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58886" y="4098765"/>
            <a:ext cx="3494314" cy="93043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58886" y="5410200"/>
            <a:ext cx="3570514" cy="86798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85800" y="2558534"/>
            <a:ext cx="914400" cy="40490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0200" y="2465323"/>
            <a:ext cx="2895600" cy="277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19600" y="2133600"/>
            <a:ext cx="685800" cy="3317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48600" y="2362200"/>
                <a:ext cx="1227516" cy="70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=??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362200"/>
                <a:ext cx="1227516" cy="704295"/>
              </a:xfrm>
              <a:prstGeom prst="rect">
                <a:avLst/>
              </a:prstGeom>
              <a:blipFill rotWithShape="1">
                <a:blip r:embed="rId6"/>
                <a:stretch>
                  <a:fillRect r="-9453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Arrow 20"/>
          <p:cNvSpPr/>
          <p:nvPr/>
        </p:nvSpPr>
        <p:spPr>
          <a:xfrm>
            <a:off x="-35488" y="2626032"/>
            <a:ext cx="71040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 animBg="1"/>
      <p:bldP spid="18" grpId="0" animBg="1"/>
      <p:bldP spid="19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374" y="1676400"/>
                <a:ext cx="8229600" cy="45259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What happens to f(x) as x gets closer and closer to 1 </a:t>
                </a:r>
                <a:r>
                  <a:rPr lang="en-US" b="1" dirty="0">
                    <a:solidFill>
                      <a:schemeClr val="tx1"/>
                    </a:solidFill>
                  </a:rPr>
                  <a:t>from the left</a:t>
                </a:r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374" y="1676400"/>
                <a:ext cx="8229600" cy="4525963"/>
              </a:xfrm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3429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185058" y="44317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02809" y="403860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</a:t>
            </a:r>
            <a:r>
              <a:rPr lang="en-US" sz="2800" dirty="0">
                <a:sym typeface="Symbol"/>
              </a:rPr>
              <a:t> 1</a:t>
            </a:r>
            <a:r>
              <a:rPr lang="en-US" sz="2800" baseline="30000" dirty="0">
                <a:sym typeface="Symbol"/>
              </a:rPr>
              <a:t>-</a:t>
            </a:r>
            <a:endParaRPr 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95800" y="3276600"/>
                <a:ext cx="2814617" cy="11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err="1"/>
                  <a:t>lim</a:t>
                </a: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/>
                          </a:rPr>
                          <m:t>𝑥</m:t>
                        </m:r>
                        <m:r>
                          <a:rPr lang="en-US" sz="4800" i="1">
                            <a:latin typeface="Cambria Math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4800" dirty="0"/>
                  <a:t> =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276600"/>
                <a:ext cx="2814617" cy="1139223"/>
              </a:xfrm>
              <a:prstGeom prst="rect">
                <a:avLst/>
              </a:prstGeom>
              <a:blipFill rotWithShape="1">
                <a:blip r:embed="rId5"/>
                <a:stretch>
                  <a:fillRect l="-9978" r="-9111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426404" y="3429000"/>
            <a:ext cx="1107996" cy="830997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sz="4800" dirty="0"/>
              <a:t> 0.5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1038" y="4561116"/>
            <a:ext cx="1837362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 goes to 1, x &lt; 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3124200"/>
            <a:ext cx="2597809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219200" y="3124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02809" y="4082142"/>
            <a:ext cx="1164101" cy="50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3581400" y="4648200"/>
            <a:ext cx="1600200" cy="1546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happen?</a:t>
            </a:r>
          </a:p>
        </p:txBody>
      </p:sp>
      <p:sp>
        <p:nvSpPr>
          <p:cNvPr id="18432" name="Oval 18431"/>
          <p:cNvSpPr/>
          <p:nvPr/>
        </p:nvSpPr>
        <p:spPr>
          <a:xfrm>
            <a:off x="1752600" y="4800600"/>
            <a:ext cx="1828800" cy="1175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33" name="Rectangle 18432"/>
          <p:cNvSpPr/>
          <p:nvPr/>
        </p:nvSpPr>
        <p:spPr>
          <a:xfrm>
            <a:off x="838200" y="2667000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801368" y="44317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/>
      <p:bldP spid="23" grpId="0"/>
      <p:bldP spid="24" grpId="0" animBg="1"/>
      <p:bldP spid="25" grpId="0" animBg="1"/>
      <p:bldP spid="29" grpId="0" animBg="1"/>
      <p:bldP spid="29" grpId="1" animBg="1"/>
      <p:bldP spid="31" grpId="0" animBg="1"/>
      <p:bldP spid="18432" grpId="0" animBg="1"/>
      <p:bldP spid="18433" grpId="0" animBg="1"/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5993</TotalTime>
  <Words>1152</Words>
  <Application>Microsoft Office PowerPoint</Application>
  <PresentationFormat>On-screen Show (4:3)</PresentationFormat>
  <Paragraphs>333</Paragraphs>
  <Slides>53</Slides>
  <Notes>45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71" baseType="lpstr">
      <vt:lpstr>MS PGothic</vt:lpstr>
      <vt:lpstr>Arial</vt:lpstr>
      <vt:lpstr>Calibri</vt:lpstr>
      <vt:lpstr>Cambria Math</vt:lpstr>
      <vt:lpstr>Century Gothic</vt:lpstr>
      <vt:lpstr>Courier New</vt:lpstr>
      <vt:lpstr>GillSans-Condensed</vt:lpstr>
      <vt:lpstr>Palatino Linotype</vt:lpstr>
      <vt:lpstr>PMingLiU</vt:lpstr>
      <vt:lpstr>Symbol</vt:lpstr>
      <vt:lpstr>Times New Roman</vt:lpstr>
      <vt:lpstr>Times-Italic</vt:lpstr>
      <vt:lpstr>Times-Roman</vt:lpstr>
      <vt:lpstr>Wingdings</vt:lpstr>
      <vt:lpstr>Executive</vt:lpstr>
      <vt:lpstr>Equation</vt:lpstr>
      <vt:lpstr>MathType 5.0 Equation</vt:lpstr>
      <vt:lpstr>MathType 6.0 Equation</vt:lpstr>
      <vt:lpstr>The concept of limit</vt:lpstr>
      <vt:lpstr>PowerPoint Presentation</vt:lpstr>
      <vt:lpstr>PowerPoint Presentation</vt:lpstr>
      <vt:lpstr>The concept of limit</vt:lpstr>
      <vt:lpstr>When need the concept of limit?</vt:lpstr>
      <vt:lpstr>Example</vt:lpstr>
      <vt:lpstr>Notation</vt:lpstr>
      <vt:lpstr>Algebraic method</vt:lpstr>
      <vt:lpstr>One-sided limits</vt:lpstr>
      <vt:lpstr>Theorem</vt:lpstr>
      <vt:lpstr>PowerPoint Presentation</vt:lpstr>
      <vt:lpstr>Finding limits</vt:lpstr>
      <vt:lpstr>Finding limits.  Using graphs.</vt:lpstr>
      <vt:lpstr>PowerPoint Presentation</vt:lpstr>
      <vt:lpstr>Using table of values of f(x).</vt:lpstr>
      <vt:lpstr>PowerPoint Presentation</vt:lpstr>
      <vt:lpstr>PowerPoint Presentation</vt:lpstr>
      <vt:lpstr>Finding limits</vt:lpstr>
      <vt:lpstr>Find the indicated limit</vt:lpstr>
      <vt:lpstr>Analytic Technique</vt:lpstr>
      <vt:lpstr>Analytic</vt:lpstr>
      <vt:lpstr>Analytic</vt:lpstr>
      <vt:lpstr>Do yourself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Limits involving infinity</vt:lpstr>
      <vt:lpstr>Continuity</vt:lpstr>
      <vt:lpstr>PowerPoint Presentation</vt:lpstr>
      <vt:lpstr>PowerPoint Presentation</vt:lpstr>
      <vt:lpstr>CONTINUITY </vt:lpstr>
      <vt:lpstr>PowerPoint Presentation</vt:lpstr>
      <vt:lpstr>PowerPoint Presentation</vt:lpstr>
      <vt:lpstr>PowerPoint Presentation</vt:lpstr>
      <vt:lpstr>Exploring Continuity</vt:lpstr>
      <vt:lpstr>PowerPoint Presentation</vt:lpstr>
      <vt:lpstr>PowerPoint Presentation</vt:lpstr>
      <vt:lpstr>PowerPoint Presentation</vt:lpstr>
      <vt:lpstr>PowerPoint Presentation</vt:lpstr>
      <vt:lpstr>Asymptotes</vt:lpstr>
      <vt:lpstr>PowerPoint Presentation</vt:lpstr>
      <vt:lpstr>Find Vertical Asymptotes. (x = a)</vt:lpstr>
      <vt:lpstr>PowerPoint Presentation</vt:lpstr>
      <vt:lpstr>Find horizontal Asymptotes (y = 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</cp:lastModifiedBy>
  <cp:revision>81</cp:revision>
  <dcterms:created xsi:type="dcterms:W3CDTF">2017-05-09T15:31:52Z</dcterms:created>
  <dcterms:modified xsi:type="dcterms:W3CDTF">2022-01-06T23:23:15Z</dcterms:modified>
</cp:coreProperties>
</file>