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6" r:id="rId2"/>
    <p:sldId id="351" r:id="rId3"/>
    <p:sldId id="352" r:id="rId4"/>
    <p:sldId id="412" r:id="rId5"/>
    <p:sldId id="413" r:id="rId6"/>
    <p:sldId id="414" r:id="rId7"/>
    <p:sldId id="415" r:id="rId8"/>
    <p:sldId id="416"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425" r:id="rId24"/>
    <p:sldId id="367" r:id="rId25"/>
    <p:sldId id="368" r:id="rId26"/>
    <p:sldId id="369" r:id="rId27"/>
    <p:sldId id="370" r:id="rId28"/>
    <p:sldId id="418" r:id="rId29"/>
    <p:sldId id="417" r:id="rId30"/>
    <p:sldId id="371" r:id="rId31"/>
    <p:sldId id="372" r:id="rId32"/>
    <p:sldId id="373" r:id="rId33"/>
    <p:sldId id="374" r:id="rId34"/>
    <p:sldId id="375" r:id="rId35"/>
    <p:sldId id="376" r:id="rId36"/>
    <p:sldId id="377" r:id="rId37"/>
    <p:sldId id="378" r:id="rId38"/>
    <p:sldId id="423" r:id="rId39"/>
    <p:sldId id="424" r:id="rId40"/>
    <p:sldId id="379" r:id="rId41"/>
    <p:sldId id="380" r:id="rId42"/>
    <p:sldId id="381" r:id="rId43"/>
    <p:sldId id="382" r:id="rId44"/>
    <p:sldId id="383" r:id="rId45"/>
    <p:sldId id="384" r:id="rId46"/>
    <p:sldId id="385" r:id="rId47"/>
    <p:sldId id="386" r:id="rId48"/>
    <p:sldId id="387" r:id="rId49"/>
    <p:sldId id="388" r:id="rId50"/>
    <p:sldId id="389" r:id="rId51"/>
    <p:sldId id="390" r:id="rId52"/>
    <p:sldId id="391" r:id="rId53"/>
    <p:sldId id="392" r:id="rId54"/>
    <p:sldId id="393" r:id="rId55"/>
    <p:sldId id="394" r:id="rId56"/>
    <p:sldId id="419" r:id="rId57"/>
    <p:sldId id="420" r:id="rId58"/>
    <p:sldId id="421" r:id="rId59"/>
    <p:sldId id="422" r:id="rId60"/>
    <p:sldId id="395" r:id="rId61"/>
    <p:sldId id="396" r:id="rId62"/>
    <p:sldId id="397" r:id="rId63"/>
    <p:sldId id="398" r:id="rId64"/>
    <p:sldId id="399" r:id="rId65"/>
    <p:sldId id="400" r:id="rId66"/>
    <p:sldId id="401" r:id="rId67"/>
    <p:sldId id="402" r:id="rId68"/>
    <p:sldId id="403" r:id="rId69"/>
    <p:sldId id="404" r:id="rId70"/>
    <p:sldId id="405" r:id="rId71"/>
    <p:sldId id="406" r:id="rId72"/>
    <p:sldId id="407" r:id="rId73"/>
    <p:sldId id="408" r:id="rId74"/>
    <p:sldId id="322" r:id="rId75"/>
    <p:sldId id="290"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p:cViewPr varScale="1">
        <p:scale>
          <a:sx n="70" d="100"/>
          <a:sy n="70" d="100"/>
        </p:scale>
        <p:origin x="1386"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71FE98-1C02-4260-848F-46501E1F03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379504D-1442-4EBB-A283-1D0BD7D15863}">
      <dgm:prSet/>
      <dgm:spPr/>
      <dgm:t>
        <a:bodyPr/>
        <a:lstStyle/>
        <a:p>
          <a:pPr rtl="0"/>
          <a:r>
            <a:rPr lang="en-US" b="1" dirty="0">
              <a:solidFill>
                <a:schemeClr val="bg1"/>
              </a:solidFill>
            </a:rPr>
            <a:t>3.3 Differentiation Rules</a:t>
          </a:r>
          <a:endParaRPr lang="en-US" dirty="0">
            <a:solidFill>
              <a:schemeClr val="bg1"/>
            </a:solidFill>
          </a:endParaRPr>
        </a:p>
      </dgm:t>
    </dgm:pt>
    <dgm:pt modelId="{63FB79CC-9D9D-478A-97C3-C03A90DBA0B6}" type="parTrans" cxnId="{66470CF7-2FED-4459-A741-675495668BB5}">
      <dgm:prSet/>
      <dgm:spPr/>
      <dgm:t>
        <a:bodyPr/>
        <a:lstStyle/>
        <a:p>
          <a:endParaRPr lang="en-US"/>
        </a:p>
      </dgm:t>
    </dgm:pt>
    <dgm:pt modelId="{089F91E7-8CEC-4565-9B99-5CB72FB7F84B}" type="sibTrans" cxnId="{66470CF7-2FED-4459-A741-675495668BB5}">
      <dgm:prSet/>
      <dgm:spPr/>
      <dgm:t>
        <a:bodyPr/>
        <a:lstStyle/>
        <a:p>
          <a:endParaRPr lang="en-US"/>
        </a:p>
      </dgm:t>
    </dgm:pt>
    <dgm:pt modelId="{2C5EB424-F9CF-4DC8-8F87-75A07D4D31AD}">
      <dgm:prSet/>
      <dgm:spPr/>
      <dgm:t>
        <a:bodyPr/>
        <a:lstStyle/>
        <a:p>
          <a:pPr rtl="0"/>
          <a:r>
            <a:rPr lang="en-US" b="1" dirty="0" smtClean="0">
              <a:solidFill>
                <a:schemeClr val="bg1"/>
              </a:solidFill>
            </a:rPr>
            <a:t>3.5 </a:t>
          </a:r>
          <a:r>
            <a:rPr lang="en-US" b="1" dirty="0">
              <a:solidFill>
                <a:schemeClr val="bg1"/>
              </a:solidFill>
            </a:rPr>
            <a:t>Derivatives of Trigonometric functions</a:t>
          </a:r>
          <a:endParaRPr lang="en-US" dirty="0">
            <a:solidFill>
              <a:schemeClr val="bg1"/>
            </a:solidFill>
          </a:endParaRPr>
        </a:p>
      </dgm:t>
    </dgm:pt>
    <dgm:pt modelId="{135047F6-CD33-45BD-B365-45BD78204415}" type="parTrans" cxnId="{53A4CFB8-7CF2-4722-BB88-AF3DEA9489F8}">
      <dgm:prSet/>
      <dgm:spPr/>
      <dgm:t>
        <a:bodyPr/>
        <a:lstStyle/>
        <a:p>
          <a:endParaRPr lang="en-US"/>
        </a:p>
      </dgm:t>
    </dgm:pt>
    <dgm:pt modelId="{BB775E50-AE01-4D7F-AF59-83759F4B5BB5}" type="sibTrans" cxnId="{53A4CFB8-7CF2-4722-BB88-AF3DEA9489F8}">
      <dgm:prSet/>
      <dgm:spPr/>
      <dgm:t>
        <a:bodyPr/>
        <a:lstStyle/>
        <a:p>
          <a:endParaRPr lang="en-US"/>
        </a:p>
      </dgm:t>
    </dgm:pt>
    <dgm:pt modelId="{3A6DDA42-C469-43F5-B02C-9CCC164DDADA}">
      <dgm:prSet/>
      <dgm:spPr/>
      <dgm:t>
        <a:bodyPr/>
        <a:lstStyle/>
        <a:p>
          <a:pPr rtl="0"/>
          <a:r>
            <a:rPr lang="en-US" b="1" dirty="0" smtClean="0">
              <a:solidFill>
                <a:schemeClr val="bg1"/>
              </a:solidFill>
            </a:rPr>
            <a:t>3.9 </a:t>
          </a:r>
          <a:r>
            <a:rPr lang="en-US" b="1" dirty="0">
              <a:solidFill>
                <a:schemeClr val="bg1"/>
              </a:solidFill>
            </a:rPr>
            <a:t>Derivatives of Exponential and Logarithmic functions</a:t>
          </a:r>
          <a:endParaRPr lang="en-US" dirty="0">
            <a:solidFill>
              <a:schemeClr val="bg1"/>
            </a:solidFill>
          </a:endParaRPr>
        </a:p>
      </dgm:t>
    </dgm:pt>
    <dgm:pt modelId="{064C2EEE-96B3-4212-ABEA-FDF9D852E06E}" type="parTrans" cxnId="{2EB0AC7D-26EC-4712-9F91-2045746EECC7}">
      <dgm:prSet/>
      <dgm:spPr/>
      <dgm:t>
        <a:bodyPr/>
        <a:lstStyle/>
        <a:p>
          <a:endParaRPr lang="en-US"/>
        </a:p>
      </dgm:t>
    </dgm:pt>
    <dgm:pt modelId="{76E64F09-97F6-46B6-AB91-B3D810D3585E}" type="sibTrans" cxnId="{2EB0AC7D-26EC-4712-9F91-2045746EECC7}">
      <dgm:prSet/>
      <dgm:spPr/>
      <dgm:t>
        <a:bodyPr/>
        <a:lstStyle/>
        <a:p>
          <a:endParaRPr lang="en-US"/>
        </a:p>
      </dgm:t>
    </dgm:pt>
    <dgm:pt modelId="{0578B446-355E-4327-98F3-510EBC0E2205}" type="pres">
      <dgm:prSet presAssocID="{1B71FE98-1C02-4260-848F-46501E1F0303}" presName="linear" presStyleCnt="0">
        <dgm:presLayoutVars>
          <dgm:animLvl val="lvl"/>
          <dgm:resizeHandles val="exact"/>
        </dgm:presLayoutVars>
      </dgm:prSet>
      <dgm:spPr/>
      <dgm:t>
        <a:bodyPr/>
        <a:lstStyle/>
        <a:p>
          <a:endParaRPr lang="en-US"/>
        </a:p>
      </dgm:t>
    </dgm:pt>
    <dgm:pt modelId="{3495216B-EC74-4906-975D-AF91289F2E0B}" type="pres">
      <dgm:prSet presAssocID="{B379504D-1442-4EBB-A283-1D0BD7D15863}" presName="parentText" presStyleLbl="node1" presStyleIdx="0" presStyleCnt="3">
        <dgm:presLayoutVars>
          <dgm:chMax val="0"/>
          <dgm:bulletEnabled val="1"/>
        </dgm:presLayoutVars>
      </dgm:prSet>
      <dgm:spPr/>
      <dgm:t>
        <a:bodyPr/>
        <a:lstStyle/>
        <a:p>
          <a:endParaRPr lang="en-US"/>
        </a:p>
      </dgm:t>
    </dgm:pt>
    <dgm:pt modelId="{406400FB-8259-4CEC-BD89-1236C19BB750}" type="pres">
      <dgm:prSet presAssocID="{089F91E7-8CEC-4565-9B99-5CB72FB7F84B}" presName="spacer" presStyleCnt="0"/>
      <dgm:spPr/>
    </dgm:pt>
    <dgm:pt modelId="{7F02DB2D-7C8A-4F61-8353-FF8C9E37EA03}" type="pres">
      <dgm:prSet presAssocID="{2C5EB424-F9CF-4DC8-8F87-75A07D4D31AD}" presName="parentText" presStyleLbl="node1" presStyleIdx="1" presStyleCnt="3">
        <dgm:presLayoutVars>
          <dgm:chMax val="0"/>
          <dgm:bulletEnabled val="1"/>
        </dgm:presLayoutVars>
      </dgm:prSet>
      <dgm:spPr/>
      <dgm:t>
        <a:bodyPr/>
        <a:lstStyle/>
        <a:p>
          <a:endParaRPr lang="en-US"/>
        </a:p>
      </dgm:t>
    </dgm:pt>
    <dgm:pt modelId="{C31607BC-7CCA-4005-8D04-3CBC30058E3B}" type="pres">
      <dgm:prSet presAssocID="{BB775E50-AE01-4D7F-AF59-83759F4B5BB5}" presName="spacer" presStyleCnt="0"/>
      <dgm:spPr/>
    </dgm:pt>
    <dgm:pt modelId="{AA6E1754-BCF0-42F9-9441-F74F23B9442A}" type="pres">
      <dgm:prSet presAssocID="{3A6DDA42-C469-43F5-B02C-9CCC164DDADA}" presName="parentText" presStyleLbl="node1" presStyleIdx="2" presStyleCnt="3">
        <dgm:presLayoutVars>
          <dgm:chMax val="0"/>
          <dgm:bulletEnabled val="1"/>
        </dgm:presLayoutVars>
      </dgm:prSet>
      <dgm:spPr/>
      <dgm:t>
        <a:bodyPr/>
        <a:lstStyle/>
        <a:p>
          <a:endParaRPr lang="en-US"/>
        </a:p>
      </dgm:t>
    </dgm:pt>
  </dgm:ptLst>
  <dgm:cxnLst>
    <dgm:cxn modelId="{66470CF7-2FED-4459-A741-675495668BB5}" srcId="{1B71FE98-1C02-4260-848F-46501E1F0303}" destId="{B379504D-1442-4EBB-A283-1D0BD7D15863}" srcOrd="0" destOrd="0" parTransId="{63FB79CC-9D9D-478A-97C3-C03A90DBA0B6}" sibTransId="{089F91E7-8CEC-4565-9B99-5CB72FB7F84B}"/>
    <dgm:cxn modelId="{2EB0AC7D-26EC-4712-9F91-2045746EECC7}" srcId="{1B71FE98-1C02-4260-848F-46501E1F0303}" destId="{3A6DDA42-C469-43F5-B02C-9CCC164DDADA}" srcOrd="2" destOrd="0" parTransId="{064C2EEE-96B3-4212-ABEA-FDF9D852E06E}" sibTransId="{76E64F09-97F6-46B6-AB91-B3D810D3585E}"/>
    <dgm:cxn modelId="{DB9024EF-ECDB-4855-BBD1-98E11C91A376}" type="presOf" srcId="{1B71FE98-1C02-4260-848F-46501E1F0303}" destId="{0578B446-355E-4327-98F3-510EBC0E2205}" srcOrd="0" destOrd="0" presId="urn:microsoft.com/office/officeart/2005/8/layout/vList2"/>
    <dgm:cxn modelId="{53A4CFB8-7CF2-4722-BB88-AF3DEA9489F8}" srcId="{1B71FE98-1C02-4260-848F-46501E1F0303}" destId="{2C5EB424-F9CF-4DC8-8F87-75A07D4D31AD}" srcOrd="1" destOrd="0" parTransId="{135047F6-CD33-45BD-B365-45BD78204415}" sibTransId="{BB775E50-AE01-4D7F-AF59-83759F4B5BB5}"/>
    <dgm:cxn modelId="{E7C696D3-58FF-44F8-BBC4-662A95C9481D}" type="presOf" srcId="{B379504D-1442-4EBB-A283-1D0BD7D15863}" destId="{3495216B-EC74-4906-975D-AF91289F2E0B}" srcOrd="0" destOrd="0" presId="urn:microsoft.com/office/officeart/2005/8/layout/vList2"/>
    <dgm:cxn modelId="{7E84ECC4-2DAA-471F-9DE7-B4DC243A5D51}" type="presOf" srcId="{2C5EB424-F9CF-4DC8-8F87-75A07D4D31AD}" destId="{7F02DB2D-7C8A-4F61-8353-FF8C9E37EA03}" srcOrd="0" destOrd="0" presId="urn:microsoft.com/office/officeart/2005/8/layout/vList2"/>
    <dgm:cxn modelId="{0B56896F-4B78-40F2-B31E-61B2F186C308}" type="presOf" srcId="{3A6DDA42-C469-43F5-B02C-9CCC164DDADA}" destId="{AA6E1754-BCF0-42F9-9441-F74F23B9442A}" srcOrd="0" destOrd="0" presId="urn:microsoft.com/office/officeart/2005/8/layout/vList2"/>
    <dgm:cxn modelId="{F503CCE8-6261-4C0E-AD6B-88A9CDFE1000}" type="presParOf" srcId="{0578B446-355E-4327-98F3-510EBC0E2205}" destId="{3495216B-EC74-4906-975D-AF91289F2E0B}" srcOrd="0" destOrd="0" presId="urn:microsoft.com/office/officeart/2005/8/layout/vList2"/>
    <dgm:cxn modelId="{F6A3AF4A-E7C1-4733-BFB3-682F39AB0543}" type="presParOf" srcId="{0578B446-355E-4327-98F3-510EBC0E2205}" destId="{406400FB-8259-4CEC-BD89-1236C19BB750}" srcOrd="1" destOrd="0" presId="urn:microsoft.com/office/officeart/2005/8/layout/vList2"/>
    <dgm:cxn modelId="{BA8D0FEC-C429-406E-B4C8-98DC687735BD}" type="presParOf" srcId="{0578B446-355E-4327-98F3-510EBC0E2205}" destId="{7F02DB2D-7C8A-4F61-8353-FF8C9E37EA03}" srcOrd="2" destOrd="0" presId="urn:microsoft.com/office/officeart/2005/8/layout/vList2"/>
    <dgm:cxn modelId="{57CCCA30-7C34-4654-BFCB-E1DBF8BB06B4}" type="presParOf" srcId="{0578B446-355E-4327-98F3-510EBC0E2205}" destId="{C31607BC-7CCA-4005-8D04-3CBC30058E3B}" srcOrd="3" destOrd="0" presId="urn:microsoft.com/office/officeart/2005/8/layout/vList2"/>
    <dgm:cxn modelId="{997B1CB3-6612-4AA5-83BF-9420181B4900}" type="presParOf" srcId="{0578B446-355E-4327-98F3-510EBC0E2205}" destId="{AA6E1754-BCF0-42F9-9441-F74F23B9442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6.wmf"/><Relationship Id="rId3" Type="http://schemas.openxmlformats.org/officeDocument/2006/relationships/image" Target="../media/image66.wmf"/><Relationship Id="rId7" Type="http://schemas.openxmlformats.org/officeDocument/2006/relationships/image" Target="../media/image70.wmf"/><Relationship Id="rId12" Type="http://schemas.openxmlformats.org/officeDocument/2006/relationships/image" Target="../media/image75.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74.wmf"/><Relationship Id="rId5" Type="http://schemas.openxmlformats.org/officeDocument/2006/relationships/image" Target="../media/image68.wmf"/><Relationship Id="rId10" Type="http://schemas.openxmlformats.org/officeDocument/2006/relationships/image" Target="../media/image73.wmf"/><Relationship Id="rId4" Type="http://schemas.openxmlformats.org/officeDocument/2006/relationships/image" Target="../media/image67.wmf"/><Relationship Id="rId9" Type="http://schemas.openxmlformats.org/officeDocument/2006/relationships/image" Target="../media/image72.wmf"/><Relationship Id="rId14"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image" Target="../media/image90.wmf"/><Relationship Id="rId3" Type="http://schemas.openxmlformats.org/officeDocument/2006/relationships/image" Target="../media/image80.wmf"/><Relationship Id="rId7" Type="http://schemas.openxmlformats.org/officeDocument/2006/relationships/image" Target="../media/image84.wmf"/><Relationship Id="rId12" Type="http://schemas.openxmlformats.org/officeDocument/2006/relationships/image" Target="../media/image89.wmf"/><Relationship Id="rId2" Type="http://schemas.openxmlformats.org/officeDocument/2006/relationships/image" Target="../media/image79.wmf"/><Relationship Id="rId16" Type="http://schemas.openxmlformats.org/officeDocument/2006/relationships/image" Target="../media/image93.wmf"/><Relationship Id="rId1" Type="http://schemas.openxmlformats.org/officeDocument/2006/relationships/image" Target="../media/image78.wmf"/><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5" Type="http://schemas.openxmlformats.org/officeDocument/2006/relationships/image" Target="../media/image92.wmf"/><Relationship Id="rId10" Type="http://schemas.openxmlformats.org/officeDocument/2006/relationships/image" Target="../media/image87.wmf"/><Relationship Id="rId4" Type="http://schemas.openxmlformats.org/officeDocument/2006/relationships/image" Target="../media/image81.wmf"/><Relationship Id="rId9" Type="http://schemas.openxmlformats.org/officeDocument/2006/relationships/image" Target="../media/image86.wmf"/><Relationship Id="rId14" Type="http://schemas.openxmlformats.org/officeDocument/2006/relationships/image" Target="../media/image9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emf"/><Relationship Id="rId1" Type="http://schemas.openxmlformats.org/officeDocument/2006/relationships/image" Target="../media/image10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7D86DB-0B4C-42DB-A247-80658427892D}" type="datetimeFigureOut">
              <a:rPr lang="en-US" smtClean="0"/>
              <a:t>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0CE12-793D-46EA-A663-F47B0F684E64}" type="slidenum">
              <a:rPr lang="en-US" smtClean="0"/>
              <a:t>‹#›</a:t>
            </a:fld>
            <a:endParaRPr lang="en-US"/>
          </a:p>
        </p:txBody>
      </p:sp>
    </p:spTree>
    <p:extLst>
      <p:ext uri="{BB962C8B-B14F-4D97-AF65-F5344CB8AC3E}">
        <p14:creationId xmlns:p14="http://schemas.microsoft.com/office/powerpoint/2010/main" val="2532090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1</a:t>
            </a:fld>
            <a:endParaRPr lang="en-US"/>
          </a:p>
        </p:txBody>
      </p:sp>
    </p:spTree>
    <p:extLst>
      <p:ext uri="{BB962C8B-B14F-4D97-AF65-F5344CB8AC3E}">
        <p14:creationId xmlns:p14="http://schemas.microsoft.com/office/powerpoint/2010/main" val="3602142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C3D8A73-044A-4EDE-91A8-AD5BF2838BCE}" type="slidenum">
              <a:rPr lang="en-US" altLang="en-US" sz="1300" smtClean="0"/>
              <a:pPr/>
              <a:t>10</a:t>
            </a:fld>
            <a:endParaRPr lang="en-US" altLang="en-US" sz="13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27330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7B02ED-B6F2-43CC-AE86-E132C1497A0F}" type="slidenum">
              <a:rPr lang="en-US" altLang="en-US" sz="1300" smtClean="0"/>
              <a:pPr/>
              <a:t>11</a:t>
            </a:fld>
            <a:endParaRPr lang="en-US" altLang="en-US" sz="13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01437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A3B6D62-B1E3-44A7-B112-8A501318B3E1}" type="slidenum">
              <a:rPr lang="en-US" altLang="en-US" sz="1300" smtClean="0"/>
              <a:pPr/>
              <a:t>12</a:t>
            </a:fld>
            <a:endParaRPr lang="en-US" altLang="en-US" sz="13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44416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5588B00-8A4A-467C-BAB6-C1C760800999}" type="slidenum">
              <a:rPr lang="en-US" altLang="en-US" sz="1300" smtClean="0"/>
              <a:pPr/>
              <a:t>13</a:t>
            </a:fld>
            <a:endParaRPr lang="en-US" altLang="en-US" sz="130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vi-VN" smtClean="0">
                <a:latin typeface="Arial" panose="020B0604020202020204" pitchFamily="34" charset="0"/>
              </a:rPr>
              <a:t/>
            </a:r>
            <a:br>
              <a:rPr lang="vi-VN" smtClean="0">
                <a:latin typeface="Arial" panose="020B0604020202020204" pitchFamily="34" charset="0"/>
              </a:rPr>
            </a:br>
            <a:endParaRPr lang="en-US" altLang="en-US" smtClean="0">
              <a:latin typeface="Arial" panose="020B0604020202020204" pitchFamily="34" charset="0"/>
            </a:endParaRPr>
          </a:p>
        </p:txBody>
      </p:sp>
    </p:spTree>
    <p:extLst>
      <p:ext uri="{BB962C8B-B14F-4D97-AF65-F5344CB8AC3E}">
        <p14:creationId xmlns:p14="http://schemas.microsoft.com/office/powerpoint/2010/main" val="1910060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81895EA-577B-40BB-9B46-02C97D466120}" type="slidenum">
              <a:rPr lang="en-US" altLang="en-US" sz="1300" smtClean="0"/>
              <a:pPr/>
              <a:t>14</a:t>
            </a:fld>
            <a:endParaRPr lang="en-US" altLang="en-US" sz="13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vi-VN" smtClean="0">
                <a:latin typeface="Arial" panose="020B0604020202020204" pitchFamily="34" charset="0"/>
              </a:rPr>
              <a:t/>
            </a:r>
            <a:br>
              <a:rPr lang="vi-VN" smtClean="0">
                <a:latin typeface="Arial" panose="020B0604020202020204" pitchFamily="34" charset="0"/>
              </a:rPr>
            </a:br>
            <a:endParaRPr lang="en-US" altLang="en-US" smtClean="0">
              <a:latin typeface="Arial" panose="020B0604020202020204" pitchFamily="34" charset="0"/>
            </a:endParaRPr>
          </a:p>
        </p:txBody>
      </p:sp>
    </p:spTree>
    <p:extLst>
      <p:ext uri="{BB962C8B-B14F-4D97-AF65-F5344CB8AC3E}">
        <p14:creationId xmlns:p14="http://schemas.microsoft.com/office/powerpoint/2010/main" val="2867991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E830E24-A578-4B07-92BF-FB4525C54A10}" type="slidenum">
              <a:rPr lang="en-US" altLang="en-US" sz="1300" smtClean="0"/>
              <a:pPr/>
              <a:t>15</a:t>
            </a:fld>
            <a:endParaRPr lang="en-US" altLang="en-US" sz="13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Meaning of f</a:t>
            </a:r>
            <a:r>
              <a:rPr lang="ja-JP" altLang="en-US" smtClean="0">
                <a:latin typeface="Arial" panose="020B0604020202020204" pitchFamily="34" charset="0"/>
              </a:rPr>
              <a:t>’</a:t>
            </a:r>
            <a:r>
              <a:rPr lang="en-US" altLang="ja-JP" smtClean="0">
                <a:latin typeface="Arial" panose="020B0604020202020204" pitchFamily="34" charset="0"/>
              </a:rPr>
              <a:t>(a)?</a:t>
            </a:r>
            <a:endParaRPr lang="en-US" altLang="en-US" smtClean="0">
              <a:latin typeface="Arial" panose="020B0604020202020204" pitchFamily="34" charset="0"/>
            </a:endParaRPr>
          </a:p>
        </p:txBody>
      </p:sp>
    </p:spTree>
    <p:extLst>
      <p:ext uri="{BB962C8B-B14F-4D97-AF65-F5344CB8AC3E}">
        <p14:creationId xmlns:p14="http://schemas.microsoft.com/office/powerpoint/2010/main" val="152922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97EA84-834D-4EC2-93FD-14704D639212}" type="slidenum">
              <a:rPr lang="en-US" altLang="en-US" sz="1300" smtClean="0"/>
              <a:pPr/>
              <a:t>16</a:t>
            </a:fld>
            <a:endParaRPr lang="en-US" altLang="en-US" sz="13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Meaning of f</a:t>
            </a:r>
            <a:r>
              <a:rPr lang="ja-JP" altLang="en-US" smtClean="0">
                <a:latin typeface="Arial" panose="020B0604020202020204" pitchFamily="34" charset="0"/>
              </a:rPr>
              <a:t>’</a:t>
            </a:r>
            <a:r>
              <a:rPr lang="en-US" altLang="ja-JP" smtClean="0">
                <a:latin typeface="Arial" panose="020B0604020202020204" pitchFamily="34" charset="0"/>
              </a:rPr>
              <a:t>(a)?</a:t>
            </a:r>
            <a:endParaRPr lang="en-US" altLang="en-US" smtClean="0">
              <a:latin typeface="Arial" panose="020B0604020202020204" pitchFamily="34" charset="0"/>
            </a:endParaRPr>
          </a:p>
        </p:txBody>
      </p:sp>
    </p:spTree>
    <p:extLst>
      <p:ext uri="{BB962C8B-B14F-4D97-AF65-F5344CB8AC3E}">
        <p14:creationId xmlns:p14="http://schemas.microsoft.com/office/powerpoint/2010/main" val="3391428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ChangeArrowheads="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altLang="en-US" smtClean="0">
                <a:latin typeface="Arial" panose="020B0604020202020204" pitchFamily="34" charset="0"/>
              </a:rPr>
              <a:t>The concept of a differentiable function interpreted graphically, algebraically and descriptive.</a:t>
            </a:r>
          </a:p>
          <a:p>
            <a:pPr marL="228600" indent="-228600">
              <a:buFontTx/>
              <a:buAutoNum type="arabicPeriod"/>
            </a:pPr>
            <a:r>
              <a:rPr lang="en-US" altLang="en-US" smtClean="0">
                <a:latin typeface="Arial" panose="020B0604020202020204" pitchFamily="34" charset="0"/>
              </a:rPr>
              <a:t>Obtaining the derivative function f</a:t>
            </a:r>
            <a:r>
              <a:rPr lang="ja-JP" altLang="en-US" smtClean="0">
                <a:latin typeface="Arial" panose="020B0604020202020204" pitchFamily="34" charset="0"/>
              </a:rPr>
              <a:t>’</a:t>
            </a:r>
            <a:r>
              <a:rPr lang="en-US" altLang="ja-JP" smtClean="0">
                <a:latin typeface="Arial" panose="020B0604020202020204" pitchFamily="34" charset="0"/>
              </a:rPr>
              <a:t> by first considering the derivative at a point a and then a:= a variable such as x.</a:t>
            </a:r>
          </a:p>
          <a:p>
            <a:pPr marL="228600" indent="-228600">
              <a:buFontTx/>
              <a:buAutoNum type="arabicPeriod"/>
            </a:pPr>
            <a:r>
              <a:rPr lang="en-US" altLang="en-US" smtClean="0">
                <a:latin typeface="Arial" panose="020B0604020202020204" pitchFamily="34" charset="0"/>
              </a:rPr>
              <a:t>How a function can fail to be differentiable.</a:t>
            </a:r>
          </a:p>
          <a:p>
            <a:pPr marL="228600" indent="-228600">
              <a:buFontTx/>
              <a:buAutoNum type="arabicPeriod"/>
            </a:pPr>
            <a:r>
              <a:rPr lang="en-US" altLang="en-US" smtClean="0">
                <a:latin typeface="Arial" panose="020B0604020202020204" pitchFamily="34" charset="0"/>
              </a:rPr>
              <a:t>Second and higher derivatives.</a:t>
            </a: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29BF62-C09A-45E2-85D9-F466B2B2FDAB}" type="slidenum">
              <a:rPr lang="en-US" altLang="en-US" sz="1300" smtClean="0"/>
              <a:pPr/>
              <a:t>17</a:t>
            </a:fld>
            <a:endParaRPr lang="en-US" altLang="en-US" sz="1300" smtClean="0"/>
          </a:p>
        </p:txBody>
      </p:sp>
    </p:spTree>
    <p:extLst>
      <p:ext uri="{BB962C8B-B14F-4D97-AF65-F5344CB8AC3E}">
        <p14:creationId xmlns:p14="http://schemas.microsoft.com/office/powerpoint/2010/main" val="1341916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ChangeArrowheads="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f</a:t>
            </a:r>
            <a:r>
              <a:rPr lang="ja-JP" altLang="en-US" smtClean="0">
                <a:latin typeface="Arial" panose="020B0604020202020204" pitchFamily="34" charset="0"/>
              </a:rPr>
              <a:t>‘</a:t>
            </a:r>
            <a:r>
              <a:rPr lang="en-US" altLang="ja-JP" smtClean="0">
                <a:latin typeface="Arial" panose="020B0604020202020204" pitchFamily="34" charset="0"/>
              </a:rPr>
              <a:t>(a) is a number; f</a:t>
            </a:r>
            <a:r>
              <a:rPr lang="ja-JP" altLang="en-US" smtClean="0">
                <a:latin typeface="Arial" panose="020B0604020202020204" pitchFamily="34" charset="0"/>
              </a:rPr>
              <a:t>’</a:t>
            </a:r>
            <a:r>
              <a:rPr lang="en-US" altLang="ja-JP" smtClean="0">
                <a:latin typeface="Arial" panose="020B0604020202020204" pitchFamily="34" charset="0"/>
              </a:rPr>
              <a:t>(x) is a function</a:t>
            </a:r>
            <a:endParaRPr lang="en-US" altLang="en-US" smtClean="0">
              <a:latin typeface="Arial" panose="020B0604020202020204" pitchFamily="34"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B13C902-7B42-445D-8C1C-A10CA0DC0A43}" type="slidenum">
              <a:rPr lang="en-US" altLang="en-US" sz="1300" smtClean="0"/>
              <a:pPr/>
              <a:t>18</a:t>
            </a:fld>
            <a:endParaRPr lang="en-US" altLang="en-US" sz="1300" smtClean="0"/>
          </a:p>
        </p:txBody>
      </p:sp>
    </p:spTree>
    <p:extLst>
      <p:ext uri="{BB962C8B-B14F-4D97-AF65-F5344CB8AC3E}">
        <p14:creationId xmlns:p14="http://schemas.microsoft.com/office/powerpoint/2010/main" val="1189366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A32B2E-E9BE-40F9-97CA-514A97E73C62}" type="slidenum">
              <a:rPr lang="en-US" sz="1300" smtClean="0"/>
              <a:pPr/>
              <a:t>19</a:t>
            </a:fld>
            <a:endParaRPr lang="en-US" sz="1300" smtClean="0"/>
          </a:p>
        </p:txBody>
      </p:sp>
    </p:spTree>
    <p:extLst>
      <p:ext uri="{BB962C8B-B14F-4D97-AF65-F5344CB8AC3E}">
        <p14:creationId xmlns:p14="http://schemas.microsoft.com/office/powerpoint/2010/main" val="3495415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3FA1024-8A4E-4C4E-B462-BC0F74986B49}" type="slidenum">
              <a:rPr lang="en-US" sz="1300" smtClean="0"/>
              <a:pPr/>
              <a:t>2</a:t>
            </a:fld>
            <a:endParaRPr lang="en-US" sz="1300" smtClean="0"/>
          </a:p>
        </p:txBody>
      </p:sp>
    </p:spTree>
    <p:extLst>
      <p:ext uri="{BB962C8B-B14F-4D97-AF65-F5344CB8AC3E}">
        <p14:creationId xmlns:p14="http://schemas.microsoft.com/office/powerpoint/2010/main" val="857853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4C35B0E-19A3-48D1-9D75-AB17821969AC}" type="slidenum">
              <a:rPr lang="en-US" altLang="en-US" sz="1300" smtClean="0"/>
              <a:pPr/>
              <a:t>20</a:t>
            </a:fld>
            <a:endParaRPr lang="en-US" altLang="en-US" sz="1300" smtClean="0"/>
          </a:p>
        </p:txBody>
      </p:sp>
    </p:spTree>
    <p:extLst>
      <p:ext uri="{BB962C8B-B14F-4D97-AF65-F5344CB8AC3E}">
        <p14:creationId xmlns:p14="http://schemas.microsoft.com/office/powerpoint/2010/main" val="368580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ChangeArrowheads="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smtClean="0">
                <a:latin typeface="Arial" panose="020B0604020202020204" pitchFamily="34" charset="0"/>
              </a:rPr>
              <a:t>“</a:t>
            </a:r>
            <a:r>
              <a:rPr lang="en-US" altLang="ja-JP" smtClean="0">
                <a:latin typeface="Arial" panose="020B0604020202020204" pitchFamily="34" charset="0"/>
              </a:rPr>
              <a:t>&lt;=</a:t>
            </a:r>
            <a:r>
              <a:rPr lang="ja-JP" altLang="en-US" smtClean="0">
                <a:latin typeface="Arial" panose="020B0604020202020204" pitchFamily="34" charset="0"/>
              </a:rPr>
              <a:t>“</a:t>
            </a:r>
            <a:r>
              <a:rPr lang="en-US" altLang="ja-JP" smtClean="0">
                <a:latin typeface="Arial" panose="020B0604020202020204" pitchFamily="34" charset="0"/>
              </a:rPr>
              <a:t> is false: y = |x| is continuous at 0 but it is not differentiable at 0.</a:t>
            </a:r>
            <a:endParaRPr lang="en-US" altLang="en-US" smtClean="0">
              <a:latin typeface="Arial" panose="020B0604020202020204" pitchFamily="34"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0655960-18DB-41C7-92D1-9DE6D54A6076}" type="slidenum">
              <a:rPr lang="en-US" altLang="en-US" sz="1300" smtClean="0"/>
              <a:pPr/>
              <a:t>22</a:t>
            </a:fld>
            <a:endParaRPr lang="en-US" altLang="en-US" sz="1300" smtClean="0"/>
          </a:p>
        </p:txBody>
      </p:sp>
    </p:spTree>
    <p:extLst>
      <p:ext uri="{BB962C8B-B14F-4D97-AF65-F5344CB8AC3E}">
        <p14:creationId xmlns:p14="http://schemas.microsoft.com/office/powerpoint/2010/main" val="3015650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23</a:t>
            </a:fld>
            <a:endParaRPr lang="en-US"/>
          </a:p>
        </p:txBody>
      </p:sp>
    </p:spTree>
    <p:extLst>
      <p:ext uri="{BB962C8B-B14F-4D97-AF65-F5344CB8AC3E}">
        <p14:creationId xmlns:p14="http://schemas.microsoft.com/office/powerpoint/2010/main" val="4091209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1D73265-8BEC-4757-9F15-1A249F524A80}" type="slidenum">
              <a:rPr lang="en-US" altLang="en-US" sz="1300" smtClean="0"/>
              <a:pPr/>
              <a:t>26</a:t>
            </a:fld>
            <a:endParaRPr lang="en-US" altLang="en-US" sz="1300" smtClean="0"/>
          </a:p>
        </p:txBody>
      </p:sp>
      <p:sp>
        <p:nvSpPr>
          <p:cNvPr id="57347" name="Rectangle 2"/>
          <p:cNvSpPr>
            <a:spLocks noGrp="1" noRot="1" noChangeAspect="1" noChangeArrowheads="1" noTextEdit="1"/>
          </p:cNvSpPr>
          <p:nvPr>
            <p:ph type="sldImg"/>
          </p:nvPr>
        </p:nvSpPr>
        <p:spPr>
          <a:ln/>
        </p:spPr>
      </p:sp>
      <p:sp>
        <p:nvSpPr>
          <p:cNvPr id="89092" name="Rectangle 3">
            <a:extLst/>
          </p:cNvPr>
          <p:cNvSpPr>
            <a:spLocks noGrp="1" noChangeArrowheads="1"/>
          </p:cNvSpPr>
          <p:nvPr>
            <p:ph type="body" idx="1"/>
          </p:nvPr>
        </p:nvSpPr>
        <p:spPr>
          <a:ln/>
        </p:spPr>
        <p:txBody>
          <a:bodyPr/>
          <a:lstStyle/>
          <a:p>
            <a:pPr marL="228600" indent="-228600" eaLnBrk="1" hangingPunct="1">
              <a:buFontTx/>
              <a:buAutoNum type="arabicPeriod"/>
              <a:defRPr/>
            </a:pPr>
            <a:r>
              <a:rPr lang="en-US" dirty="0">
                <a:latin typeface="Times New Roman" pitchFamily="18" charset="0"/>
                <a:ea typeface="Tahoma" pitchFamily="34" charset="0"/>
                <a:cs typeface="Times New Roman" pitchFamily="18" charset="0"/>
              </a:rPr>
              <a:t>The computation of derivatives using the power, constant multiple, sum, difference, product and quotient rules.</a:t>
            </a:r>
          </a:p>
          <a:p>
            <a:pPr marL="228600" indent="-228600" eaLnBrk="1" hangingPunct="1">
              <a:buFontTx/>
              <a:buAutoNum type="arabicPeriod"/>
              <a:defRPr/>
            </a:pPr>
            <a:r>
              <a:rPr lang="en-US" dirty="0">
                <a:latin typeface="Times New Roman" pitchFamily="18" charset="0"/>
                <a:ea typeface="Tahoma" pitchFamily="34" charset="0"/>
                <a:cs typeface="Times New Roman" pitchFamily="18" charset="0"/>
              </a:rPr>
              <a:t>The normal line to a curve at a point.</a:t>
            </a:r>
          </a:p>
          <a:p>
            <a:pPr eaLnBrk="1" hangingPunct="1">
              <a:defRPr/>
            </a:pPr>
            <a:endParaRPr lang="en-US"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4287760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34F274-4671-48A9-B913-05614425E8E3}" type="slidenum">
              <a:rPr lang="en-US" altLang="en-US" sz="1300" smtClean="0"/>
              <a:pPr/>
              <a:t>27</a:t>
            </a:fld>
            <a:endParaRPr lang="en-US" altLang="en-US" sz="13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e is constant </a:t>
            </a:r>
          </a:p>
        </p:txBody>
      </p:sp>
    </p:spTree>
    <p:extLst>
      <p:ext uri="{BB962C8B-B14F-4D97-AF65-F5344CB8AC3E}">
        <p14:creationId xmlns:p14="http://schemas.microsoft.com/office/powerpoint/2010/main" val="1083340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28</a:t>
            </a:fld>
            <a:endParaRPr lang="en-US"/>
          </a:p>
        </p:txBody>
      </p:sp>
    </p:spTree>
    <p:extLst>
      <p:ext uri="{BB962C8B-B14F-4D97-AF65-F5344CB8AC3E}">
        <p14:creationId xmlns:p14="http://schemas.microsoft.com/office/powerpoint/2010/main" val="3788770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29</a:t>
            </a:fld>
            <a:endParaRPr lang="en-US"/>
          </a:p>
        </p:txBody>
      </p:sp>
    </p:spTree>
    <p:extLst>
      <p:ext uri="{BB962C8B-B14F-4D97-AF65-F5344CB8AC3E}">
        <p14:creationId xmlns:p14="http://schemas.microsoft.com/office/powerpoint/2010/main" val="1757398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4FB666-E9D7-4E26-AC6E-D3898AB31EAD}" type="slidenum">
              <a:rPr lang="en-US" altLang="en-US" sz="1300" smtClean="0"/>
              <a:pPr/>
              <a:t>30</a:t>
            </a:fld>
            <a:endParaRPr lang="en-US" altLang="en-US" sz="13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35706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ChangeArrowheads="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1B1F06-DC0B-4A6B-ACD2-0AEB36F26F62}" type="slidenum">
              <a:rPr lang="en-US" altLang="en-US" sz="1300" smtClean="0"/>
              <a:pPr/>
              <a:t>31</a:t>
            </a:fld>
            <a:endParaRPr lang="en-US" altLang="en-US" sz="1300" smtClean="0"/>
          </a:p>
        </p:txBody>
      </p:sp>
    </p:spTree>
    <p:extLst>
      <p:ext uri="{BB962C8B-B14F-4D97-AF65-F5344CB8AC3E}">
        <p14:creationId xmlns:p14="http://schemas.microsoft.com/office/powerpoint/2010/main" val="2006819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E455BAF-CAB8-4DDC-8F6B-878EBF509B62}" type="slidenum">
              <a:rPr lang="en-US" altLang="en-US" sz="1300" smtClean="0"/>
              <a:pPr/>
              <a:t>34</a:t>
            </a:fld>
            <a:endParaRPr lang="en-US" altLang="en-US" sz="13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96407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57BA92-DC68-410D-8527-6209D5AD7737}" type="slidenum">
              <a:rPr lang="en-US" altLang="en-US" sz="1300" smtClean="0"/>
              <a:pPr/>
              <a:t>3</a:t>
            </a:fld>
            <a:endParaRPr lang="en-US" altLang="en-US" sz="130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en-US" dirty="0" smtClean="0">
                <a:latin typeface="Arial" panose="020B0604020202020204" pitchFamily="34" charset="0"/>
              </a:rPr>
              <a:t>The slope of tangent line as the limit of slopes of secant lines</a:t>
            </a:r>
          </a:p>
          <a:p>
            <a:pPr marL="228600" indent="-228600" eaLnBrk="1" hangingPunct="1">
              <a:buFontTx/>
              <a:buAutoNum type="arabicPeriod"/>
            </a:pPr>
            <a:r>
              <a:rPr lang="en-US" altLang="en-US" dirty="0" smtClean="0">
                <a:latin typeface="Arial" panose="020B0604020202020204" pitchFamily="34" charset="0"/>
              </a:rPr>
              <a:t>Physical examples of instantaneous rates of change and their unit.</a:t>
            </a:r>
          </a:p>
          <a:p>
            <a:pPr marL="228600" indent="-228600" eaLnBrk="1" hangingPunct="1">
              <a:buFontTx/>
              <a:buAutoNum type="arabicPeriod"/>
            </a:pPr>
            <a:r>
              <a:rPr lang="en-US" altLang="en-US" dirty="0" smtClean="0">
                <a:latin typeface="Arial" panose="020B0604020202020204" pitchFamily="34" charset="0"/>
              </a:rPr>
              <a:t>The derivative notation f</a:t>
            </a:r>
            <a:r>
              <a:rPr lang="ja-JP" altLang="en-US" dirty="0" smtClean="0">
                <a:latin typeface="Arial" panose="020B0604020202020204" pitchFamily="34" charset="0"/>
              </a:rPr>
              <a:t>’</a:t>
            </a:r>
            <a:r>
              <a:rPr lang="en-US" altLang="ja-JP" dirty="0" smtClean="0">
                <a:latin typeface="Arial" panose="020B0604020202020204" pitchFamily="34" charset="0"/>
              </a:rPr>
              <a:t>(a) and meaning of its.</a:t>
            </a:r>
          </a:p>
          <a:p>
            <a:pPr marL="228600" indent="-228600" eaLnBrk="1" hangingPunct="1">
              <a:buFontTx/>
              <a:buAutoNum type="arabicPeriod"/>
            </a:pPr>
            <a:r>
              <a:rPr lang="en-US" altLang="en-US" dirty="0" smtClean="0">
                <a:latin typeface="Arial" panose="020B0604020202020204" pitchFamily="34" charset="0"/>
              </a:rPr>
              <a:t>Using f</a:t>
            </a:r>
            <a:r>
              <a:rPr lang="ja-JP" altLang="en-US" dirty="0" smtClean="0">
                <a:latin typeface="Arial" panose="020B0604020202020204" pitchFamily="34" charset="0"/>
              </a:rPr>
              <a:t>’</a:t>
            </a:r>
            <a:r>
              <a:rPr lang="en-US" altLang="ja-JP" dirty="0" smtClean="0">
                <a:latin typeface="Arial" panose="020B0604020202020204" pitchFamily="34" charset="0"/>
              </a:rPr>
              <a:t> to write an equation of the tangent line to a curve at a given point.</a:t>
            </a:r>
          </a:p>
          <a:p>
            <a:pPr marL="228600" indent="-228600" eaLnBrk="1" hangingPunct="1">
              <a:buFontTx/>
              <a:buAutoNum type="arabicPeriod"/>
            </a:pPr>
            <a:r>
              <a:rPr lang="en-US" altLang="en-US" dirty="0" smtClean="0">
                <a:latin typeface="Arial" panose="020B0604020202020204" pitchFamily="34" charset="0"/>
              </a:rPr>
              <a:t>Using f</a:t>
            </a:r>
            <a:r>
              <a:rPr lang="ja-JP" altLang="en-US" dirty="0" smtClean="0">
                <a:latin typeface="Arial" panose="020B0604020202020204" pitchFamily="34" charset="0"/>
              </a:rPr>
              <a:t>’</a:t>
            </a:r>
            <a:r>
              <a:rPr lang="en-US" altLang="ja-JP" dirty="0" smtClean="0">
                <a:latin typeface="Arial" panose="020B0604020202020204" pitchFamily="34" charset="0"/>
              </a:rPr>
              <a:t> as an approximate rate of change when working with discrete data.</a:t>
            </a:r>
          </a:p>
        </p:txBody>
      </p:sp>
    </p:spTree>
    <p:extLst>
      <p:ext uri="{BB962C8B-B14F-4D97-AF65-F5344CB8AC3E}">
        <p14:creationId xmlns:p14="http://schemas.microsoft.com/office/powerpoint/2010/main" val="510125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altLang="en-US" smtClean="0">
                <a:latin typeface="Arial" panose="020B0604020202020204" pitchFamily="34" charset="0"/>
              </a:rPr>
              <a:t>The concept of a differentiable function interpreted graphically, algebraically and descriptive.</a:t>
            </a:r>
          </a:p>
          <a:p>
            <a:pPr marL="228600" indent="-228600">
              <a:buFontTx/>
              <a:buAutoNum type="arabicPeriod"/>
            </a:pPr>
            <a:r>
              <a:rPr lang="en-US" altLang="en-US" smtClean="0">
                <a:latin typeface="Arial" panose="020B0604020202020204" pitchFamily="34" charset="0"/>
              </a:rPr>
              <a:t>Obtaining the derivative function f</a:t>
            </a:r>
            <a:r>
              <a:rPr lang="ja-JP" altLang="en-US" smtClean="0">
                <a:latin typeface="Arial" panose="020B0604020202020204" pitchFamily="34" charset="0"/>
              </a:rPr>
              <a:t>’</a:t>
            </a:r>
            <a:r>
              <a:rPr lang="en-US" altLang="ja-JP" smtClean="0">
                <a:latin typeface="Arial" panose="020B0604020202020204" pitchFamily="34" charset="0"/>
              </a:rPr>
              <a:t> by first considering the derivative at a point a and then a:= a variable such as x.</a:t>
            </a:r>
          </a:p>
          <a:p>
            <a:pPr marL="228600" indent="-228600">
              <a:buFontTx/>
              <a:buAutoNum type="arabicPeriod"/>
            </a:pPr>
            <a:r>
              <a:rPr lang="en-US" altLang="en-US" smtClean="0">
                <a:latin typeface="Arial" panose="020B0604020202020204" pitchFamily="34" charset="0"/>
              </a:rPr>
              <a:t>How a function can fail to be differentiable.</a:t>
            </a:r>
          </a:p>
          <a:p>
            <a:pPr marL="228600" indent="-228600">
              <a:buFontTx/>
              <a:buAutoNum type="arabicPeriod"/>
            </a:pPr>
            <a:r>
              <a:rPr lang="en-US" altLang="en-US" smtClean="0">
                <a:latin typeface="Arial" panose="020B0604020202020204" pitchFamily="34" charset="0"/>
              </a:rPr>
              <a:t>Second and higher derivatives.</a:t>
            </a: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ACA2944-1E90-4724-A21B-949D28C24AEA}" type="slidenum">
              <a:rPr lang="en-US" altLang="en-US" sz="1300" smtClean="0"/>
              <a:pPr/>
              <a:t>36</a:t>
            </a:fld>
            <a:endParaRPr lang="en-US" altLang="en-US" sz="1300" smtClean="0"/>
          </a:p>
        </p:txBody>
      </p:sp>
    </p:spTree>
    <p:extLst>
      <p:ext uri="{BB962C8B-B14F-4D97-AF65-F5344CB8AC3E}">
        <p14:creationId xmlns:p14="http://schemas.microsoft.com/office/powerpoint/2010/main" val="2531577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ChangeArrowheads="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US" altLang="en-US" smtClean="0">
              <a:latin typeface="Arial" panose="020B0604020202020204"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7CE5A5-FAF3-4ECF-B60E-DE3689A1CCD5}" type="slidenum">
              <a:rPr lang="en-US" altLang="en-US" sz="1300" smtClean="0"/>
              <a:pPr/>
              <a:t>37</a:t>
            </a:fld>
            <a:endParaRPr lang="en-US" altLang="en-US" sz="1300" smtClean="0"/>
          </a:p>
        </p:txBody>
      </p:sp>
    </p:spTree>
    <p:extLst>
      <p:ext uri="{BB962C8B-B14F-4D97-AF65-F5344CB8AC3E}">
        <p14:creationId xmlns:p14="http://schemas.microsoft.com/office/powerpoint/2010/main" val="394789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38</a:t>
            </a:fld>
            <a:endParaRPr lang="en-US"/>
          </a:p>
        </p:txBody>
      </p:sp>
    </p:spTree>
    <p:extLst>
      <p:ext uri="{BB962C8B-B14F-4D97-AF65-F5344CB8AC3E}">
        <p14:creationId xmlns:p14="http://schemas.microsoft.com/office/powerpoint/2010/main" val="144236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39</a:t>
            </a:fld>
            <a:endParaRPr lang="en-US"/>
          </a:p>
        </p:txBody>
      </p:sp>
    </p:spTree>
    <p:extLst>
      <p:ext uri="{BB962C8B-B14F-4D97-AF65-F5344CB8AC3E}">
        <p14:creationId xmlns:p14="http://schemas.microsoft.com/office/powerpoint/2010/main" val="2146674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ChangeArrowheads="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rPr>
              <a:t/>
            </a:r>
            <a:br>
              <a:rPr lang="en-US" smtClean="0">
                <a:latin typeface="Arial" panose="020B0604020202020204" pitchFamily="34" charset="0"/>
              </a:rPr>
            </a:br>
            <a:endParaRPr lang="en-US" altLang="en-US" smtClean="0">
              <a:latin typeface="Arial" panose="020B0604020202020204"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50D95C4-4834-4237-B046-C452ED9B1063}" type="slidenum">
              <a:rPr lang="en-US" altLang="en-US" sz="1300" smtClean="0"/>
              <a:pPr/>
              <a:t>40</a:t>
            </a:fld>
            <a:endParaRPr lang="en-US" altLang="en-US" sz="1300" smtClean="0"/>
          </a:p>
        </p:txBody>
      </p:sp>
    </p:spTree>
    <p:extLst>
      <p:ext uri="{BB962C8B-B14F-4D97-AF65-F5344CB8AC3E}">
        <p14:creationId xmlns:p14="http://schemas.microsoft.com/office/powerpoint/2010/main" val="3289249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ChangeArrowheads="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US" altLang="en-US" smtClean="0">
              <a:latin typeface="Arial" panose="020B0604020202020204" pitchFamily="34"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BFF7BF3-2264-4BC9-83F4-14F4FDD7C16A}" type="slidenum">
              <a:rPr lang="en-US" altLang="en-US" sz="1300" smtClean="0"/>
              <a:pPr/>
              <a:t>41</a:t>
            </a:fld>
            <a:endParaRPr lang="en-US" altLang="en-US" sz="1300" smtClean="0"/>
          </a:p>
        </p:txBody>
      </p:sp>
    </p:spTree>
    <p:extLst>
      <p:ext uri="{BB962C8B-B14F-4D97-AF65-F5344CB8AC3E}">
        <p14:creationId xmlns:p14="http://schemas.microsoft.com/office/powerpoint/2010/main" val="171251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ChangeArrowheads="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US" altLang="en-US" smtClean="0">
              <a:latin typeface="Arial" panose="020B0604020202020204"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1BA408E-4D89-446B-9B72-23E670552930}" type="slidenum">
              <a:rPr lang="en-US" altLang="en-US" sz="1300" smtClean="0"/>
              <a:pPr/>
              <a:t>42</a:t>
            </a:fld>
            <a:endParaRPr lang="en-US" altLang="en-US" sz="1300" smtClean="0"/>
          </a:p>
        </p:txBody>
      </p:sp>
    </p:spTree>
    <p:extLst>
      <p:ext uri="{BB962C8B-B14F-4D97-AF65-F5344CB8AC3E}">
        <p14:creationId xmlns:p14="http://schemas.microsoft.com/office/powerpoint/2010/main" val="42058354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ChangeArrowheads="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US" altLang="en-US" smtClean="0">
              <a:latin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105E07-F07F-4486-A709-B81D9804F136}" type="slidenum">
              <a:rPr lang="en-US" altLang="en-US" sz="1300" smtClean="0"/>
              <a:pPr/>
              <a:t>43</a:t>
            </a:fld>
            <a:endParaRPr lang="en-US" altLang="en-US" sz="1300" smtClean="0"/>
          </a:p>
        </p:txBody>
      </p:sp>
    </p:spTree>
    <p:extLst>
      <p:ext uri="{BB962C8B-B14F-4D97-AF65-F5344CB8AC3E}">
        <p14:creationId xmlns:p14="http://schemas.microsoft.com/office/powerpoint/2010/main" val="38573160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ChangeArrowheads="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E977CF1-F824-4159-B77C-B9FDB7E1B597}" type="slidenum">
              <a:rPr lang="en-US" altLang="en-US" sz="1300" smtClean="0"/>
              <a:pPr/>
              <a:t>44</a:t>
            </a:fld>
            <a:endParaRPr lang="en-US" altLang="en-US" sz="1300" smtClean="0"/>
          </a:p>
        </p:txBody>
      </p:sp>
    </p:spTree>
    <p:extLst>
      <p:ext uri="{BB962C8B-B14F-4D97-AF65-F5344CB8AC3E}">
        <p14:creationId xmlns:p14="http://schemas.microsoft.com/office/powerpoint/2010/main" val="780357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ChangeArrowheads="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US" altLang="en-US" smtClean="0">
              <a:latin typeface="Arial" panose="020B0604020202020204"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EF5F3F3-E7C8-4E95-8A59-B7324A6724CC}" type="slidenum">
              <a:rPr lang="en-US" altLang="en-US" sz="1300" smtClean="0"/>
              <a:pPr/>
              <a:t>45</a:t>
            </a:fld>
            <a:endParaRPr lang="en-US" altLang="en-US" sz="1300" smtClean="0"/>
          </a:p>
        </p:txBody>
      </p:sp>
    </p:spTree>
    <p:extLst>
      <p:ext uri="{BB962C8B-B14F-4D97-AF65-F5344CB8AC3E}">
        <p14:creationId xmlns:p14="http://schemas.microsoft.com/office/powerpoint/2010/main" val="3106947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4</a:t>
            </a:fld>
            <a:endParaRPr lang="en-US"/>
          </a:p>
        </p:txBody>
      </p:sp>
    </p:spTree>
    <p:extLst>
      <p:ext uri="{BB962C8B-B14F-4D97-AF65-F5344CB8AC3E}">
        <p14:creationId xmlns:p14="http://schemas.microsoft.com/office/powerpoint/2010/main" val="39327384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ChangeArrowheads="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US" altLang="en-US" smtClean="0">
              <a:latin typeface="Arial" panose="020B0604020202020204"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E4D746A-842B-4462-928E-A83E146507A2}" type="slidenum">
              <a:rPr lang="en-US" altLang="en-US" sz="1300" smtClean="0"/>
              <a:pPr/>
              <a:t>46</a:t>
            </a:fld>
            <a:endParaRPr lang="en-US" altLang="en-US" sz="1300" smtClean="0"/>
          </a:p>
        </p:txBody>
      </p:sp>
    </p:spTree>
    <p:extLst>
      <p:ext uri="{BB962C8B-B14F-4D97-AF65-F5344CB8AC3E}">
        <p14:creationId xmlns:p14="http://schemas.microsoft.com/office/powerpoint/2010/main" val="16253483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1BBA403-1038-4FCA-ACBC-9A5836FE4191}" type="slidenum">
              <a:rPr lang="en-US" altLang="en-US" sz="1300" smtClean="0"/>
              <a:pPr/>
              <a:t>47</a:t>
            </a:fld>
            <a:endParaRPr lang="en-US" altLang="en-US" sz="130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944744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EDF331-F83C-43A3-8C69-8B5D46942692}" type="slidenum">
              <a:rPr lang="en-US" altLang="en-US" sz="1300" smtClean="0"/>
              <a:pPr/>
              <a:t>48</a:t>
            </a:fld>
            <a:endParaRPr lang="en-US" altLang="en-US" sz="130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rPr>
              <a:t>Using f</a:t>
            </a:r>
            <a:r>
              <a:rPr lang="ja-JP" altLang="en-US" dirty="0" smtClean="0">
                <a:latin typeface="Arial" panose="020B0604020202020204" pitchFamily="34" charset="0"/>
              </a:rPr>
              <a:t>’</a:t>
            </a:r>
            <a:r>
              <a:rPr lang="en-US" altLang="ja-JP" dirty="0" smtClean="0">
                <a:latin typeface="Arial" panose="020B0604020202020204" pitchFamily="34" charset="0"/>
              </a:rPr>
              <a:t> as an approximate rate of change when working with discrete data.</a:t>
            </a: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20329684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CDAC3D1-04E8-4F57-9094-99D289577A70}" type="slidenum">
              <a:rPr lang="en-US" altLang="en-US" sz="1300" smtClean="0"/>
              <a:pPr/>
              <a:t>49</a:t>
            </a:fld>
            <a:endParaRPr lang="en-US" altLang="en-US" sz="130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5424437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77A8C13-90D9-4038-B5EE-3DC7D1F1A9CF}" type="slidenum">
              <a:rPr lang="en-US" altLang="en-US" sz="1300" smtClean="0"/>
              <a:pPr/>
              <a:t>50</a:t>
            </a:fld>
            <a:endParaRPr lang="en-US" altLang="en-US" sz="130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436027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ChangeArrowheads="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altLang="en-US" smtClean="0">
                <a:latin typeface="Arial" panose="020B0604020202020204" pitchFamily="34" charset="0"/>
              </a:rPr>
              <a:t>The concept of a differentiable function interpreted graphically, algebraically and descriptive.</a:t>
            </a:r>
          </a:p>
          <a:p>
            <a:pPr marL="228600" indent="-228600">
              <a:buFontTx/>
              <a:buAutoNum type="arabicPeriod"/>
            </a:pPr>
            <a:r>
              <a:rPr lang="en-US" altLang="en-US" smtClean="0">
                <a:latin typeface="Arial" panose="020B0604020202020204" pitchFamily="34" charset="0"/>
              </a:rPr>
              <a:t>Obtaining the derivative function f</a:t>
            </a:r>
            <a:r>
              <a:rPr lang="ja-JP" altLang="en-US" smtClean="0">
                <a:latin typeface="Arial" panose="020B0604020202020204" pitchFamily="34" charset="0"/>
              </a:rPr>
              <a:t>’</a:t>
            </a:r>
            <a:r>
              <a:rPr lang="en-US" altLang="ja-JP" smtClean="0">
                <a:latin typeface="Arial" panose="020B0604020202020204" pitchFamily="34" charset="0"/>
              </a:rPr>
              <a:t> by first considering the derivative at a point a and then a:= a variable such as x.</a:t>
            </a:r>
          </a:p>
          <a:p>
            <a:pPr marL="228600" indent="-228600">
              <a:buFontTx/>
              <a:buAutoNum type="arabicPeriod"/>
            </a:pPr>
            <a:r>
              <a:rPr lang="en-US" altLang="en-US" smtClean="0">
                <a:latin typeface="Arial" panose="020B0604020202020204" pitchFamily="34" charset="0"/>
              </a:rPr>
              <a:t>How a function can fail to be differentiable.</a:t>
            </a:r>
          </a:p>
          <a:p>
            <a:pPr marL="228600" indent="-228600">
              <a:buFontTx/>
              <a:buAutoNum type="arabicPeriod"/>
            </a:pPr>
            <a:r>
              <a:rPr lang="en-US" altLang="en-US" smtClean="0">
                <a:latin typeface="Arial" panose="020B0604020202020204" pitchFamily="34" charset="0"/>
              </a:rPr>
              <a:t>Second and higher derivatives.</a:t>
            </a: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6217C00-0804-4AF9-8334-FC2BB17C075C}" type="slidenum">
              <a:rPr lang="en-US" altLang="en-US" sz="1300" smtClean="0"/>
              <a:pPr/>
              <a:t>54</a:t>
            </a:fld>
            <a:endParaRPr lang="en-US" altLang="en-US" sz="1300" smtClean="0"/>
          </a:p>
        </p:txBody>
      </p:sp>
    </p:spTree>
    <p:extLst>
      <p:ext uri="{BB962C8B-B14F-4D97-AF65-F5344CB8AC3E}">
        <p14:creationId xmlns:p14="http://schemas.microsoft.com/office/powerpoint/2010/main" val="16323231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ChangeArrowheads="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dy/dx is y</a:t>
            </a:r>
            <a:r>
              <a:rPr lang="ja-JP" altLang="en-US" smtClean="0">
                <a:latin typeface="Arial" panose="020B0604020202020204" pitchFamily="34" charset="0"/>
              </a:rPr>
              <a:t>’</a:t>
            </a:r>
            <a:r>
              <a:rPr lang="en-US" altLang="ja-JP" smtClean="0">
                <a:latin typeface="Arial" panose="020B0604020202020204" pitchFamily="34" charset="0"/>
              </a:rPr>
              <a:t> dependent on x</a:t>
            </a:r>
          </a:p>
          <a:p>
            <a:r>
              <a:rPr lang="en-US" altLang="en-US" smtClean="0">
                <a:latin typeface="Arial" panose="020B0604020202020204" pitchFamily="34" charset="0"/>
              </a:rPr>
              <a:t>dy/du is y</a:t>
            </a:r>
            <a:r>
              <a:rPr lang="ja-JP" altLang="en-US" smtClean="0">
                <a:latin typeface="Arial" panose="020B0604020202020204" pitchFamily="34" charset="0"/>
              </a:rPr>
              <a:t>’</a:t>
            </a:r>
            <a:r>
              <a:rPr lang="en-US" altLang="ja-JP" smtClean="0">
                <a:latin typeface="Arial" panose="020B0604020202020204" pitchFamily="34" charset="0"/>
              </a:rPr>
              <a:t> dependent on u</a:t>
            </a:r>
          </a:p>
          <a:p>
            <a:r>
              <a:rPr lang="en-US" altLang="en-US" smtClean="0">
                <a:latin typeface="Arial" panose="020B0604020202020204" pitchFamily="34" charset="0"/>
              </a:rPr>
              <a:t>du/dx is u</a:t>
            </a:r>
            <a:r>
              <a:rPr lang="ja-JP" altLang="en-US" smtClean="0">
                <a:latin typeface="Arial" panose="020B0604020202020204" pitchFamily="34" charset="0"/>
              </a:rPr>
              <a:t>’</a:t>
            </a:r>
            <a:r>
              <a:rPr lang="en-US" altLang="ja-JP" smtClean="0">
                <a:latin typeface="Arial" panose="020B0604020202020204" pitchFamily="34" charset="0"/>
              </a:rPr>
              <a:t> dependent on x</a:t>
            </a:r>
          </a:p>
          <a:p>
            <a:r>
              <a:rPr lang="ja-JP" altLang="en-US" smtClean="0">
                <a:latin typeface="Arial" panose="020B0604020202020204" pitchFamily="34" charset="0"/>
              </a:rPr>
              <a:t>“</a:t>
            </a:r>
            <a:r>
              <a:rPr lang="en-US" altLang="ja-JP" smtClean="0">
                <a:latin typeface="Arial" panose="020B0604020202020204" pitchFamily="34" charset="0"/>
              </a:rPr>
              <a:t>/</a:t>
            </a:r>
            <a:r>
              <a:rPr lang="ja-JP" altLang="en-US" smtClean="0">
                <a:latin typeface="Arial" panose="020B0604020202020204" pitchFamily="34" charset="0"/>
              </a:rPr>
              <a:t>”</a:t>
            </a:r>
            <a:r>
              <a:rPr lang="en-US" altLang="ja-JP" smtClean="0">
                <a:latin typeface="Arial" panose="020B0604020202020204" pitchFamily="34" charset="0"/>
              </a:rPr>
              <a:t> is not division.</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636254-E115-4CF6-B7E1-247AECAC18F2}" type="slidenum">
              <a:rPr lang="en-US" altLang="en-US" sz="1300" smtClean="0"/>
              <a:pPr/>
              <a:t>55</a:t>
            </a:fld>
            <a:endParaRPr lang="en-US" altLang="en-US" sz="1300" smtClean="0"/>
          </a:p>
        </p:txBody>
      </p:sp>
    </p:spTree>
    <p:extLst>
      <p:ext uri="{BB962C8B-B14F-4D97-AF65-F5344CB8AC3E}">
        <p14:creationId xmlns:p14="http://schemas.microsoft.com/office/powerpoint/2010/main" val="364498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56</a:t>
            </a:fld>
            <a:endParaRPr lang="en-US"/>
          </a:p>
        </p:txBody>
      </p:sp>
    </p:spTree>
    <p:extLst>
      <p:ext uri="{BB962C8B-B14F-4D97-AF65-F5344CB8AC3E}">
        <p14:creationId xmlns:p14="http://schemas.microsoft.com/office/powerpoint/2010/main" val="478643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57</a:t>
            </a:fld>
            <a:endParaRPr lang="en-US"/>
          </a:p>
        </p:txBody>
      </p:sp>
    </p:spTree>
    <p:extLst>
      <p:ext uri="{BB962C8B-B14F-4D97-AF65-F5344CB8AC3E}">
        <p14:creationId xmlns:p14="http://schemas.microsoft.com/office/powerpoint/2010/main" val="21592936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58</a:t>
            </a:fld>
            <a:endParaRPr lang="en-US"/>
          </a:p>
        </p:txBody>
      </p:sp>
    </p:spTree>
    <p:extLst>
      <p:ext uri="{BB962C8B-B14F-4D97-AF65-F5344CB8AC3E}">
        <p14:creationId xmlns:p14="http://schemas.microsoft.com/office/powerpoint/2010/main" val="108979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5</a:t>
            </a:fld>
            <a:endParaRPr lang="en-US"/>
          </a:p>
        </p:txBody>
      </p:sp>
    </p:spTree>
    <p:extLst>
      <p:ext uri="{BB962C8B-B14F-4D97-AF65-F5344CB8AC3E}">
        <p14:creationId xmlns:p14="http://schemas.microsoft.com/office/powerpoint/2010/main" val="25190404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59</a:t>
            </a:fld>
            <a:endParaRPr lang="en-US"/>
          </a:p>
        </p:txBody>
      </p:sp>
    </p:spTree>
    <p:extLst>
      <p:ext uri="{BB962C8B-B14F-4D97-AF65-F5344CB8AC3E}">
        <p14:creationId xmlns:p14="http://schemas.microsoft.com/office/powerpoint/2010/main" val="36097166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ChangeArrowheads="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6862B2-EDA1-4548-B01C-72F87B149158}" type="slidenum">
              <a:rPr lang="en-US" altLang="en-US" sz="1300" smtClean="0"/>
              <a:pPr/>
              <a:t>63</a:t>
            </a:fld>
            <a:endParaRPr lang="en-US" altLang="en-US" sz="1300" smtClean="0"/>
          </a:p>
        </p:txBody>
      </p:sp>
    </p:spTree>
    <p:extLst>
      <p:ext uri="{BB962C8B-B14F-4D97-AF65-F5344CB8AC3E}">
        <p14:creationId xmlns:p14="http://schemas.microsoft.com/office/powerpoint/2010/main" val="39515030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ChangeArrowheads="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altLang="en-US" smtClean="0">
                <a:latin typeface="Arial" panose="020B0604020202020204" pitchFamily="34" charset="0"/>
              </a:rPr>
              <a:t>What is implicit function?</a:t>
            </a:r>
          </a:p>
          <a:p>
            <a:pPr marL="228600" indent="-228600">
              <a:buFontTx/>
              <a:buAutoNum type="arabicPeriod"/>
            </a:pPr>
            <a:r>
              <a:rPr lang="en-US" altLang="en-US" smtClean="0">
                <a:latin typeface="Arial" panose="020B0604020202020204" pitchFamily="34" charset="0"/>
              </a:rPr>
              <a:t>The technique of implicit differentiation</a:t>
            </a: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71A5C2-D9B5-4218-BBEE-64BE841362EE}" type="slidenum">
              <a:rPr lang="en-US" altLang="en-US" sz="1300" smtClean="0"/>
              <a:pPr/>
              <a:t>64</a:t>
            </a:fld>
            <a:endParaRPr lang="en-US" altLang="en-US" sz="1300" smtClean="0"/>
          </a:p>
        </p:txBody>
      </p:sp>
    </p:spTree>
    <p:extLst>
      <p:ext uri="{BB962C8B-B14F-4D97-AF65-F5344CB8AC3E}">
        <p14:creationId xmlns:p14="http://schemas.microsoft.com/office/powerpoint/2010/main" val="42475638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en-US" altLang="en-US" smtClean="0">
              <a:latin typeface="Arial" panose="020B0604020202020204" pitchFamily="34"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E251769-FF6D-460C-8473-2B0179FD551A}" type="slidenum">
              <a:rPr lang="en-US" altLang="en-US" sz="1300" smtClean="0"/>
              <a:pPr/>
              <a:t>65</a:t>
            </a:fld>
            <a:endParaRPr lang="en-US" altLang="en-US" sz="1300" smtClean="0"/>
          </a:p>
        </p:txBody>
      </p:sp>
    </p:spTree>
    <p:extLst>
      <p:ext uri="{BB962C8B-B14F-4D97-AF65-F5344CB8AC3E}">
        <p14:creationId xmlns:p14="http://schemas.microsoft.com/office/powerpoint/2010/main" val="32158089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a:p>
            <a:endParaRPr lang="en-US" smtClean="0">
              <a:latin typeface="Arial" panose="020B0604020202020204" pitchFamily="34" charset="0"/>
            </a:endParaRP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ECB2C04-D195-48CA-8546-1231937F3659}" type="slidenum">
              <a:rPr lang="en-US" sz="1300" smtClean="0"/>
              <a:pPr/>
              <a:t>69</a:t>
            </a:fld>
            <a:endParaRPr lang="en-US" sz="1300" smtClean="0"/>
          </a:p>
        </p:txBody>
      </p:sp>
    </p:spTree>
    <p:extLst>
      <p:ext uri="{BB962C8B-B14F-4D97-AF65-F5344CB8AC3E}">
        <p14:creationId xmlns:p14="http://schemas.microsoft.com/office/powerpoint/2010/main" val="14841472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75</a:t>
            </a:fld>
            <a:endParaRPr lang="en-US"/>
          </a:p>
        </p:txBody>
      </p:sp>
    </p:spTree>
    <p:extLst>
      <p:ext uri="{BB962C8B-B14F-4D97-AF65-F5344CB8AC3E}">
        <p14:creationId xmlns:p14="http://schemas.microsoft.com/office/powerpoint/2010/main" val="3615854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6</a:t>
            </a:fld>
            <a:endParaRPr lang="en-US"/>
          </a:p>
        </p:txBody>
      </p:sp>
    </p:spTree>
    <p:extLst>
      <p:ext uri="{BB962C8B-B14F-4D97-AF65-F5344CB8AC3E}">
        <p14:creationId xmlns:p14="http://schemas.microsoft.com/office/powerpoint/2010/main" val="376807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0CE12-793D-46EA-A663-F47B0F684E64}" type="slidenum">
              <a:rPr lang="en-US" smtClean="0"/>
              <a:t>7</a:t>
            </a:fld>
            <a:endParaRPr lang="en-US"/>
          </a:p>
        </p:txBody>
      </p:sp>
    </p:spTree>
    <p:extLst>
      <p:ext uri="{BB962C8B-B14F-4D97-AF65-F5344CB8AC3E}">
        <p14:creationId xmlns:p14="http://schemas.microsoft.com/office/powerpoint/2010/main" val="3708457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Maple to illustrate.</a:t>
            </a:r>
          </a:p>
        </p:txBody>
      </p:sp>
      <p:sp>
        <p:nvSpPr>
          <p:cNvPr id="4" name="Slide Number Placeholder 3"/>
          <p:cNvSpPr>
            <a:spLocks noGrp="1"/>
          </p:cNvSpPr>
          <p:nvPr>
            <p:ph type="sldNum" sz="quarter" idx="10"/>
          </p:nvPr>
        </p:nvSpPr>
        <p:spPr/>
        <p:txBody>
          <a:bodyPr/>
          <a:lstStyle/>
          <a:p>
            <a:fld id="{C8B0CE12-793D-46EA-A663-F47B0F684E64}" type="slidenum">
              <a:rPr lang="en-US" smtClean="0"/>
              <a:t>8</a:t>
            </a:fld>
            <a:endParaRPr lang="en-US"/>
          </a:p>
        </p:txBody>
      </p:sp>
    </p:spTree>
    <p:extLst>
      <p:ext uri="{BB962C8B-B14F-4D97-AF65-F5344CB8AC3E}">
        <p14:creationId xmlns:p14="http://schemas.microsoft.com/office/powerpoint/2010/main" val="323904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B1768E-AA6B-46F2-9DF3-752933032FA3}" type="slidenum">
              <a:rPr lang="en-US" altLang="en-US" sz="1300" smtClean="0"/>
              <a:pPr/>
              <a:t>9</a:t>
            </a:fld>
            <a:endParaRPr lang="en-US" altLang="en-US" sz="130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03182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22CCCEB-59AA-487B-B048-D6F64E01C4A1}"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3296024E-4C08-4173-B702-8F206CF64FDF}"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2CCCEB-59AA-487B-B048-D6F64E01C4A1}"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6024E-4C08-4173-B702-8F206CF64F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CCCEB-59AA-487B-B048-D6F64E01C4A1}"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6024E-4C08-4173-B702-8F206CF64FD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9247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511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2CCCEB-59AA-487B-B048-D6F64E01C4A1}"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6024E-4C08-4173-B702-8F206CF64F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22CCCEB-59AA-487B-B048-D6F64E01C4A1}" type="datetimeFigureOut">
              <a:rPr lang="en-US" smtClean="0"/>
              <a:t>1/8/2022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6024E-4C08-4173-B702-8F206CF64FDF}"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CCCEB-59AA-487B-B048-D6F64E01C4A1}"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6024E-4C08-4173-B702-8F206CF64F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CCCEB-59AA-487B-B048-D6F64E01C4A1}" type="datetimeFigureOut">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6024E-4C08-4173-B702-8F206CF64F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2CCCEB-59AA-487B-B048-D6F64E01C4A1}" type="datetimeFigureOut">
              <a:rPr lang="en-US" smtClean="0"/>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6024E-4C08-4173-B702-8F206CF64F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22CCCEB-59AA-487B-B048-D6F64E01C4A1}" type="datetimeFigureOut">
              <a:rPr lang="en-US" smtClean="0"/>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6024E-4C08-4173-B702-8F206CF64F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CCCEB-59AA-487B-B048-D6F64E01C4A1}"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6024E-4C08-4173-B702-8F206CF64FDF}"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322CCCEB-59AA-487B-B048-D6F64E01C4A1}" type="datetimeFigureOut">
              <a:rPr lang="en-US" smtClean="0"/>
              <a:t>1/8/2022</a:t>
            </a:fld>
            <a:endParaRPr lang="en-US"/>
          </a:p>
        </p:txBody>
      </p:sp>
      <p:sp>
        <p:nvSpPr>
          <p:cNvPr id="7" name="Slide Number Placeholder 6"/>
          <p:cNvSpPr>
            <a:spLocks noGrp="1"/>
          </p:cNvSpPr>
          <p:nvPr>
            <p:ph type="sldNum" sz="quarter" idx="12"/>
          </p:nvPr>
        </p:nvSpPr>
        <p:spPr/>
        <p:txBody>
          <a:bodyPr/>
          <a:lstStyle/>
          <a:p>
            <a:fld id="{3296024E-4C08-4173-B702-8F206CF64FDF}"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22CCCEB-59AA-487B-B048-D6F64E01C4A1}" type="datetimeFigureOut">
              <a:rPr lang="en-US" smtClean="0"/>
              <a:t>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3296024E-4C08-4173-B702-8F206CF64FDF}"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21.w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23.e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25.wmf"/><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8.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27.w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9.e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0.wmf"/><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3.wmf"/></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5.jpeg"/><Relationship Id="rId5" Type="http://schemas.openxmlformats.org/officeDocument/2006/relationships/image" Target="../media/image34.emf"/><Relationship Id="rId4"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7.wmf"/><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notesSlide" Target="../notesSlides/notesSlide29.xml"/><Relationship Id="rId7"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44.wmf"/><Relationship Id="rId5" Type="http://schemas.openxmlformats.org/officeDocument/2006/relationships/oleObject" Target="../embeddings/oleObject26.bin"/><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slideLayout" Target="../slideLayouts/slideLayout13.xml"/><Relationship Id="rId1" Type="http://schemas.openxmlformats.org/officeDocument/2006/relationships/vmlDrawing" Target="../drawings/vmlDrawing18.vml"/><Relationship Id="rId5" Type="http://schemas.openxmlformats.org/officeDocument/2006/relationships/image" Target="../media/image47.wmf"/><Relationship Id="rId4" Type="http://schemas.openxmlformats.org/officeDocument/2006/relationships/oleObject" Target="../embeddings/oleObject28.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35.xml"/><Relationship Id="rId7" Type="http://schemas.openxmlformats.org/officeDocument/2006/relationships/image" Target="../media/image50.w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oleObject" Target="../embeddings/oleObject30.bin"/><Relationship Id="rId5" Type="http://schemas.openxmlformats.org/officeDocument/2006/relationships/image" Target="../media/image49.wmf"/><Relationship Id="rId4" Type="http://schemas.openxmlformats.org/officeDocument/2006/relationships/oleObject" Target="../embeddings/oleObject29.bin"/><Relationship Id="rId9" Type="http://schemas.openxmlformats.org/officeDocument/2006/relationships/image" Target="../media/image51.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53.wmf"/><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oleObject" Target="../embeddings/oleObject33.bin"/><Relationship Id="rId5" Type="http://schemas.openxmlformats.org/officeDocument/2006/relationships/image" Target="../media/image52.wmf"/><Relationship Id="rId4" Type="http://schemas.openxmlformats.org/officeDocument/2006/relationships/oleObject" Target="../embeddings/oleObject32.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55.w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oleObject" Target="../embeddings/oleObject35.bin"/><Relationship Id="rId5" Type="http://schemas.openxmlformats.org/officeDocument/2006/relationships/image" Target="../media/image54.wmf"/><Relationship Id="rId4" Type="http://schemas.openxmlformats.org/officeDocument/2006/relationships/oleObject" Target="../embeddings/oleObject34.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59.jpe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8.jpeg"/><Relationship Id="rId5" Type="http://schemas.openxmlformats.org/officeDocument/2006/relationships/image" Target="../media/image57.emf"/><Relationship Id="rId4" Type="http://schemas.openxmlformats.org/officeDocument/2006/relationships/oleObject" Target="../embeddings/oleObject36.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1.jpeg"/><Relationship Id="rId5" Type="http://schemas.openxmlformats.org/officeDocument/2006/relationships/image" Target="../media/image60.wmf"/><Relationship Id="rId4" Type="http://schemas.openxmlformats.org/officeDocument/2006/relationships/oleObject" Target="../embeddings/oleObject3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4.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24.vml"/><Relationship Id="rId5" Type="http://schemas.openxmlformats.org/officeDocument/2006/relationships/image" Target="../media/image63.jpeg"/><Relationship Id="rId4" Type="http://schemas.openxmlformats.org/officeDocument/2006/relationships/image" Target="../media/image62.wmf"/></Relationships>
</file>

<file path=ppt/slides/_rels/slide52.xml.rels><?xml version="1.0" encoding="UTF-8" standalone="yes"?>
<Relationships xmlns="http://schemas.openxmlformats.org/package/2006/relationships"><Relationship Id="rId13" Type="http://schemas.openxmlformats.org/officeDocument/2006/relationships/oleObject" Target="../embeddings/oleObject44.bin"/><Relationship Id="rId18" Type="http://schemas.openxmlformats.org/officeDocument/2006/relationships/image" Target="../media/image69.wmf"/><Relationship Id="rId26" Type="http://schemas.openxmlformats.org/officeDocument/2006/relationships/oleObject" Target="../embeddings/oleObject54.bin"/><Relationship Id="rId39" Type="http://schemas.openxmlformats.org/officeDocument/2006/relationships/oleObject" Target="../embeddings/oleObject62.bin"/><Relationship Id="rId21" Type="http://schemas.openxmlformats.org/officeDocument/2006/relationships/oleObject" Target="../embeddings/oleObject50.bin"/><Relationship Id="rId34" Type="http://schemas.openxmlformats.org/officeDocument/2006/relationships/image" Target="../media/image74.wmf"/><Relationship Id="rId7" Type="http://schemas.openxmlformats.org/officeDocument/2006/relationships/oleObject" Target="../embeddings/oleObject41.bin"/><Relationship Id="rId12" Type="http://schemas.openxmlformats.org/officeDocument/2006/relationships/image" Target="../media/image68.wmf"/><Relationship Id="rId17" Type="http://schemas.openxmlformats.org/officeDocument/2006/relationships/oleObject" Target="../embeddings/oleObject48.bin"/><Relationship Id="rId25" Type="http://schemas.openxmlformats.org/officeDocument/2006/relationships/oleObject" Target="../embeddings/oleObject53.bin"/><Relationship Id="rId33" Type="http://schemas.openxmlformats.org/officeDocument/2006/relationships/oleObject" Target="../embeddings/oleObject59.bin"/><Relationship Id="rId38" Type="http://schemas.openxmlformats.org/officeDocument/2006/relationships/image" Target="../media/image76.wmf"/><Relationship Id="rId2" Type="http://schemas.openxmlformats.org/officeDocument/2006/relationships/slideLayout" Target="../slideLayouts/slideLayout6.xml"/><Relationship Id="rId16" Type="http://schemas.openxmlformats.org/officeDocument/2006/relationships/oleObject" Target="../embeddings/oleObject47.bin"/><Relationship Id="rId20" Type="http://schemas.openxmlformats.org/officeDocument/2006/relationships/image" Target="../media/image70.wmf"/><Relationship Id="rId29" Type="http://schemas.openxmlformats.org/officeDocument/2006/relationships/oleObject" Target="../embeddings/oleObject57.bin"/><Relationship Id="rId1" Type="http://schemas.openxmlformats.org/officeDocument/2006/relationships/vmlDrawing" Target="../drawings/vmlDrawing25.vml"/><Relationship Id="rId6" Type="http://schemas.openxmlformats.org/officeDocument/2006/relationships/image" Target="../media/image65.wmf"/><Relationship Id="rId11" Type="http://schemas.openxmlformats.org/officeDocument/2006/relationships/oleObject" Target="../embeddings/oleObject43.bin"/><Relationship Id="rId24" Type="http://schemas.openxmlformats.org/officeDocument/2006/relationships/oleObject" Target="../embeddings/oleObject52.bin"/><Relationship Id="rId32" Type="http://schemas.openxmlformats.org/officeDocument/2006/relationships/image" Target="../media/image73.wmf"/><Relationship Id="rId37" Type="http://schemas.openxmlformats.org/officeDocument/2006/relationships/oleObject" Target="../embeddings/oleObject61.bin"/><Relationship Id="rId40" Type="http://schemas.openxmlformats.org/officeDocument/2006/relationships/image" Target="../media/image77.wmf"/><Relationship Id="rId5" Type="http://schemas.openxmlformats.org/officeDocument/2006/relationships/oleObject" Target="../embeddings/oleObject40.bin"/><Relationship Id="rId15" Type="http://schemas.openxmlformats.org/officeDocument/2006/relationships/oleObject" Target="../embeddings/oleObject46.bin"/><Relationship Id="rId23" Type="http://schemas.openxmlformats.org/officeDocument/2006/relationships/oleObject" Target="../embeddings/oleObject51.bin"/><Relationship Id="rId28" Type="http://schemas.openxmlformats.org/officeDocument/2006/relationships/oleObject" Target="../embeddings/oleObject56.bin"/><Relationship Id="rId36" Type="http://schemas.openxmlformats.org/officeDocument/2006/relationships/image" Target="../media/image75.wmf"/><Relationship Id="rId10" Type="http://schemas.openxmlformats.org/officeDocument/2006/relationships/image" Target="../media/image67.wmf"/><Relationship Id="rId19" Type="http://schemas.openxmlformats.org/officeDocument/2006/relationships/oleObject" Target="../embeddings/oleObject49.bin"/><Relationship Id="rId31" Type="http://schemas.openxmlformats.org/officeDocument/2006/relationships/oleObject" Target="../embeddings/oleObject58.bin"/><Relationship Id="rId4" Type="http://schemas.openxmlformats.org/officeDocument/2006/relationships/image" Target="../media/image64.wmf"/><Relationship Id="rId9" Type="http://schemas.openxmlformats.org/officeDocument/2006/relationships/oleObject" Target="../embeddings/oleObject42.bin"/><Relationship Id="rId14" Type="http://schemas.openxmlformats.org/officeDocument/2006/relationships/oleObject" Target="../embeddings/oleObject45.bin"/><Relationship Id="rId22" Type="http://schemas.openxmlformats.org/officeDocument/2006/relationships/image" Target="../media/image71.wmf"/><Relationship Id="rId27" Type="http://schemas.openxmlformats.org/officeDocument/2006/relationships/oleObject" Target="../embeddings/oleObject55.bin"/><Relationship Id="rId30" Type="http://schemas.openxmlformats.org/officeDocument/2006/relationships/image" Target="../media/image72.wmf"/><Relationship Id="rId35" Type="http://schemas.openxmlformats.org/officeDocument/2006/relationships/oleObject" Target="../embeddings/oleObject60.bin"/><Relationship Id="rId8" Type="http://schemas.openxmlformats.org/officeDocument/2006/relationships/image" Target="../media/image66.wmf"/><Relationship Id="rId3" Type="http://schemas.openxmlformats.org/officeDocument/2006/relationships/oleObject" Target="../embeddings/oleObject39.bin"/></Relationships>
</file>

<file path=ppt/slides/_rels/slide53.xml.rels><?xml version="1.0" encoding="UTF-8" standalone="yes"?>
<Relationships xmlns="http://schemas.openxmlformats.org/package/2006/relationships"><Relationship Id="rId13" Type="http://schemas.openxmlformats.org/officeDocument/2006/relationships/oleObject" Target="../embeddings/oleObject68.bin"/><Relationship Id="rId18" Type="http://schemas.openxmlformats.org/officeDocument/2006/relationships/oleObject" Target="../embeddings/oleObject71.bin"/><Relationship Id="rId26" Type="http://schemas.openxmlformats.org/officeDocument/2006/relationships/image" Target="../media/image85.wmf"/><Relationship Id="rId39" Type="http://schemas.openxmlformats.org/officeDocument/2006/relationships/oleObject" Target="../embeddings/oleObject85.bin"/><Relationship Id="rId21" Type="http://schemas.openxmlformats.org/officeDocument/2006/relationships/oleObject" Target="../embeddings/oleObject74.bin"/><Relationship Id="rId34" Type="http://schemas.openxmlformats.org/officeDocument/2006/relationships/image" Target="../media/image89.wmf"/><Relationship Id="rId42" Type="http://schemas.openxmlformats.org/officeDocument/2006/relationships/image" Target="../media/image93.wmf"/><Relationship Id="rId7" Type="http://schemas.openxmlformats.org/officeDocument/2006/relationships/oleObject" Target="../embeddings/oleObject65.bin"/><Relationship Id="rId2" Type="http://schemas.openxmlformats.org/officeDocument/2006/relationships/slideLayout" Target="../slideLayouts/slideLayout6.xml"/><Relationship Id="rId16" Type="http://schemas.openxmlformats.org/officeDocument/2006/relationships/image" Target="../media/image84.wmf"/><Relationship Id="rId20" Type="http://schemas.openxmlformats.org/officeDocument/2006/relationships/oleObject" Target="../embeddings/oleObject73.bin"/><Relationship Id="rId29" Type="http://schemas.openxmlformats.org/officeDocument/2006/relationships/oleObject" Target="../embeddings/oleObject80.bin"/><Relationship Id="rId41" Type="http://schemas.openxmlformats.org/officeDocument/2006/relationships/oleObject" Target="../embeddings/oleObject86.bin"/><Relationship Id="rId1" Type="http://schemas.openxmlformats.org/officeDocument/2006/relationships/vmlDrawing" Target="../drawings/vmlDrawing26.vml"/><Relationship Id="rId6" Type="http://schemas.openxmlformats.org/officeDocument/2006/relationships/image" Target="../media/image79.wmf"/><Relationship Id="rId11" Type="http://schemas.openxmlformats.org/officeDocument/2006/relationships/oleObject" Target="../embeddings/oleObject67.bin"/><Relationship Id="rId24" Type="http://schemas.openxmlformats.org/officeDocument/2006/relationships/oleObject" Target="../embeddings/oleObject77.bin"/><Relationship Id="rId32" Type="http://schemas.openxmlformats.org/officeDocument/2006/relationships/image" Target="../media/image88.wmf"/><Relationship Id="rId37" Type="http://schemas.openxmlformats.org/officeDocument/2006/relationships/oleObject" Target="../embeddings/oleObject84.bin"/><Relationship Id="rId40" Type="http://schemas.openxmlformats.org/officeDocument/2006/relationships/image" Target="../media/image92.wmf"/><Relationship Id="rId5" Type="http://schemas.openxmlformats.org/officeDocument/2006/relationships/oleObject" Target="../embeddings/oleObject64.bin"/><Relationship Id="rId15" Type="http://schemas.openxmlformats.org/officeDocument/2006/relationships/oleObject" Target="../embeddings/oleObject69.bin"/><Relationship Id="rId23" Type="http://schemas.openxmlformats.org/officeDocument/2006/relationships/oleObject" Target="../embeddings/oleObject76.bin"/><Relationship Id="rId28" Type="http://schemas.openxmlformats.org/officeDocument/2006/relationships/image" Target="../media/image86.wmf"/><Relationship Id="rId36" Type="http://schemas.openxmlformats.org/officeDocument/2006/relationships/image" Target="../media/image90.wmf"/><Relationship Id="rId10" Type="http://schemas.openxmlformats.org/officeDocument/2006/relationships/image" Target="../media/image81.wmf"/><Relationship Id="rId19" Type="http://schemas.openxmlformats.org/officeDocument/2006/relationships/oleObject" Target="../embeddings/oleObject72.bin"/><Relationship Id="rId31" Type="http://schemas.openxmlformats.org/officeDocument/2006/relationships/oleObject" Target="../embeddings/oleObject81.bin"/><Relationship Id="rId4" Type="http://schemas.openxmlformats.org/officeDocument/2006/relationships/image" Target="../media/image78.wmf"/><Relationship Id="rId9" Type="http://schemas.openxmlformats.org/officeDocument/2006/relationships/oleObject" Target="../embeddings/oleObject66.bin"/><Relationship Id="rId14" Type="http://schemas.openxmlformats.org/officeDocument/2006/relationships/image" Target="../media/image83.wmf"/><Relationship Id="rId22" Type="http://schemas.openxmlformats.org/officeDocument/2006/relationships/oleObject" Target="../embeddings/oleObject75.bin"/><Relationship Id="rId27" Type="http://schemas.openxmlformats.org/officeDocument/2006/relationships/oleObject" Target="../embeddings/oleObject79.bin"/><Relationship Id="rId30" Type="http://schemas.openxmlformats.org/officeDocument/2006/relationships/image" Target="../media/image87.wmf"/><Relationship Id="rId35" Type="http://schemas.openxmlformats.org/officeDocument/2006/relationships/oleObject" Target="../embeddings/oleObject83.bin"/><Relationship Id="rId8" Type="http://schemas.openxmlformats.org/officeDocument/2006/relationships/image" Target="../media/image80.wmf"/><Relationship Id="rId3" Type="http://schemas.openxmlformats.org/officeDocument/2006/relationships/oleObject" Target="../embeddings/oleObject63.bin"/><Relationship Id="rId12" Type="http://schemas.openxmlformats.org/officeDocument/2006/relationships/image" Target="../media/image82.wmf"/><Relationship Id="rId17" Type="http://schemas.openxmlformats.org/officeDocument/2006/relationships/oleObject" Target="../embeddings/oleObject70.bin"/><Relationship Id="rId25" Type="http://schemas.openxmlformats.org/officeDocument/2006/relationships/oleObject" Target="../embeddings/oleObject78.bin"/><Relationship Id="rId33" Type="http://schemas.openxmlformats.org/officeDocument/2006/relationships/oleObject" Target="../embeddings/oleObject82.bin"/><Relationship Id="rId38" Type="http://schemas.openxmlformats.org/officeDocument/2006/relationships/image" Target="../media/image91.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94.emf"/><Relationship Id="rId4" Type="http://schemas.openxmlformats.org/officeDocument/2006/relationships/oleObject" Target="../embeddings/oleObject87.bin"/></Relationships>
</file>

<file path=ppt/slides/_rels/slide5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5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9.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96.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image" Target="../media/image99.wmf"/><Relationship Id="rId5" Type="http://schemas.openxmlformats.org/officeDocument/2006/relationships/oleObject" Target="../embeddings/oleObject90.bin"/><Relationship Id="rId4" Type="http://schemas.openxmlformats.org/officeDocument/2006/relationships/image" Target="../media/image98.wmf"/></Relationships>
</file>

<file path=ppt/slides/_rels/slide67.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1.emf"/><Relationship Id="rId5" Type="http://schemas.openxmlformats.org/officeDocument/2006/relationships/oleObject" Target="../embeddings/oleObject92.bin"/><Relationship Id="rId4" Type="http://schemas.openxmlformats.org/officeDocument/2006/relationships/image" Target="../media/image10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103.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104.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05.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106.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107.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CHAPTER 2</a:t>
            </a:r>
          </a:p>
        </p:txBody>
      </p:sp>
      <p:sp>
        <p:nvSpPr>
          <p:cNvPr id="2" name="Title 1"/>
          <p:cNvSpPr>
            <a:spLocks noGrp="1"/>
          </p:cNvSpPr>
          <p:nvPr>
            <p:ph type="ctrTitle"/>
          </p:nvPr>
        </p:nvSpPr>
        <p:spPr/>
        <p:txBody>
          <a:bodyPr/>
          <a:lstStyle/>
          <a:p>
            <a:r>
              <a:rPr lang="en-US" dirty="0"/>
              <a:t>DERIVATIVES</a:t>
            </a:r>
          </a:p>
        </p:txBody>
      </p:sp>
      <p:sp>
        <p:nvSpPr>
          <p:cNvPr id="4" name="Rectangle 3"/>
          <p:cNvSpPr/>
          <p:nvPr/>
        </p:nvSpPr>
        <p:spPr>
          <a:xfrm>
            <a:off x="2895600" y="4648200"/>
            <a:ext cx="1828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12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8674" name="Object 3"/>
          <p:cNvGraphicFramePr>
            <a:graphicFrameLocks noChangeAspect="1"/>
          </p:cNvGraphicFramePr>
          <p:nvPr/>
        </p:nvGraphicFramePr>
        <p:xfrm>
          <a:off x="685800" y="3243263"/>
          <a:ext cx="6283325" cy="1114425"/>
        </p:xfrm>
        <a:graphic>
          <a:graphicData uri="http://schemas.openxmlformats.org/presentationml/2006/ole">
            <mc:AlternateContent xmlns:mc="http://schemas.openxmlformats.org/markup-compatibility/2006">
              <mc:Choice xmlns:v="urn:schemas-microsoft-com:vml" Requires="v">
                <p:oleObj spid="_x0000_s41991" name="Equation" r:id="rId4" imgW="2362200" imgH="419100" progId="Equation.DSMT4">
                  <p:embed/>
                </p:oleObj>
              </mc:Choice>
              <mc:Fallback>
                <p:oleObj name="Equation" r:id="rId4" imgW="23622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243263"/>
                        <a:ext cx="628332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8675" name="Text Box 4"/>
          <p:cNvSpPr txBox="1">
            <a:spLocks noChangeArrowheads="1"/>
          </p:cNvSpPr>
          <p:nvPr/>
        </p:nvSpPr>
        <p:spPr bwMode="auto">
          <a:xfrm>
            <a:off x="271463" y="687388"/>
            <a:ext cx="6629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sz="2400" b="1">
                <a:solidFill>
                  <a:srgbClr val="FF0000"/>
                </a:solidFill>
              </a:rPr>
              <a:t>Example 3.1 </a:t>
            </a:r>
            <a:endParaRPr lang="en-US" altLang="en-US" sz="2400" b="1">
              <a:solidFill>
                <a:srgbClr val="FF0000"/>
              </a:solidFill>
            </a:endParaRPr>
          </a:p>
        </p:txBody>
      </p:sp>
      <p:sp>
        <p:nvSpPr>
          <p:cNvPr id="28676" name="TextBox 2"/>
          <p:cNvSpPr txBox="1">
            <a:spLocks noChangeArrowheads="1"/>
          </p:cNvSpPr>
          <p:nvPr/>
        </p:nvSpPr>
        <p:spPr bwMode="auto">
          <a:xfrm>
            <a:off x="274638" y="1395413"/>
            <a:ext cx="86407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400"/>
              <a:t>Find the equation of the line tangent to the graph of </a:t>
            </a:r>
            <a:r>
              <a:rPr lang="en-US" sz="2400" i="1"/>
              <a:t>f </a:t>
            </a:r>
            <a:r>
              <a:rPr lang="en-US" sz="2400"/>
              <a:t>(</a:t>
            </a:r>
            <a:r>
              <a:rPr lang="en-US" sz="2400" i="1"/>
              <a:t>x</a:t>
            </a:r>
            <a:r>
              <a:rPr lang="en-US" sz="2400"/>
              <a:t>) = </a:t>
            </a:r>
            <a:r>
              <a:rPr lang="en-US" sz="2400" i="1"/>
              <a:t>x</a:t>
            </a:r>
            <a:r>
              <a:rPr lang="en-US" sz="2400" baseline="30000"/>
              <a:t>2</a:t>
            </a:r>
            <a:r>
              <a:rPr lang="en-US" sz="2400"/>
              <a:t> at </a:t>
            </a:r>
            <a:r>
              <a:rPr lang="en-US" sz="2400" i="1"/>
              <a:t>x </a:t>
            </a:r>
            <a:r>
              <a:rPr lang="en-US" sz="2400"/>
              <a:t>= 3 .</a:t>
            </a:r>
            <a:endParaRPr lang="en-US" sz="240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258763" y="2286000"/>
            <a:ext cx="84550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400" b="1">
                <a:solidFill>
                  <a:srgbClr val="233A67"/>
                </a:solidFill>
                <a:latin typeface="LiberationSans-Bold"/>
              </a:rPr>
              <a:t>Solution:</a:t>
            </a:r>
            <a:br>
              <a:rPr lang="en-US" sz="2400" b="1">
                <a:solidFill>
                  <a:srgbClr val="233A67"/>
                </a:solidFill>
                <a:latin typeface="LiberationSans-Bold"/>
              </a:rPr>
            </a:br>
            <a:r>
              <a:rPr lang="en-US" sz="2400">
                <a:solidFill>
                  <a:srgbClr val="000000"/>
                </a:solidFill>
                <a:latin typeface="LiberationSerif"/>
              </a:rPr>
              <a:t>First find the slope of the tangent line</a:t>
            </a:r>
            <a:r>
              <a:rPr lang="en-US" sz="2400"/>
              <a:t> </a:t>
            </a:r>
          </a:p>
        </p:txBody>
      </p:sp>
      <p:sp>
        <p:nvSpPr>
          <p:cNvPr id="3" name="Rectangle 2"/>
          <p:cNvSpPr>
            <a:spLocks noChangeArrowheads="1"/>
          </p:cNvSpPr>
          <p:nvPr/>
        </p:nvSpPr>
        <p:spPr bwMode="auto">
          <a:xfrm>
            <a:off x="258763" y="4610100"/>
            <a:ext cx="8821737"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400">
                <a:solidFill>
                  <a:srgbClr val="000000"/>
                </a:solidFill>
                <a:latin typeface="LiberationSerif"/>
              </a:rPr>
              <a:t>Next, find a point on the tangent line. Since the line is tangent to the graph of </a:t>
            </a:r>
            <a:r>
              <a:rPr lang="en-US" sz="2400" i="1">
                <a:solidFill>
                  <a:srgbClr val="000000"/>
                </a:solidFill>
                <a:latin typeface="STIXGeneral-Italic-Identity-H"/>
              </a:rPr>
              <a:t>f </a:t>
            </a:r>
            <a:r>
              <a:rPr lang="en-US" sz="2400">
                <a:solidFill>
                  <a:srgbClr val="000000"/>
                </a:solidFill>
                <a:latin typeface="STIXGeneral-Regular-Identity-H"/>
              </a:rPr>
              <a:t>(</a:t>
            </a:r>
            <a:r>
              <a:rPr lang="en-US" sz="2400" i="1">
                <a:solidFill>
                  <a:srgbClr val="000000"/>
                </a:solidFill>
                <a:latin typeface="STIXGeneral-Italic-Identity-H"/>
              </a:rPr>
              <a:t>x</a:t>
            </a:r>
            <a:r>
              <a:rPr lang="en-US" sz="2400">
                <a:solidFill>
                  <a:srgbClr val="000000"/>
                </a:solidFill>
                <a:latin typeface="STIXGeneral-Regular-Identity-H"/>
              </a:rPr>
              <a:t>) </a:t>
            </a:r>
            <a:r>
              <a:rPr lang="en-US" sz="2400">
                <a:solidFill>
                  <a:srgbClr val="000000"/>
                </a:solidFill>
                <a:latin typeface="LiberationSerif"/>
              </a:rPr>
              <a:t>at </a:t>
            </a:r>
            <a:r>
              <a:rPr lang="en-US" sz="2400" i="1">
                <a:solidFill>
                  <a:srgbClr val="000000"/>
                </a:solidFill>
                <a:latin typeface="STIXGeneral-Italic-Identity-H"/>
              </a:rPr>
              <a:t>x </a:t>
            </a:r>
            <a:r>
              <a:rPr lang="en-US" sz="2400">
                <a:solidFill>
                  <a:srgbClr val="000000"/>
                </a:solidFill>
                <a:latin typeface="STIXGeneral-Regular-Identity-H"/>
              </a:rPr>
              <a:t>= 3, </a:t>
            </a:r>
            <a:r>
              <a:rPr lang="en-US" sz="2400">
                <a:solidFill>
                  <a:srgbClr val="000000"/>
                </a:solidFill>
                <a:latin typeface="LiberationSerif"/>
              </a:rPr>
              <a:t>it passes through the point (</a:t>
            </a:r>
            <a:r>
              <a:rPr lang="en-US" sz="800">
                <a:solidFill>
                  <a:srgbClr val="000000"/>
                </a:solidFill>
                <a:latin typeface="STIXSizeOneSym-Regular-Identity"/>
              </a:rPr>
              <a:t> </a:t>
            </a:r>
            <a:r>
              <a:rPr lang="en-US" sz="2400">
                <a:solidFill>
                  <a:srgbClr val="000000"/>
                </a:solidFill>
                <a:latin typeface="STIXGeneral-Regular-Identity-H"/>
              </a:rPr>
              <a:t>3, </a:t>
            </a:r>
            <a:r>
              <a:rPr lang="en-US" sz="2400" i="1">
                <a:solidFill>
                  <a:srgbClr val="000000"/>
                </a:solidFill>
                <a:latin typeface="STIXGeneral-Italic-Identity-H"/>
              </a:rPr>
              <a:t>f </a:t>
            </a:r>
            <a:r>
              <a:rPr lang="en-US" sz="2400">
                <a:solidFill>
                  <a:srgbClr val="000000"/>
                </a:solidFill>
                <a:latin typeface="STIXGeneral-Regular-Identity-H"/>
              </a:rPr>
              <a:t>(3)</a:t>
            </a:r>
            <a:r>
              <a:rPr lang="en-US" sz="2400">
                <a:solidFill>
                  <a:srgbClr val="000000"/>
                </a:solidFill>
                <a:latin typeface="STIXSizeOneSym-Regular-Identity"/>
              </a:rPr>
              <a:t>) = </a:t>
            </a:r>
            <a:r>
              <a:rPr lang="en-US" sz="2400">
                <a:solidFill>
                  <a:srgbClr val="000000"/>
                </a:solidFill>
                <a:latin typeface="STIXGeneral-Regular-Identity-H"/>
              </a:rPr>
              <a:t>(3, 9).</a:t>
            </a:r>
            <a:r>
              <a:rPr lang="en-US" sz="2400"/>
              <a:t> </a:t>
            </a:r>
          </a:p>
        </p:txBody>
      </p:sp>
      <p:sp>
        <p:nvSpPr>
          <p:cNvPr id="4" name="Rectangle 3"/>
          <p:cNvSpPr>
            <a:spLocks noChangeArrowheads="1"/>
          </p:cNvSpPr>
          <p:nvPr/>
        </p:nvSpPr>
        <p:spPr bwMode="auto">
          <a:xfrm>
            <a:off x="274638" y="5811838"/>
            <a:ext cx="86407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400">
                <a:solidFill>
                  <a:srgbClr val="000000"/>
                </a:solidFill>
                <a:latin typeface="LiberationSerif"/>
              </a:rPr>
              <a:t>we obtain the line: </a:t>
            </a:r>
            <a:r>
              <a:rPr lang="en-US" sz="2400" i="1">
                <a:solidFill>
                  <a:srgbClr val="000000"/>
                </a:solidFill>
                <a:latin typeface="STIXGeneral-Italic-Identity-H"/>
              </a:rPr>
              <a:t>y </a:t>
            </a:r>
            <a:r>
              <a:rPr lang="en-US" sz="2400">
                <a:solidFill>
                  <a:srgbClr val="000000"/>
                </a:solidFill>
                <a:latin typeface="STIXGeneral-Regular-Identity-H"/>
              </a:rPr>
              <a:t>- 9 = 6(</a:t>
            </a:r>
            <a:r>
              <a:rPr lang="en-US" sz="2400" i="1">
                <a:solidFill>
                  <a:srgbClr val="000000"/>
                </a:solidFill>
                <a:latin typeface="STIXGeneral-Italic-Identity-H"/>
              </a:rPr>
              <a:t>x </a:t>
            </a:r>
            <a:r>
              <a:rPr lang="en-US" sz="2400">
                <a:solidFill>
                  <a:srgbClr val="000000"/>
                </a:solidFill>
                <a:latin typeface="STIXGeneral-Regular-Identity-H"/>
              </a:rPr>
              <a:t>- 3).</a:t>
            </a:r>
            <a:endParaRPr lang="en-US" sz="2400"/>
          </a:p>
        </p:txBody>
      </p:sp>
    </p:spTree>
    <p:extLst>
      <p:ext uri="{BB962C8B-B14F-4D97-AF65-F5344CB8AC3E}">
        <p14:creationId xmlns:p14="http://schemas.microsoft.com/office/powerpoint/2010/main" val="2496617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271463" y="687388"/>
            <a:ext cx="6629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sz="2400" b="1">
                <a:solidFill>
                  <a:srgbClr val="FF0000"/>
                </a:solidFill>
              </a:rPr>
              <a:t>Example 3.1 </a:t>
            </a:r>
            <a:endParaRPr lang="en-US" altLang="en-US" sz="2400" b="1">
              <a:solidFill>
                <a:srgbClr val="FF0000"/>
              </a:solidFill>
            </a:endParaRPr>
          </a:p>
        </p:txBody>
      </p:sp>
      <p:pic>
        <p:nvPicPr>
          <p:cNvPr id="30723" name="Picture 4"/>
          <p:cNvPicPr>
            <a:picLocks noChangeAspect="1"/>
          </p:cNvPicPr>
          <p:nvPr/>
        </p:nvPicPr>
        <p:blipFill>
          <a:blip r:embed="rId3">
            <a:extLst>
              <a:ext uri="{28A0092B-C50C-407E-A947-70E740481C1C}">
                <a14:useLocalDpi xmlns:a14="http://schemas.microsoft.com/office/drawing/2010/main" val="0"/>
              </a:ext>
            </a:extLst>
          </a:blip>
          <a:srcRect l="34891" t="33124" r="24348" b="14375"/>
          <a:stretch>
            <a:fillRect/>
          </a:stretch>
        </p:blipFill>
        <p:spPr bwMode="auto">
          <a:xfrm>
            <a:off x="1006475" y="1171575"/>
            <a:ext cx="7094538"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9133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6"/>
          <p:cNvSpPr>
            <a:spLocks noChangeArrowheads="1"/>
          </p:cNvSpPr>
          <p:nvPr/>
        </p:nvSpPr>
        <p:spPr bwMode="auto">
          <a:xfrm>
            <a:off x="2133600" y="3276600"/>
            <a:ext cx="5029200" cy="1295400"/>
          </a:xfrm>
          <a:prstGeom prst="rect">
            <a:avLst/>
          </a:prstGeom>
          <a:solidFill>
            <a:srgbClr val="EEF7F8"/>
          </a:solidFill>
          <a:ln w="25400">
            <a:solidFill>
              <a:srgbClr val="0000FF"/>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9458" name="Rectangle 2">
            <a:extLst/>
          </p:cNvPr>
          <p:cNvSpPr>
            <a:spLocks noGrp="1" noChangeArrowheads="1"/>
          </p:cNvSpPr>
          <p:nvPr>
            <p:ph idx="1"/>
          </p:nvPr>
        </p:nvSpPr>
        <p:spPr>
          <a:xfrm>
            <a:off x="411163" y="1862138"/>
            <a:ext cx="8321675" cy="1295400"/>
          </a:xfrm>
          <a:extLst/>
        </p:spPr>
        <p:txBody>
          <a:bodyPr rtlCol="0">
            <a:normAutofit fontScale="70000" lnSpcReduction="20000"/>
          </a:bodyPr>
          <a:lstStyle/>
          <a:p>
            <a:pPr eaLnBrk="1" fontAlgn="auto" hangingPunct="1">
              <a:lnSpc>
                <a:spcPct val="130000"/>
              </a:lnSpc>
              <a:spcAft>
                <a:spcPts val="0"/>
              </a:spcAft>
              <a:buFontTx/>
              <a:buNone/>
              <a:defRPr/>
            </a:pPr>
            <a:r>
              <a:rPr lang="en-US" sz="4000" dirty="0">
                <a:solidFill>
                  <a:srgbClr val="0000FF"/>
                </a:solidFill>
                <a:latin typeface="Times New Roman" panose="02020603050405020304" pitchFamily="18" charset="0"/>
                <a:cs typeface="Times New Roman" panose="02020603050405020304" pitchFamily="18" charset="0"/>
              </a:rPr>
              <a:t>We define the </a:t>
            </a:r>
            <a:r>
              <a:rPr lang="en-US" sz="4000" b="1" dirty="0">
                <a:solidFill>
                  <a:srgbClr val="0000FF"/>
                </a:solidFill>
                <a:latin typeface="Times New Roman" panose="02020603050405020304" pitchFamily="18" charset="0"/>
                <a:cs typeface="Times New Roman" panose="02020603050405020304" pitchFamily="18" charset="0"/>
              </a:rPr>
              <a:t>velocity </a:t>
            </a:r>
            <a:r>
              <a:rPr lang="en-US" sz="4000" dirty="0">
                <a:solidFill>
                  <a:srgbClr val="0000FF"/>
                </a:solidFill>
                <a:latin typeface="Times New Roman" panose="02020603050405020304" pitchFamily="18" charset="0"/>
                <a:cs typeface="Times New Roman" panose="02020603050405020304" pitchFamily="18" charset="0"/>
              </a:rPr>
              <a:t>(or instantaneous velocity) </a:t>
            </a:r>
            <a:r>
              <a:rPr lang="en-US" sz="4000" i="1" dirty="0">
                <a:solidFill>
                  <a:srgbClr val="0000FF"/>
                </a:solidFill>
                <a:latin typeface="Times New Roman" panose="02020603050405020304" pitchFamily="18" charset="0"/>
                <a:cs typeface="Times New Roman" panose="02020603050405020304" pitchFamily="18" charset="0"/>
              </a:rPr>
              <a:t>v</a:t>
            </a:r>
            <a:r>
              <a:rPr lang="en-US" sz="4000" dirty="0">
                <a:solidFill>
                  <a:srgbClr val="0000FF"/>
                </a:solidFill>
                <a:latin typeface="Times New Roman" panose="02020603050405020304" pitchFamily="18" charset="0"/>
                <a:cs typeface="Times New Roman" panose="02020603050405020304" pitchFamily="18" charset="0"/>
              </a:rPr>
              <a:t>(</a:t>
            </a:r>
            <a:r>
              <a:rPr lang="en-US" sz="4000" i="1" dirty="0">
                <a:solidFill>
                  <a:srgbClr val="0000FF"/>
                </a:solidFill>
                <a:latin typeface="Times New Roman" panose="02020603050405020304" pitchFamily="18" charset="0"/>
                <a:cs typeface="Times New Roman" panose="02020603050405020304" pitchFamily="18" charset="0"/>
              </a:rPr>
              <a:t>a</a:t>
            </a:r>
            <a:r>
              <a:rPr lang="en-US" sz="4000" dirty="0">
                <a:solidFill>
                  <a:srgbClr val="0000FF"/>
                </a:solidFill>
                <a:latin typeface="Times New Roman" panose="02020603050405020304" pitchFamily="18" charset="0"/>
                <a:cs typeface="Times New Roman" panose="02020603050405020304" pitchFamily="18" charset="0"/>
              </a:rPr>
              <a:t>) </a:t>
            </a:r>
            <a:r>
              <a:rPr lang="en-US" sz="4000" b="1" dirty="0">
                <a:solidFill>
                  <a:srgbClr val="0000FF"/>
                </a:solidFill>
                <a:latin typeface="Times New Roman" panose="02020603050405020304" pitchFamily="18" charset="0"/>
                <a:cs typeface="Times New Roman" panose="02020603050405020304" pitchFamily="18" charset="0"/>
              </a:rPr>
              <a:t>at time </a:t>
            </a:r>
            <a:r>
              <a:rPr lang="en-US" sz="4000" b="1" i="1" dirty="0">
                <a:solidFill>
                  <a:srgbClr val="0000FF"/>
                </a:solidFill>
                <a:latin typeface="Times New Roman" panose="02020603050405020304" pitchFamily="18" charset="0"/>
                <a:cs typeface="Times New Roman" panose="02020603050405020304" pitchFamily="18" charset="0"/>
              </a:rPr>
              <a:t>t</a:t>
            </a:r>
            <a:r>
              <a:rPr lang="en-US" sz="4000" b="1" dirty="0">
                <a:solidFill>
                  <a:srgbClr val="0000FF"/>
                </a:solidFill>
                <a:latin typeface="Times New Roman" panose="02020603050405020304" pitchFamily="18" charset="0"/>
                <a:cs typeface="Times New Roman" panose="02020603050405020304" pitchFamily="18" charset="0"/>
              </a:rPr>
              <a:t> = </a:t>
            </a:r>
            <a:r>
              <a:rPr lang="en-US" sz="4000" b="1" i="1" dirty="0">
                <a:solidFill>
                  <a:srgbClr val="0000FF"/>
                </a:solidFill>
                <a:latin typeface="Times New Roman" panose="02020603050405020304" pitchFamily="18" charset="0"/>
                <a:cs typeface="Times New Roman" panose="02020603050405020304" pitchFamily="18" charset="0"/>
              </a:rPr>
              <a:t>a</a:t>
            </a:r>
            <a:r>
              <a:rPr lang="en-US" sz="4000" dirty="0">
                <a:solidFill>
                  <a:srgbClr val="0000FF"/>
                </a:solidFill>
                <a:latin typeface="Times New Roman" panose="02020603050405020304" pitchFamily="18" charset="0"/>
                <a:cs typeface="Times New Roman" panose="02020603050405020304" pitchFamily="18" charset="0"/>
              </a:rPr>
              <a:t> to be the limit of these average velocities</a:t>
            </a:r>
            <a:r>
              <a:rPr lang="en-US" sz="2400" dirty="0">
                <a:solidFill>
                  <a:srgbClr val="0000FF"/>
                </a:solidFill>
              </a:rPr>
              <a:t>:</a:t>
            </a:r>
            <a:r>
              <a:rPr lang="en-US" sz="2800" dirty="0">
                <a:solidFill>
                  <a:srgbClr val="0000FF"/>
                </a:solidFill>
              </a:rPr>
              <a:t> </a:t>
            </a:r>
          </a:p>
        </p:txBody>
      </p:sp>
      <p:graphicFrame>
        <p:nvGraphicFramePr>
          <p:cNvPr id="32772" name="Object 3"/>
          <p:cNvGraphicFramePr>
            <a:graphicFrameLocks noChangeAspect="1"/>
          </p:cNvGraphicFramePr>
          <p:nvPr/>
        </p:nvGraphicFramePr>
        <p:xfrm>
          <a:off x="2362200" y="3394075"/>
          <a:ext cx="4495800" cy="1065213"/>
        </p:xfrm>
        <a:graphic>
          <a:graphicData uri="http://schemas.openxmlformats.org/presentationml/2006/ole">
            <mc:AlternateContent xmlns:mc="http://schemas.openxmlformats.org/markup-compatibility/2006">
              <mc:Choice xmlns:v="urn:schemas-microsoft-com:vml" Requires="v">
                <p:oleObj spid="_x0000_s43015" name="Equation" r:id="rId4" imgW="1663700" imgH="393700" progId="Equation.DSMT4">
                  <p:embed/>
                </p:oleObj>
              </mc:Choice>
              <mc:Fallback>
                <p:oleObj name="Equation" r:id="rId4" imgW="1663700" imgH="39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394075"/>
                        <a:ext cx="4495800" cy="106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2773" name="Text Box 4"/>
          <p:cNvSpPr txBox="1">
            <a:spLocks noChangeArrowheads="1"/>
          </p:cNvSpPr>
          <p:nvPr/>
        </p:nvSpPr>
        <p:spPr bwMode="auto">
          <a:xfrm>
            <a:off x="157163" y="666750"/>
            <a:ext cx="6629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rPr>
              <a:t>VELOCITIES</a:t>
            </a:r>
          </a:p>
        </p:txBody>
      </p:sp>
      <p:sp>
        <p:nvSpPr>
          <p:cNvPr id="32774" name="Text Box 5"/>
          <p:cNvSpPr txBox="1">
            <a:spLocks noChangeArrowheads="1"/>
          </p:cNvSpPr>
          <p:nvPr/>
        </p:nvSpPr>
        <p:spPr bwMode="auto">
          <a:xfrm>
            <a:off x="593725" y="130175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FF0000"/>
                </a:solidFill>
              </a:rPr>
              <a:t> Definition</a:t>
            </a:r>
          </a:p>
        </p:txBody>
      </p:sp>
    </p:spTree>
    <p:extLst>
      <p:ext uri="{BB962C8B-B14F-4D97-AF65-F5344CB8AC3E}">
        <p14:creationId xmlns:p14="http://schemas.microsoft.com/office/powerpoint/2010/main" val="1036761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39700" y="1074738"/>
            <a:ext cx="86407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ClrTx/>
              <a:buSzTx/>
              <a:buFontTx/>
              <a:buNone/>
            </a:pPr>
            <a:r>
              <a:rPr lang="en-US" sz="2000" b="1">
                <a:solidFill>
                  <a:srgbClr val="FF0000"/>
                </a:solidFill>
                <a:latin typeface="GillSans-BoldCondensed"/>
              </a:rPr>
              <a:t>EXAMPLE.</a:t>
            </a:r>
            <a:r>
              <a:rPr lang="en-US" sz="2000" b="1">
                <a:solidFill>
                  <a:srgbClr val="00ADEE"/>
                </a:solidFill>
                <a:latin typeface="GillSans-BoldCondensed"/>
              </a:rPr>
              <a:t> </a:t>
            </a:r>
            <a:r>
              <a:rPr lang="en-US" sz="2400">
                <a:solidFill>
                  <a:srgbClr val="242021"/>
                </a:solidFill>
                <a:latin typeface="Times-Roman"/>
              </a:rPr>
              <a:t>Suppose that a ball is dropped from the upper observation deck of the CN Tower, 450 m above the ground.</a:t>
            </a:r>
          </a:p>
          <a:p>
            <a:pPr algn="just">
              <a:spcBef>
                <a:spcPct val="0"/>
              </a:spcBef>
              <a:buClrTx/>
              <a:buSzTx/>
              <a:buFontTx/>
              <a:buNone/>
            </a:pPr>
            <a:r>
              <a:rPr lang="en-US" sz="2400">
                <a:solidFill>
                  <a:srgbClr val="242021"/>
                </a:solidFill>
                <a:latin typeface="Times-Roman"/>
              </a:rPr>
              <a:t>(a) What is the velocity of the ball after 5 seconds?</a:t>
            </a:r>
          </a:p>
          <a:p>
            <a:pPr algn="just">
              <a:spcBef>
                <a:spcPct val="0"/>
              </a:spcBef>
              <a:buClrTx/>
              <a:buSzTx/>
              <a:buFontTx/>
              <a:buNone/>
            </a:pPr>
            <a:r>
              <a:rPr lang="en-US" sz="2400">
                <a:solidFill>
                  <a:srgbClr val="242021"/>
                </a:solidFill>
                <a:latin typeface="Times-Roman"/>
              </a:rPr>
              <a:t>(b) How fast is the ball traveling when it hits the ground?</a:t>
            </a:r>
            <a:r>
              <a:rPr lang="en-US" sz="2400"/>
              <a:t> </a:t>
            </a:r>
          </a:p>
        </p:txBody>
      </p:sp>
      <p:sp>
        <p:nvSpPr>
          <p:cNvPr id="34819" name="Text Box 4"/>
          <p:cNvSpPr txBox="1">
            <a:spLocks noChangeArrowheads="1"/>
          </p:cNvSpPr>
          <p:nvPr/>
        </p:nvSpPr>
        <p:spPr bwMode="auto">
          <a:xfrm>
            <a:off x="157163" y="666750"/>
            <a:ext cx="6629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rPr>
              <a:t>VELOCITIES</a:t>
            </a:r>
          </a:p>
        </p:txBody>
      </p:sp>
      <p:sp>
        <p:nvSpPr>
          <p:cNvPr id="4" name="Rectangle 3"/>
          <p:cNvSpPr>
            <a:spLocks noChangeArrowheads="1"/>
          </p:cNvSpPr>
          <p:nvPr/>
        </p:nvSpPr>
        <p:spPr bwMode="auto">
          <a:xfrm>
            <a:off x="254000" y="2886075"/>
            <a:ext cx="87074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400" b="1">
                <a:solidFill>
                  <a:srgbClr val="FF0000"/>
                </a:solidFill>
                <a:latin typeface="GillSans-Condensed"/>
              </a:rPr>
              <a:t>SOLUTION.</a:t>
            </a:r>
            <a:r>
              <a:rPr lang="en-US" sz="2400">
                <a:solidFill>
                  <a:srgbClr val="00ADEE"/>
                </a:solidFill>
                <a:latin typeface="GillSans-Condensed"/>
              </a:rPr>
              <a:t> </a:t>
            </a:r>
            <a:r>
              <a:rPr lang="en-US" sz="2400">
                <a:solidFill>
                  <a:srgbClr val="242021"/>
                </a:solidFill>
                <a:latin typeface="Times-Roman"/>
              </a:rPr>
              <a:t>We will need to find the velocity both when and when the ball hits the ground, so it’s efficient to start by finding the velocity at a general time t=a. Using the equation of motion s=f(t)=4.9t</a:t>
            </a:r>
            <a:r>
              <a:rPr lang="en-US" sz="2400" baseline="30000">
                <a:solidFill>
                  <a:srgbClr val="242021"/>
                </a:solidFill>
                <a:latin typeface="Times-Roman"/>
              </a:rPr>
              <a:t>2</a:t>
            </a:r>
            <a:r>
              <a:rPr lang="en-US" sz="2400">
                <a:solidFill>
                  <a:srgbClr val="242021"/>
                </a:solidFill>
                <a:latin typeface="Times-Roman"/>
              </a:rPr>
              <a:t>, we have</a:t>
            </a:r>
            <a:r>
              <a:rPr lang="en-US" sz="2400"/>
              <a:t> </a:t>
            </a:r>
          </a:p>
        </p:txBody>
      </p:sp>
      <p:graphicFrame>
        <p:nvGraphicFramePr>
          <p:cNvPr id="13" name="Object 3"/>
          <p:cNvGraphicFramePr>
            <a:graphicFrameLocks noChangeAspect="1"/>
          </p:cNvGraphicFramePr>
          <p:nvPr/>
        </p:nvGraphicFramePr>
        <p:xfrm>
          <a:off x="292100" y="4500563"/>
          <a:ext cx="8348663" cy="1184275"/>
        </p:xfrm>
        <a:graphic>
          <a:graphicData uri="http://schemas.openxmlformats.org/presentationml/2006/ole">
            <mc:AlternateContent xmlns:mc="http://schemas.openxmlformats.org/markup-compatibility/2006">
              <mc:Choice xmlns:v="urn:schemas-microsoft-com:vml" Requires="v">
                <p:oleObj spid="_x0000_s44044" name="Equation" r:id="rId4" imgW="3225800" imgH="457200" progId="Equation.DSMT4">
                  <p:embed/>
                </p:oleObj>
              </mc:Choice>
              <mc:Fallback>
                <p:oleObj name="Equation" r:id="rId4" imgW="32258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0" y="4500563"/>
                        <a:ext cx="8348663"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3"/>
          <p:cNvGraphicFramePr>
            <a:graphicFrameLocks noChangeAspect="1"/>
          </p:cNvGraphicFramePr>
          <p:nvPr/>
        </p:nvGraphicFramePr>
        <p:xfrm>
          <a:off x="1052513" y="5684838"/>
          <a:ext cx="3976687" cy="755650"/>
        </p:xfrm>
        <a:graphic>
          <a:graphicData uri="http://schemas.openxmlformats.org/presentationml/2006/ole">
            <mc:AlternateContent xmlns:mc="http://schemas.openxmlformats.org/markup-compatibility/2006">
              <mc:Choice xmlns:v="urn:schemas-microsoft-com:vml" Requires="v">
                <p:oleObj spid="_x0000_s44045" name="Equation" r:id="rId6" imgW="1536700" imgH="292100" progId="Equation.DSMT4">
                  <p:embed/>
                </p:oleObj>
              </mc:Choice>
              <mc:Fallback>
                <p:oleObj name="Equation" r:id="rId6" imgW="1536700" imgH="292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2513" y="5684838"/>
                        <a:ext cx="397668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26626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9700" y="1074738"/>
            <a:ext cx="8640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ClrTx/>
              <a:buSzTx/>
              <a:buFontTx/>
              <a:buAutoNum type="alphaLcParenBoth"/>
            </a:pPr>
            <a:r>
              <a:rPr lang="en-US" sz="2400"/>
              <a:t>The velocity after 5s is v(5) = (9.8)(5) = 49m/s </a:t>
            </a:r>
          </a:p>
        </p:txBody>
      </p:sp>
      <p:sp>
        <p:nvSpPr>
          <p:cNvPr id="36867" name="Text Box 4"/>
          <p:cNvSpPr txBox="1">
            <a:spLocks noChangeArrowheads="1"/>
          </p:cNvSpPr>
          <p:nvPr/>
        </p:nvSpPr>
        <p:spPr bwMode="auto">
          <a:xfrm>
            <a:off x="157163" y="666750"/>
            <a:ext cx="6629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rPr>
              <a:t>VELOCITIES</a:t>
            </a:r>
          </a:p>
        </p:txBody>
      </p:sp>
      <p:graphicFrame>
        <p:nvGraphicFramePr>
          <p:cNvPr id="13" name="Object 3"/>
          <p:cNvGraphicFramePr>
            <a:graphicFrameLocks noChangeAspect="1"/>
          </p:cNvGraphicFramePr>
          <p:nvPr/>
        </p:nvGraphicFramePr>
        <p:xfrm>
          <a:off x="1463675" y="2927350"/>
          <a:ext cx="5060950" cy="1152525"/>
        </p:xfrm>
        <a:graphic>
          <a:graphicData uri="http://schemas.openxmlformats.org/presentationml/2006/ole">
            <mc:AlternateContent xmlns:mc="http://schemas.openxmlformats.org/markup-compatibility/2006">
              <mc:Choice xmlns:v="urn:schemas-microsoft-com:vml" Requires="v">
                <p:oleObj spid="_x0000_s45068" name="Equation" r:id="rId4" imgW="1954951" imgH="444307" progId="Equation.DSMT4">
                  <p:embed/>
                </p:oleObj>
              </mc:Choice>
              <mc:Fallback>
                <p:oleObj name="Equation" r:id="rId4" imgW="1954951" imgH="44430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3675" y="2927350"/>
                        <a:ext cx="50609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3"/>
          <p:cNvGraphicFramePr>
            <a:graphicFrameLocks noChangeAspect="1"/>
          </p:cNvGraphicFramePr>
          <p:nvPr/>
        </p:nvGraphicFramePr>
        <p:xfrm>
          <a:off x="1698625" y="5075238"/>
          <a:ext cx="5357813" cy="1150937"/>
        </p:xfrm>
        <a:graphic>
          <a:graphicData uri="http://schemas.openxmlformats.org/presentationml/2006/ole">
            <mc:AlternateContent xmlns:mc="http://schemas.openxmlformats.org/markup-compatibility/2006">
              <mc:Choice xmlns:v="urn:schemas-microsoft-com:vml" Requires="v">
                <p:oleObj spid="_x0000_s45069" name="Equation" r:id="rId6" imgW="2070100" imgH="444500" progId="Equation.DSMT4">
                  <p:embed/>
                </p:oleObj>
              </mc:Choice>
              <mc:Fallback>
                <p:oleObj name="Equation" r:id="rId6" imgW="2070100" imgH="4445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8625" y="5075238"/>
                        <a:ext cx="5357813"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a:spLocks noChangeArrowheads="1"/>
          </p:cNvSpPr>
          <p:nvPr/>
        </p:nvSpPr>
        <p:spPr bwMode="auto">
          <a:xfrm>
            <a:off x="139700" y="1876425"/>
            <a:ext cx="88217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400">
                <a:solidFill>
                  <a:srgbClr val="242021"/>
                </a:solidFill>
                <a:latin typeface="Times-Roman"/>
              </a:rPr>
              <a:t>(b) Since the observation deck is 450 m above the ground, the ball will hit the ground at the time t</a:t>
            </a:r>
            <a:r>
              <a:rPr lang="en-US" sz="2400" baseline="-25000">
                <a:solidFill>
                  <a:srgbClr val="242021"/>
                </a:solidFill>
                <a:latin typeface="Times-Roman"/>
              </a:rPr>
              <a:t>1</a:t>
            </a:r>
            <a:r>
              <a:rPr lang="en-US" sz="2400">
                <a:solidFill>
                  <a:srgbClr val="242021"/>
                </a:solidFill>
                <a:latin typeface="Times-Roman"/>
              </a:rPr>
              <a:t> when </a:t>
            </a:r>
            <a:r>
              <a:rPr lang="vi-VN" sz="2400"/>
              <a:t>s(t</a:t>
            </a:r>
            <a:r>
              <a:rPr lang="vi-VN" sz="2400" baseline="-25000"/>
              <a:t>1</a:t>
            </a:r>
            <a:r>
              <a:rPr lang="vi-VN" sz="2400"/>
              <a:t>) = 450</a:t>
            </a:r>
            <a:r>
              <a:rPr lang="en-US" sz="2400">
                <a:solidFill>
                  <a:srgbClr val="242021"/>
                </a:solidFill>
                <a:latin typeface="Times-Roman"/>
              </a:rPr>
              <a:t>, that is,</a:t>
            </a:r>
            <a:r>
              <a:rPr lang="en-US" sz="2400"/>
              <a:t> </a:t>
            </a:r>
          </a:p>
        </p:txBody>
      </p:sp>
      <p:sp>
        <p:nvSpPr>
          <p:cNvPr id="5" name="Rectangle 4"/>
          <p:cNvSpPr>
            <a:spLocks noChangeArrowheads="1"/>
          </p:cNvSpPr>
          <p:nvPr/>
        </p:nvSpPr>
        <p:spPr bwMode="auto">
          <a:xfrm>
            <a:off x="19050" y="4379913"/>
            <a:ext cx="8434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400">
                <a:solidFill>
                  <a:srgbClr val="242021"/>
                </a:solidFill>
                <a:latin typeface="Times-Roman"/>
              </a:rPr>
              <a:t>The velocity of the ball as it hits the ground is therefore</a:t>
            </a:r>
            <a:endParaRPr lang="en-US" sz="2400"/>
          </a:p>
        </p:txBody>
      </p:sp>
    </p:spTree>
    <p:extLst>
      <p:ext uri="{BB962C8B-B14F-4D97-AF65-F5344CB8AC3E}">
        <p14:creationId xmlns:p14="http://schemas.microsoft.com/office/powerpoint/2010/main" val="2071575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60" name="Rectangle 12"/>
          <p:cNvSpPr>
            <a:spLocks noChangeArrowheads="1"/>
          </p:cNvSpPr>
          <p:nvPr/>
        </p:nvSpPr>
        <p:spPr bwMode="auto">
          <a:xfrm>
            <a:off x="2065338" y="2697163"/>
            <a:ext cx="3841750" cy="869950"/>
          </a:xfrm>
          <a:prstGeom prst="rect">
            <a:avLst/>
          </a:prstGeom>
          <a:solidFill>
            <a:srgbClr val="EEF7F8"/>
          </a:solidFill>
          <a:ln w="25400">
            <a:solidFill>
              <a:srgbClr val="0000FF"/>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600">
              <a:solidFill>
                <a:srgbClr val="0000FF"/>
              </a:solidFill>
              <a:latin typeface="Times New Roman" panose="02020603050405020304" pitchFamily="18" charset="0"/>
              <a:cs typeface="Times New Roman" panose="02020603050405020304" pitchFamily="18" charset="0"/>
            </a:endParaRPr>
          </a:p>
        </p:txBody>
      </p:sp>
      <p:sp>
        <p:nvSpPr>
          <p:cNvPr id="616451" name="Rectangle 3"/>
          <p:cNvSpPr>
            <a:spLocks noGrp="1"/>
          </p:cNvSpPr>
          <p:nvPr>
            <p:ph idx="1"/>
          </p:nvPr>
        </p:nvSpPr>
        <p:spPr>
          <a:xfrm>
            <a:off x="914400" y="1544638"/>
            <a:ext cx="7108825" cy="3643312"/>
          </a:xfrm>
        </p:spPr>
        <p:txBody>
          <a:bodyPr/>
          <a:lstStyle/>
          <a:p>
            <a:pPr eaLnBrk="1" hangingPunct="1">
              <a:lnSpc>
                <a:spcPct val="130000"/>
              </a:lnSpc>
              <a:spcBef>
                <a:spcPct val="35000"/>
              </a:spcBef>
              <a:buFontTx/>
              <a:buNone/>
            </a:pPr>
            <a:r>
              <a:rPr lang="en-US" altLang="en-US" sz="2600" smtClean="0">
                <a:solidFill>
                  <a:srgbClr val="0000FF"/>
                </a:solidFill>
                <a:latin typeface="Times New Roman" panose="02020603050405020304" pitchFamily="18" charset="0"/>
                <a:cs typeface="Times New Roman" panose="02020603050405020304" pitchFamily="18" charset="0"/>
              </a:rPr>
              <a:t>The derivative of a function </a:t>
            </a:r>
            <a:r>
              <a:rPr lang="en-US" altLang="en-US" sz="2600" i="1" smtClean="0">
                <a:solidFill>
                  <a:srgbClr val="0000FF"/>
                </a:solidFill>
                <a:latin typeface="Times New Roman" panose="02020603050405020304" pitchFamily="18" charset="0"/>
                <a:cs typeface="Times New Roman" panose="02020603050405020304" pitchFamily="18" charset="0"/>
              </a:rPr>
              <a:t>f</a:t>
            </a:r>
            <a:r>
              <a:rPr lang="en-US" altLang="en-US" sz="2600" smtClean="0">
                <a:solidFill>
                  <a:srgbClr val="0000FF"/>
                </a:solidFill>
                <a:latin typeface="Times New Roman" panose="02020603050405020304" pitchFamily="18" charset="0"/>
                <a:cs typeface="Times New Roman" panose="02020603050405020304" pitchFamily="18" charset="0"/>
              </a:rPr>
              <a:t> at a number </a:t>
            </a:r>
            <a:r>
              <a:rPr lang="en-US" altLang="en-US" sz="2600" i="1" smtClean="0">
                <a:solidFill>
                  <a:srgbClr val="0000FF"/>
                </a:solidFill>
                <a:latin typeface="Times New Roman" panose="02020603050405020304" pitchFamily="18" charset="0"/>
                <a:cs typeface="Times New Roman" panose="02020603050405020304" pitchFamily="18" charset="0"/>
              </a:rPr>
              <a:t>a</a:t>
            </a:r>
            <a:r>
              <a:rPr lang="en-US" altLang="en-US" sz="2600" smtClean="0">
                <a:solidFill>
                  <a:srgbClr val="0000FF"/>
                </a:solidFill>
                <a:latin typeface="Times New Roman" panose="02020603050405020304" pitchFamily="18" charset="0"/>
                <a:cs typeface="Times New Roman" panose="02020603050405020304" pitchFamily="18" charset="0"/>
              </a:rPr>
              <a:t>, denoted by </a:t>
            </a:r>
            <a:r>
              <a:rPr lang="en-US" altLang="en-US" sz="2600" i="1" smtClean="0">
                <a:solidFill>
                  <a:srgbClr val="0000FF"/>
                </a:solidFill>
                <a:latin typeface="Times New Roman" panose="02020603050405020304" pitchFamily="18" charset="0"/>
                <a:cs typeface="Times New Roman" panose="02020603050405020304" pitchFamily="18" charset="0"/>
              </a:rPr>
              <a:t>f</a:t>
            </a:r>
            <a:r>
              <a:rPr lang="ja-JP" altLang="en-US" sz="2600" i="1" smtClean="0">
                <a:solidFill>
                  <a:srgbClr val="0000FF"/>
                </a:solidFill>
                <a:latin typeface="Times New Roman" panose="02020603050405020304" pitchFamily="18" charset="0"/>
                <a:cs typeface="Times New Roman" panose="02020603050405020304" pitchFamily="18" charset="0"/>
              </a:rPr>
              <a:t>’</a:t>
            </a:r>
            <a:r>
              <a:rPr lang="en-US" altLang="ja-JP" sz="2600" smtClean="0">
                <a:solidFill>
                  <a:srgbClr val="0000FF"/>
                </a:solidFill>
                <a:latin typeface="Times New Roman" panose="02020603050405020304" pitchFamily="18" charset="0"/>
                <a:cs typeface="Times New Roman" panose="02020603050405020304" pitchFamily="18" charset="0"/>
              </a:rPr>
              <a:t>(</a:t>
            </a:r>
            <a:r>
              <a:rPr lang="en-US" altLang="ja-JP" sz="2600" i="1" smtClean="0">
                <a:solidFill>
                  <a:srgbClr val="0000FF"/>
                </a:solidFill>
                <a:latin typeface="Times New Roman" panose="02020603050405020304" pitchFamily="18" charset="0"/>
                <a:cs typeface="Times New Roman" panose="02020603050405020304" pitchFamily="18" charset="0"/>
              </a:rPr>
              <a:t>a</a:t>
            </a:r>
            <a:r>
              <a:rPr lang="en-US" altLang="ja-JP" sz="2600" smtClean="0">
                <a:solidFill>
                  <a:srgbClr val="0000FF"/>
                </a:solidFill>
                <a:latin typeface="Times New Roman" panose="02020603050405020304" pitchFamily="18" charset="0"/>
                <a:cs typeface="Times New Roman" panose="02020603050405020304" pitchFamily="18" charset="0"/>
              </a:rPr>
              <a:t>), is: </a:t>
            </a:r>
          </a:p>
          <a:p>
            <a:pPr eaLnBrk="1" hangingPunct="1">
              <a:lnSpc>
                <a:spcPct val="130000"/>
              </a:lnSpc>
              <a:spcBef>
                <a:spcPct val="35000"/>
              </a:spcBef>
              <a:buFontTx/>
              <a:buNone/>
            </a:pPr>
            <a:endParaRPr lang="en-US" altLang="en-US" sz="2600" smtClean="0">
              <a:solidFill>
                <a:srgbClr val="0000FF"/>
              </a:solidFill>
              <a:latin typeface="Times New Roman" panose="02020603050405020304" pitchFamily="18" charset="0"/>
              <a:cs typeface="Times New Roman" panose="02020603050405020304" pitchFamily="18" charset="0"/>
            </a:endParaRPr>
          </a:p>
          <a:p>
            <a:pPr eaLnBrk="1" hangingPunct="1">
              <a:lnSpc>
                <a:spcPct val="130000"/>
              </a:lnSpc>
              <a:spcBef>
                <a:spcPct val="35000"/>
              </a:spcBef>
              <a:buFontTx/>
              <a:buNone/>
            </a:pPr>
            <a:endParaRPr lang="en-US" altLang="en-US" sz="2600" smtClean="0">
              <a:solidFill>
                <a:srgbClr val="0000FF"/>
              </a:solidFill>
              <a:latin typeface="Times New Roman" panose="02020603050405020304" pitchFamily="18" charset="0"/>
              <a:cs typeface="Times New Roman" panose="02020603050405020304" pitchFamily="18" charset="0"/>
            </a:endParaRPr>
          </a:p>
          <a:p>
            <a:pPr eaLnBrk="1" hangingPunct="1">
              <a:lnSpc>
                <a:spcPct val="130000"/>
              </a:lnSpc>
              <a:spcBef>
                <a:spcPct val="35000"/>
              </a:spcBef>
              <a:buFontTx/>
              <a:buNone/>
            </a:pPr>
            <a:r>
              <a:rPr lang="en-US" altLang="en-US" sz="2600" smtClean="0">
                <a:solidFill>
                  <a:srgbClr val="0000FF"/>
                </a:solidFill>
                <a:latin typeface="Times New Roman" panose="02020603050405020304" pitchFamily="18" charset="0"/>
                <a:cs typeface="Times New Roman" panose="02020603050405020304" pitchFamily="18" charset="0"/>
              </a:rPr>
              <a:t>	if this limit exists. Or</a:t>
            </a:r>
          </a:p>
        </p:txBody>
      </p:sp>
      <p:graphicFrame>
        <p:nvGraphicFramePr>
          <p:cNvPr id="616454" name="Object 6"/>
          <p:cNvGraphicFramePr>
            <a:graphicFrameLocks noChangeAspect="1"/>
          </p:cNvGraphicFramePr>
          <p:nvPr/>
        </p:nvGraphicFramePr>
        <p:xfrm>
          <a:off x="2065338" y="2697163"/>
          <a:ext cx="3841750" cy="869950"/>
        </p:xfrm>
        <a:graphic>
          <a:graphicData uri="http://schemas.openxmlformats.org/presentationml/2006/ole">
            <mc:AlternateContent xmlns:mc="http://schemas.openxmlformats.org/markup-compatibility/2006">
              <mc:Choice xmlns:v="urn:schemas-microsoft-com:vml" Requires="v">
                <p:oleObj spid="_x0000_s46090" name="Equation" r:id="rId4" imgW="1739900" imgH="393700" progId="Equation.DSMT4">
                  <p:embed/>
                </p:oleObj>
              </mc:Choice>
              <mc:Fallback>
                <p:oleObj name="Equation" r:id="rId4" imgW="1739900" imgH="39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5338" y="2697163"/>
                        <a:ext cx="38417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7" name="Text Box 10"/>
          <p:cNvSpPr txBox="1">
            <a:spLocks noChangeArrowheads="1"/>
          </p:cNvSpPr>
          <p:nvPr/>
        </p:nvSpPr>
        <p:spPr bwMode="auto">
          <a:xfrm>
            <a:off x="1600200" y="474663"/>
            <a:ext cx="6629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600" b="1">
                <a:solidFill>
                  <a:srgbClr val="FF0000"/>
                </a:solidFill>
                <a:latin typeface="Times New Roman" panose="02020603050405020304" pitchFamily="18" charset="0"/>
                <a:cs typeface="Times New Roman" panose="02020603050405020304" pitchFamily="18" charset="0"/>
              </a:rPr>
              <a:t>DERIVATIVES</a:t>
            </a:r>
          </a:p>
        </p:txBody>
      </p:sp>
      <p:sp>
        <p:nvSpPr>
          <p:cNvPr id="38918" name="Text Box 11"/>
          <p:cNvSpPr txBox="1">
            <a:spLocks noChangeArrowheads="1"/>
          </p:cNvSpPr>
          <p:nvPr/>
        </p:nvSpPr>
        <p:spPr bwMode="auto">
          <a:xfrm>
            <a:off x="9525" y="1128713"/>
            <a:ext cx="2819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600" b="1">
                <a:solidFill>
                  <a:srgbClr val="0000FF"/>
                </a:solidFill>
                <a:latin typeface="Times New Roman" panose="02020603050405020304" pitchFamily="18" charset="0"/>
                <a:cs typeface="Times New Roman" panose="02020603050405020304" pitchFamily="18" charset="0"/>
              </a:rPr>
              <a:t> Definition</a:t>
            </a:r>
          </a:p>
        </p:txBody>
      </p:sp>
      <p:sp>
        <p:nvSpPr>
          <p:cNvPr id="616461" name="Rectangle 13"/>
          <p:cNvSpPr>
            <a:spLocks noChangeArrowheads="1"/>
          </p:cNvSpPr>
          <p:nvPr/>
        </p:nvSpPr>
        <p:spPr bwMode="auto">
          <a:xfrm>
            <a:off x="2065338" y="4945063"/>
            <a:ext cx="3841750" cy="909637"/>
          </a:xfrm>
          <a:prstGeom prst="rect">
            <a:avLst/>
          </a:prstGeom>
          <a:solidFill>
            <a:srgbClr val="EEF7F8"/>
          </a:solidFill>
          <a:ln w="25400">
            <a:solidFill>
              <a:srgbClr val="0000FF"/>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600">
              <a:solidFill>
                <a:srgbClr val="0000FF"/>
              </a:solidFill>
              <a:latin typeface="Times New Roman" panose="02020603050405020304" pitchFamily="18" charset="0"/>
              <a:cs typeface="Times New Roman" panose="02020603050405020304" pitchFamily="18" charset="0"/>
            </a:endParaRPr>
          </a:p>
        </p:txBody>
      </p:sp>
      <p:graphicFrame>
        <p:nvGraphicFramePr>
          <p:cNvPr id="616462" name="Object 14"/>
          <p:cNvGraphicFramePr>
            <a:graphicFrameLocks noChangeAspect="1"/>
          </p:cNvGraphicFramePr>
          <p:nvPr/>
        </p:nvGraphicFramePr>
        <p:xfrm>
          <a:off x="2341563" y="4945063"/>
          <a:ext cx="3525837" cy="827087"/>
        </p:xfrm>
        <a:graphic>
          <a:graphicData uri="http://schemas.openxmlformats.org/presentationml/2006/ole">
            <mc:AlternateContent xmlns:mc="http://schemas.openxmlformats.org/markup-compatibility/2006">
              <mc:Choice xmlns:v="urn:schemas-microsoft-com:vml" Requires="v">
                <p:oleObj spid="_x0000_s46091" name="Equation" r:id="rId6" imgW="1524000" imgH="393700" progId="Equation.DSMT4">
                  <p:embed/>
                </p:oleObj>
              </mc:Choice>
              <mc:Fallback>
                <p:oleObj name="Equation" r:id="rId6" imgW="1524000" imgH="3937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1563" y="4945063"/>
                        <a:ext cx="3525837"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9875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6451">
                                            <p:txEl>
                                              <p:pRg st="0" end="0"/>
                                            </p:txEl>
                                          </p:spTgt>
                                        </p:tgtEl>
                                        <p:attrNameLst>
                                          <p:attrName>style.visibility</p:attrName>
                                        </p:attrNameLst>
                                      </p:cBhvr>
                                      <p:to>
                                        <p:strVal val="visible"/>
                                      </p:to>
                                    </p:set>
                                    <p:animEffect transition="in" filter="blinds(horizontal)">
                                      <p:cBhvr>
                                        <p:cTn id="7" dur="500"/>
                                        <p:tgtEl>
                                          <p:spTgt spid="6164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6460"/>
                                        </p:tgtEl>
                                        <p:attrNameLst>
                                          <p:attrName>style.visibility</p:attrName>
                                        </p:attrNameLst>
                                      </p:cBhvr>
                                      <p:to>
                                        <p:strVal val="visible"/>
                                      </p:to>
                                    </p:set>
                                    <p:animEffect transition="in" filter="blinds(horizontal)">
                                      <p:cBhvr>
                                        <p:cTn id="10" dur="500"/>
                                        <p:tgtEl>
                                          <p:spTgt spid="616460"/>
                                        </p:tgtEl>
                                      </p:cBhvr>
                                    </p:animEffect>
                                  </p:childTnLst>
                                </p:cTn>
                              </p:par>
                              <p:par>
                                <p:cTn id="11" presetID="3" presetClass="entr" presetSubtype="10" fill="hold" nodeType="withEffect">
                                  <p:stCondLst>
                                    <p:cond delay="0"/>
                                  </p:stCondLst>
                                  <p:childTnLst>
                                    <p:set>
                                      <p:cBhvr>
                                        <p:cTn id="12" dur="1" fill="hold">
                                          <p:stCondLst>
                                            <p:cond delay="0"/>
                                          </p:stCondLst>
                                        </p:cTn>
                                        <p:tgtEl>
                                          <p:spTgt spid="616454"/>
                                        </p:tgtEl>
                                        <p:attrNameLst>
                                          <p:attrName>style.visibility</p:attrName>
                                        </p:attrNameLst>
                                      </p:cBhvr>
                                      <p:to>
                                        <p:strVal val="visible"/>
                                      </p:to>
                                    </p:set>
                                    <p:animEffect transition="in" filter="blinds(horizontal)">
                                      <p:cBhvr>
                                        <p:cTn id="13" dur="500"/>
                                        <p:tgtEl>
                                          <p:spTgt spid="61645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16451">
                                            <p:txEl>
                                              <p:pRg st="3" end="3"/>
                                            </p:txEl>
                                          </p:spTgt>
                                        </p:tgtEl>
                                        <p:attrNameLst>
                                          <p:attrName>style.visibility</p:attrName>
                                        </p:attrNameLst>
                                      </p:cBhvr>
                                      <p:to>
                                        <p:strVal val="visible"/>
                                      </p:to>
                                    </p:set>
                                    <p:animEffect transition="in" filter="blinds(horizontal)">
                                      <p:cBhvr>
                                        <p:cTn id="16" dur="500"/>
                                        <p:tgtEl>
                                          <p:spTgt spid="6164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616462"/>
                                        </p:tgtEl>
                                        <p:attrNameLst>
                                          <p:attrName>style.visibility</p:attrName>
                                        </p:attrNameLst>
                                      </p:cBhvr>
                                      <p:to>
                                        <p:strVal val="visible"/>
                                      </p:to>
                                    </p:set>
                                    <p:animEffect transition="in" filter="blinds(horizontal)">
                                      <p:cBhvr>
                                        <p:cTn id="21" dur="500"/>
                                        <p:tgtEl>
                                          <p:spTgt spid="61646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16461"/>
                                        </p:tgtEl>
                                        <p:attrNameLst>
                                          <p:attrName>style.visibility</p:attrName>
                                        </p:attrNameLst>
                                      </p:cBhvr>
                                      <p:to>
                                        <p:strVal val="visible"/>
                                      </p:to>
                                    </p:set>
                                    <p:animEffect transition="in" filter="blinds(horizontal)">
                                      <p:cBhvr>
                                        <p:cTn id="24" dur="500"/>
                                        <p:tgtEl>
                                          <p:spTgt spid="616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60" grpId="0" animBg="1"/>
      <p:bldP spid="616451" grpId="0" build="p"/>
      <p:bldP spid="6164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6454" name="Object 6"/>
          <p:cNvGraphicFramePr>
            <a:graphicFrameLocks noChangeAspect="1"/>
          </p:cNvGraphicFramePr>
          <p:nvPr/>
        </p:nvGraphicFramePr>
        <p:xfrm>
          <a:off x="2752725" y="1660525"/>
          <a:ext cx="2466975" cy="504825"/>
        </p:xfrm>
        <a:graphic>
          <a:graphicData uri="http://schemas.openxmlformats.org/presentationml/2006/ole">
            <mc:AlternateContent xmlns:mc="http://schemas.openxmlformats.org/markup-compatibility/2006">
              <mc:Choice xmlns:v="urn:schemas-microsoft-com:vml" Requires="v">
                <p:oleObj spid="_x0000_s47114" name="Equation" r:id="rId4" imgW="1117600" imgH="228600" progId="Equation.DSMT4">
                  <p:embed/>
                </p:oleObj>
              </mc:Choice>
              <mc:Fallback>
                <p:oleObj name="Equation" r:id="rId4" imgW="11176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2725" y="1660525"/>
                        <a:ext cx="24669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3" name="Text Box 10"/>
          <p:cNvSpPr txBox="1">
            <a:spLocks noChangeArrowheads="1"/>
          </p:cNvSpPr>
          <p:nvPr/>
        </p:nvSpPr>
        <p:spPr bwMode="auto">
          <a:xfrm>
            <a:off x="1600200" y="474663"/>
            <a:ext cx="6629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600" b="1">
                <a:solidFill>
                  <a:srgbClr val="FF0000"/>
                </a:solidFill>
                <a:latin typeface="Times New Roman" panose="02020603050405020304" pitchFamily="18" charset="0"/>
                <a:cs typeface="Times New Roman" panose="02020603050405020304" pitchFamily="18" charset="0"/>
              </a:rPr>
              <a:t>DERIVATIVES</a:t>
            </a:r>
          </a:p>
        </p:txBody>
      </p:sp>
      <p:sp>
        <p:nvSpPr>
          <p:cNvPr id="40964" name="Text Box 11"/>
          <p:cNvSpPr txBox="1">
            <a:spLocks noChangeArrowheads="1"/>
          </p:cNvSpPr>
          <p:nvPr/>
        </p:nvSpPr>
        <p:spPr bwMode="auto">
          <a:xfrm>
            <a:off x="9525" y="1128713"/>
            <a:ext cx="89058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sz="2400" b="1"/>
              <a:t>EXAMPLE 4. </a:t>
            </a:r>
            <a:r>
              <a:rPr lang="en-US" sz="2400"/>
              <a:t>Find the derivative of the function </a:t>
            </a:r>
          </a:p>
          <a:p>
            <a:pPr eaLnBrk="1" hangingPunct="1">
              <a:spcBef>
                <a:spcPct val="50000"/>
              </a:spcBef>
              <a:buClrTx/>
              <a:buSzTx/>
              <a:buFontTx/>
              <a:buNone/>
            </a:pPr>
            <a:endParaRPr lang="en-US" sz="2400"/>
          </a:p>
          <a:p>
            <a:pPr eaLnBrk="1" hangingPunct="1">
              <a:spcBef>
                <a:spcPct val="50000"/>
              </a:spcBef>
              <a:buClrTx/>
              <a:buSzTx/>
              <a:buFontTx/>
              <a:buNone/>
            </a:pPr>
            <a:r>
              <a:rPr lang="en-US" sz="2400"/>
              <a:t>at the number </a:t>
            </a:r>
            <a:r>
              <a:rPr lang="en-US" sz="2400" i="1"/>
              <a:t>a.</a:t>
            </a:r>
            <a:r>
              <a:rPr lang="en-US" sz="2400"/>
              <a:t> </a:t>
            </a:r>
            <a:endParaRPr lang="en-US" altLang="en-US" sz="2400" b="1">
              <a:solidFill>
                <a:srgbClr val="0000FF"/>
              </a:solidFill>
              <a:latin typeface="Times New Roman" panose="02020603050405020304" pitchFamily="18" charset="0"/>
              <a:cs typeface="Times New Roman" panose="02020603050405020304" pitchFamily="18" charset="0"/>
            </a:endParaRPr>
          </a:p>
        </p:txBody>
      </p:sp>
      <p:graphicFrame>
        <p:nvGraphicFramePr>
          <p:cNvPr id="616462" name="Object 14"/>
          <p:cNvGraphicFramePr>
            <a:graphicFrameLocks noChangeAspect="1"/>
          </p:cNvGraphicFramePr>
          <p:nvPr/>
        </p:nvGraphicFramePr>
        <p:xfrm>
          <a:off x="833438" y="3360738"/>
          <a:ext cx="7258050" cy="2827337"/>
        </p:xfrm>
        <a:graphic>
          <a:graphicData uri="http://schemas.openxmlformats.org/presentationml/2006/ole">
            <mc:AlternateContent xmlns:mc="http://schemas.openxmlformats.org/markup-compatibility/2006">
              <mc:Choice xmlns:v="urn:schemas-microsoft-com:vml" Requires="v">
                <p:oleObj spid="_x0000_s47115" name="Equation" r:id="rId6" imgW="3136900" imgH="1346200" progId="Equation.DSMT4">
                  <p:embed/>
                </p:oleObj>
              </mc:Choice>
              <mc:Fallback>
                <p:oleObj name="Equation" r:id="rId6" imgW="3136900" imgH="1346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438" y="3360738"/>
                        <a:ext cx="7258050"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p:cNvSpPr>
            <a:spLocks noChangeArrowheads="1"/>
          </p:cNvSpPr>
          <p:nvPr/>
        </p:nvSpPr>
        <p:spPr bwMode="auto">
          <a:xfrm>
            <a:off x="9525" y="2879725"/>
            <a:ext cx="7269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400" b="1">
                <a:solidFill>
                  <a:srgbClr val="FF0000"/>
                </a:solidFill>
                <a:latin typeface="GillSans-Condensed"/>
              </a:rPr>
              <a:t>SOLUTION.</a:t>
            </a:r>
            <a:r>
              <a:rPr lang="en-US" sz="2400">
                <a:solidFill>
                  <a:srgbClr val="00ADEE"/>
                </a:solidFill>
                <a:latin typeface="GillSans-Condensed"/>
              </a:rPr>
              <a:t> </a:t>
            </a:r>
            <a:r>
              <a:rPr lang="en-US" sz="2400">
                <a:solidFill>
                  <a:srgbClr val="242021"/>
                </a:solidFill>
                <a:latin typeface="Times-Roman"/>
              </a:rPr>
              <a:t>From Definition we have</a:t>
            </a:r>
            <a:r>
              <a:rPr lang="en-US" sz="2400"/>
              <a:t> </a:t>
            </a:r>
          </a:p>
        </p:txBody>
      </p:sp>
    </p:spTree>
    <p:extLst>
      <p:ext uri="{BB962C8B-B14F-4D97-AF65-F5344CB8AC3E}">
        <p14:creationId xmlns:p14="http://schemas.microsoft.com/office/powerpoint/2010/main" val="3602664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16454"/>
                                        </p:tgtEl>
                                        <p:attrNameLst>
                                          <p:attrName>style.visibility</p:attrName>
                                        </p:attrNameLst>
                                      </p:cBhvr>
                                      <p:to>
                                        <p:strVal val="visible"/>
                                      </p:to>
                                    </p:set>
                                    <p:animEffect transition="in" filter="blinds(horizontal)">
                                      <p:cBhvr>
                                        <p:cTn id="7" dur="500"/>
                                        <p:tgtEl>
                                          <p:spTgt spid="6164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16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7938" y="2149475"/>
            <a:ext cx="8915401"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0"/>
              </a:spcBef>
              <a:buClrTx/>
              <a:buSzTx/>
              <a:buFontTx/>
              <a:buNone/>
            </a:pPr>
            <a:r>
              <a:rPr lang="en-US" altLang="en-US" sz="4000" b="1">
                <a:solidFill>
                  <a:srgbClr val="FF0000"/>
                </a:solidFill>
              </a:rPr>
              <a:t>3.2  The Derivative as a Function</a:t>
            </a:r>
          </a:p>
          <a:p>
            <a:pPr algn="ctr" eaLnBrk="1" hangingPunct="1">
              <a:lnSpc>
                <a:spcPct val="120000"/>
              </a:lnSpc>
              <a:spcBef>
                <a:spcPct val="0"/>
              </a:spcBef>
              <a:buClrTx/>
              <a:buSzTx/>
              <a:buFontTx/>
              <a:buNone/>
            </a:pPr>
            <a:endParaRPr lang="en-US" altLang="en-US" sz="4000" b="1">
              <a:solidFill>
                <a:srgbClr val="FF0000"/>
              </a:solidFill>
            </a:endParaRPr>
          </a:p>
        </p:txBody>
      </p:sp>
      <p:sp>
        <p:nvSpPr>
          <p:cNvPr id="43011" name="Text Box 3"/>
          <p:cNvSpPr txBox="1">
            <a:spLocks noChangeArrowheads="1"/>
          </p:cNvSpPr>
          <p:nvPr/>
        </p:nvSpPr>
        <p:spPr bwMode="auto">
          <a:xfrm>
            <a:off x="593725" y="777875"/>
            <a:ext cx="6629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rPr>
              <a:t>DERIVATIVES</a:t>
            </a:r>
          </a:p>
        </p:txBody>
      </p:sp>
    </p:spTree>
    <p:extLst>
      <p:ext uri="{BB962C8B-B14F-4D97-AF65-F5344CB8AC3E}">
        <p14:creationId xmlns:p14="http://schemas.microsoft.com/office/powerpoint/2010/main" val="747756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p:cNvSpPr>
          <p:nvPr>
            <p:ph type="body" sz="half" idx="1"/>
          </p:nvPr>
        </p:nvSpPr>
        <p:spPr>
          <a:xfrm>
            <a:off x="517525" y="1189038"/>
            <a:ext cx="8534400" cy="4662487"/>
          </a:xfrm>
        </p:spPr>
        <p:txBody>
          <a:bodyPr/>
          <a:lstStyle/>
          <a:p>
            <a:pPr marL="0" indent="0" eaLnBrk="1" hangingPunct="1">
              <a:lnSpc>
                <a:spcPct val="125000"/>
              </a:lnSpc>
              <a:buFontTx/>
              <a:buNone/>
            </a:pPr>
            <a:r>
              <a:rPr lang="en-US" altLang="en-US" sz="2400" dirty="0" smtClean="0">
                <a:solidFill>
                  <a:srgbClr val="0000FF"/>
                </a:solidFill>
              </a:rPr>
              <a:t>In the preceding section, we considered the derivative of a function </a:t>
            </a:r>
            <a:r>
              <a:rPr lang="en-US" altLang="en-US" sz="2400" i="1" dirty="0" smtClean="0">
                <a:solidFill>
                  <a:srgbClr val="0000FF"/>
                </a:solidFill>
              </a:rPr>
              <a:t>f </a:t>
            </a:r>
            <a:r>
              <a:rPr lang="en-US" altLang="en-US" sz="2400" dirty="0" smtClean="0">
                <a:solidFill>
                  <a:srgbClr val="0000FF"/>
                </a:solidFill>
              </a:rPr>
              <a:t>at a fixed number </a:t>
            </a:r>
            <a:r>
              <a:rPr lang="en-US" altLang="en-US" sz="2400" i="1" dirty="0" smtClean="0">
                <a:solidFill>
                  <a:srgbClr val="0000FF"/>
                </a:solidFill>
              </a:rPr>
              <a:t>a</a:t>
            </a:r>
            <a:r>
              <a:rPr lang="en-US" altLang="en-US" sz="2400" dirty="0" smtClean="0">
                <a:solidFill>
                  <a:srgbClr val="0000FF"/>
                </a:solidFill>
              </a:rPr>
              <a:t>:</a:t>
            </a:r>
          </a:p>
          <a:p>
            <a:pPr marL="0" indent="0" eaLnBrk="1" hangingPunct="1">
              <a:lnSpc>
                <a:spcPct val="125000"/>
              </a:lnSpc>
              <a:buFontTx/>
              <a:buNone/>
            </a:pPr>
            <a:endParaRPr lang="en-US" altLang="en-US" sz="2400" dirty="0" smtClean="0">
              <a:solidFill>
                <a:srgbClr val="0000FF"/>
              </a:solidFill>
            </a:endParaRPr>
          </a:p>
          <a:p>
            <a:pPr marL="0" indent="0" eaLnBrk="1" hangingPunct="1">
              <a:lnSpc>
                <a:spcPct val="125000"/>
              </a:lnSpc>
              <a:buFontTx/>
              <a:buNone/>
            </a:pPr>
            <a:endParaRPr lang="en-US" altLang="en-US" sz="2400" dirty="0" smtClean="0">
              <a:solidFill>
                <a:srgbClr val="0000FF"/>
              </a:solidFill>
            </a:endParaRPr>
          </a:p>
          <a:p>
            <a:pPr marL="0" indent="0" eaLnBrk="1" hangingPunct="1">
              <a:lnSpc>
                <a:spcPct val="125000"/>
              </a:lnSpc>
              <a:buFontTx/>
              <a:buNone/>
            </a:pPr>
            <a:endParaRPr lang="en-US" altLang="en-US" sz="2400" dirty="0" smtClean="0">
              <a:solidFill>
                <a:srgbClr val="0000FF"/>
              </a:solidFill>
            </a:endParaRPr>
          </a:p>
          <a:p>
            <a:pPr marL="0" indent="0" eaLnBrk="1" hangingPunct="1">
              <a:lnSpc>
                <a:spcPct val="125000"/>
              </a:lnSpc>
              <a:buFontTx/>
              <a:buNone/>
            </a:pPr>
            <a:r>
              <a:rPr lang="en-US" altLang="en-US" sz="2400" dirty="0" smtClean="0">
                <a:solidFill>
                  <a:srgbClr val="0000FF"/>
                </a:solidFill>
              </a:rPr>
              <a:t>If we replace </a:t>
            </a:r>
            <a:r>
              <a:rPr lang="en-US" altLang="en-US" sz="2400" i="1" dirty="0" smtClean="0">
                <a:solidFill>
                  <a:srgbClr val="0000FF"/>
                </a:solidFill>
              </a:rPr>
              <a:t>a </a:t>
            </a:r>
            <a:r>
              <a:rPr lang="en-US" altLang="en-US" sz="2400" dirty="0" smtClean="0">
                <a:solidFill>
                  <a:srgbClr val="0000FF"/>
                </a:solidFill>
              </a:rPr>
              <a:t>in Equation 1 by a variable </a:t>
            </a:r>
            <a:r>
              <a:rPr lang="en-US" altLang="en-US" sz="2400" i="1" dirty="0" smtClean="0">
                <a:solidFill>
                  <a:srgbClr val="0000FF"/>
                </a:solidFill>
              </a:rPr>
              <a:t>x</a:t>
            </a:r>
            <a:r>
              <a:rPr lang="en-US" altLang="en-US" sz="2400" dirty="0" smtClean="0">
                <a:solidFill>
                  <a:srgbClr val="0000FF"/>
                </a:solidFill>
              </a:rPr>
              <a:t>, we obtain:</a:t>
            </a:r>
          </a:p>
          <a:p>
            <a:pPr marL="0" indent="0" eaLnBrk="1" hangingPunct="1">
              <a:lnSpc>
                <a:spcPct val="125000"/>
              </a:lnSpc>
              <a:buFontTx/>
              <a:buNone/>
            </a:pPr>
            <a:endParaRPr lang="en-US" altLang="en-US" sz="2400" dirty="0" smtClean="0">
              <a:solidFill>
                <a:srgbClr val="0000FF"/>
              </a:solidFill>
            </a:endParaRPr>
          </a:p>
        </p:txBody>
      </p:sp>
      <p:graphicFrame>
        <p:nvGraphicFramePr>
          <p:cNvPr id="773126" name="Object 6"/>
          <p:cNvGraphicFramePr>
            <a:graphicFrameLocks noGrp="1" noChangeAspect="1"/>
          </p:cNvGraphicFramePr>
          <p:nvPr>
            <p:ph sz="half" idx="2"/>
          </p:nvPr>
        </p:nvGraphicFramePr>
        <p:xfrm>
          <a:off x="2219325" y="4713288"/>
          <a:ext cx="4500563" cy="1033462"/>
        </p:xfrm>
        <a:graphic>
          <a:graphicData uri="http://schemas.openxmlformats.org/presentationml/2006/ole">
            <mc:AlternateContent xmlns:mc="http://schemas.openxmlformats.org/markup-compatibility/2006">
              <mc:Choice xmlns:v="urn:schemas-microsoft-com:vml" Requires="v">
                <p:oleObj spid="_x0000_s48140" name="Equation" r:id="rId4" imgW="1714500" imgH="393700" progId="Equation.DSMT4">
                  <p:embed/>
                </p:oleObj>
              </mc:Choice>
              <mc:Fallback>
                <p:oleObj name="Equation" r:id="rId4" imgW="1714500" imgH="3937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9325" y="4713288"/>
                        <a:ext cx="4500563"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3123" name="Object 3"/>
          <p:cNvGraphicFramePr>
            <a:graphicFrameLocks noChangeAspect="1"/>
          </p:cNvGraphicFramePr>
          <p:nvPr/>
        </p:nvGraphicFramePr>
        <p:xfrm>
          <a:off x="2217738" y="2465388"/>
          <a:ext cx="3921125" cy="1054100"/>
        </p:xfrm>
        <a:graphic>
          <a:graphicData uri="http://schemas.openxmlformats.org/presentationml/2006/ole">
            <mc:AlternateContent xmlns:mc="http://schemas.openxmlformats.org/markup-compatibility/2006">
              <mc:Choice xmlns:v="urn:schemas-microsoft-com:vml" Requires="v">
                <p:oleObj spid="_x0000_s48141" name="Equation" r:id="rId6" imgW="1714500" imgH="393700" progId="Equation.DSMT4">
                  <p:embed/>
                </p:oleObj>
              </mc:Choice>
              <mc:Fallback>
                <p:oleObj name="Equation" r:id="rId6" imgW="1714500" imgH="3937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7738" y="2465388"/>
                        <a:ext cx="3921125"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5061" name="Text Box 4"/>
          <p:cNvSpPr txBox="1">
            <a:spLocks noChangeArrowheads="1"/>
          </p:cNvSpPr>
          <p:nvPr/>
        </p:nvSpPr>
        <p:spPr bwMode="auto">
          <a:xfrm>
            <a:off x="517525" y="635000"/>
            <a:ext cx="6629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rPr>
              <a:t>DERIVATIVES</a:t>
            </a:r>
          </a:p>
        </p:txBody>
      </p:sp>
    </p:spTree>
    <p:extLst>
      <p:ext uri="{BB962C8B-B14F-4D97-AF65-F5344CB8AC3E}">
        <p14:creationId xmlns:p14="http://schemas.microsoft.com/office/powerpoint/2010/main" val="2662888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3122">
                                            <p:txEl>
                                              <p:pRg st="0" end="0"/>
                                            </p:txEl>
                                          </p:spTgt>
                                        </p:tgtEl>
                                        <p:attrNameLst>
                                          <p:attrName>style.visibility</p:attrName>
                                        </p:attrNameLst>
                                      </p:cBhvr>
                                      <p:to>
                                        <p:strVal val="visible"/>
                                      </p:to>
                                    </p:set>
                                    <p:animEffect transition="in" filter="blinds(horizontal)">
                                      <p:cBhvr>
                                        <p:cTn id="7" dur="500"/>
                                        <p:tgtEl>
                                          <p:spTgt spid="77312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73123"/>
                                        </p:tgtEl>
                                        <p:attrNameLst>
                                          <p:attrName>style.visibility</p:attrName>
                                        </p:attrNameLst>
                                      </p:cBhvr>
                                      <p:to>
                                        <p:strVal val="visible"/>
                                      </p:to>
                                    </p:set>
                                    <p:animEffect transition="in" filter="blinds(horizontal)">
                                      <p:cBhvr>
                                        <p:cTn id="10" dur="500"/>
                                        <p:tgtEl>
                                          <p:spTgt spid="77312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73122">
                                            <p:txEl>
                                              <p:pRg st="4" end="4"/>
                                            </p:txEl>
                                          </p:spTgt>
                                        </p:tgtEl>
                                        <p:attrNameLst>
                                          <p:attrName>style.visibility</p:attrName>
                                        </p:attrNameLst>
                                      </p:cBhvr>
                                      <p:to>
                                        <p:strVal val="visible"/>
                                      </p:to>
                                    </p:set>
                                    <p:animEffect transition="in" filter="blinds(horizontal)">
                                      <p:cBhvr>
                                        <p:cTn id="15" dur="500"/>
                                        <p:tgtEl>
                                          <p:spTgt spid="773122">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73126"/>
                                        </p:tgtEl>
                                        <p:attrNameLst>
                                          <p:attrName>style.visibility</p:attrName>
                                        </p:attrNameLst>
                                      </p:cBhvr>
                                      <p:to>
                                        <p:strVal val="visible"/>
                                      </p:to>
                                    </p:set>
                                    <p:animEffect transition="in" filter="blinds(horizontal)">
                                      <p:cBhvr>
                                        <p:cTn id="18" dur="500"/>
                                        <p:tgtEl>
                                          <p:spTgt spid="77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7" name="Rectangle 5"/>
          <p:cNvSpPr>
            <a:spLocks noChangeArrowheads="1"/>
          </p:cNvSpPr>
          <p:nvPr/>
        </p:nvSpPr>
        <p:spPr bwMode="auto">
          <a:xfrm>
            <a:off x="549275" y="2690813"/>
            <a:ext cx="8191500" cy="968375"/>
          </a:xfrm>
          <a:prstGeom prst="rect">
            <a:avLst/>
          </a:prstGeom>
          <a:solidFill>
            <a:srgbClr val="EEF7F8"/>
          </a:solidFill>
          <a:ln w="25400">
            <a:solidFill>
              <a:srgbClr val="0000FF"/>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600">
              <a:latin typeface="Times New Roman" panose="02020603050405020304" pitchFamily="18" charset="0"/>
              <a:cs typeface="Times New Roman" panose="02020603050405020304" pitchFamily="18" charset="0"/>
            </a:endParaRPr>
          </a:p>
        </p:txBody>
      </p:sp>
      <p:sp>
        <p:nvSpPr>
          <p:cNvPr id="765954" name="Rectangle 2"/>
          <p:cNvSpPr>
            <a:spLocks noGrp="1" noChangeArrowheads="1"/>
          </p:cNvSpPr>
          <p:nvPr>
            <p:ph idx="1"/>
          </p:nvPr>
        </p:nvSpPr>
        <p:spPr>
          <a:xfrm>
            <a:off x="549275" y="1258888"/>
            <a:ext cx="8191500" cy="1143000"/>
          </a:xfrm>
          <a:solidFill>
            <a:srgbClr val="FFFFFF"/>
          </a:solidFill>
          <a:ln>
            <a:solidFill>
              <a:srgbClr val="000000"/>
            </a:solidFill>
            <a:miter lim="800000"/>
            <a:headEnd/>
            <a:tailEnd/>
          </a:ln>
        </p:spPr>
        <p:txBody>
          <a:bodyPr/>
          <a:lstStyle/>
          <a:p>
            <a:pPr eaLnBrk="1" hangingPunct="1">
              <a:lnSpc>
                <a:spcPct val="120000"/>
              </a:lnSpc>
              <a:buFontTx/>
              <a:buNone/>
            </a:pPr>
            <a:r>
              <a:rPr lang="en-US" altLang="en-US" sz="2600" dirty="0" smtClean="0">
                <a:latin typeface="Times New Roman" panose="02020603050405020304" pitchFamily="18" charset="0"/>
                <a:cs typeface="Times New Roman" panose="02020603050405020304" pitchFamily="18" charset="0"/>
              </a:rPr>
              <a:t>Some common alternative notations for the derivative are as follows:</a:t>
            </a:r>
          </a:p>
        </p:txBody>
      </p:sp>
      <p:graphicFrame>
        <p:nvGraphicFramePr>
          <p:cNvPr id="47108" name="Object 3"/>
          <p:cNvGraphicFramePr>
            <a:graphicFrameLocks noChangeAspect="1"/>
          </p:cNvGraphicFramePr>
          <p:nvPr/>
        </p:nvGraphicFramePr>
        <p:xfrm>
          <a:off x="549275" y="2827338"/>
          <a:ext cx="7523163" cy="831850"/>
        </p:xfrm>
        <a:graphic>
          <a:graphicData uri="http://schemas.openxmlformats.org/presentationml/2006/ole">
            <mc:AlternateContent xmlns:mc="http://schemas.openxmlformats.org/markup-compatibility/2006">
              <mc:Choice xmlns:v="urn:schemas-microsoft-com:vml" Requires="v">
                <p:oleObj spid="_x0000_s49159" name="Equation" r:id="rId4" imgW="3086100" imgH="393700" progId="Equation.DSMT4">
                  <p:embed/>
                </p:oleObj>
              </mc:Choice>
              <mc:Fallback>
                <p:oleObj name="Equation" r:id="rId4" imgW="3086100" imgH="39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 y="2827338"/>
                        <a:ext cx="75231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9" name="Text Box 4"/>
          <p:cNvSpPr txBox="1">
            <a:spLocks noChangeArrowheads="1"/>
          </p:cNvSpPr>
          <p:nvPr/>
        </p:nvSpPr>
        <p:spPr bwMode="auto">
          <a:xfrm>
            <a:off x="1443038" y="696913"/>
            <a:ext cx="6629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600" b="1">
                <a:solidFill>
                  <a:srgbClr val="FF0000"/>
                </a:solidFill>
                <a:latin typeface="Times New Roman" panose="02020603050405020304" pitchFamily="18" charset="0"/>
                <a:cs typeface="Times New Roman" panose="02020603050405020304" pitchFamily="18" charset="0"/>
              </a:rPr>
              <a:t>OTHER NOTATIONS</a:t>
            </a:r>
          </a:p>
        </p:txBody>
      </p:sp>
      <p:sp>
        <p:nvSpPr>
          <p:cNvPr id="765958" name="Rectangle 6"/>
          <p:cNvSpPr>
            <a:spLocks noChangeArrowheads="1"/>
          </p:cNvSpPr>
          <p:nvPr/>
        </p:nvSpPr>
        <p:spPr bwMode="auto">
          <a:xfrm>
            <a:off x="549275" y="4227513"/>
            <a:ext cx="8326438"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25000"/>
              </a:lnSpc>
              <a:buClrTx/>
              <a:buSzTx/>
              <a:buFontTx/>
              <a:buNone/>
            </a:pPr>
            <a:r>
              <a:rPr lang="en-US" altLang="en-US" sz="2600" dirty="0">
                <a:solidFill>
                  <a:srgbClr val="800000"/>
                </a:solidFill>
                <a:latin typeface="Times New Roman" panose="02020603050405020304" pitchFamily="18" charset="0"/>
                <a:cs typeface="Times New Roman" panose="02020603050405020304" pitchFamily="18" charset="0"/>
              </a:rPr>
              <a:t>The symbols </a:t>
            </a:r>
            <a:r>
              <a:rPr lang="en-US" altLang="en-US" sz="2600" i="1" dirty="0">
                <a:solidFill>
                  <a:srgbClr val="6600FF"/>
                </a:solidFill>
                <a:latin typeface="Times New Roman" panose="02020603050405020304" pitchFamily="18" charset="0"/>
                <a:cs typeface="Times New Roman" panose="02020603050405020304" pitchFamily="18" charset="0"/>
              </a:rPr>
              <a:t>D</a:t>
            </a:r>
            <a:r>
              <a:rPr lang="en-US" altLang="en-US" sz="2600" dirty="0">
                <a:solidFill>
                  <a:srgbClr val="800000"/>
                </a:solidFill>
                <a:latin typeface="Times New Roman" panose="02020603050405020304" pitchFamily="18" charset="0"/>
                <a:cs typeface="Times New Roman" panose="02020603050405020304" pitchFamily="18" charset="0"/>
              </a:rPr>
              <a:t> and </a:t>
            </a:r>
            <a:r>
              <a:rPr lang="en-US" altLang="en-US" sz="2600" i="1" dirty="0">
                <a:solidFill>
                  <a:srgbClr val="6600FF"/>
                </a:solidFill>
                <a:latin typeface="Times New Roman" panose="02020603050405020304" pitchFamily="18" charset="0"/>
                <a:cs typeface="Times New Roman" panose="02020603050405020304" pitchFamily="18" charset="0"/>
              </a:rPr>
              <a:t>d</a:t>
            </a:r>
            <a:r>
              <a:rPr lang="en-US" altLang="en-US" sz="2600" dirty="0">
                <a:solidFill>
                  <a:srgbClr val="6600FF"/>
                </a:solidFill>
                <a:latin typeface="Times New Roman" panose="02020603050405020304" pitchFamily="18" charset="0"/>
                <a:cs typeface="Times New Roman" panose="02020603050405020304" pitchFamily="18" charset="0"/>
              </a:rPr>
              <a:t>/</a:t>
            </a:r>
            <a:r>
              <a:rPr lang="en-US" altLang="en-US" sz="2600" i="1" dirty="0">
                <a:solidFill>
                  <a:srgbClr val="6600FF"/>
                </a:solidFill>
                <a:latin typeface="Times New Roman" panose="02020603050405020304" pitchFamily="18" charset="0"/>
                <a:cs typeface="Times New Roman" panose="02020603050405020304" pitchFamily="18" charset="0"/>
              </a:rPr>
              <a:t>dx</a:t>
            </a:r>
            <a:r>
              <a:rPr lang="en-US" altLang="en-US" sz="2600" dirty="0">
                <a:solidFill>
                  <a:srgbClr val="6600FF"/>
                </a:solidFill>
                <a:latin typeface="Times New Roman" panose="02020603050405020304" pitchFamily="18" charset="0"/>
                <a:cs typeface="Times New Roman" panose="02020603050405020304" pitchFamily="18" charset="0"/>
              </a:rPr>
              <a:t> </a:t>
            </a:r>
            <a:r>
              <a:rPr lang="en-US" altLang="en-US" sz="2600" dirty="0">
                <a:solidFill>
                  <a:srgbClr val="800000"/>
                </a:solidFill>
                <a:latin typeface="Times New Roman" panose="02020603050405020304" pitchFamily="18" charset="0"/>
                <a:cs typeface="Times New Roman" panose="02020603050405020304" pitchFamily="18" charset="0"/>
              </a:rPr>
              <a:t>are called </a:t>
            </a:r>
            <a:r>
              <a:rPr lang="en-US" altLang="en-US" sz="2600" dirty="0">
                <a:solidFill>
                  <a:srgbClr val="6600FF"/>
                </a:solidFill>
                <a:latin typeface="Times New Roman" panose="02020603050405020304" pitchFamily="18" charset="0"/>
                <a:cs typeface="Times New Roman" panose="02020603050405020304" pitchFamily="18" charset="0"/>
              </a:rPr>
              <a:t>differentiation operators</a:t>
            </a:r>
            <a:r>
              <a:rPr lang="en-US" altLang="en-US" sz="2600" dirty="0">
                <a:solidFill>
                  <a:srgbClr val="800000"/>
                </a:solidFill>
                <a:latin typeface="Times New Roman" panose="02020603050405020304" pitchFamily="18" charset="0"/>
                <a:cs typeface="Times New Roman" panose="02020603050405020304" pitchFamily="18" charset="0"/>
              </a:rPr>
              <a:t>.</a:t>
            </a:r>
          </a:p>
        </p:txBody>
      </p:sp>
      <p:sp>
        <p:nvSpPr>
          <p:cNvPr id="765959" name="Rectangle 7"/>
          <p:cNvSpPr>
            <a:spLocks noChangeArrowheads="1"/>
          </p:cNvSpPr>
          <p:nvPr/>
        </p:nvSpPr>
        <p:spPr bwMode="auto">
          <a:xfrm>
            <a:off x="549275" y="5257800"/>
            <a:ext cx="769461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Tx/>
              <a:buSzTx/>
              <a:buFontTx/>
              <a:buNone/>
            </a:pPr>
            <a:r>
              <a:rPr lang="en-US" altLang="en-US" sz="2600">
                <a:solidFill>
                  <a:srgbClr val="800000"/>
                </a:solidFill>
                <a:latin typeface="Times New Roman" panose="02020603050405020304" pitchFamily="18" charset="0"/>
                <a:cs typeface="Times New Roman" panose="02020603050405020304" pitchFamily="18" charset="0"/>
              </a:rPr>
              <a:t>The symbol </a:t>
            </a:r>
            <a:r>
              <a:rPr lang="en-US" altLang="en-US" sz="2600" i="1">
                <a:solidFill>
                  <a:srgbClr val="6600FF"/>
                </a:solidFill>
                <a:latin typeface="Times New Roman" panose="02020603050405020304" pitchFamily="18" charset="0"/>
                <a:cs typeface="Times New Roman" panose="02020603050405020304" pitchFamily="18" charset="0"/>
              </a:rPr>
              <a:t>dy/dx </a:t>
            </a:r>
            <a:r>
              <a:rPr lang="en-US" altLang="en-US" sz="2600">
                <a:solidFill>
                  <a:srgbClr val="800000"/>
                </a:solidFill>
                <a:latin typeface="Times New Roman" panose="02020603050405020304" pitchFamily="18" charset="0"/>
                <a:cs typeface="Times New Roman" panose="02020603050405020304" pitchFamily="18" charset="0"/>
              </a:rPr>
              <a:t> is called </a:t>
            </a:r>
            <a:r>
              <a:rPr lang="en-US" altLang="en-US" sz="2600">
                <a:solidFill>
                  <a:srgbClr val="6600FF"/>
                </a:solidFill>
                <a:latin typeface="Times New Roman" panose="02020603050405020304" pitchFamily="18" charset="0"/>
                <a:cs typeface="Times New Roman" panose="02020603050405020304" pitchFamily="18" charset="0"/>
              </a:rPr>
              <a:t>Leibniz notation</a:t>
            </a:r>
          </a:p>
        </p:txBody>
      </p:sp>
    </p:spTree>
    <p:extLst>
      <p:ext uri="{BB962C8B-B14F-4D97-AF65-F5344CB8AC3E}">
        <p14:creationId xmlns:p14="http://schemas.microsoft.com/office/powerpoint/2010/main" val="2765374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65957"/>
                                        </p:tgtEl>
                                        <p:attrNameLst>
                                          <p:attrName>style.visibility</p:attrName>
                                        </p:attrNameLst>
                                      </p:cBhvr>
                                      <p:to>
                                        <p:strVal val="visible"/>
                                      </p:to>
                                    </p:set>
                                    <p:animEffect transition="in" filter="blinds(horizontal)">
                                      <p:cBhvr>
                                        <p:cTn id="7" dur="500"/>
                                        <p:tgtEl>
                                          <p:spTgt spid="76595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65954">
                                            <p:txEl>
                                              <p:pRg st="0" end="0"/>
                                            </p:txEl>
                                          </p:spTgt>
                                        </p:tgtEl>
                                        <p:attrNameLst>
                                          <p:attrName>style.visibility</p:attrName>
                                        </p:attrNameLst>
                                      </p:cBhvr>
                                      <p:to>
                                        <p:strVal val="visible"/>
                                      </p:to>
                                    </p:set>
                                    <p:animEffect transition="in" filter="blinds(horizontal)">
                                      <p:cBhvr>
                                        <p:cTn id="10" dur="500"/>
                                        <p:tgtEl>
                                          <p:spTgt spid="76595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65958"/>
                                        </p:tgtEl>
                                        <p:attrNameLst>
                                          <p:attrName>style.visibility</p:attrName>
                                        </p:attrNameLst>
                                      </p:cBhvr>
                                      <p:to>
                                        <p:strVal val="visible"/>
                                      </p:to>
                                    </p:set>
                                    <p:animEffect transition="in" filter="blinds(horizontal)">
                                      <p:cBhvr>
                                        <p:cTn id="15" dur="500"/>
                                        <p:tgtEl>
                                          <p:spTgt spid="76595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65959"/>
                                        </p:tgtEl>
                                        <p:attrNameLst>
                                          <p:attrName>style.visibility</p:attrName>
                                        </p:attrNameLst>
                                      </p:cBhvr>
                                      <p:to>
                                        <p:strVal val="visible"/>
                                      </p:to>
                                    </p:set>
                                    <p:animEffect transition="in" filter="blinds(horizontal)">
                                      <p:cBhvr>
                                        <p:cTn id="20" dur="500"/>
                                        <p:tgtEl>
                                          <p:spTgt spid="765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7" grpId="0" animBg="1"/>
      <p:bldP spid="765954" grpId="0" build="p"/>
      <p:bldP spid="765958" grpId="0"/>
      <p:bldP spid="7659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7"/>
          <p:cNvSpPr txBox="1">
            <a:spLocks noChangeArrowheads="1"/>
          </p:cNvSpPr>
          <p:nvPr/>
        </p:nvSpPr>
        <p:spPr bwMode="auto">
          <a:xfrm>
            <a:off x="685800" y="1235075"/>
            <a:ext cx="84582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20000"/>
              </a:lnSpc>
              <a:spcBef>
                <a:spcPct val="0"/>
              </a:spcBef>
              <a:buClrTx/>
              <a:buSzTx/>
              <a:buFontTx/>
              <a:buNone/>
            </a:pPr>
            <a:endParaRPr lang="en-US" altLang="en-US" sz="2400" b="1" dirty="0">
              <a:solidFill>
                <a:srgbClr val="FF0000"/>
              </a:solidFill>
              <a:latin typeface="Times New Roman" panose="02020603050405020304" pitchFamily="18" charset="0"/>
              <a:cs typeface="Times New Roman" panose="02020603050405020304" pitchFamily="18" charset="0"/>
            </a:endParaRPr>
          </a:p>
          <a:p>
            <a:pPr eaLnBrk="1" hangingPunct="1">
              <a:lnSpc>
                <a:spcPct val="120000"/>
              </a:lnSpc>
              <a:spcBef>
                <a:spcPct val="0"/>
              </a:spcBef>
              <a:buClrTx/>
              <a:buSzTx/>
              <a:buFontTx/>
              <a:buNone/>
            </a:pPr>
            <a:r>
              <a:rPr lang="en-US" altLang="en-US" sz="2400" b="1" dirty="0">
                <a:solidFill>
                  <a:srgbClr val="FF0000"/>
                </a:solidFill>
                <a:latin typeface="Times New Roman" panose="02020603050405020304" pitchFamily="18" charset="0"/>
                <a:cs typeface="Times New Roman" panose="02020603050405020304" pitchFamily="18" charset="0"/>
              </a:rPr>
              <a:t>3.1  Defining the Derivative </a:t>
            </a:r>
          </a:p>
          <a:p>
            <a:pPr eaLnBrk="1" hangingPunct="1">
              <a:lnSpc>
                <a:spcPct val="120000"/>
              </a:lnSpc>
              <a:spcBef>
                <a:spcPct val="0"/>
              </a:spcBef>
              <a:buClrTx/>
              <a:buSzTx/>
              <a:buFontTx/>
              <a:buNone/>
            </a:pPr>
            <a:r>
              <a:rPr lang="en-US" altLang="en-US" sz="2400" b="1" dirty="0">
                <a:solidFill>
                  <a:srgbClr val="FF0000"/>
                </a:solidFill>
                <a:latin typeface="Times New Roman" panose="02020603050405020304" pitchFamily="18" charset="0"/>
                <a:cs typeface="Times New Roman" panose="02020603050405020304" pitchFamily="18" charset="0"/>
              </a:rPr>
              <a:t>3.2 The Derivative as a Function </a:t>
            </a:r>
          </a:p>
          <a:p>
            <a:pPr eaLnBrk="1" hangingPunct="1">
              <a:lnSpc>
                <a:spcPct val="120000"/>
              </a:lnSpc>
              <a:spcBef>
                <a:spcPct val="0"/>
              </a:spcBef>
              <a:buClrTx/>
              <a:buSzTx/>
              <a:buFontTx/>
              <a:buNone/>
            </a:pPr>
            <a:r>
              <a:rPr lang="en-US" altLang="en-US" sz="2400" b="1" dirty="0">
                <a:solidFill>
                  <a:srgbClr val="FF0000"/>
                </a:solidFill>
                <a:latin typeface="Times New Roman" panose="02020603050405020304" pitchFamily="18" charset="0"/>
                <a:cs typeface="Times New Roman" panose="02020603050405020304" pitchFamily="18" charset="0"/>
              </a:rPr>
              <a:t>3.3 Differentiation Rules </a:t>
            </a:r>
          </a:p>
          <a:p>
            <a:pPr eaLnBrk="1" hangingPunct="1">
              <a:lnSpc>
                <a:spcPct val="120000"/>
              </a:lnSpc>
              <a:spcBef>
                <a:spcPct val="0"/>
              </a:spcBef>
              <a:buClrTx/>
              <a:buSzTx/>
              <a:buFontTx/>
              <a:buNone/>
            </a:pPr>
            <a:r>
              <a:rPr lang="en-US" altLang="en-US" sz="2400" b="1" dirty="0">
                <a:solidFill>
                  <a:srgbClr val="FF0000"/>
                </a:solidFill>
                <a:latin typeface="Times New Roman" panose="02020603050405020304" pitchFamily="18" charset="0"/>
                <a:cs typeface="Times New Roman" panose="02020603050405020304" pitchFamily="18" charset="0"/>
              </a:rPr>
              <a:t>3.4 Derivatives as Rates of Change </a:t>
            </a:r>
          </a:p>
          <a:p>
            <a:pPr eaLnBrk="1" hangingPunct="1">
              <a:lnSpc>
                <a:spcPct val="120000"/>
              </a:lnSpc>
              <a:spcBef>
                <a:spcPct val="0"/>
              </a:spcBef>
              <a:buClrTx/>
              <a:buSzTx/>
              <a:buFontTx/>
              <a:buNone/>
            </a:pPr>
            <a:r>
              <a:rPr lang="en-US" altLang="en-US" sz="2400" b="1" dirty="0">
                <a:solidFill>
                  <a:srgbClr val="FF0000"/>
                </a:solidFill>
                <a:latin typeface="Times New Roman" panose="02020603050405020304" pitchFamily="18" charset="0"/>
                <a:cs typeface="Times New Roman" panose="02020603050405020304" pitchFamily="18" charset="0"/>
              </a:rPr>
              <a:t>3.5 Derivatives of Trigonometric Functions</a:t>
            </a:r>
          </a:p>
          <a:p>
            <a:pPr eaLnBrk="1" hangingPunct="1">
              <a:lnSpc>
                <a:spcPct val="120000"/>
              </a:lnSpc>
              <a:spcBef>
                <a:spcPct val="0"/>
              </a:spcBef>
              <a:buClrTx/>
              <a:buSzTx/>
              <a:buFontTx/>
              <a:buNone/>
            </a:pPr>
            <a:r>
              <a:rPr lang="en-US" altLang="en-US" sz="2400" b="1" dirty="0">
                <a:solidFill>
                  <a:srgbClr val="FF0000"/>
                </a:solidFill>
                <a:latin typeface="Times New Roman" panose="02020603050405020304" pitchFamily="18" charset="0"/>
                <a:cs typeface="Times New Roman" panose="02020603050405020304" pitchFamily="18" charset="0"/>
              </a:rPr>
              <a:t>3.6 The Chain Rule </a:t>
            </a:r>
          </a:p>
          <a:p>
            <a:pPr eaLnBrk="1" hangingPunct="1">
              <a:lnSpc>
                <a:spcPct val="120000"/>
              </a:lnSpc>
              <a:spcBef>
                <a:spcPct val="0"/>
              </a:spcBef>
              <a:buClrTx/>
              <a:buSzTx/>
              <a:buFontTx/>
              <a:buNone/>
            </a:pPr>
            <a:r>
              <a:rPr lang="en-US" altLang="en-US" sz="2400" b="1" dirty="0">
                <a:solidFill>
                  <a:srgbClr val="FF0000"/>
                </a:solidFill>
                <a:latin typeface="Times New Roman" panose="02020603050405020304" pitchFamily="18" charset="0"/>
                <a:cs typeface="Times New Roman" panose="02020603050405020304" pitchFamily="18" charset="0"/>
              </a:rPr>
              <a:t>3.8 Implicit Differentiation </a:t>
            </a:r>
          </a:p>
          <a:p>
            <a:pPr eaLnBrk="1" hangingPunct="1">
              <a:lnSpc>
                <a:spcPct val="120000"/>
              </a:lnSpc>
              <a:spcBef>
                <a:spcPct val="0"/>
              </a:spcBef>
              <a:buClrTx/>
              <a:buSzTx/>
              <a:buFontTx/>
              <a:buNone/>
            </a:pPr>
            <a:r>
              <a:rPr lang="en-US" altLang="en-US" sz="2400" b="1" dirty="0">
                <a:solidFill>
                  <a:srgbClr val="FF0000"/>
                </a:solidFill>
                <a:latin typeface="Times New Roman" panose="02020603050405020304" pitchFamily="18" charset="0"/>
                <a:cs typeface="Times New Roman" panose="02020603050405020304" pitchFamily="18" charset="0"/>
              </a:rPr>
              <a:t>3.9 Derivatives of Exponential and Logarithmic Functions </a:t>
            </a:r>
          </a:p>
        </p:txBody>
      </p:sp>
      <p:sp>
        <p:nvSpPr>
          <p:cNvPr id="22531" name="Title 1"/>
          <p:cNvSpPr>
            <a:spLocks noGrp="1"/>
          </p:cNvSpPr>
          <p:nvPr>
            <p:ph type="title"/>
          </p:nvPr>
        </p:nvSpPr>
        <p:spPr>
          <a:xfrm>
            <a:off x="182563" y="593725"/>
            <a:ext cx="3384550" cy="914400"/>
          </a:xfrm>
        </p:spPr>
        <p:txBody>
          <a:bodyPr/>
          <a:lstStyle/>
          <a:p>
            <a:pPr eaLnBrk="1" hangingPunct="1"/>
            <a:r>
              <a:rPr lang="en-US" altLang="en-US" b="1" smtClean="0">
                <a:solidFill>
                  <a:srgbClr val="0000FF"/>
                </a:solidFill>
              </a:rPr>
              <a:t>CONTENTS </a:t>
            </a:r>
          </a:p>
        </p:txBody>
      </p:sp>
    </p:spTree>
    <p:extLst>
      <p:ext uri="{BB962C8B-B14F-4D97-AF65-F5344CB8AC3E}">
        <p14:creationId xmlns:p14="http://schemas.microsoft.com/office/powerpoint/2010/main" val="1527531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ChangeArrowheads="1"/>
          </p:cNvSpPr>
          <p:nvPr/>
        </p:nvSpPr>
        <p:spPr bwMode="auto">
          <a:xfrm>
            <a:off x="2970213" y="3154363"/>
            <a:ext cx="3567112" cy="1325562"/>
          </a:xfrm>
          <a:prstGeom prst="rect">
            <a:avLst/>
          </a:prstGeom>
          <a:solidFill>
            <a:srgbClr val="EEF7F8"/>
          </a:solidFill>
          <a:ln w="25400">
            <a:solidFill>
              <a:srgbClr val="0000FF"/>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49155" name="Rectangle 2"/>
          <p:cNvSpPr>
            <a:spLocks noGrp="1" noChangeArrowheads="1"/>
          </p:cNvSpPr>
          <p:nvPr>
            <p:ph idx="1"/>
          </p:nvPr>
        </p:nvSpPr>
        <p:spPr>
          <a:xfrm>
            <a:off x="365125" y="1782763"/>
            <a:ext cx="8591550" cy="3932237"/>
          </a:xfrm>
          <a:solidFill>
            <a:srgbClr val="FFFFFF"/>
          </a:solidFill>
          <a:ln>
            <a:solidFill>
              <a:srgbClr val="000000"/>
            </a:solidFill>
            <a:miter lim="800000"/>
            <a:headEnd/>
            <a:tailEnd/>
          </a:ln>
        </p:spPr>
        <p:txBody>
          <a:bodyPr/>
          <a:lstStyle/>
          <a:p>
            <a:pPr eaLnBrk="1" hangingPunct="1">
              <a:lnSpc>
                <a:spcPct val="125000"/>
              </a:lnSpc>
              <a:spcBef>
                <a:spcPct val="30000"/>
              </a:spcBef>
              <a:buFontTx/>
              <a:buNone/>
            </a:pPr>
            <a:r>
              <a:rPr lang="en-US" altLang="en-US" sz="2600" dirty="0" smtClean="0">
                <a:solidFill>
                  <a:srgbClr val="0000FF"/>
                </a:solidFill>
                <a:latin typeface="Times New Roman" panose="02020603050405020304" pitchFamily="18" charset="0"/>
                <a:cs typeface="Times New Roman" panose="02020603050405020304" pitchFamily="18" charset="0"/>
              </a:rPr>
              <a:t>If we want to indicate the value of a derivative </a:t>
            </a:r>
            <a:r>
              <a:rPr lang="en-US" altLang="en-US" sz="2600" i="1" dirty="0" err="1" smtClean="0">
                <a:solidFill>
                  <a:srgbClr val="0000FF"/>
                </a:solidFill>
                <a:latin typeface="Times New Roman" panose="02020603050405020304" pitchFamily="18" charset="0"/>
                <a:cs typeface="Times New Roman" panose="02020603050405020304" pitchFamily="18" charset="0"/>
              </a:rPr>
              <a:t>dy</a:t>
            </a:r>
            <a:r>
              <a:rPr lang="en-US" altLang="en-US" sz="2600" dirty="0" smtClean="0">
                <a:solidFill>
                  <a:srgbClr val="0000FF"/>
                </a:solidFill>
                <a:latin typeface="Times New Roman" panose="02020603050405020304" pitchFamily="18" charset="0"/>
                <a:cs typeface="Times New Roman" panose="02020603050405020304" pitchFamily="18" charset="0"/>
              </a:rPr>
              <a:t>/</a:t>
            </a:r>
            <a:r>
              <a:rPr lang="en-US" altLang="en-US" sz="2600" i="1" dirty="0" smtClean="0">
                <a:solidFill>
                  <a:srgbClr val="0000FF"/>
                </a:solidFill>
                <a:latin typeface="Times New Roman" panose="02020603050405020304" pitchFamily="18" charset="0"/>
                <a:cs typeface="Times New Roman" panose="02020603050405020304" pitchFamily="18" charset="0"/>
              </a:rPr>
              <a:t>dx</a:t>
            </a:r>
            <a:r>
              <a:rPr lang="en-US" altLang="en-US" sz="2600" dirty="0" smtClean="0">
                <a:solidFill>
                  <a:srgbClr val="0000FF"/>
                </a:solidFill>
                <a:latin typeface="Times New Roman" panose="02020603050405020304" pitchFamily="18" charset="0"/>
                <a:cs typeface="Times New Roman" panose="02020603050405020304" pitchFamily="18" charset="0"/>
              </a:rPr>
              <a:t> in Leibniz notation at a specific number a, we use the notation </a:t>
            </a:r>
          </a:p>
          <a:p>
            <a:pPr eaLnBrk="1" hangingPunct="1">
              <a:lnSpc>
                <a:spcPct val="125000"/>
              </a:lnSpc>
              <a:spcBef>
                <a:spcPct val="30000"/>
              </a:spcBef>
              <a:buFontTx/>
              <a:buNone/>
            </a:pPr>
            <a:endParaRPr lang="en-US" altLang="en-US" sz="2600" dirty="0" smtClean="0">
              <a:solidFill>
                <a:srgbClr val="0000FF"/>
              </a:solidFill>
              <a:latin typeface="Times New Roman" panose="02020603050405020304" pitchFamily="18" charset="0"/>
              <a:cs typeface="Times New Roman" panose="02020603050405020304" pitchFamily="18" charset="0"/>
            </a:endParaRPr>
          </a:p>
          <a:p>
            <a:pPr eaLnBrk="1" hangingPunct="1">
              <a:lnSpc>
                <a:spcPct val="125000"/>
              </a:lnSpc>
              <a:spcBef>
                <a:spcPct val="30000"/>
              </a:spcBef>
              <a:buFontTx/>
              <a:buNone/>
            </a:pPr>
            <a:endParaRPr lang="en-US" altLang="en-US" sz="2600" dirty="0" smtClean="0">
              <a:solidFill>
                <a:srgbClr val="0000FF"/>
              </a:solidFill>
              <a:latin typeface="Times New Roman" panose="02020603050405020304" pitchFamily="18" charset="0"/>
              <a:cs typeface="Times New Roman" panose="02020603050405020304" pitchFamily="18" charset="0"/>
            </a:endParaRPr>
          </a:p>
          <a:p>
            <a:pPr eaLnBrk="1" hangingPunct="1">
              <a:lnSpc>
                <a:spcPct val="125000"/>
              </a:lnSpc>
              <a:spcBef>
                <a:spcPct val="30000"/>
              </a:spcBef>
              <a:buFontTx/>
              <a:buNone/>
            </a:pPr>
            <a:endParaRPr lang="en-US" altLang="en-US" sz="2600" dirty="0" smtClean="0">
              <a:solidFill>
                <a:srgbClr val="0000FF"/>
              </a:solidFill>
              <a:latin typeface="Times New Roman" panose="02020603050405020304" pitchFamily="18" charset="0"/>
              <a:cs typeface="Times New Roman" panose="02020603050405020304" pitchFamily="18" charset="0"/>
            </a:endParaRPr>
          </a:p>
          <a:p>
            <a:pPr eaLnBrk="1" hangingPunct="1">
              <a:lnSpc>
                <a:spcPct val="125000"/>
              </a:lnSpc>
              <a:spcBef>
                <a:spcPct val="30000"/>
              </a:spcBef>
              <a:buFontTx/>
              <a:buNone/>
            </a:pPr>
            <a:r>
              <a:rPr lang="en-US" altLang="en-US" sz="2600" dirty="0" smtClean="0">
                <a:solidFill>
                  <a:srgbClr val="0000FF"/>
                </a:solidFill>
                <a:latin typeface="Times New Roman" panose="02020603050405020304" pitchFamily="18" charset="0"/>
                <a:cs typeface="Times New Roman" panose="02020603050405020304" pitchFamily="18" charset="0"/>
              </a:rPr>
              <a:t>	which is a synonym for </a:t>
            </a:r>
            <a:r>
              <a:rPr lang="en-US" altLang="en-US" sz="2600" i="1" dirty="0" smtClean="0">
                <a:solidFill>
                  <a:srgbClr val="0000FF"/>
                </a:solidFill>
                <a:latin typeface="Times New Roman" panose="02020603050405020304" pitchFamily="18" charset="0"/>
                <a:cs typeface="Times New Roman" panose="02020603050405020304" pitchFamily="18" charset="0"/>
              </a:rPr>
              <a:t>f</a:t>
            </a:r>
            <a:r>
              <a:rPr lang="ja-JP" altLang="en-US" sz="2600" i="1" dirty="0" smtClean="0">
                <a:solidFill>
                  <a:srgbClr val="0000FF"/>
                </a:solidFill>
                <a:latin typeface="Times New Roman" panose="02020603050405020304" pitchFamily="18" charset="0"/>
                <a:cs typeface="Times New Roman" panose="02020603050405020304" pitchFamily="18" charset="0"/>
              </a:rPr>
              <a:t>’</a:t>
            </a:r>
            <a:r>
              <a:rPr lang="en-US" altLang="ja-JP" sz="2600" dirty="0" smtClean="0">
                <a:solidFill>
                  <a:srgbClr val="0000FF"/>
                </a:solidFill>
                <a:latin typeface="Times New Roman" panose="02020603050405020304" pitchFamily="18" charset="0"/>
                <a:cs typeface="Times New Roman" panose="02020603050405020304" pitchFamily="18" charset="0"/>
              </a:rPr>
              <a:t>(</a:t>
            </a:r>
            <a:r>
              <a:rPr lang="en-US" altLang="ja-JP" sz="2600" i="1" dirty="0" smtClean="0">
                <a:solidFill>
                  <a:srgbClr val="0000FF"/>
                </a:solidFill>
                <a:latin typeface="Times New Roman" panose="02020603050405020304" pitchFamily="18" charset="0"/>
                <a:cs typeface="Times New Roman" panose="02020603050405020304" pitchFamily="18" charset="0"/>
              </a:rPr>
              <a:t>a</a:t>
            </a:r>
            <a:r>
              <a:rPr lang="en-US" altLang="ja-JP" sz="2600" dirty="0" smtClean="0">
                <a:solidFill>
                  <a:srgbClr val="0000FF"/>
                </a:solidFill>
                <a:latin typeface="Times New Roman" panose="02020603050405020304" pitchFamily="18" charset="0"/>
                <a:cs typeface="Times New Roman" panose="02020603050405020304" pitchFamily="18" charset="0"/>
              </a:rPr>
              <a:t>).</a:t>
            </a:r>
            <a:endParaRPr lang="en-US" altLang="en-US" sz="2600" dirty="0" smtClean="0">
              <a:solidFill>
                <a:srgbClr val="0000FF"/>
              </a:solidFill>
              <a:latin typeface="Times New Roman" panose="02020603050405020304" pitchFamily="18" charset="0"/>
              <a:cs typeface="Times New Roman" panose="02020603050405020304" pitchFamily="18" charset="0"/>
            </a:endParaRPr>
          </a:p>
        </p:txBody>
      </p:sp>
      <p:graphicFrame>
        <p:nvGraphicFramePr>
          <p:cNvPr id="49156" name="Object 3"/>
          <p:cNvGraphicFramePr>
            <a:graphicFrameLocks noChangeAspect="1"/>
          </p:cNvGraphicFramePr>
          <p:nvPr/>
        </p:nvGraphicFramePr>
        <p:xfrm>
          <a:off x="3098800" y="3186113"/>
          <a:ext cx="3311525" cy="1123950"/>
        </p:xfrm>
        <a:graphic>
          <a:graphicData uri="http://schemas.openxmlformats.org/presentationml/2006/ole">
            <mc:AlternateContent xmlns:mc="http://schemas.openxmlformats.org/markup-compatibility/2006">
              <mc:Choice xmlns:v="urn:schemas-microsoft-com:vml" Requires="v">
                <p:oleObj spid="_x0000_s50183" name="Equation" r:id="rId4" imgW="1307532" imgH="444307" progId="Equation.DSMT4">
                  <p:embed/>
                </p:oleObj>
              </mc:Choice>
              <mc:Fallback>
                <p:oleObj name="Equation" r:id="rId4" imgW="1307532" imgH="44430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8800" y="3186113"/>
                        <a:ext cx="3311525"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9157" name="Text Box 4"/>
          <p:cNvSpPr txBox="1">
            <a:spLocks noChangeArrowheads="1"/>
          </p:cNvSpPr>
          <p:nvPr/>
        </p:nvSpPr>
        <p:spPr bwMode="auto">
          <a:xfrm>
            <a:off x="1439863" y="736600"/>
            <a:ext cx="6629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rPr>
              <a:t>OTHER NOTATIONS</a:t>
            </a:r>
          </a:p>
        </p:txBody>
      </p:sp>
    </p:spTree>
    <p:extLst>
      <p:ext uri="{BB962C8B-B14F-4D97-AF65-F5344CB8AC3E}">
        <p14:creationId xmlns:p14="http://schemas.microsoft.com/office/powerpoint/2010/main" val="52629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idx="1"/>
          </p:nvPr>
        </p:nvSpPr>
        <p:spPr>
          <a:xfrm>
            <a:off x="539750" y="2106613"/>
            <a:ext cx="7781925" cy="958850"/>
          </a:xfrm>
          <a:solidFill>
            <a:srgbClr val="FFFFFF"/>
          </a:solidFill>
          <a:ln>
            <a:solidFill>
              <a:srgbClr val="000000"/>
            </a:solidFill>
            <a:miter lim="800000"/>
            <a:headEnd/>
            <a:tailEnd/>
          </a:ln>
        </p:spPr>
        <p:txBody>
          <a:bodyPr/>
          <a:lstStyle/>
          <a:p>
            <a:pPr eaLnBrk="1" hangingPunct="1">
              <a:buFontTx/>
              <a:buNone/>
            </a:pPr>
            <a:r>
              <a:rPr lang="en-US" altLang="en-US" sz="2600" dirty="0" smtClean="0">
                <a:latin typeface="Times New Roman" panose="02020603050405020304" pitchFamily="18" charset="0"/>
                <a:cs typeface="Times New Roman" panose="02020603050405020304" pitchFamily="18" charset="0"/>
              </a:rPr>
              <a:t>A function </a:t>
            </a:r>
            <a:r>
              <a:rPr lang="en-US" altLang="en-US" sz="2600" i="1" dirty="0" smtClean="0">
                <a:latin typeface="Times New Roman" panose="02020603050405020304" pitchFamily="18" charset="0"/>
                <a:cs typeface="Times New Roman" panose="02020603050405020304" pitchFamily="18" charset="0"/>
              </a:rPr>
              <a:t>f</a:t>
            </a:r>
            <a:r>
              <a:rPr lang="en-US" altLang="en-US" sz="2600" dirty="0" smtClean="0">
                <a:latin typeface="Times New Roman" panose="02020603050405020304" pitchFamily="18" charset="0"/>
                <a:cs typeface="Times New Roman" panose="02020603050405020304" pitchFamily="18" charset="0"/>
              </a:rPr>
              <a:t> is </a:t>
            </a:r>
            <a:r>
              <a:rPr lang="en-US" altLang="en-US" sz="2600" dirty="0" smtClean="0">
                <a:solidFill>
                  <a:srgbClr val="6600FF"/>
                </a:solidFill>
                <a:latin typeface="Times New Roman" panose="02020603050405020304" pitchFamily="18" charset="0"/>
                <a:cs typeface="Times New Roman" panose="02020603050405020304" pitchFamily="18" charset="0"/>
              </a:rPr>
              <a:t>differentiable at </a:t>
            </a:r>
            <a:r>
              <a:rPr lang="en-US" altLang="en-US" sz="2600" i="1" dirty="0" smtClean="0">
                <a:solidFill>
                  <a:srgbClr val="6600FF"/>
                </a:solidFill>
                <a:latin typeface="Times New Roman" panose="02020603050405020304" pitchFamily="18" charset="0"/>
                <a:cs typeface="Times New Roman" panose="02020603050405020304" pitchFamily="18" charset="0"/>
              </a:rPr>
              <a:t>a</a:t>
            </a:r>
            <a:r>
              <a:rPr lang="en-US" altLang="en-US" sz="2600" i="1" dirty="0" smtClean="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if </a:t>
            </a:r>
            <a:r>
              <a:rPr lang="en-US" altLang="en-US" sz="2600" i="1" dirty="0" smtClean="0">
                <a:latin typeface="Times New Roman" panose="02020603050405020304" pitchFamily="18" charset="0"/>
                <a:cs typeface="Times New Roman" panose="02020603050405020304" pitchFamily="18" charset="0"/>
              </a:rPr>
              <a:t>f</a:t>
            </a:r>
            <a:r>
              <a:rPr lang="ja-JP" altLang="en-US" sz="2600" i="1" dirty="0" smtClean="0">
                <a:latin typeface="Times New Roman" panose="02020603050405020304" pitchFamily="18" charset="0"/>
                <a:cs typeface="Times New Roman" panose="02020603050405020304" pitchFamily="18" charset="0"/>
              </a:rPr>
              <a:t>’</a:t>
            </a:r>
            <a:r>
              <a:rPr lang="en-US" altLang="ja-JP" sz="2600" dirty="0" smtClean="0">
                <a:latin typeface="Times New Roman" panose="02020603050405020304" pitchFamily="18" charset="0"/>
                <a:cs typeface="Times New Roman" panose="02020603050405020304" pitchFamily="18" charset="0"/>
              </a:rPr>
              <a:t>(</a:t>
            </a:r>
            <a:r>
              <a:rPr lang="en-US" altLang="ja-JP" sz="2600" i="1" dirty="0" smtClean="0">
                <a:latin typeface="Times New Roman" panose="02020603050405020304" pitchFamily="18" charset="0"/>
                <a:cs typeface="Times New Roman" panose="02020603050405020304" pitchFamily="18" charset="0"/>
              </a:rPr>
              <a:t>a</a:t>
            </a:r>
            <a:r>
              <a:rPr lang="en-US" altLang="ja-JP" sz="2600" dirty="0" smtClean="0">
                <a:latin typeface="Times New Roman" panose="02020603050405020304" pitchFamily="18" charset="0"/>
                <a:cs typeface="Times New Roman" panose="02020603050405020304" pitchFamily="18" charset="0"/>
              </a:rPr>
              <a:t>) exists. </a:t>
            </a:r>
            <a:endParaRPr lang="en-US" altLang="en-US" sz="2600" dirty="0" smtClean="0">
              <a:latin typeface="Times New Roman" panose="02020603050405020304" pitchFamily="18" charset="0"/>
              <a:cs typeface="Times New Roman" panose="02020603050405020304" pitchFamily="18" charset="0"/>
            </a:endParaRPr>
          </a:p>
        </p:txBody>
      </p:sp>
      <p:sp>
        <p:nvSpPr>
          <p:cNvPr id="51203" name="Text Box 6"/>
          <p:cNvSpPr txBox="1">
            <a:spLocks noChangeArrowheads="1"/>
          </p:cNvSpPr>
          <p:nvPr/>
        </p:nvSpPr>
        <p:spPr bwMode="auto">
          <a:xfrm>
            <a:off x="1520825" y="684213"/>
            <a:ext cx="6629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600" b="1">
                <a:solidFill>
                  <a:srgbClr val="FF0000"/>
                </a:solidFill>
                <a:latin typeface="Times New Roman" panose="02020603050405020304" pitchFamily="18" charset="0"/>
                <a:cs typeface="Times New Roman" panose="02020603050405020304" pitchFamily="18" charset="0"/>
              </a:rPr>
              <a:t>OTHER NOTATIONS</a:t>
            </a:r>
          </a:p>
        </p:txBody>
      </p:sp>
      <p:sp>
        <p:nvSpPr>
          <p:cNvPr id="51204" name="Text Box 7"/>
          <p:cNvSpPr txBox="1">
            <a:spLocks noChangeArrowheads="1"/>
          </p:cNvSpPr>
          <p:nvPr/>
        </p:nvSpPr>
        <p:spPr bwMode="auto">
          <a:xfrm>
            <a:off x="539750" y="1427163"/>
            <a:ext cx="2819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600" b="1">
                <a:solidFill>
                  <a:srgbClr val="800000"/>
                </a:solidFill>
                <a:latin typeface="Times New Roman" panose="02020603050405020304" pitchFamily="18" charset="0"/>
                <a:cs typeface="Times New Roman" panose="02020603050405020304" pitchFamily="18" charset="0"/>
              </a:rPr>
              <a:t> Definition</a:t>
            </a:r>
          </a:p>
        </p:txBody>
      </p:sp>
      <p:sp>
        <p:nvSpPr>
          <p:cNvPr id="772105" name="Rectangle 9"/>
          <p:cNvSpPr>
            <a:spLocks noChangeArrowheads="1"/>
          </p:cNvSpPr>
          <p:nvPr/>
        </p:nvSpPr>
        <p:spPr bwMode="auto">
          <a:xfrm>
            <a:off x="558800" y="3521075"/>
            <a:ext cx="7645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20000"/>
              </a:lnSpc>
              <a:buClrTx/>
              <a:buSzTx/>
              <a:buFontTx/>
              <a:buNone/>
            </a:pPr>
            <a:r>
              <a:rPr lang="en-US" altLang="en-US" sz="2600" dirty="0">
                <a:solidFill>
                  <a:srgbClr val="800000"/>
                </a:solidFill>
                <a:latin typeface="Times New Roman" panose="02020603050405020304" pitchFamily="18" charset="0"/>
                <a:cs typeface="Times New Roman" panose="02020603050405020304" pitchFamily="18" charset="0"/>
              </a:rPr>
              <a:t>It is </a:t>
            </a:r>
            <a:r>
              <a:rPr lang="en-US" altLang="en-US" sz="2600" dirty="0">
                <a:solidFill>
                  <a:srgbClr val="6600FF"/>
                </a:solidFill>
                <a:latin typeface="Times New Roman" panose="02020603050405020304" pitchFamily="18" charset="0"/>
                <a:cs typeface="Times New Roman" panose="02020603050405020304" pitchFamily="18" charset="0"/>
              </a:rPr>
              <a:t>differentiable on an open interval </a:t>
            </a:r>
            <a:r>
              <a:rPr lang="en-US" altLang="en-US" sz="2600" dirty="0">
                <a:solidFill>
                  <a:srgbClr val="800000"/>
                </a:solidFill>
                <a:latin typeface="Times New Roman" panose="02020603050405020304" pitchFamily="18" charset="0"/>
                <a:cs typeface="Times New Roman" panose="02020603050405020304" pitchFamily="18" charset="0"/>
              </a:rPr>
              <a:t>D if it is differentiable at every number in the interval D.</a:t>
            </a:r>
          </a:p>
        </p:txBody>
      </p:sp>
    </p:spTree>
    <p:extLst>
      <p:ext uri="{BB962C8B-B14F-4D97-AF65-F5344CB8AC3E}">
        <p14:creationId xmlns:p14="http://schemas.microsoft.com/office/powerpoint/2010/main" val="322570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2105"/>
                                        </p:tgtEl>
                                        <p:attrNameLst>
                                          <p:attrName>style.visibility</p:attrName>
                                        </p:attrNameLst>
                                      </p:cBhvr>
                                      <p:to>
                                        <p:strVal val="visible"/>
                                      </p:to>
                                    </p:set>
                                    <p:animEffect transition="in" filter="blinds(horizontal)">
                                      <p:cBhvr>
                                        <p:cTn id="7" dur="500"/>
                                        <p:tgtEl>
                                          <p:spTgt spid="772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idx="1"/>
          </p:nvPr>
        </p:nvSpPr>
        <p:spPr>
          <a:xfrm>
            <a:off x="411163" y="4378325"/>
            <a:ext cx="8139112" cy="1428750"/>
          </a:xfrm>
          <a:solidFill>
            <a:srgbClr val="FFFFFF"/>
          </a:solidFill>
          <a:ln>
            <a:solidFill>
              <a:srgbClr val="000000"/>
            </a:solidFill>
            <a:miter lim="800000"/>
            <a:headEnd/>
            <a:tailEnd/>
          </a:ln>
        </p:spPr>
        <p:txBody>
          <a:bodyPr/>
          <a:lstStyle/>
          <a:p>
            <a:pPr eaLnBrk="1" hangingPunct="1">
              <a:lnSpc>
                <a:spcPct val="125000"/>
              </a:lnSpc>
              <a:spcBef>
                <a:spcPct val="50000"/>
              </a:spcBef>
              <a:buFont typeface="Symbol" panose="05050102010706020507" pitchFamily="18" charset="2"/>
              <a:buChar char="Þ"/>
            </a:pPr>
            <a:r>
              <a:rPr lang="en-US" altLang="en-US" sz="2800" dirty="0" smtClean="0">
                <a:latin typeface="Times New Roman" panose="02020603050405020304" pitchFamily="18" charset="0"/>
                <a:cs typeface="Times New Roman" panose="02020603050405020304" pitchFamily="18" charset="0"/>
              </a:rPr>
              <a:t>This theorem states that, if </a:t>
            </a:r>
            <a:r>
              <a:rPr lang="en-US" altLang="en-US" sz="2800" i="1" dirty="0" smtClean="0">
                <a:latin typeface="Times New Roman" panose="02020603050405020304" pitchFamily="18" charset="0"/>
                <a:cs typeface="Times New Roman" panose="02020603050405020304" pitchFamily="18" charset="0"/>
              </a:rPr>
              <a:t>f</a:t>
            </a:r>
            <a:r>
              <a:rPr lang="en-US" altLang="en-US" sz="2800" dirty="0" smtClean="0">
                <a:latin typeface="Times New Roman" panose="02020603050405020304" pitchFamily="18" charset="0"/>
                <a:cs typeface="Times New Roman" panose="02020603050405020304" pitchFamily="18" charset="0"/>
              </a:rPr>
              <a:t> is not continuous at </a:t>
            </a:r>
            <a:r>
              <a:rPr lang="en-US" altLang="en-US" sz="2800" i="1" dirty="0" smtClean="0">
                <a:latin typeface="Times New Roman" panose="02020603050405020304" pitchFamily="18" charset="0"/>
                <a:cs typeface="Times New Roman" panose="02020603050405020304" pitchFamily="18" charset="0"/>
              </a:rPr>
              <a:t>a</a:t>
            </a:r>
            <a:r>
              <a:rPr lang="en-US" altLang="en-US" sz="2800" dirty="0" smtClean="0">
                <a:latin typeface="Times New Roman" panose="02020603050405020304" pitchFamily="18" charset="0"/>
                <a:cs typeface="Times New Roman" panose="02020603050405020304" pitchFamily="18" charset="0"/>
              </a:rPr>
              <a:t>, then </a:t>
            </a:r>
            <a:r>
              <a:rPr lang="en-US" altLang="en-US" sz="2800" i="1" dirty="0" smtClean="0">
                <a:latin typeface="Times New Roman" panose="02020603050405020304" pitchFamily="18" charset="0"/>
                <a:cs typeface="Times New Roman" panose="02020603050405020304" pitchFamily="18" charset="0"/>
              </a:rPr>
              <a:t>f</a:t>
            </a:r>
            <a:r>
              <a:rPr lang="en-US" altLang="en-US" sz="2800" dirty="0" smtClean="0">
                <a:latin typeface="Times New Roman" panose="02020603050405020304" pitchFamily="18" charset="0"/>
                <a:cs typeface="Times New Roman" panose="02020603050405020304" pitchFamily="18" charset="0"/>
              </a:rPr>
              <a:t>  is not differentiable at </a:t>
            </a:r>
            <a:r>
              <a:rPr lang="en-US" altLang="en-US" sz="2800" i="1" dirty="0" smtClean="0">
                <a:latin typeface="Times New Roman" panose="02020603050405020304" pitchFamily="18" charset="0"/>
                <a:cs typeface="Times New Roman" panose="02020603050405020304" pitchFamily="18" charset="0"/>
              </a:rPr>
              <a:t>a</a:t>
            </a:r>
            <a:r>
              <a:rPr lang="en-US" altLang="en-US" sz="2800" dirty="0" smtClean="0">
                <a:latin typeface="Times New Roman" panose="02020603050405020304" pitchFamily="18" charset="0"/>
                <a:cs typeface="Times New Roman" panose="02020603050405020304" pitchFamily="18" charset="0"/>
              </a:rPr>
              <a:t>.</a:t>
            </a:r>
          </a:p>
        </p:txBody>
      </p:sp>
      <p:sp>
        <p:nvSpPr>
          <p:cNvPr id="52227" name="Text Box 3"/>
          <p:cNvSpPr txBox="1">
            <a:spLocks noChangeArrowheads="1"/>
          </p:cNvSpPr>
          <p:nvPr/>
        </p:nvSpPr>
        <p:spPr bwMode="auto">
          <a:xfrm>
            <a:off x="228600" y="682625"/>
            <a:ext cx="83216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200" b="1">
                <a:solidFill>
                  <a:srgbClr val="FF0000"/>
                </a:solidFill>
                <a:latin typeface="Times New Roman" panose="02020603050405020304" pitchFamily="18" charset="0"/>
                <a:cs typeface="Times New Roman" panose="02020603050405020304" pitchFamily="18" charset="0"/>
              </a:rPr>
              <a:t>HOW CAN A FUNCTION FAIL TO BE DIFFERENTIABLE?</a:t>
            </a:r>
          </a:p>
        </p:txBody>
      </p:sp>
      <p:sp>
        <p:nvSpPr>
          <p:cNvPr id="777220" name="Rectangle 4"/>
          <p:cNvSpPr>
            <a:spLocks noChangeArrowheads="1"/>
          </p:cNvSpPr>
          <p:nvPr/>
        </p:nvSpPr>
        <p:spPr bwMode="auto">
          <a:xfrm>
            <a:off x="777875" y="1525588"/>
            <a:ext cx="7588250"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20000"/>
              </a:lnSpc>
              <a:spcBef>
                <a:spcPct val="55000"/>
              </a:spcBef>
              <a:buClrTx/>
              <a:buSzTx/>
              <a:buFontTx/>
              <a:buNone/>
            </a:pPr>
            <a:r>
              <a:rPr lang="en-US" altLang="en-US" sz="2800" b="1">
                <a:solidFill>
                  <a:srgbClr val="FF0000"/>
                </a:solidFill>
                <a:latin typeface="Times New Roman" panose="02020603050405020304" pitchFamily="18" charset="0"/>
                <a:cs typeface="Times New Roman" panose="02020603050405020304" pitchFamily="18" charset="0"/>
              </a:rPr>
              <a:t>Theorem</a:t>
            </a:r>
          </a:p>
          <a:p>
            <a:pPr eaLnBrk="1" hangingPunct="1">
              <a:lnSpc>
                <a:spcPct val="120000"/>
              </a:lnSpc>
              <a:spcBef>
                <a:spcPct val="55000"/>
              </a:spcBef>
              <a:buClrTx/>
              <a:buSzTx/>
              <a:buFontTx/>
              <a:buNone/>
            </a:pPr>
            <a:r>
              <a:rPr lang="en-US" altLang="en-US" sz="2800" i="1">
                <a:solidFill>
                  <a:srgbClr val="800000"/>
                </a:solidFill>
                <a:latin typeface="Times New Roman" panose="02020603050405020304" pitchFamily="18" charset="0"/>
                <a:cs typeface="Times New Roman" panose="02020603050405020304" pitchFamily="18" charset="0"/>
              </a:rPr>
              <a:t>	If f is differentiable at a, then f is continuous at a.</a:t>
            </a:r>
          </a:p>
        </p:txBody>
      </p:sp>
    </p:spTree>
    <p:extLst>
      <p:ext uri="{BB962C8B-B14F-4D97-AF65-F5344CB8AC3E}">
        <p14:creationId xmlns:p14="http://schemas.microsoft.com/office/powerpoint/2010/main" val="1566796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7220"/>
                                        </p:tgtEl>
                                        <p:attrNameLst>
                                          <p:attrName>style.visibility</p:attrName>
                                        </p:attrNameLst>
                                      </p:cBhvr>
                                      <p:to>
                                        <p:strVal val="visible"/>
                                      </p:to>
                                    </p:set>
                                    <p:animEffect transition="in" filter="blinds(horizontal)">
                                      <p:cBhvr>
                                        <p:cTn id="7" dur="500"/>
                                        <p:tgtEl>
                                          <p:spTgt spid="777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7218">
                                            <p:txEl>
                                              <p:pRg st="0" end="0"/>
                                            </p:txEl>
                                          </p:spTgt>
                                        </p:tgtEl>
                                        <p:attrNameLst>
                                          <p:attrName>style.visibility</p:attrName>
                                        </p:attrNameLst>
                                      </p:cBhvr>
                                      <p:to>
                                        <p:strVal val="visible"/>
                                      </p:to>
                                    </p:set>
                                    <p:animEffect transition="in" filter="blinds(horizontal)">
                                      <p:cBhvr>
                                        <p:cTn id="12" dur="500"/>
                                        <p:tgtEl>
                                          <p:spTgt spid="7772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18" grpId="0" build="p"/>
      <p:bldP spid="7772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differentiable</a:t>
            </a:r>
          </a:p>
        </p:txBody>
      </p:sp>
      <p:sp>
        <p:nvSpPr>
          <p:cNvPr id="3" name="Content Placeholder 2"/>
          <p:cNvSpPr>
            <a:spLocks noGrp="1"/>
          </p:cNvSpPr>
          <p:nvPr>
            <p:ph idx="1"/>
          </p:nvPr>
        </p:nvSpPr>
        <p:spPr/>
        <p:txBody>
          <a:bodyPr>
            <a:normAutofit/>
          </a:bodyPr>
          <a:lstStyle/>
          <a:p>
            <a:r>
              <a:rPr lang="en-US" sz="2000" dirty="0"/>
              <a:t>f’(a) exists </a:t>
            </a:r>
            <a:r>
              <a:rPr lang="en-US" sz="2000" dirty="0">
                <a:sym typeface="Wingdings" pitchFamily="2" charset="2"/>
              </a:rPr>
              <a:t> f is differentiable at a</a:t>
            </a:r>
          </a:p>
          <a:p>
            <a:r>
              <a:rPr lang="en-US" sz="2000" dirty="0">
                <a:sym typeface="Wingdings" pitchFamily="2" charset="2"/>
              </a:rPr>
              <a:t>Differentiable at a  continuous at a (ALWAYS TRUE)</a:t>
            </a:r>
          </a:p>
          <a:p>
            <a:r>
              <a:rPr lang="en-US" sz="2000" dirty="0">
                <a:sym typeface="Wingdings" pitchFamily="2" charset="2"/>
              </a:rPr>
              <a:t>Continuous at a  differentiable ? (NOT ALWAYS TRUE)</a:t>
            </a:r>
          </a:p>
          <a:p>
            <a:r>
              <a:rPr lang="en-US" sz="2000" dirty="0">
                <a:sym typeface="Wingdings" pitchFamily="2" charset="2"/>
              </a:rPr>
              <a:t>FOR EXAMPLE. </a:t>
            </a:r>
          </a:p>
          <a:p>
            <a:pPr marL="114300" indent="0">
              <a:buNone/>
            </a:pPr>
            <a:r>
              <a:rPr lang="en-US" sz="2000" dirty="0">
                <a:sym typeface="Wingdings" pitchFamily="2" charset="2"/>
              </a:rPr>
              <a:t>y = |</a:t>
            </a:r>
            <a:r>
              <a:rPr lang="en-US" sz="2000" dirty="0" err="1">
                <a:sym typeface="Wingdings" pitchFamily="2" charset="2"/>
              </a:rPr>
              <a:t>x|is</a:t>
            </a:r>
            <a:r>
              <a:rPr lang="en-US" sz="2000" dirty="0">
                <a:sym typeface="Wingdings" pitchFamily="2" charset="2"/>
              </a:rPr>
              <a:t> continuous at x = 0 but not differentiable at x = 0.</a:t>
            </a:r>
            <a:endParaRPr lang="en-US" sz="2000"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733800"/>
            <a:ext cx="2667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589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4" name="Rectangle 6"/>
          <p:cNvSpPr>
            <a:spLocks noChangeArrowheads="1"/>
          </p:cNvSpPr>
          <p:nvPr/>
        </p:nvSpPr>
        <p:spPr bwMode="auto">
          <a:xfrm>
            <a:off x="2971800" y="4664075"/>
            <a:ext cx="2560638" cy="1143000"/>
          </a:xfrm>
          <a:prstGeom prst="rect">
            <a:avLst/>
          </a:prstGeom>
          <a:solidFill>
            <a:srgbClr val="EEF7F8"/>
          </a:solidFill>
          <a:ln w="25400">
            <a:solidFill>
              <a:srgbClr val="0000FF"/>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59490" name="Rectangle 2"/>
          <p:cNvSpPr>
            <a:spLocks noGrp="1" noChangeArrowheads="1"/>
          </p:cNvSpPr>
          <p:nvPr>
            <p:ph idx="1"/>
          </p:nvPr>
        </p:nvSpPr>
        <p:spPr>
          <a:xfrm>
            <a:off x="365125" y="1422400"/>
            <a:ext cx="8796338" cy="1457325"/>
          </a:xfrm>
          <a:solidFill>
            <a:srgbClr val="FFFFFF"/>
          </a:solidFill>
          <a:ln>
            <a:solidFill>
              <a:srgbClr val="000000"/>
            </a:solidFill>
            <a:miter lim="800000"/>
            <a:headEnd/>
            <a:tailEnd/>
          </a:ln>
        </p:spPr>
        <p:txBody>
          <a:bodyPr>
            <a:normAutofit lnSpcReduction="10000"/>
          </a:bodyPr>
          <a:lstStyle/>
          <a:p>
            <a:pPr eaLnBrk="1" hangingPunct="1">
              <a:lnSpc>
                <a:spcPct val="120000"/>
              </a:lnSpc>
              <a:spcBef>
                <a:spcPct val="35000"/>
              </a:spcBef>
              <a:buFontTx/>
              <a:buNone/>
            </a:pPr>
            <a:r>
              <a:rPr lang="en-US" altLang="en-US" sz="2400" dirty="0" smtClean="0">
                <a:latin typeface="Times New Roman" panose="02020603050405020304" pitchFamily="18" charset="0"/>
                <a:cs typeface="Times New Roman" panose="02020603050405020304" pitchFamily="18" charset="0"/>
              </a:rPr>
              <a:t>If </a:t>
            </a:r>
            <a:r>
              <a:rPr lang="en-US" altLang="en-US" sz="2400" i="1" dirty="0" smtClean="0">
                <a:latin typeface="Times New Roman" panose="02020603050405020304" pitchFamily="18" charset="0"/>
                <a:cs typeface="Times New Roman" panose="02020603050405020304" pitchFamily="18" charset="0"/>
              </a:rPr>
              <a:t>f</a:t>
            </a:r>
            <a:r>
              <a:rPr lang="en-US" altLang="en-US" sz="2400" dirty="0" smtClean="0">
                <a:latin typeface="Times New Roman" panose="02020603050405020304" pitchFamily="18" charset="0"/>
                <a:cs typeface="Times New Roman" panose="02020603050405020304" pitchFamily="18" charset="0"/>
              </a:rPr>
              <a:t> is a differentiable function, then its derivative </a:t>
            </a:r>
            <a:r>
              <a:rPr lang="en-US" altLang="en-US" sz="2400" i="1" dirty="0" smtClean="0">
                <a:latin typeface="Times New Roman" panose="02020603050405020304" pitchFamily="18" charset="0"/>
                <a:cs typeface="Times New Roman" panose="02020603050405020304" pitchFamily="18" charset="0"/>
              </a:rPr>
              <a:t>f</a:t>
            </a:r>
            <a:r>
              <a:rPr lang="ja-JP" altLang="en-US" sz="2400" i="1" dirty="0" smtClean="0">
                <a:latin typeface="Times New Roman" panose="02020603050405020304" pitchFamily="18" charset="0"/>
                <a:cs typeface="Times New Roman" panose="02020603050405020304" pitchFamily="18" charset="0"/>
              </a:rPr>
              <a:t>’</a:t>
            </a:r>
            <a:r>
              <a:rPr lang="en-US" altLang="ja-JP" sz="2400" dirty="0" smtClean="0">
                <a:latin typeface="Times New Roman" panose="02020603050405020304" pitchFamily="18" charset="0"/>
                <a:cs typeface="Times New Roman" panose="02020603050405020304" pitchFamily="18" charset="0"/>
              </a:rPr>
              <a:t> is also a function.</a:t>
            </a:r>
          </a:p>
          <a:p>
            <a:pPr eaLnBrk="1" hangingPunct="1">
              <a:lnSpc>
                <a:spcPct val="120000"/>
              </a:lnSpc>
              <a:spcBef>
                <a:spcPct val="35000"/>
              </a:spcBef>
              <a:buFontTx/>
              <a:buNone/>
            </a:pPr>
            <a:r>
              <a:rPr lang="en-US" altLang="en-US" sz="2400" dirty="0" smtClean="0">
                <a:latin typeface="Times New Roman" panose="02020603050405020304" pitchFamily="18" charset="0"/>
                <a:cs typeface="Times New Roman" panose="02020603050405020304" pitchFamily="18" charset="0"/>
              </a:rPr>
              <a:t>So, </a:t>
            </a:r>
            <a:r>
              <a:rPr lang="en-US" altLang="en-US" sz="2400" i="1" dirty="0" smtClean="0">
                <a:latin typeface="Times New Roman" panose="02020603050405020304" pitchFamily="18" charset="0"/>
                <a:cs typeface="Times New Roman" panose="02020603050405020304" pitchFamily="18" charset="0"/>
              </a:rPr>
              <a:t>f</a:t>
            </a:r>
            <a:r>
              <a:rPr lang="ja-JP" altLang="en-US" sz="2400" i="1" dirty="0" smtClean="0">
                <a:latin typeface="Times New Roman" panose="02020603050405020304" pitchFamily="18" charset="0"/>
              </a:rPr>
              <a:t>’</a:t>
            </a:r>
            <a:r>
              <a:rPr lang="en-US" altLang="ja-JP" sz="2400" dirty="0" smtClean="0">
                <a:latin typeface="Times New Roman" panose="02020603050405020304" pitchFamily="18" charset="0"/>
              </a:rPr>
              <a:t> may have a derivative of its own, denoted by </a:t>
            </a:r>
            <a:r>
              <a:rPr lang="en-US" altLang="ja-JP" sz="2400" b="1" i="1" dirty="0" smtClean="0">
                <a:solidFill>
                  <a:srgbClr val="6600FF"/>
                </a:solidFill>
                <a:latin typeface="Times New Roman" panose="02020603050405020304" pitchFamily="18" charset="0"/>
              </a:rPr>
              <a:t>(f</a:t>
            </a:r>
            <a:r>
              <a:rPr lang="ja-JP" altLang="en-US" sz="2400" b="1" i="1" dirty="0" smtClean="0">
                <a:solidFill>
                  <a:srgbClr val="6600FF"/>
                </a:solidFill>
                <a:latin typeface="Times New Roman" panose="02020603050405020304" pitchFamily="18" charset="0"/>
              </a:rPr>
              <a:t>’</a:t>
            </a:r>
            <a:r>
              <a:rPr lang="en-US" altLang="ja-JP" sz="2400" b="1" i="1" dirty="0" smtClean="0">
                <a:solidFill>
                  <a:srgbClr val="6600FF"/>
                </a:solidFill>
                <a:latin typeface="Times New Roman" panose="02020603050405020304" pitchFamily="18" charset="0"/>
              </a:rPr>
              <a:t>)</a:t>
            </a:r>
            <a:r>
              <a:rPr lang="ja-JP" altLang="en-US" sz="2400" b="1" i="1" dirty="0" smtClean="0">
                <a:solidFill>
                  <a:srgbClr val="6600FF"/>
                </a:solidFill>
                <a:latin typeface="Times New Roman" panose="02020603050405020304" pitchFamily="18" charset="0"/>
              </a:rPr>
              <a:t>’</a:t>
            </a:r>
            <a:r>
              <a:rPr lang="en-US" altLang="ja-JP" sz="2400" b="1" i="1" dirty="0" smtClean="0">
                <a:solidFill>
                  <a:srgbClr val="6600FF"/>
                </a:solidFill>
                <a:latin typeface="Times New Roman" panose="02020603050405020304" pitchFamily="18" charset="0"/>
              </a:rPr>
              <a:t>= f</a:t>
            </a:r>
            <a:r>
              <a:rPr lang="ja-JP" altLang="en-US" sz="2400" b="1" i="1" dirty="0" smtClean="0">
                <a:solidFill>
                  <a:srgbClr val="6600FF"/>
                </a:solidFill>
                <a:latin typeface="Times New Roman" panose="02020603050405020304" pitchFamily="18" charset="0"/>
              </a:rPr>
              <a:t>’’</a:t>
            </a:r>
            <a:r>
              <a:rPr lang="en-US" altLang="ja-JP" sz="2400" i="1" dirty="0" smtClean="0">
                <a:latin typeface="Times New Roman" panose="02020603050405020304" pitchFamily="18" charset="0"/>
              </a:rPr>
              <a:t>. </a:t>
            </a:r>
            <a:endParaRPr lang="en-US" altLang="en-US" sz="2400" i="1" dirty="0" smtClean="0">
              <a:latin typeface="Times New Roman" panose="02020603050405020304" pitchFamily="18" charset="0"/>
              <a:cs typeface="Times New Roman" panose="02020603050405020304" pitchFamily="18" charset="0"/>
            </a:endParaRPr>
          </a:p>
        </p:txBody>
      </p:sp>
      <p:sp>
        <p:nvSpPr>
          <p:cNvPr id="54276" name="Text Box 3"/>
          <p:cNvSpPr txBox="1">
            <a:spLocks noChangeArrowheads="1"/>
          </p:cNvSpPr>
          <p:nvPr/>
        </p:nvSpPr>
        <p:spPr bwMode="auto">
          <a:xfrm>
            <a:off x="1143000" y="679450"/>
            <a:ext cx="6629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latin typeface="Times New Roman" panose="02020603050405020304" pitchFamily="18" charset="0"/>
                <a:cs typeface="Times New Roman" panose="02020603050405020304" pitchFamily="18" charset="0"/>
              </a:rPr>
              <a:t>HIGHER DERIVATIVES</a:t>
            </a:r>
          </a:p>
        </p:txBody>
      </p:sp>
      <p:sp>
        <p:nvSpPr>
          <p:cNvPr id="959492" name="Rectangle 4"/>
          <p:cNvSpPr>
            <a:spLocks noChangeArrowheads="1"/>
          </p:cNvSpPr>
          <p:nvPr/>
        </p:nvSpPr>
        <p:spPr bwMode="auto">
          <a:xfrm>
            <a:off x="685800" y="3659188"/>
            <a:ext cx="8366125"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Tx/>
              <a:buSzTx/>
              <a:buFontTx/>
              <a:buNone/>
            </a:pPr>
            <a:r>
              <a:rPr lang="en-US" altLang="en-US" sz="2400">
                <a:solidFill>
                  <a:srgbClr val="800000"/>
                </a:solidFill>
                <a:latin typeface="Times New Roman" panose="02020603050405020304" pitchFamily="18" charset="0"/>
                <a:cs typeface="Times New Roman" panose="02020603050405020304" pitchFamily="18" charset="0"/>
              </a:rPr>
              <a:t>This new function </a:t>
            </a:r>
            <a:r>
              <a:rPr lang="en-US" altLang="en-US" sz="2400" i="1">
                <a:solidFill>
                  <a:srgbClr val="800000"/>
                </a:solidFill>
                <a:latin typeface="Times New Roman" panose="02020603050405020304" pitchFamily="18" charset="0"/>
                <a:cs typeface="Times New Roman" panose="02020603050405020304" pitchFamily="18" charset="0"/>
              </a:rPr>
              <a:t>f</a:t>
            </a:r>
            <a:r>
              <a:rPr lang="ja-JP" altLang="en-US" sz="2400" i="1">
                <a:solidFill>
                  <a:srgbClr val="800000"/>
                </a:solidFill>
                <a:latin typeface="Times New Roman" panose="02020603050405020304" pitchFamily="18" charset="0"/>
                <a:cs typeface="Times New Roman" panose="02020603050405020304" pitchFamily="18" charset="0"/>
              </a:rPr>
              <a:t>’’</a:t>
            </a:r>
            <a:r>
              <a:rPr lang="en-US" altLang="ja-JP" sz="2400">
                <a:solidFill>
                  <a:srgbClr val="800000"/>
                </a:solidFill>
                <a:latin typeface="Times New Roman" panose="02020603050405020304" pitchFamily="18" charset="0"/>
                <a:cs typeface="Times New Roman" panose="02020603050405020304" pitchFamily="18" charset="0"/>
              </a:rPr>
              <a:t> is called the second derivative of </a:t>
            </a:r>
            <a:r>
              <a:rPr lang="en-US" altLang="ja-JP" sz="2400" i="1">
                <a:solidFill>
                  <a:srgbClr val="800000"/>
                </a:solidFill>
                <a:latin typeface="Times New Roman" panose="02020603050405020304" pitchFamily="18" charset="0"/>
                <a:cs typeface="Times New Roman" panose="02020603050405020304" pitchFamily="18" charset="0"/>
              </a:rPr>
              <a:t>f</a:t>
            </a:r>
            <a:r>
              <a:rPr lang="en-US" altLang="ja-JP" sz="2400">
                <a:solidFill>
                  <a:srgbClr val="800000"/>
                </a:solidFill>
                <a:latin typeface="Times New Roman" panose="02020603050405020304" pitchFamily="18" charset="0"/>
                <a:cs typeface="Times New Roman" panose="02020603050405020304" pitchFamily="18" charset="0"/>
              </a:rPr>
              <a:t>.</a:t>
            </a:r>
            <a:endParaRPr lang="en-US" altLang="en-US" sz="2400">
              <a:solidFill>
                <a:srgbClr val="800000"/>
              </a:solidFill>
              <a:latin typeface="Times New Roman" panose="02020603050405020304" pitchFamily="18" charset="0"/>
              <a:cs typeface="Times New Roman" panose="02020603050405020304" pitchFamily="18" charset="0"/>
            </a:endParaRPr>
          </a:p>
        </p:txBody>
      </p:sp>
      <p:graphicFrame>
        <p:nvGraphicFramePr>
          <p:cNvPr id="959493" name="Object 5"/>
          <p:cNvGraphicFramePr>
            <a:graphicFrameLocks noChangeAspect="1"/>
          </p:cNvGraphicFramePr>
          <p:nvPr/>
        </p:nvGraphicFramePr>
        <p:xfrm>
          <a:off x="2971800" y="4664075"/>
          <a:ext cx="2560638" cy="958850"/>
        </p:xfrm>
        <a:graphic>
          <a:graphicData uri="http://schemas.openxmlformats.org/presentationml/2006/ole">
            <mc:AlternateContent xmlns:mc="http://schemas.openxmlformats.org/markup-compatibility/2006">
              <mc:Choice xmlns:v="urn:schemas-microsoft-com:vml" Requires="v">
                <p:oleObj spid="_x0000_s51206" name="Equation" r:id="rId3" imgW="990600" imgH="444500" progId="Equation.DSMT4">
                  <p:embed/>
                </p:oleObj>
              </mc:Choice>
              <mc:Fallback>
                <p:oleObj name="Equation" r:id="rId3" imgW="9906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664075"/>
                        <a:ext cx="2560638"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14726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59490">
                                            <p:txEl>
                                              <p:pRg st="0" end="0"/>
                                            </p:txEl>
                                          </p:spTgt>
                                        </p:tgtEl>
                                        <p:attrNameLst>
                                          <p:attrName>style.visibility</p:attrName>
                                        </p:attrNameLst>
                                      </p:cBhvr>
                                      <p:to>
                                        <p:strVal val="visible"/>
                                      </p:to>
                                    </p:set>
                                    <p:animEffect transition="in" filter="blinds(horizontal)">
                                      <p:cBhvr>
                                        <p:cTn id="7" dur="500"/>
                                        <p:tgtEl>
                                          <p:spTgt spid="9594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9490">
                                            <p:txEl>
                                              <p:pRg st="1" end="1"/>
                                            </p:txEl>
                                          </p:spTgt>
                                        </p:tgtEl>
                                        <p:attrNameLst>
                                          <p:attrName>style.visibility</p:attrName>
                                        </p:attrNameLst>
                                      </p:cBhvr>
                                      <p:to>
                                        <p:strVal val="visible"/>
                                      </p:to>
                                    </p:set>
                                    <p:animEffect transition="in" filter="blinds(horizontal)">
                                      <p:cBhvr>
                                        <p:cTn id="12" dur="500"/>
                                        <p:tgtEl>
                                          <p:spTgt spid="9594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9492"/>
                                        </p:tgtEl>
                                        <p:attrNameLst>
                                          <p:attrName>style.visibility</p:attrName>
                                        </p:attrNameLst>
                                      </p:cBhvr>
                                      <p:to>
                                        <p:strVal val="visible"/>
                                      </p:to>
                                    </p:set>
                                    <p:animEffect transition="in" filter="blinds(horizontal)">
                                      <p:cBhvr>
                                        <p:cTn id="17" dur="500"/>
                                        <p:tgtEl>
                                          <p:spTgt spid="9594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9494"/>
                                        </p:tgtEl>
                                        <p:attrNameLst>
                                          <p:attrName>style.visibility</p:attrName>
                                        </p:attrNameLst>
                                      </p:cBhvr>
                                      <p:to>
                                        <p:strVal val="visible"/>
                                      </p:to>
                                    </p:set>
                                    <p:animEffect transition="in" filter="blinds(horizontal)">
                                      <p:cBhvr>
                                        <p:cTn id="22" dur="500"/>
                                        <p:tgtEl>
                                          <p:spTgt spid="959494"/>
                                        </p:tgtEl>
                                      </p:cBhvr>
                                    </p:animEffect>
                                  </p:childTnLst>
                                </p:cTn>
                              </p:par>
                              <p:par>
                                <p:cTn id="23" presetID="3" presetClass="entr" presetSubtype="10" fill="hold" nodeType="withEffect">
                                  <p:stCondLst>
                                    <p:cond delay="0"/>
                                  </p:stCondLst>
                                  <p:childTnLst>
                                    <p:set>
                                      <p:cBhvr>
                                        <p:cTn id="24" dur="1" fill="hold">
                                          <p:stCondLst>
                                            <p:cond delay="0"/>
                                          </p:stCondLst>
                                        </p:cTn>
                                        <p:tgtEl>
                                          <p:spTgt spid="959493"/>
                                        </p:tgtEl>
                                        <p:attrNameLst>
                                          <p:attrName>style.visibility</p:attrName>
                                        </p:attrNameLst>
                                      </p:cBhvr>
                                      <p:to>
                                        <p:strVal val="visible"/>
                                      </p:to>
                                    </p:set>
                                    <p:animEffect transition="in" filter="blinds(horizontal)">
                                      <p:cBhvr>
                                        <p:cTn id="25" dur="500"/>
                                        <p:tgtEl>
                                          <p:spTgt spid="959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4" grpId="0" animBg="1"/>
      <p:bldP spid="959490" grpId="0" build="p"/>
      <p:bldP spid="95949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idx="1"/>
          </p:nvPr>
        </p:nvSpPr>
        <p:spPr>
          <a:xfrm>
            <a:off x="411163" y="1692275"/>
            <a:ext cx="8559800" cy="3273425"/>
          </a:xfrm>
        </p:spPr>
        <p:txBody>
          <a:bodyPr/>
          <a:lstStyle/>
          <a:p>
            <a:pPr eaLnBrk="1" hangingPunct="1">
              <a:lnSpc>
                <a:spcPct val="125000"/>
              </a:lnSpc>
              <a:spcBef>
                <a:spcPct val="40000"/>
              </a:spcBef>
              <a:buFontTx/>
              <a:buNone/>
            </a:pPr>
            <a:r>
              <a:rPr lang="en-US" altLang="en-US" sz="2500" dirty="0" smtClean="0">
                <a:solidFill>
                  <a:srgbClr val="0000FF"/>
                </a:solidFill>
                <a:latin typeface="Times New Roman" panose="02020603050405020304" pitchFamily="18" charset="0"/>
                <a:cs typeface="Times New Roman" panose="02020603050405020304" pitchFamily="18" charset="0"/>
              </a:rPr>
              <a:t>The process can be continued.</a:t>
            </a:r>
          </a:p>
          <a:p>
            <a:pPr lvl="1" eaLnBrk="1" hangingPunct="1">
              <a:lnSpc>
                <a:spcPct val="125000"/>
              </a:lnSpc>
              <a:spcBef>
                <a:spcPct val="40000"/>
              </a:spcBef>
            </a:pPr>
            <a:r>
              <a:rPr lang="en-US" altLang="en-US" sz="2500" dirty="0" smtClean="0">
                <a:solidFill>
                  <a:srgbClr val="0000FF"/>
                </a:solidFill>
                <a:latin typeface="Times New Roman" panose="02020603050405020304" pitchFamily="18" charset="0"/>
                <a:cs typeface="Times New Roman" panose="02020603050405020304" pitchFamily="18" charset="0"/>
              </a:rPr>
              <a:t>In general, the </a:t>
            </a:r>
            <a:r>
              <a:rPr lang="en-US" altLang="en-US" sz="2500" i="1" dirty="0" smtClean="0">
                <a:solidFill>
                  <a:srgbClr val="0000FF"/>
                </a:solidFill>
                <a:latin typeface="Times New Roman" panose="02020603050405020304" pitchFamily="18" charset="0"/>
                <a:cs typeface="Times New Roman" panose="02020603050405020304" pitchFamily="18" charset="0"/>
              </a:rPr>
              <a:t>n</a:t>
            </a:r>
            <a:r>
              <a:rPr lang="en-US" altLang="en-US" sz="2500" dirty="0" smtClean="0">
                <a:solidFill>
                  <a:srgbClr val="0000FF"/>
                </a:solidFill>
                <a:latin typeface="Times New Roman" panose="02020603050405020304" pitchFamily="18" charset="0"/>
                <a:cs typeface="Times New Roman" panose="02020603050405020304" pitchFamily="18" charset="0"/>
              </a:rPr>
              <a:t>th derivative of </a:t>
            </a:r>
            <a:r>
              <a:rPr lang="en-US" altLang="en-US" sz="2500" i="1" dirty="0" smtClean="0">
                <a:solidFill>
                  <a:srgbClr val="0000FF"/>
                </a:solidFill>
                <a:latin typeface="Times New Roman" panose="02020603050405020304" pitchFamily="18" charset="0"/>
                <a:cs typeface="Times New Roman" panose="02020603050405020304" pitchFamily="18" charset="0"/>
              </a:rPr>
              <a:t>f</a:t>
            </a:r>
            <a:r>
              <a:rPr lang="en-US" altLang="en-US" sz="2500" dirty="0" smtClean="0">
                <a:solidFill>
                  <a:srgbClr val="0000FF"/>
                </a:solidFill>
                <a:latin typeface="Times New Roman" panose="02020603050405020304" pitchFamily="18" charset="0"/>
                <a:cs typeface="Times New Roman" panose="02020603050405020304" pitchFamily="18" charset="0"/>
              </a:rPr>
              <a:t> is denoted by </a:t>
            </a:r>
            <a:r>
              <a:rPr lang="en-US" altLang="en-US" sz="2500" i="1" dirty="0" smtClean="0">
                <a:solidFill>
                  <a:srgbClr val="0000FF"/>
                </a:solidFill>
                <a:latin typeface="Times New Roman" panose="02020603050405020304" pitchFamily="18" charset="0"/>
                <a:cs typeface="Times New Roman" panose="02020603050405020304" pitchFamily="18" charset="0"/>
              </a:rPr>
              <a:t>f</a:t>
            </a:r>
            <a:r>
              <a:rPr lang="en-US" altLang="en-US" sz="2500" baseline="30000" dirty="0" smtClean="0">
                <a:solidFill>
                  <a:srgbClr val="0000FF"/>
                </a:solidFill>
                <a:latin typeface="Times New Roman" panose="02020603050405020304" pitchFamily="18" charset="0"/>
                <a:cs typeface="Times New Roman" panose="02020603050405020304" pitchFamily="18" charset="0"/>
              </a:rPr>
              <a:t>(</a:t>
            </a:r>
            <a:r>
              <a:rPr lang="en-US" altLang="en-US" sz="2500" i="1" baseline="30000" dirty="0" smtClean="0">
                <a:solidFill>
                  <a:srgbClr val="0000FF"/>
                </a:solidFill>
                <a:latin typeface="Times New Roman" panose="02020603050405020304" pitchFamily="18" charset="0"/>
                <a:cs typeface="Times New Roman" panose="02020603050405020304" pitchFamily="18" charset="0"/>
              </a:rPr>
              <a:t>n</a:t>
            </a:r>
            <a:r>
              <a:rPr lang="en-US" altLang="en-US" sz="2500" baseline="30000" dirty="0" smtClean="0">
                <a:solidFill>
                  <a:srgbClr val="0000FF"/>
                </a:solidFill>
                <a:latin typeface="Times New Roman" panose="02020603050405020304" pitchFamily="18" charset="0"/>
                <a:cs typeface="Times New Roman" panose="02020603050405020304" pitchFamily="18" charset="0"/>
              </a:rPr>
              <a:t>)</a:t>
            </a:r>
            <a:r>
              <a:rPr lang="en-US" altLang="en-US" sz="2500" dirty="0" smtClean="0">
                <a:solidFill>
                  <a:srgbClr val="0000FF"/>
                </a:solidFill>
                <a:latin typeface="Times New Roman" panose="02020603050405020304" pitchFamily="18" charset="0"/>
                <a:cs typeface="Times New Roman" panose="02020603050405020304" pitchFamily="18" charset="0"/>
              </a:rPr>
              <a:t> and is obtained from </a:t>
            </a:r>
            <a:r>
              <a:rPr lang="en-US" altLang="en-US" sz="2500" i="1" dirty="0" smtClean="0">
                <a:solidFill>
                  <a:srgbClr val="0000FF"/>
                </a:solidFill>
                <a:latin typeface="Times New Roman" panose="02020603050405020304" pitchFamily="18" charset="0"/>
                <a:cs typeface="Times New Roman" panose="02020603050405020304" pitchFamily="18" charset="0"/>
              </a:rPr>
              <a:t>f</a:t>
            </a:r>
            <a:r>
              <a:rPr lang="en-US" altLang="en-US" sz="2500" dirty="0" smtClean="0">
                <a:solidFill>
                  <a:srgbClr val="0000FF"/>
                </a:solidFill>
                <a:latin typeface="Times New Roman" panose="02020603050405020304" pitchFamily="18" charset="0"/>
                <a:cs typeface="Times New Roman" panose="02020603050405020304" pitchFamily="18" charset="0"/>
              </a:rPr>
              <a:t> by differentiating </a:t>
            </a:r>
            <a:r>
              <a:rPr lang="en-US" altLang="en-US" sz="2500" i="1" dirty="0" smtClean="0">
                <a:solidFill>
                  <a:srgbClr val="0000FF"/>
                </a:solidFill>
                <a:latin typeface="Times New Roman" panose="02020603050405020304" pitchFamily="18" charset="0"/>
                <a:cs typeface="Times New Roman" panose="02020603050405020304" pitchFamily="18" charset="0"/>
              </a:rPr>
              <a:t>n</a:t>
            </a:r>
            <a:r>
              <a:rPr lang="en-US" altLang="en-US" sz="2500" dirty="0" smtClean="0">
                <a:solidFill>
                  <a:srgbClr val="0000FF"/>
                </a:solidFill>
                <a:latin typeface="Times New Roman" panose="02020603050405020304" pitchFamily="18" charset="0"/>
                <a:cs typeface="Times New Roman" panose="02020603050405020304" pitchFamily="18" charset="0"/>
              </a:rPr>
              <a:t> times. </a:t>
            </a:r>
          </a:p>
          <a:p>
            <a:pPr lvl="1" eaLnBrk="1" hangingPunct="1">
              <a:lnSpc>
                <a:spcPct val="125000"/>
              </a:lnSpc>
              <a:spcBef>
                <a:spcPct val="40000"/>
              </a:spcBef>
            </a:pPr>
            <a:r>
              <a:rPr lang="en-US" altLang="en-US" sz="2500" dirty="0" smtClean="0">
                <a:solidFill>
                  <a:srgbClr val="0000FF"/>
                </a:solidFill>
                <a:latin typeface="Times New Roman" panose="02020603050405020304" pitchFamily="18" charset="0"/>
                <a:cs typeface="Times New Roman" panose="02020603050405020304" pitchFamily="18" charset="0"/>
              </a:rPr>
              <a:t>If </a:t>
            </a:r>
            <a:r>
              <a:rPr lang="en-US" altLang="en-US" sz="2500" i="1" dirty="0" smtClean="0">
                <a:solidFill>
                  <a:srgbClr val="0000FF"/>
                </a:solidFill>
                <a:latin typeface="Times New Roman" panose="02020603050405020304" pitchFamily="18" charset="0"/>
                <a:cs typeface="Times New Roman" panose="02020603050405020304" pitchFamily="18" charset="0"/>
              </a:rPr>
              <a:t>y</a:t>
            </a:r>
            <a:r>
              <a:rPr lang="en-US" altLang="en-US" sz="2500" dirty="0" smtClean="0">
                <a:solidFill>
                  <a:srgbClr val="0000FF"/>
                </a:solidFill>
                <a:latin typeface="Times New Roman" panose="02020603050405020304" pitchFamily="18" charset="0"/>
                <a:cs typeface="Times New Roman" panose="02020603050405020304" pitchFamily="18" charset="0"/>
              </a:rPr>
              <a:t> = </a:t>
            </a:r>
            <a:r>
              <a:rPr lang="en-US" altLang="en-US" sz="2500" i="1" dirty="0" smtClean="0">
                <a:solidFill>
                  <a:srgbClr val="0000FF"/>
                </a:solidFill>
                <a:latin typeface="Times New Roman" panose="02020603050405020304" pitchFamily="18" charset="0"/>
                <a:cs typeface="Times New Roman" panose="02020603050405020304" pitchFamily="18" charset="0"/>
              </a:rPr>
              <a:t>f</a:t>
            </a:r>
            <a:r>
              <a:rPr lang="en-US" altLang="en-US" sz="2500" dirty="0" smtClean="0">
                <a:solidFill>
                  <a:srgbClr val="0000FF"/>
                </a:solidFill>
                <a:latin typeface="Times New Roman" panose="02020603050405020304" pitchFamily="18" charset="0"/>
                <a:cs typeface="Times New Roman" panose="02020603050405020304" pitchFamily="18" charset="0"/>
              </a:rPr>
              <a:t>(</a:t>
            </a:r>
            <a:r>
              <a:rPr lang="en-US" altLang="en-US" sz="2500" i="1" dirty="0" smtClean="0">
                <a:solidFill>
                  <a:srgbClr val="0000FF"/>
                </a:solidFill>
                <a:latin typeface="Times New Roman" panose="02020603050405020304" pitchFamily="18" charset="0"/>
                <a:cs typeface="Times New Roman" panose="02020603050405020304" pitchFamily="18" charset="0"/>
              </a:rPr>
              <a:t>x</a:t>
            </a:r>
            <a:r>
              <a:rPr lang="en-US" altLang="en-US" sz="2500" dirty="0" smtClean="0">
                <a:solidFill>
                  <a:srgbClr val="0000FF"/>
                </a:solidFill>
                <a:latin typeface="Times New Roman" panose="02020603050405020304" pitchFamily="18" charset="0"/>
                <a:cs typeface="Times New Roman" panose="02020603050405020304" pitchFamily="18" charset="0"/>
              </a:rPr>
              <a:t>), we write:</a:t>
            </a:r>
          </a:p>
        </p:txBody>
      </p:sp>
      <p:graphicFrame>
        <p:nvGraphicFramePr>
          <p:cNvPr id="55299" name="Object 3"/>
          <p:cNvGraphicFramePr>
            <a:graphicFrameLocks noChangeAspect="1"/>
          </p:cNvGraphicFramePr>
          <p:nvPr/>
        </p:nvGraphicFramePr>
        <p:xfrm>
          <a:off x="2789238" y="4251325"/>
          <a:ext cx="3328987" cy="1098550"/>
        </p:xfrm>
        <a:graphic>
          <a:graphicData uri="http://schemas.openxmlformats.org/presentationml/2006/ole">
            <mc:AlternateContent xmlns:mc="http://schemas.openxmlformats.org/markup-compatibility/2006">
              <mc:Choice xmlns:v="urn:schemas-microsoft-com:vml" Requires="v">
                <p:oleObj spid="_x0000_s52230" name="Equation" r:id="rId3" imgW="1270000" imgH="419100" progId="Equation.DSMT4">
                  <p:embed/>
                </p:oleObj>
              </mc:Choice>
              <mc:Fallback>
                <p:oleObj name="Equation" r:id="rId3" imgW="12700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9238" y="4251325"/>
                        <a:ext cx="3328987"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5300" name="Text Box 4"/>
          <p:cNvSpPr txBox="1">
            <a:spLocks noChangeArrowheads="1"/>
          </p:cNvSpPr>
          <p:nvPr/>
        </p:nvSpPr>
        <p:spPr bwMode="auto">
          <a:xfrm>
            <a:off x="1376363" y="639763"/>
            <a:ext cx="6629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rPr>
              <a:t>HIGHER DERIVATIVES</a:t>
            </a:r>
          </a:p>
        </p:txBody>
      </p:sp>
    </p:spTree>
    <p:extLst>
      <p:ext uri="{BB962C8B-B14F-4D97-AF65-F5344CB8AC3E}">
        <p14:creationId xmlns:p14="http://schemas.microsoft.com/office/powerpoint/2010/main" val="3123028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p:cNvPr>
          <p:cNvGraphicFramePr/>
          <p:nvPr/>
        </p:nvGraphicFramePr>
        <p:xfrm>
          <a:off x="357188" y="1366838"/>
          <a:ext cx="8458200" cy="3637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6323" name="Rectangle 3"/>
          <p:cNvSpPr>
            <a:spLocks noChangeArrowheads="1"/>
          </p:cNvSpPr>
          <p:nvPr/>
        </p:nvSpPr>
        <p:spPr bwMode="auto">
          <a:xfrm>
            <a:off x="609600" y="3657600"/>
            <a:ext cx="8305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buClrTx/>
              <a:buSzTx/>
              <a:buFontTx/>
              <a:buNone/>
            </a:pPr>
            <a:endParaRPr lang="en-US" altLang="en-US" sz="2800">
              <a:solidFill>
                <a:srgbClr val="800000"/>
              </a:solidFill>
            </a:endParaRPr>
          </a:p>
        </p:txBody>
      </p:sp>
      <p:sp>
        <p:nvSpPr>
          <p:cNvPr id="56324" name="Rectangle 4"/>
          <p:cNvSpPr>
            <a:spLocks noChangeArrowheads="1"/>
          </p:cNvSpPr>
          <p:nvPr/>
        </p:nvSpPr>
        <p:spPr bwMode="auto">
          <a:xfrm>
            <a:off x="228600" y="3886200"/>
            <a:ext cx="8686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buClrTx/>
              <a:buSzTx/>
              <a:buFontTx/>
              <a:buNone/>
            </a:pPr>
            <a:endParaRPr lang="en-US" altLang="en-US" sz="2400">
              <a:solidFill>
                <a:srgbClr val="800000"/>
              </a:solidFill>
            </a:endParaRPr>
          </a:p>
        </p:txBody>
      </p:sp>
      <p:sp>
        <p:nvSpPr>
          <p:cNvPr id="56325" name="Text Box 6"/>
          <p:cNvSpPr txBox="1">
            <a:spLocks noChangeArrowheads="1"/>
          </p:cNvSpPr>
          <p:nvPr/>
        </p:nvSpPr>
        <p:spPr bwMode="auto">
          <a:xfrm>
            <a:off x="609600" y="685800"/>
            <a:ext cx="6629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rPr>
              <a:t>DERIVATIVES</a:t>
            </a:r>
          </a:p>
        </p:txBody>
      </p:sp>
    </p:spTree>
    <p:extLst>
      <p:ext uri="{BB962C8B-B14F-4D97-AF65-F5344CB8AC3E}">
        <p14:creationId xmlns:p14="http://schemas.microsoft.com/office/powerpoint/2010/main" val="4043964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ChangeArrowheads="1"/>
          </p:cNvSpPr>
          <p:nvPr/>
        </p:nvSpPr>
        <p:spPr bwMode="auto">
          <a:xfrm>
            <a:off x="1006475" y="3633788"/>
            <a:ext cx="2376488" cy="1143000"/>
          </a:xfrm>
          <a:prstGeom prst="rect">
            <a:avLst/>
          </a:prstGeom>
          <a:solidFill>
            <a:srgbClr val="EEF7F8"/>
          </a:solidFill>
          <a:ln w="25400">
            <a:solidFill>
              <a:srgbClr val="0000FF"/>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600">
              <a:latin typeface="Times New Roman" panose="02020603050405020304" pitchFamily="18" charset="0"/>
              <a:cs typeface="Times New Roman" panose="02020603050405020304" pitchFamily="18" charset="0"/>
            </a:endParaRPr>
          </a:p>
        </p:txBody>
      </p:sp>
      <p:sp>
        <p:nvSpPr>
          <p:cNvPr id="58371" name="Rectangle 2"/>
          <p:cNvSpPr>
            <a:spLocks noGrp="1" noChangeArrowheads="1"/>
          </p:cNvSpPr>
          <p:nvPr>
            <p:ph idx="1"/>
          </p:nvPr>
        </p:nvSpPr>
        <p:spPr>
          <a:xfrm>
            <a:off x="1006475" y="2001838"/>
            <a:ext cx="7680325" cy="752475"/>
          </a:xfrm>
          <a:solidFill>
            <a:srgbClr val="FFFFFF"/>
          </a:solidFill>
          <a:ln>
            <a:solidFill>
              <a:srgbClr val="000000"/>
            </a:solidFill>
            <a:miter lim="800000"/>
            <a:headEnd/>
            <a:tailEnd/>
          </a:ln>
        </p:spPr>
        <p:txBody>
          <a:bodyPr/>
          <a:lstStyle/>
          <a:p>
            <a:pPr marL="0" indent="4763" eaLnBrk="1" hangingPunct="1">
              <a:lnSpc>
                <a:spcPct val="130000"/>
              </a:lnSpc>
              <a:buFontTx/>
              <a:buNone/>
            </a:pPr>
            <a:r>
              <a:rPr lang="en-US" altLang="en-US" sz="2600" smtClean="0">
                <a:solidFill>
                  <a:srgbClr val="0000FF"/>
                </a:solidFill>
                <a:latin typeface="Times New Roman" panose="02020603050405020304" pitchFamily="18" charset="0"/>
                <a:cs typeface="Times New Roman" panose="02020603050405020304" pitchFamily="18" charset="0"/>
              </a:rPr>
              <a:t>In Leibniz notation, we write this rule as follows.</a:t>
            </a:r>
          </a:p>
        </p:txBody>
      </p:sp>
      <p:graphicFrame>
        <p:nvGraphicFramePr>
          <p:cNvPr id="58372" name="Object 3"/>
          <p:cNvGraphicFramePr>
            <a:graphicFrameLocks noChangeAspect="1"/>
          </p:cNvGraphicFramePr>
          <p:nvPr/>
        </p:nvGraphicFramePr>
        <p:xfrm>
          <a:off x="1228725" y="3633788"/>
          <a:ext cx="1879600" cy="1143000"/>
        </p:xfrm>
        <a:graphic>
          <a:graphicData uri="http://schemas.openxmlformats.org/presentationml/2006/ole">
            <mc:AlternateContent xmlns:mc="http://schemas.openxmlformats.org/markup-compatibility/2006">
              <mc:Choice xmlns:v="urn:schemas-microsoft-com:vml" Requires="v">
                <p:oleObj spid="_x0000_s53254" name="Equation" r:id="rId4" imgW="647700" imgH="393700" progId="Equation.DSMT4">
                  <p:embed/>
                </p:oleObj>
              </mc:Choice>
              <mc:Fallback>
                <p:oleObj name="Equation" r:id="rId4" imgW="647700" imgH="39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725" y="3633788"/>
                        <a:ext cx="187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3" name="Text Box 4"/>
          <p:cNvSpPr txBox="1">
            <a:spLocks noChangeArrowheads="1"/>
          </p:cNvSpPr>
          <p:nvPr/>
        </p:nvSpPr>
        <p:spPr bwMode="auto">
          <a:xfrm>
            <a:off x="1371600" y="649288"/>
            <a:ext cx="86090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20000"/>
              </a:lnSpc>
              <a:spcBef>
                <a:spcPct val="0"/>
              </a:spcBef>
              <a:buClrTx/>
              <a:buSzTx/>
              <a:buFontTx/>
              <a:buNone/>
            </a:pPr>
            <a:r>
              <a:rPr lang="en-US" altLang="en-US" sz="2600" b="1">
                <a:solidFill>
                  <a:srgbClr val="FF0000"/>
                </a:solidFill>
                <a:latin typeface="Times New Roman" panose="02020603050405020304" pitchFamily="18" charset="0"/>
                <a:cs typeface="Times New Roman" panose="02020603050405020304" pitchFamily="18" charset="0"/>
              </a:rPr>
              <a:t>3.3 DIFFERENTIATION RULES</a:t>
            </a:r>
          </a:p>
          <a:p>
            <a:pPr eaLnBrk="1" hangingPunct="1">
              <a:lnSpc>
                <a:spcPct val="120000"/>
              </a:lnSpc>
              <a:spcBef>
                <a:spcPct val="0"/>
              </a:spcBef>
              <a:buClrTx/>
              <a:buSzTx/>
              <a:buFontTx/>
              <a:buNone/>
            </a:pPr>
            <a:r>
              <a:rPr lang="en-US" altLang="en-US" sz="2600" b="1">
                <a:solidFill>
                  <a:srgbClr val="E45C00"/>
                </a:solidFill>
                <a:latin typeface="Times New Roman" panose="02020603050405020304" pitchFamily="18" charset="0"/>
                <a:cs typeface="Times New Roman" panose="02020603050405020304" pitchFamily="18" charset="0"/>
              </a:rPr>
              <a:t>       Constant function</a:t>
            </a:r>
          </a:p>
          <a:p>
            <a:pPr eaLnBrk="1" hangingPunct="1">
              <a:lnSpc>
                <a:spcPct val="120000"/>
              </a:lnSpc>
              <a:spcBef>
                <a:spcPct val="0"/>
              </a:spcBef>
              <a:buClrTx/>
              <a:buSzTx/>
              <a:buFontTx/>
              <a:buNone/>
            </a:pPr>
            <a:endParaRPr lang="en-US" altLang="en-US" sz="2600" b="1">
              <a:solidFill>
                <a:srgbClr val="E45C00"/>
              </a:solidFill>
              <a:latin typeface="Times New Roman" panose="02020603050405020304" pitchFamily="18" charset="0"/>
              <a:cs typeface="Times New Roman" panose="02020603050405020304" pitchFamily="18" charset="0"/>
            </a:endParaRPr>
          </a:p>
        </p:txBody>
      </p:sp>
      <p:sp>
        <p:nvSpPr>
          <p:cNvPr id="58374" name="Rectangle 5"/>
          <p:cNvSpPr>
            <a:spLocks noChangeArrowheads="1"/>
          </p:cNvSpPr>
          <p:nvPr/>
        </p:nvSpPr>
        <p:spPr bwMode="auto">
          <a:xfrm>
            <a:off x="3978275" y="3017838"/>
            <a:ext cx="4708525" cy="3246437"/>
          </a:xfrm>
          <a:prstGeom prst="rect">
            <a:avLst/>
          </a:prstGeom>
          <a:noFill/>
          <a:ln w="9525">
            <a:solidFill>
              <a:srgbClr val="E45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600">
              <a:latin typeface="Times New Roman" panose="02020603050405020304" pitchFamily="18" charset="0"/>
              <a:cs typeface="Times New Roman" panose="02020603050405020304" pitchFamily="18" charset="0"/>
            </a:endParaRPr>
          </a:p>
        </p:txBody>
      </p:sp>
      <p:pic>
        <p:nvPicPr>
          <p:cNvPr id="58375" name="Picture 6" descr="030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2913" y="3230563"/>
            <a:ext cx="4159250"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388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f(x) = x</a:t>
                </a:r>
                <a:r>
                  <a:rPr lang="en-US" baseline="30000" dirty="0"/>
                  <a:t>2</a:t>
                </a:r>
              </a:p>
              <a:p>
                <a:r>
                  <a:rPr lang="en-US" dirty="0"/>
                  <a:t>f’(a) =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a:rPr>
                              <m:t>lim</m:t>
                            </m:r>
                          </m:e>
                          <m:lim>
                            <m:r>
                              <a:rPr lang="en-US" b="0" i="1" smtClean="0">
                                <a:latin typeface="Cambria Math"/>
                              </a:rPr>
                              <m:t>𝑥</m:t>
                            </m:r>
                            <m:r>
                              <a:rPr lang="en-US" b="0" i="1" smtClean="0">
                                <a:latin typeface="Cambria Math"/>
                                <a:ea typeface="Cambria Math"/>
                              </a:rPr>
                              <m:t>→</m:t>
                            </m:r>
                            <m:r>
                              <a:rPr lang="en-US" b="0" i="1" smtClean="0">
                                <a:latin typeface="Cambria Math"/>
                                <a:ea typeface="Cambria Math"/>
                              </a:rPr>
                              <m:t>𝑎</m:t>
                            </m:r>
                          </m:lim>
                        </m:limLow>
                      </m:fName>
                      <m:e>
                        <m:f>
                          <m:fPr>
                            <m:ctrlPr>
                              <a:rPr lang="en-US" i="1" smtClean="0">
                                <a:latin typeface="Cambria Math" panose="02040503050406030204" pitchFamily="18" charset="0"/>
                              </a:rPr>
                            </m:ctrlPr>
                          </m:fPr>
                          <m:num>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𝑓</m:t>
                            </m:r>
                            <m:r>
                              <a:rPr lang="en-US" b="0" i="1" smtClean="0">
                                <a:latin typeface="Cambria Math"/>
                              </a:rPr>
                              <m:t>(</m:t>
                            </m:r>
                            <m:r>
                              <a:rPr lang="en-US" b="0" i="1" smtClean="0">
                                <a:latin typeface="Cambria Math"/>
                              </a:rPr>
                              <m:t>𝑎</m:t>
                            </m:r>
                            <m:r>
                              <a:rPr lang="en-US" b="0" i="1" smtClean="0">
                                <a:latin typeface="Cambria Math"/>
                              </a:rPr>
                              <m:t>)</m:t>
                            </m:r>
                          </m:num>
                          <m:den>
                            <m:r>
                              <a:rPr lang="en-US" b="0" i="1" smtClean="0">
                                <a:latin typeface="Cambria Math"/>
                              </a:rPr>
                              <m:t>𝑥</m:t>
                            </m:r>
                            <m:r>
                              <a:rPr lang="en-US" b="0" i="1" smtClean="0">
                                <a:latin typeface="Cambria Math"/>
                              </a:rPr>
                              <m:t>−</m:t>
                            </m:r>
                            <m:r>
                              <a:rPr lang="en-US" b="0" i="1" smtClean="0">
                                <a:latin typeface="Cambria Math"/>
                              </a:rPr>
                              <m:t>𝑎</m:t>
                            </m:r>
                          </m:den>
                        </m:f>
                      </m:e>
                    </m:func>
                    <m:r>
                      <a:rPr lang="en-US" b="0" i="1" smtClean="0">
                        <a:latin typeface="Cambria Math"/>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lim</m:t>
                            </m:r>
                          </m:e>
                          <m:lim>
                            <m:r>
                              <a:rPr lang="en-US" i="1">
                                <a:latin typeface="Cambria Math"/>
                              </a:rPr>
                              <m:t>𝑥</m:t>
                            </m:r>
                            <m:r>
                              <a:rPr lang="en-US" i="1">
                                <a:latin typeface="Cambria Math"/>
                                <a:ea typeface="Cambria Math"/>
                              </a:rPr>
                              <m:t>→</m:t>
                            </m:r>
                            <m:r>
                              <a:rPr lang="en-US" i="1">
                                <a:latin typeface="Cambria Math"/>
                                <a:ea typeface="Cambria Math"/>
                              </a:rPr>
                              <m:t>𝑎</m:t>
                            </m:r>
                          </m:lim>
                        </m:limLow>
                      </m:fName>
                      <m:e>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a:rPr>
                                  <m:t>𝑥</m:t>
                                </m:r>
                              </m:e>
                              <m:sup>
                                <m:r>
                                  <a:rPr lang="en-US" b="0" i="1" smtClean="0">
                                    <a:latin typeface="Cambria Math"/>
                                  </a:rPr>
                                  <m:t>2</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𝑎</m:t>
                                </m:r>
                              </m:e>
                              <m:sup>
                                <m:r>
                                  <a:rPr lang="en-US" b="0" i="1" smtClean="0">
                                    <a:latin typeface="Cambria Math"/>
                                  </a:rPr>
                                  <m:t>2</m:t>
                                </m:r>
                              </m:sup>
                            </m:sSup>
                          </m:num>
                          <m:den>
                            <m:r>
                              <a:rPr lang="en-US" i="1">
                                <a:latin typeface="Cambria Math"/>
                              </a:rPr>
                              <m:t>𝑥</m:t>
                            </m:r>
                            <m:r>
                              <a:rPr lang="en-US" i="1">
                                <a:latin typeface="Cambria Math"/>
                              </a:rPr>
                              <m:t>−</m:t>
                            </m:r>
                            <m:r>
                              <a:rPr lang="en-US" i="1">
                                <a:latin typeface="Cambria Math"/>
                              </a:rPr>
                              <m:t>𝑎</m:t>
                            </m:r>
                          </m:den>
                        </m:f>
                      </m:e>
                    </m:func>
                  </m:oMath>
                </a14:m>
                <a:endParaRPr lang="en-US" i="1" dirty="0">
                  <a:latin typeface="Cambria Math"/>
                </a:endParaRPr>
              </a:p>
              <a:p>
                <a:pPr marL="114300" indent="0">
                  <a:buNone/>
                </a:pPr>
                <a14:m>
                  <m:oMathPara xmlns:m="http://schemas.openxmlformats.org/officeDocument/2006/math">
                    <m:oMathParaPr>
                      <m:jc m:val="centerGroup"/>
                    </m:oMathParaPr>
                    <m:oMath xmlns:m="http://schemas.openxmlformats.org/officeDocument/2006/math">
                      <m:r>
                        <a:rPr lang="en-US" i="1">
                          <a:latin typeface="Cambria Math"/>
                        </a:rPr>
                        <m:t>=</m:t>
                      </m:r>
                      <m:limLow>
                        <m:limLowPr>
                          <m:ctrlPr>
                            <a:rPr lang="en-US" i="1">
                              <a:latin typeface="Cambria Math" panose="02040503050406030204" pitchFamily="18" charset="0"/>
                            </a:rPr>
                          </m:ctrlPr>
                        </m:limLowPr>
                        <m:e>
                          <m:r>
                            <m:rPr>
                              <m:sty m:val="p"/>
                            </m:rPr>
                            <a:rPr lang="en-US">
                              <a:latin typeface="Cambria Math"/>
                            </a:rPr>
                            <m:t>lim</m:t>
                          </m:r>
                        </m:e>
                        <m:lim>
                          <m:r>
                            <a:rPr lang="en-US" i="1">
                              <a:latin typeface="Cambria Math"/>
                            </a:rPr>
                            <m:t>𝑥</m:t>
                          </m:r>
                          <m:r>
                            <a:rPr lang="en-US" i="1">
                              <a:latin typeface="Cambria Math"/>
                              <a:ea typeface="Cambria Math"/>
                            </a:rPr>
                            <m:t>→</m:t>
                          </m:r>
                          <m:r>
                            <a:rPr lang="en-US" i="1">
                              <a:latin typeface="Cambria Math"/>
                              <a:ea typeface="Cambria Math"/>
                            </a:rPr>
                            <m:t>𝑎</m:t>
                          </m:r>
                        </m:lim>
                      </m:limLow>
                      <m:f>
                        <m:fPr>
                          <m:ctrlPr>
                            <a:rPr lang="en-US" i="1">
                              <a:latin typeface="Cambria Math" panose="02040503050406030204" pitchFamily="18" charset="0"/>
                            </a:rPr>
                          </m:ctrlPr>
                        </m:fPr>
                        <m:num>
                          <m:r>
                            <a:rPr lang="en-US" i="1">
                              <a:latin typeface="Cambria Math"/>
                            </a:rPr>
                            <m:t>(</m:t>
                          </m:r>
                          <m:r>
                            <a:rPr lang="en-US" i="1">
                              <a:latin typeface="Cambria Math"/>
                            </a:rPr>
                            <m:t>𝑥</m:t>
                          </m:r>
                          <m:r>
                            <a:rPr lang="en-US" i="1">
                              <a:latin typeface="Cambria Math"/>
                            </a:rPr>
                            <m:t>−</m:t>
                          </m:r>
                          <m:r>
                            <a:rPr lang="en-US" i="1">
                              <a:latin typeface="Cambria Math"/>
                            </a:rPr>
                            <m:t>𝑎</m:t>
                          </m:r>
                          <m:r>
                            <a:rPr lang="en-US" i="1">
                              <a:latin typeface="Cambria Math"/>
                            </a:rPr>
                            <m:t>)(</m:t>
                          </m:r>
                          <m:r>
                            <a:rPr lang="en-US" i="1">
                              <a:latin typeface="Cambria Math"/>
                            </a:rPr>
                            <m:t>𝑥</m:t>
                          </m:r>
                          <m:r>
                            <a:rPr lang="en-US" i="1">
                              <a:latin typeface="Cambria Math"/>
                            </a:rPr>
                            <m:t>+</m:t>
                          </m:r>
                          <m:r>
                            <a:rPr lang="en-US" i="1">
                              <a:latin typeface="Cambria Math"/>
                            </a:rPr>
                            <m:t>𝑎</m:t>
                          </m:r>
                          <m:r>
                            <a:rPr lang="en-US" i="1">
                              <a:latin typeface="Cambria Math"/>
                            </a:rPr>
                            <m:t>)</m:t>
                          </m:r>
                        </m:num>
                        <m:den>
                          <m:r>
                            <a:rPr lang="en-US" i="1">
                              <a:latin typeface="Cambria Math"/>
                            </a:rPr>
                            <m:t>𝑥</m:t>
                          </m:r>
                          <m:r>
                            <a:rPr lang="en-US" i="1">
                              <a:latin typeface="Cambria Math"/>
                            </a:rPr>
                            <m:t>−</m:t>
                          </m:r>
                          <m:r>
                            <a:rPr lang="en-US" i="1">
                              <a:latin typeface="Cambria Math"/>
                            </a:rPr>
                            <m:t>𝑎</m:t>
                          </m:r>
                        </m:den>
                      </m:f>
                    </m:oMath>
                  </m:oMathPara>
                </a14:m>
                <a:endParaRPr lang="en-US" dirty="0"/>
              </a:p>
              <a:p>
                <a:pPr marL="114300" indent="0">
                  <a:buNone/>
                </a:pPr>
                <a:r>
                  <a:rPr lang="en-US" dirty="0"/>
                  <a:t>=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a:rPr>
                          <m:t>lim</m:t>
                        </m:r>
                      </m:e>
                      <m:lim>
                        <m:r>
                          <a:rPr lang="en-US" i="1">
                            <a:latin typeface="Cambria Math"/>
                          </a:rPr>
                          <m:t>𝑥</m:t>
                        </m:r>
                        <m:r>
                          <a:rPr lang="en-US" i="1">
                            <a:latin typeface="Cambria Math"/>
                            <a:ea typeface="Cambria Math"/>
                          </a:rPr>
                          <m:t>→</m:t>
                        </m:r>
                        <m:r>
                          <a:rPr lang="en-US" i="1">
                            <a:latin typeface="Cambria Math"/>
                            <a:ea typeface="Cambria Math"/>
                          </a:rPr>
                          <m:t>𝑎</m:t>
                        </m:r>
                      </m:lim>
                    </m:limLow>
                  </m:oMath>
                </a14:m>
                <a:r>
                  <a:rPr lang="en-US" dirty="0"/>
                  <a:t>(</a:t>
                </a:r>
                <a:r>
                  <a:rPr lang="en-US" dirty="0" err="1"/>
                  <a:t>x+a</a:t>
                </a:r>
                <a:r>
                  <a:rPr lang="en-US" dirty="0"/>
                  <a:t>) = 2a</a:t>
                </a:r>
              </a:p>
              <a:p>
                <a:r>
                  <a:rPr lang="en-US" dirty="0"/>
                  <a:t>So, f’(x) = 2x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116"/>
                </a:stretch>
              </a:blipFill>
            </p:spPr>
            <p:txBody>
              <a:bodyPr/>
              <a:lstStyle/>
              <a:p>
                <a:r>
                  <a:rPr lang="en-US">
                    <a:noFill/>
                  </a:rPr>
                  <a:t> </a:t>
                </a:r>
              </a:p>
            </p:txBody>
          </p:sp>
        </mc:Fallback>
      </mc:AlternateContent>
      <p:grpSp>
        <p:nvGrpSpPr>
          <p:cNvPr id="6" name="Group 5"/>
          <p:cNvGrpSpPr/>
          <p:nvPr/>
        </p:nvGrpSpPr>
        <p:grpSpPr>
          <a:xfrm>
            <a:off x="2133599" y="3733800"/>
            <a:ext cx="4724401" cy="2971800"/>
            <a:chOff x="304800" y="3733800"/>
            <a:chExt cx="4724401" cy="2971800"/>
          </a:xfrm>
        </p:grpSpPr>
        <p:sp>
          <p:nvSpPr>
            <p:cNvPr id="4" name="TextBox 3"/>
            <p:cNvSpPr txBox="1"/>
            <p:nvPr/>
          </p:nvSpPr>
          <p:spPr>
            <a:xfrm>
              <a:off x="304800" y="4810780"/>
              <a:ext cx="1672253" cy="523220"/>
            </a:xfrm>
            <a:prstGeom prst="rect">
              <a:avLst/>
            </a:prstGeom>
            <a:solidFill>
              <a:srgbClr val="FFFF66"/>
            </a:solidFill>
          </p:spPr>
          <p:txBody>
            <a:bodyPr wrap="none" rtlCol="0">
              <a:spAutoFit/>
            </a:bodyPr>
            <a:lstStyle/>
            <a:p>
              <a:r>
                <a:rPr lang="en-US" sz="2800" dirty="0"/>
                <a:t>(x</a:t>
              </a:r>
              <a:r>
                <a:rPr lang="en-US" sz="2800" baseline="30000" dirty="0"/>
                <a:t>2</a:t>
              </a:r>
              <a:r>
                <a:rPr lang="en-US" sz="2800" dirty="0"/>
                <a:t>)’ = 2x</a:t>
              </a:r>
            </a:p>
          </p:txBody>
        </p:sp>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1" y="3733800"/>
              <a:ext cx="2971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 name="Group 9"/>
          <p:cNvGrpSpPr/>
          <p:nvPr/>
        </p:nvGrpSpPr>
        <p:grpSpPr>
          <a:xfrm>
            <a:off x="4267200" y="2906486"/>
            <a:ext cx="707572" cy="685800"/>
            <a:chOff x="6553200" y="2286000"/>
            <a:chExt cx="707572" cy="685800"/>
          </a:xfrm>
        </p:grpSpPr>
        <p:cxnSp>
          <p:nvCxnSpPr>
            <p:cNvPr id="8" name="Straight Connector 7"/>
            <p:cNvCxnSpPr/>
            <p:nvPr/>
          </p:nvCxnSpPr>
          <p:spPr>
            <a:xfrm>
              <a:off x="6553200" y="2286000"/>
              <a:ext cx="304800" cy="304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55972" y="2667000"/>
              <a:ext cx="304800" cy="304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39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t>
                </a:r>
                <a:r>
                  <a:rPr lang="en-US" dirty="0" err="1"/>
                  <a:t>x</a:t>
                </a:r>
                <a:r>
                  <a:rPr lang="en-US" baseline="30000" dirty="0" err="1"/>
                  <a:t>n</a:t>
                </a:r>
                <a:r>
                  <a:rPr lang="en-US" dirty="0"/>
                  <a:t>)’ = nx</a:t>
                </a:r>
                <a:r>
                  <a:rPr lang="en-US" baseline="30000" dirty="0"/>
                  <a:t>n-1</a:t>
                </a:r>
              </a:p>
              <a:p>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𝑥</m:t>
                                </m:r>
                              </m:den>
                            </m:f>
                          </m:e>
                        </m:d>
                      </m:e>
                      <m:sup>
                        <m:r>
                          <a:rPr lang="en-US" i="1">
                            <a:latin typeface="Cambria Math"/>
                          </a:rPr>
                          <m:t>′</m:t>
                        </m:r>
                      </m:sup>
                    </m:sSup>
                    <m:r>
                      <a:rPr lang="en-US" i="1">
                        <a:latin typeface="Cambria Math"/>
                      </a:rPr>
                      <m:t>=−</m:t>
                    </m:r>
                    <m:f>
                      <m:fPr>
                        <m:ctrlPr>
                          <a:rPr lang="en-US" i="1">
                            <a:latin typeface="Cambria Math" panose="02040503050406030204" pitchFamily="18" charset="0"/>
                          </a:rPr>
                        </m:ctrlPr>
                      </m:fPr>
                      <m:num>
                        <m:r>
                          <a:rPr lang="en-US" i="1">
                            <a:latin typeface="Cambria Math"/>
                          </a:rPr>
                          <m:t>1</m:t>
                        </m:r>
                      </m:num>
                      <m:den>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den>
                    </m:f>
                  </m:oMath>
                </a14:m>
                <a:endParaRPr lang="en-US" dirty="0"/>
              </a:p>
              <a:p>
                <a:r>
                  <a:rPr lang="en-US" dirty="0"/>
                  <a:t>(</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a:rPr>
                          <m:t>𝑥</m:t>
                        </m:r>
                      </m:e>
                    </m:rad>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2</m:t>
                        </m:r>
                        <m:rad>
                          <m:radPr>
                            <m:degHide m:val="on"/>
                            <m:ctrlPr>
                              <a:rPr lang="en-US" i="1">
                                <a:latin typeface="Cambria Math" panose="02040503050406030204" pitchFamily="18" charset="0"/>
                              </a:rPr>
                            </m:ctrlPr>
                          </m:radPr>
                          <m:deg/>
                          <m:e>
                            <m:r>
                              <a:rPr lang="en-US" i="1">
                                <a:latin typeface="Cambria Math"/>
                              </a:rPr>
                              <m:t>𝑥</m:t>
                            </m:r>
                          </m:e>
                        </m:rad>
                      </m:den>
                    </m:f>
                  </m:oMath>
                </a14:m>
                <a:endParaRPr lang="en-US" dirty="0"/>
              </a:p>
              <a:p>
                <a:r>
                  <a:rPr lang="en-US" dirty="0"/>
                  <a:t>(</a:t>
                </a:r>
                <a:r>
                  <a:rPr lang="en-US" dirty="0" err="1"/>
                  <a:t>sinx</a:t>
                </a:r>
                <a:r>
                  <a:rPr lang="en-US" dirty="0"/>
                  <a:t>)’ = </a:t>
                </a:r>
                <a:r>
                  <a:rPr lang="en-US" dirty="0" err="1"/>
                  <a:t>cosx</a:t>
                </a:r>
                <a:endParaRPr lang="en-US" dirty="0"/>
              </a:p>
              <a:p>
                <a:r>
                  <a:rPr lang="en-US" dirty="0"/>
                  <a:t>(</a:t>
                </a:r>
                <a:r>
                  <a:rPr lang="en-US" dirty="0" err="1"/>
                  <a:t>cosx</a:t>
                </a:r>
                <a:r>
                  <a:rPr lang="en-US" dirty="0"/>
                  <a:t>)’ = -</a:t>
                </a:r>
                <a:r>
                  <a:rPr lang="en-US" dirty="0" err="1"/>
                  <a:t>sinx</a:t>
                </a:r>
                <a:endParaRPr lang="en-US" dirty="0"/>
              </a:p>
              <a:p>
                <a:r>
                  <a:rPr lang="en-US" dirty="0"/>
                  <a:t>(</a:t>
                </a:r>
                <a:r>
                  <a:rPr lang="en-US" dirty="0" err="1"/>
                  <a:t>lnx</a:t>
                </a:r>
                <a:r>
                  <a:rPr lang="en-US" dirty="0"/>
                  <a:t>)’ = 1/x</a:t>
                </a:r>
              </a:p>
              <a:p>
                <a:r>
                  <a:rPr lang="en-US" dirty="0"/>
                  <a:t>(e</a:t>
                </a:r>
                <a:r>
                  <a:rPr lang="en-US" baseline="30000" dirty="0"/>
                  <a:t>x</a:t>
                </a:r>
                <a:r>
                  <a:rPr lang="en-US" dirty="0"/>
                  <a:t>)’ = e</a:t>
                </a:r>
                <a:r>
                  <a:rPr lang="en-US" baseline="30000" dirty="0"/>
                  <a:t>x</a:t>
                </a:r>
              </a:p>
              <a:p>
                <a:r>
                  <a:rPr lang="en-US" dirty="0"/>
                  <a:t>FOR MORE FUNCTIONS: USE SOME RULES (NEXT)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116"/>
                </a:stretch>
              </a:blipFill>
            </p:spPr>
            <p:txBody>
              <a:bodyPr/>
              <a:lstStyle/>
              <a:p>
                <a:r>
                  <a:rPr lang="en-US">
                    <a:noFill/>
                  </a:rPr>
                  <a:t> </a:t>
                </a:r>
              </a:p>
            </p:txBody>
          </p:sp>
        </mc:Fallback>
      </mc:AlternateContent>
      <p:sp>
        <p:nvSpPr>
          <p:cNvPr id="4" name="TextBox 3"/>
          <p:cNvSpPr txBox="1"/>
          <p:nvPr/>
        </p:nvSpPr>
        <p:spPr>
          <a:xfrm>
            <a:off x="3200400" y="3116759"/>
            <a:ext cx="5420074" cy="769441"/>
          </a:xfrm>
          <a:prstGeom prst="rect">
            <a:avLst/>
          </a:prstGeom>
          <a:noFill/>
        </p:spPr>
        <p:txBody>
          <a:bodyPr wrap="none" rtlCol="0">
            <a:spAutoFit/>
          </a:bodyPr>
          <a:lstStyle/>
          <a:p>
            <a:r>
              <a:rPr lang="en-US" sz="4400" dirty="0">
                <a:solidFill>
                  <a:srgbClr val="FF0000"/>
                </a:solidFill>
              </a:rPr>
              <a:t>TRY TO REMEMBER! </a:t>
            </a:r>
          </a:p>
        </p:txBody>
      </p:sp>
    </p:spTree>
    <p:extLst>
      <p:ext uri="{BB962C8B-B14F-4D97-AF65-F5344CB8AC3E}">
        <p14:creationId xmlns:p14="http://schemas.microsoft.com/office/powerpoint/2010/main" val="2544065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279525" y="2566988"/>
            <a:ext cx="71897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0"/>
              </a:spcBef>
              <a:buClrTx/>
              <a:buSzTx/>
              <a:buFontTx/>
              <a:buNone/>
            </a:pPr>
            <a:r>
              <a:rPr lang="en-US" altLang="en-US" sz="4000" b="1">
                <a:solidFill>
                  <a:srgbClr val="FF0000"/>
                </a:solidFill>
              </a:rPr>
              <a:t>3.1 Defining the Derivatives</a:t>
            </a:r>
            <a:endParaRPr lang="en-US" altLang="en-US" sz="4000">
              <a:solidFill>
                <a:srgbClr val="FF0000"/>
              </a:solidFill>
            </a:endParaRPr>
          </a:p>
        </p:txBody>
      </p:sp>
      <p:sp>
        <p:nvSpPr>
          <p:cNvPr id="24579" name="Text Box 3"/>
          <p:cNvSpPr txBox="1">
            <a:spLocks noChangeArrowheads="1"/>
          </p:cNvSpPr>
          <p:nvPr/>
        </p:nvSpPr>
        <p:spPr bwMode="auto">
          <a:xfrm>
            <a:off x="254000" y="647700"/>
            <a:ext cx="6629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800" b="1">
                <a:solidFill>
                  <a:srgbClr val="FF0000"/>
                </a:solidFill>
              </a:rPr>
              <a:t>Chapter 3: DERIVATIVES</a:t>
            </a:r>
          </a:p>
        </p:txBody>
      </p:sp>
      <p:sp>
        <p:nvSpPr>
          <p:cNvPr id="24580" name="Rectangle 4"/>
          <p:cNvSpPr>
            <a:spLocks noChangeArrowheads="1"/>
          </p:cNvSpPr>
          <p:nvPr/>
        </p:nvSpPr>
        <p:spPr bwMode="auto">
          <a:xfrm>
            <a:off x="609600" y="3657600"/>
            <a:ext cx="8305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buClrTx/>
              <a:buSzTx/>
              <a:buFontTx/>
              <a:buNone/>
            </a:pPr>
            <a:endParaRPr lang="en-US" altLang="en-US" sz="2800">
              <a:solidFill>
                <a:srgbClr val="800000"/>
              </a:solidFill>
            </a:endParaRPr>
          </a:p>
        </p:txBody>
      </p:sp>
      <p:sp>
        <p:nvSpPr>
          <p:cNvPr id="24581" name="Rectangle 5"/>
          <p:cNvSpPr>
            <a:spLocks noChangeArrowheads="1"/>
          </p:cNvSpPr>
          <p:nvPr/>
        </p:nvSpPr>
        <p:spPr bwMode="auto">
          <a:xfrm>
            <a:off x="239713" y="2103438"/>
            <a:ext cx="82296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Tx/>
              <a:buSzTx/>
              <a:buFontTx/>
              <a:buNone/>
            </a:pPr>
            <a:endParaRPr lang="en-US" altLang="en-US" sz="2600">
              <a:solidFill>
                <a:srgbClr val="800000"/>
              </a:solidFill>
            </a:endParaRPr>
          </a:p>
        </p:txBody>
      </p:sp>
    </p:spTree>
    <p:extLst>
      <p:ext uri="{BB962C8B-B14F-4D97-AF65-F5344CB8AC3E}">
        <p14:creationId xmlns:p14="http://schemas.microsoft.com/office/powerpoint/2010/main" val="1398198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ChangeArrowheads="1"/>
          </p:cNvSpPr>
          <p:nvPr/>
        </p:nvSpPr>
        <p:spPr bwMode="auto">
          <a:xfrm>
            <a:off x="1290638" y="2651125"/>
            <a:ext cx="6457950" cy="3427413"/>
          </a:xfrm>
          <a:prstGeom prst="rect">
            <a:avLst/>
          </a:prstGeom>
          <a:solidFill>
            <a:srgbClr val="DEF1F2"/>
          </a:solidFill>
          <a:ln w="9525">
            <a:solidFill>
              <a:srgbClr val="E45C00"/>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38914" name="Rectangle 2">
            <a:extLst/>
          </p:cNvPr>
          <p:cNvSpPr>
            <a:spLocks noGrp="1" noChangeArrowheads="1"/>
          </p:cNvSpPr>
          <p:nvPr>
            <p:ph idx="1"/>
          </p:nvPr>
        </p:nvSpPr>
        <p:spPr>
          <a:xfrm>
            <a:off x="682625" y="1546225"/>
            <a:ext cx="8050213" cy="944563"/>
          </a:xfrm>
          <a:solidFill>
            <a:srgbClr val="FFFFFF"/>
          </a:solidFill>
          <a:ln>
            <a:solidFill>
              <a:srgbClr val="000000"/>
            </a:solidFill>
            <a:miter lim="800000"/>
            <a:headEnd/>
            <a:tailEnd/>
          </a:ln>
        </p:spPr>
        <p:txBody>
          <a:bodyPr rtlCol="0">
            <a:normAutofit/>
          </a:bodyPr>
          <a:lstStyle/>
          <a:p>
            <a:pPr marL="0" indent="4763" eaLnBrk="1" fontAlgn="auto" hangingPunct="1">
              <a:spcAft>
                <a:spcPts val="0"/>
              </a:spcAft>
              <a:buFontTx/>
              <a:buNone/>
              <a:defRPr/>
            </a:pPr>
            <a:r>
              <a:rPr lang="en-US" sz="2600" dirty="0">
                <a:solidFill>
                  <a:schemeClr val="bg2">
                    <a:lumMod val="25000"/>
                  </a:schemeClr>
                </a:solidFill>
                <a:latin typeface="Times New Roman" panose="02020603050405020304" pitchFamily="18" charset="0"/>
                <a:cs typeface="Times New Roman" panose="02020603050405020304" pitchFamily="18" charset="0"/>
              </a:rPr>
              <a:t>Here</a:t>
            </a:r>
            <a:r>
              <a:rPr lang="ja-JP" altLang="en-US" sz="2600" dirty="0">
                <a:solidFill>
                  <a:schemeClr val="bg2">
                    <a:lumMod val="25000"/>
                  </a:schemeClr>
                </a:solidFill>
                <a:latin typeface="Times New Roman" panose="02020603050405020304" pitchFamily="18" charset="0"/>
                <a:cs typeface="Times New Roman" panose="02020603050405020304" pitchFamily="18" charset="0"/>
              </a:rPr>
              <a:t>’</a:t>
            </a:r>
            <a:r>
              <a:rPr lang="en-US" altLang="ja-JP" sz="2600" dirty="0">
                <a:solidFill>
                  <a:schemeClr val="bg2">
                    <a:lumMod val="25000"/>
                  </a:schemeClr>
                </a:solidFill>
                <a:latin typeface="Times New Roman" panose="02020603050405020304" pitchFamily="18" charset="0"/>
                <a:cs typeface="Times New Roman" panose="02020603050405020304" pitchFamily="18" charset="0"/>
              </a:rPr>
              <a:t>s a summary of the differentiation formulas we have learned so far.</a:t>
            </a:r>
            <a:endParaRPr lang="en-US" sz="2600" dirty="0">
              <a:solidFill>
                <a:schemeClr val="bg2">
                  <a:lumMod val="25000"/>
                </a:schemeClr>
              </a:solidFill>
              <a:latin typeface="Times New Roman" panose="02020603050405020304" pitchFamily="18" charset="0"/>
              <a:cs typeface="Times New Roman" panose="02020603050405020304" pitchFamily="18" charset="0"/>
            </a:endParaRPr>
          </a:p>
        </p:txBody>
      </p:sp>
      <p:graphicFrame>
        <p:nvGraphicFramePr>
          <p:cNvPr id="60420" name="Object 3"/>
          <p:cNvGraphicFramePr>
            <a:graphicFrameLocks noChangeAspect="1"/>
          </p:cNvGraphicFramePr>
          <p:nvPr/>
        </p:nvGraphicFramePr>
        <p:xfrm>
          <a:off x="1774825" y="2794000"/>
          <a:ext cx="5865813" cy="3284538"/>
        </p:xfrm>
        <a:graphic>
          <a:graphicData uri="http://schemas.openxmlformats.org/presentationml/2006/ole">
            <mc:AlternateContent xmlns:mc="http://schemas.openxmlformats.org/markup-compatibility/2006">
              <mc:Choice xmlns:v="urn:schemas-microsoft-com:vml" Requires="v">
                <p:oleObj spid="_x0000_s54278" name="Equation" r:id="rId4" imgW="3390900" imgH="1625600" progId="Equation.DSMT4">
                  <p:embed/>
                </p:oleObj>
              </mc:Choice>
              <mc:Fallback>
                <p:oleObj name="Equation" r:id="rId4" imgW="3390900" imgH="1625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4825" y="2794000"/>
                        <a:ext cx="5865813"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1" name="Text Box 4"/>
          <p:cNvSpPr txBox="1">
            <a:spLocks noChangeArrowheads="1"/>
          </p:cNvSpPr>
          <p:nvPr/>
        </p:nvSpPr>
        <p:spPr bwMode="auto">
          <a:xfrm>
            <a:off x="1379538" y="533400"/>
            <a:ext cx="66548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20000"/>
              </a:lnSpc>
              <a:spcBef>
                <a:spcPct val="0"/>
              </a:spcBef>
              <a:buClrTx/>
              <a:buSzTx/>
              <a:buFontTx/>
              <a:buNone/>
            </a:pPr>
            <a:r>
              <a:rPr lang="en-US" altLang="en-US" sz="2600" b="1">
                <a:solidFill>
                  <a:srgbClr val="FF0000"/>
                </a:solidFill>
                <a:latin typeface="Times New Roman" panose="02020603050405020304" pitchFamily="18" charset="0"/>
                <a:cs typeface="Times New Roman" panose="02020603050405020304" pitchFamily="18" charset="0"/>
              </a:rPr>
              <a:t>3.3</a:t>
            </a:r>
            <a:r>
              <a:rPr lang="en-US" altLang="en-US" sz="2400" b="1">
                <a:solidFill>
                  <a:srgbClr val="FF0000"/>
                </a:solidFill>
                <a:latin typeface="Times New Roman" panose="02020603050405020304" pitchFamily="18" charset="0"/>
                <a:cs typeface="Times New Roman" panose="02020603050405020304" pitchFamily="18" charset="0"/>
              </a:rPr>
              <a:t> DIFFERENTIATION RULES</a:t>
            </a:r>
          </a:p>
          <a:p>
            <a:pPr eaLnBrk="1" hangingPunct="1">
              <a:lnSpc>
                <a:spcPct val="120000"/>
              </a:lnSpc>
              <a:spcBef>
                <a:spcPct val="0"/>
              </a:spcBef>
              <a:buClrTx/>
              <a:buSzTx/>
              <a:buFontTx/>
              <a:buNone/>
            </a:pPr>
            <a:r>
              <a:rPr lang="en-US" altLang="en-US" sz="2400" b="1">
                <a:solidFill>
                  <a:srgbClr val="FF0000"/>
                </a:solidFill>
                <a:latin typeface="Times New Roman" panose="02020603050405020304" pitchFamily="18" charset="0"/>
                <a:cs typeface="Times New Roman" panose="02020603050405020304" pitchFamily="18" charset="0"/>
              </a:rPr>
              <a:t>       </a:t>
            </a:r>
            <a:r>
              <a:rPr lang="en-US" altLang="en-US" sz="2400" b="1">
                <a:solidFill>
                  <a:srgbClr val="0000FF"/>
                </a:solidFill>
                <a:latin typeface="Times New Roman" panose="02020603050405020304" pitchFamily="18" charset="0"/>
                <a:cs typeface="Times New Roman" panose="02020603050405020304" pitchFamily="18" charset="0"/>
              </a:rPr>
              <a:t>Differentiation formulas</a:t>
            </a:r>
          </a:p>
          <a:p>
            <a:pPr algn="just" eaLnBrk="1" hangingPunct="1">
              <a:lnSpc>
                <a:spcPct val="120000"/>
              </a:lnSpc>
              <a:spcBef>
                <a:spcPct val="0"/>
              </a:spcBef>
              <a:buClrTx/>
              <a:buSzTx/>
              <a:buFontTx/>
              <a:buNone/>
            </a:pPr>
            <a:endParaRPr lang="en-US" altLang="en-US" sz="2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11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altLang="en-US" sz="2400" b="1" smtClean="0">
                <a:solidFill>
                  <a:srgbClr val="800000"/>
                </a:solidFill>
                <a:latin typeface="Times New Roman" panose="02020603050405020304" pitchFamily="18" charset="0"/>
                <a:cs typeface="Times New Roman" panose="02020603050405020304" pitchFamily="18" charset="0"/>
              </a:rPr>
              <a:t>3.5 </a:t>
            </a:r>
            <a:r>
              <a:rPr lang="en-US" altLang="en-US" sz="2400" b="1" smtClean="0">
                <a:solidFill>
                  <a:srgbClr val="E45C00"/>
                </a:solidFill>
                <a:latin typeface="Times New Roman" panose="02020603050405020304" pitchFamily="18" charset="0"/>
                <a:cs typeface="Times New Roman" panose="02020603050405020304" pitchFamily="18" charset="0"/>
              </a:rPr>
              <a:t>DERIVATIVES OF TRIGONOMETRIC </a:t>
            </a:r>
            <a:r>
              <a:rPr lang="en-US" altLang="en-US" sz="2400" b="1" smtClean="0">
                <a:solidFill>
                  <a:srgbClr val="E45C00"/>
                </a:solidFill>
              </a:rPr>
              <a:t>FUNCTIONS</a:t>
            </a:r>
            <a:endParaRPr lang="en-US" altLang="en-US" sz="2400" smtClean="0"/>
          </a:p>
        </p:txBody>
      </p:sp>
      <p:pic>
        <p:nvPicPr>
          <p:cNvPr id="41986" name="Content Placeholder 3" descr="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9418" t="7750" r="46895" b="17705"/>
          <a:stretch>
            <a:fillRect/>
          </a:stretch>
        </p:blipFill>
        <p:spPr>
          <a:xfrm>
            <a:off x="430213" y="2187575"/>
            <a:ext cx="3176587" cy="2482850"/>
          </a:xfrm>
          <a:noFill/>
        </p:spPr>
      </p:pic>
      <p:pic>
        <p:nvPicPr>
          <p:cNvPr id="41987" name="Picture 4" descr="1.png"/>
          <p:cNvPicPr>
            <a:picLocks noChangeAspect="1"/>
          </p:cNvPicPr>
          <p:nvPr/>
        </p:nvPicPr>
        <p:blipFill>
          <a:blip r:embed="rId4">
            <a:extLst>
              <a:ext uri="{28A0092B-C50C-407E-A947-70E740481C1C}">
                <a14:useLocalDpi xmlns:a14="http://schemas.microsoft.com/office/drawing/2010/main" val="0"/>
              </a:ext>
            </a:extLst>
          </a:blip>
          <a:srcRect l="21712" t="4352" r="40788" b="11957"/>
          <a:stretch>
            <a:fillRect/>
          </a:stretch>
        </p:blipFill>
        <p:spPr bwMode="auto">
          <a:xfrm>
            <a:off x="4410075" y="1417638"/>
            <a:ext cx="4297363"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097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1495425" y="762000"/>
            <a:ext cx="6589713" cy="1279525"/>
          </a:xfrm>
        </p:spPr>
        <p:txBody>
          <a:bodyPr/>
          <a:lstStyle/>
          <a:p>
            <a:pPr eaLnBrk="1" hangingPunct="1"/>
            <a:r>
              <a:rPr lang="en-US" altLang="en-US" sz="2400" b="1" smtClean="0">
                <a:solidFill>
                  <a:srgbClr val="FF0000"/>
                </a:solidFill>
                <a:latin typeface="Times New Roman" panose="02020603050405020304" pitchFamily="18" charset="0"/>
                <a:cs typeface="Times New Roman" panose="02020603050405020304" pitchFamily="18" charset="0"/>
              </a:rPr>
              <a:t>3.9 DERIVATIVES OF EXPONENTIAL AND LOGARITHMIC FUNCTIONS</a:t>
            </a:r>
            <a:endParaRPr lang="en-US" altLang="en-US" sz="2400" smtClean="0">
              <a:solidFill>
                <a:srgbClr val="FF0000"/>
              </a:solidFill>
              <a:latin typeface="Times New Roman" panose="02020603050405020304" pitchFamily="18" charset="0"/>
              <a:cs typeface="Times New Roman" panose="02020603050405020304" pitchFamily="18" charset="0"/>
            </a:endParaRPr>
          </a:p>
        </p:txBody>
      </p:sp>
      <p:pic>
        <p:nvPicPr>
          <p:cNvPr id="64515" name="Content Placeholder 3" descr="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9679" t="19365" r="43616" b="15057"/>
          <a:stretch>
            <a:fillRect/>
          </a:stretch>
        </p:blipFill>
        <p:spPr>
          <a:xfrm>
            <a:off x="2514600" y="2049463"/>
            <a:ext cx="4800600" cy="4244975"/>
          </a:xfrm>
          <a:noFill/>
        </p:spPr>
      </p:pic>
    </p:spTree>
    <p:extLst>
      <p:ext uri="{BB962C8B-B14F-4D97-AF65-F5344CB8AC3E}">
        <p14:creationId xmlns:p14="http://schemas.microsoft.com/office/powerpoint/2010/main" val="1549091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ChangeArrowheads="1"/>
          </p:cNvSpPr>
          <p:nvPr/>
        </p:nvSpPr>
        <p:spPr bwMode="auto">
          <a:xfrm>
            <a:off x="274638" y="822325"/>
            <a:ext cx="88693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800">
                <a:solidFill>
                  <a:srgbClr val="000000"/>
                </a:solidFill>
                <a:latin typeface="LiberationSerif"/>
              </a:rPr>
              <a:t>For the following exercises, find </a:t>
            </a:r>
            <a:r>
              <a:rPr lang="en-US" sz="2800" i="1">
                <a:solidFill>
                  <a:srgbClr val="000000"/>
                </a:solidFill>
                <a:latin typeface="STIXGeneral-Italic-Identity-H"/>
              </a:rPr>
              <a:t>f </a:t>
            </a:r>
            <a:r>
              <a:rPr lang="en-US" sz="2800">
                <a:solidFill>
                  <a:srgbClr val="000000"/>
                </a:solidFill>
                <a:latin typeface="STIXGeneral-Regular-Identity-H"/>
              </a:rPr>
              <a:t>′(</a:t>
            </a:r>
            <a:r>
              <a:rPr lang="en-US" sz="2800" i="1">
                <a:solidFill>
                  <a:srgbClr val="000000"/>
                </a:solidFill>
                <a:latin typeface="STIXGeneral-Italic-Identity-H"/>
              </a:rPr>
              <a:t>x</a:t>
            </a:r>
            <a:r>
              <a:rPr lang="en-US" sz="2800">
                <a:solidFill>
                  <a:srgbClr val="000000"/>
                </a:solidFill>
                <a:latin typeface="STIXGeneral-Regular-Identity-H"/>
              </a:rPr>
              <a:t>) </a:t>
            </a:r>
            <a:r>
              <a:rPr lang="en-US" sz="2800">
                <a:solidFill>
                  <a:srgbClr val="000000"/>
                </a:solidFill>
                <a:latin typeface="LiberationSerif"/>
              </a:rPr>
              <a:t>for each function.</a:t>
            </a:r>
            <a:r>
              <a:rPr lang="en-US" sz="2800"/>
              <a:t> </a:t>
            </a:r>
            <a:br>
              <a:rPr lang="en-US" sz="2800"/>
            </a:br>
            <a:endParaRPr lang="en-US" sz="2800"/>
          </a:p>
        </p:txBody>
      </p:sp>
      <p:pic>
        <p:nvPicPr>
          <p:cNvPr id="65539" name="Picture 4"/>
          <p:cNvPicPr>
            <a:picLocks noChangeAspect="1"/>
          </p:cNvPicPr>
          <p:nvPr/>
        </p:nvPicPr>
        <p:blipFill>
          <a:blip r:embed="rId2">
            <a:extLst>
              <a:ext uri="{28A0092B-C50C-407E-A947-70E740481C1C}">
                <a14:useLocalDpi xmlns:a14="http://schemas.microsoft.com/office/drawing/2010/main" val="0"/>
              </a:ext>
            </a:extLst>
          </a:blip>
          <a:srcRect l="28917" t="17390" r="52107" b="52609"/>
          <a:stretch>
            <a:fillRect/>
          </a:stretch>
        </p:blipFill>
        <p:spPr bwMode="auto">
          <a:xfrm>
            <a:off x="46038" y="1508125"/>
            <a:ext cx="4346575"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5"/>
          <p:cNvPicPr>
            <a:picLocks noChangeAspect="1"/>
          </p:cNvPicPr>
          <p:nvPr/>
        </p:nvPicPr>
        <p:blipFill>
          <a:blip r:embed="rId2">
            <a:extLst>
              <a:ext uri="{28A0092B-C50C-407E-A947-70E740481C1C}">
                <a14:useLocalDpi xmlns:a14="http://schemas.microsoft.com/office/drawing/2010/main" val="0"/>
              </a:ext>
            </a:extLst>
          </a:blip>
          <a:srcRect l="28564" t="47391" r="49649" b="15434"/>
          <a:stretch>
            <a:fillRect/>
          </a:stretch>
        </p:blipFill>
        <p:spPr bwMode="auto">
          <a:xfrm>
            <a:off x="4699000" y="1322388"/>
            <a:ext cx="44354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92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p:cNvPr>
          <p:cNvSpPr>
            <a:spLocks noGrp="1" noRot="1" noChangeAspect="1" noMove="1" noResize="1" noEditPoints="1" noAdjustHandles="1" noChangeArrowheads="1" noChangeShapeType="1" noTextEdit="1"/>
          </p:cNvSpPr>
          <p:nvPr>
            <p:ph type="title"/>
          </p:nvPr>
        </p:nvSpPr>
        <p:spPr>
          <a:xfrm>
            <a:off x="91440" y="3946536"/>
            <a:ext cx="9326880" cy="1403350"/>
          </a:xfrm>
          <a:blipFill>
            <a:blip r:embed="rId4"/>
            <a:stretch>
              <a:fillRect l="-1176"/>
            </a:stretch>
          </a:blipFill>
          <a:extLst/>
        </p:spPr>
        <p:txBody>
          <a:bodyPr/>
          <a:lstStyle/>
          <a:p>
            <a:pPr>
              <a:defRPr/>
            </a:pPr>
            <a:r>
              <a:rPr lang="en-US">
                <a:noFill/>
              </a:rPr>
              <a:t> </a:t>
            </a:r>
          </a:p>
        </p:txBody>
      </p:sp>
      <p:sp>
        <p:nvSpPr>
          <p:cNvPr id="66563" name="Rectangle 2"/>
          <p:cNvSpPr>
            <a:spLocks noGrp="1" noChangeArrowheads="1"/>
          </p:cNvSpPr>
          <p:nvPr>
            <p:ph type="body" sz="half" idx="1"/>
          </p:nvPr>
        </p:nvSpPr>
        <p:spPr>
          <a:xfrm>
            <a:off x="609600" y="1358900"/>
            <a:ext cx="7464425" cy="2633663"/>
          </a:xfrm>
          <a:solidFill>
            <a:srgbClr val="FFFFFF"/>
          </a:solidFill>
          <a:ln>
            <a:solidFill>
              <a:srgbClr val="000000"/>
            </a:solidFill>
            <a:miter lim="800000"/>
            <a:headEnd/>
            <a:tailEnd/>
          </a:ln>
        </p:spPr>
        <p:txBody>
          <a:bodyPr>
            <a:normAutofit lnSpcReduction="10000"/>
          </a:bodyPr>
          <a:lstStyle/>
          <a:p>
            <a:pPr marL="0" indent="4763" eaLnBrk="1" hangingPunct="1">
              <a:lnSpc>
                <a:spcPct val="130000"/>
              </a:lnSpc>
              <a:buFontTx/>
              <a:buNone/>
            </a:pPr>
            <a:r>
              <a:rPr lang="en-US" altLang="en-US" sz="2600" smtClean="0">
                <a:solidFill>
                  <a:srgbClr val="0000FF"/>
                </a:solidFill>
                <a:latin typeface="Times New Roman" panose="02020603050405020304" pitchFamily="18" charset="0"/>
                <a:cs typeface="Times New Roman" panose="02020603050405020304" pitchFamily="18" charset="0"/>
              </a:rPr>
              <a:t>Find equations of the </a:t>
            </a:r>
            <a:r>
              <a:rPr lang="en-US" altLang="en-US" sz="2600" b="1" smtClean="0">
                <a:solidFill>
                  <a:srgbClr val="0000FF"/>
                </a:solidFill>
                <a:latin typeface="Times New Roman" panose="02020603050405020304" pitchFamily="18" charset="0"/>
                <a:cs typeface="Times New Roman" panose="02020603050405020304" pitchFamily="18" charset="0"/>
              </a:rPr>
              <a:t>tangent line </a:t>
            </a:r>
            <a:r>
              <a:rPr lang="en-US" altLang="en-US" sz="2600" smtClean="0">
                <a:solidFill>
                  <a:srgbClr val="0000FF"/>
                </a:solidFill>
                <a:latin typeface="Times New Roman" panose="02020603050405020304" pitchFamily="18" charset="0"/>
                <a:cs typeface="Times New Roman" panose="02020603050405020304" pitchFamily="18" charset="0"/>
              </a:rPr>
              <a:t>and </a:t>
            </a:r>
            <a:r>
              <a:rPr lang="en-US" altLang="en-US" sz="2600" b="1" smtClean="0">
                <a:solidFill>
                  <a:srgbClr val="0000FF"/>
                </a:solidFill>
                <a:latin typeface="Times New Roman" panose="02020603050405020304" pitchFamily="18" charset="0"/>
                <a:cs typeface="Times New Roman" panose="02020603050405020304" pitchFamily="18" charset="0"/>
              </a:rPr>
              <a:t>normal line </a:t>
            </a:r>
            <a:r>
              <a:rPr lang="en-US" altLang="en-US" sz="2600" smtClean="0">
                <a:solidFill>
                  <a:srgbClr val="0000FF"/>
                </a:solidFill>
                <a:latin typeface="Times New Roman" panose="02020603050405020304" pitchFamily="18" charset="0"/>
                <a:cs typeface="Times New Roman" panose="02020603050405020304" pitchFamily="18" charset="0"/>
              </a:rPr>
              <a:t>to the curve                            </a:t>
            </a:r>
            <a:br>
              <a:rPr lang="en-US" altLang="en-US" sz="2600" smtClean="0">
                <a:solidFill>
                  <a:srgbClr val="0000FF"/>
                </a:solidFill>
                <a:latin typeface="Times New Roman" panose="02020603050405020304" pitchFamily="18" charset="0"/>
                <a:cs typeface="Times New Roman" panose="02020603050405020304" pitchFamily="18" charset="0"/>
              </a:rPr>
            </a:br>
            <a:r>
              <a:rPr lang="en-US" altLang="en-US" sz="2600" smtClean="0">
                <a:solidFill>
                  <a:srgbClr val="0000FF"/>
                </a:solidFill>
                <a:latin typeface="Times New Roman" panose="02020603050405020304" pitchFamily="18" charset="0"/>
                <a:cs typeface="Times New Roman" panose="02020603050405020304" pitchFamily="18" charset="0"/>
              </a:rPr>
              <a:t/>
            </a:r>
            <a:br>
              <a:rPr lang="en-US" altLang="en-US" sz="2600" smtClean="0">
                <a:solidFill>
                  <a:srgbClr val="0000FF"/>
                </a:solidFill>
                <a:latin typeface="Times New Roman" panose="02020603050405020304" pitchFamily="18" charset="0"/>
                <a:cs typeface="Times New Roman" panose="02020603050405020304" pitchFamily="18" charset="0"/>
              </a:rPr>
            </a:br>
            <a:r>
              <a:rPr lang="en-US" altLang="en-US" sz="2600" smtClean="0">
                <a:solidFill>
                  <a:srgbClr val="0000FF"/>
                </a:solidFill>
                <a:latin typeface="Times New Roman" panose="02020603050405020304" pitchFamily="18" charset="0"/>
                <a:cs typeface="Times New Roman" panose="02020603050405020304" pitchFamily="18" charset="0"/>
              </a:rPr>
              <a:t/>
            </a:r>
            <a:br>
              <a:rPr lang="en-US" altLang="en-US" sz="2600" smtClean="0">
                <a:solidFill>
                  <a:srgbClr val="0000FF"/>
                </a:solidFill>
                <a:latin typeface="Times New Roman" panose="02020603050405020304" pitchFamily="18" charset="0"/>
                <a:cs typeface="Times New Roman" panose="02020603050405020304" pitchFamily="18" charset="0"/>
              </a:rPr>
            </a:br>
            <a:r>
              <a:rPr lang="en-US" altLang="en-US" sz="2600" smtClean="0">
                <a:solidFill>
                  <a:srgbClr val="0000FF"/>
                </a:solidFill>
                <a:latin typeface="Times New Roman" panose="02020603050405020304" pitchFamily="18" charset="0"/>
                <a:cs typeface="Times New Roman" panose="02020603050405020304" pitchFamily="18" charset="0"/>
              </a:rPr>
              <a:t>at the point (1, ½). </a:t>
            </a:r>
          </a:p>
        </p:txBody>
      </p:sp>
      <p:sp>
        <p:nvSpPr>
          <p:cNvPr id="66564" name="Text Box 3"/>
          <p:cNvSpPr txBox="1">
            <a:spLocks noChangeArrowheads="1"/>
          </p:cNvSpPr>
          <p:nvPr/>
        </p:nvSpPr>
        <p:spPr bwMode="auto">
          <a:xfrm>
            <a:off x="6324600" y="66992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800000"/>
                </a:solidFill>
              </a:rPr>
              <a:t>Example 12</a:t>
            </a:r>
          </a:p>
        </p:txBody>
      </p:sp>
      <p:sp>
        <p:nvSpPr>
          <p:cNvPr id="66565" name="Text Box 4"/>
          <p:cNvSpPr txBox="1">
            <a:spLocks noChangeArrowheads="1"/>
          </p:cNvSpPr>
          <p:nvPr/>
        </p:nvSpPr>
        <p:spPr bwMode="auto">
          <a:xfrm>
            <a:off x="411163" y="633413"/>
            <a:ext cx="6629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E45C00"/>
                </a:solidFill>
              </a:rPr>
              <a:t>TANGENT AND NORMAL LINES</a:t>
            </a:r>
          </a:p>
        </p:txBody>
      </p:sp>
      <p:graphicFrame>
        <p:nvGraphicFramePr>
          <p:cNvPr id="66566" name="Object 5"/>
          <p:cNvGraphicFramePr>
            <a:graphicFrameLocks noChangeAspect="1"/>
          </p:cNvGraphicFramePr>
          <p:nvPr/>
        </p:nvGraphicFramePr>
        <p:xfrm>
          <a:off x="2754313" y="2254250"/>
          <a:ext cx="2743200" cy="677863"/>
        </p:xfrm>
        <a:graphic>
          <a:graphicData uri="http://schemas.openxmlformats.org/presentationml/2006/ole">
            <mc:AlternateContent xmlns:mc="http://schemas.openxmlformats.org/markup-compatibility/2006">
              <mc:Choice xmlns:v="urn:schemas-microsoft-com:vml" Requires="v">
                <p:oleObj spid="_x0000_s55306" name="Equation" r:id="rId5" imgW="977900" imgH="241300" progId="Equation.DSMT4">
                  <p:embed/>
                </p:oleObj>
              </mc:Choice>
              <mc:Fallback>
                <p:oleObj name="Equation" r:id="rId5" imgW="9779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4313" y="2254250"/>
                        <a:ext cx="2743200"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6567" name="Object 5"/>
          <p:cNvGraphicFramePr>
            <a:graphicFrameLocks noChangeAspect="1"/>
          </p:cNvGraphicFramePr>
          <p:nvPr/>
        </p:nvGraphicFramePr>
        <p:xfrm>
          <a:off x="1598613" y="5427663"/>
          <a:ext cx="5054600" cy="647700"/>
        </p:xfrm>
        <a:graphic>
          <a:graphicData uri="http://schemas.openxmlformats.org/presentationml/2006/ole">
            <mc:AlternateContent xmlns:mc="http://schemas.openxmlformats.org/markup-compatibility/2006">
              <mc:Choice xmlns:v="urn:schemas-microsoft-com:vml" Requires="v">
                <p:oleObj spid="_x0000_s55307" name="Equation" r:id="rId7" imgW="1981200" imgH="254000" progId="Equation.DSMT4">
                  <p:embed/>
                </p:oleObj>
              </mc:Choice>
              <mc:Fallback>
                <p:oleObj name="Equation" r:id="rId7" imgW="1981200" imgH="254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8613" y="5427663"/>
                        <a:ext cx="5054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68217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274638" y="757238"/>
            <a:ext cx="8229600" cy="1143000"/>
          </a:xfrm>
        </p:spPr>
        <p:txBody>
          <a:bodyPr/>
          <a:lstStyle/>
          <a:p>
            <a:pPr eaLnBrk="1" hangingPunct="1"/>
            <a:r>
              <a:rPr lang="en-US" altLang="en-US" sz="2400" b="1" smtClean="0">
                <a:solidFill>
                  <a:srgbClr val="E45C00"/>
                </a:solidFill>
              </a:rPr>
              <a:t>TANGENT AND NORMAL LINES</a:t>
            </a:r>
            <a:r>
              <a:rPr lang="en-US" altLang="en-US" b="1" smtClean="0">
                <a:solidFill>
                  <a:srgbClr val="E45C00"/>
                </a:solidFill>
              </a:rPr>
              <a:t/>
            </a:r>
            <a:br>
              <a:rPr lang="en-US" altLang="en-US" b="1" smtClean="0">
                <a:solidFill>
                  <a:srgbClr val="E45C00"/>
                </a:solidFill>
              </a:rPr>
            </a:br>
            <a:endParaRPr lang="en-US" altLang="en-US" smtClean="0"/>
          </a:p>
        </p:txBody>
      </p:sp>
      <p:grpSp>
        <p:nvGrpSpPr>
          <p:cNvPr id="5" name="Group 9"/>
          <p:cNvGrpSpPr>
            <a:grpSpLocks/>
          </p:cNvGrpSpPr>
          <p:nvPr/>
        </p:nvGrpSpPr>
        <p:grpSpPr bwMode="auto">
          <a:xfrm>
            <a:off x="2378075" y="3086100"/>
            <a:ext cx="4497388" cy="3175000"/>
            <a:chOff x="2475" y="1978"/>
            <a:chExt cx="3055" cy="2157"/>
          </a:xfrm>
        </p:grpSpPr>
        <p:pic>
          <p:nvPicPr>
            <p:cNvPr id="686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 y="1978"/>
              <a:ext cx="3034" cy="2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Text Box 11"/>
            <p:cNvSpPr txBox="1">
              <a:spLocks noChangeArrowheads="1"/>
            </p:cNvSpPr>
            <p:nvPr/>
          </p:nvSpPr>
          <p:spPr bwMode="auto">
            <a:xfrm>
              <a:off x="2475" y="4020"/>
              <a:ext cx="7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500"/>
                <a:t>© Thomson Higher Education</a:t>
              </a:r>
            </a:p>
          </p:txBody>
        </p:sp>
      </p:grpSp>
      <p:graphicFrame>
        <p:nvGraphicFramePr>
          <p:cNvPr id="8" name="Object 6"/>
          <p:cNvGraphicFramePr>
            <a:graphicFrameLocks noChangeAspect="1"/>
          </p:cNvGraphicFramePr>
          <p:nvPr/>
        </p:nvGraphicFramePr>
        <p:xfrm>
          <a:off x="2835275" y="2149475"/>
          <a:ext cx="2776538" cy="819150"/>
        </p:xfrm>
        <a:graphic>
          <a:graphicData uri="http://schemas.openxmlformats.org/presentationml/2006/ole">
            <mc:AlternateContent xmlns:mc="http://schemas.openxmlformats.org/markup-compatibility/2006">
              <mc:Choice xmlns:v="urn:schemas-microsoft-com:vml" Requires="v">
                <p:oleObj spid="_x0000_s56326" name="Equation" r:id="rId4" imgW="774364" imgH="228501" progId="Equation.DSMT4">
                  <p:embed/>
                </p:oleObj>
              </mc:Choice>
              <mc:Fallback>
                <p:oleObj name="Equation" r:id="rId4" imgW="774364"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5275" y="2149475"/>
                        <a:ext cx="2776538"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8613" name="TextBox 8"/>
          <p:cNvSpPr txBox="1">
            <a:spLocks noChangeArrowheads="1"/>
          </p:cNvSpPr>
          <p:nvPr/>
        </p:nvSpPr>
        <p:spPr bwMode="auto">
          <a:xfrm>
            <a:off x="731838" y="1508125"/>
            <a:ext cx="7502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800">
                <a:latin typeface="Times New Roman" panose="02020603050405020304" pitchFamily="18" charset="0"/>
                <a:cs typeface="Times New Roman" panose="02020603050405020304" pitchFamily="18" charset="0"/>
              </a:rPr>
              <a:t>Tangent line of the graph of this curve at (1,1/2) is:</a:t>
            </a:r>
          </a:p>
        </p:txBody>
      </p:sp>
    </p:spTree>
    <p:extLst>
      <p:ext uri="{BB962C8B-B14F-4D97-AF65-F5344CB8AC3E}">
        <p14:creationId xmlns:p14="http://schemas.microsoft.com/office/powerpoint/2010/main" val="408745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93725" y="1920875"/>
            <a:ext cx="7315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0"/>
              </a:spcBef>
              <a:buClrTx/>
              <a:buSzTx/>
              <a:buFontTx/>
              <a:buNone/>
            </a:pPr>
            <a:r>
              <a:rPr lang="en-US" altLang="en-US" sz="3600" b="1">
                <a:solidFill>
                  <a:srgbClr val="FF0000"/>
                </a:solidFill>
                <a:latin typeface="Times New Roman" panose="02020603050405020304" pitchFamily="18" charset="0"/>
                <a:cs typeface="Times New Roman" panose="02020603050405020304" pitchFamily="18" charset="0"/>
              </a:rPr>
              <a:t>3.4  Derivatives as Rates of change</a:t>
            </a:r>
          </a:p>
        </p:txBody>
      </p:sp>
      <p:sp>
        <p:nvSpPr>
          <p:cNvPr id="69635" name="Text Box 3"/>
          <p:cNvSpPr txBox="1">
            <a:spLocks noChangeArrowheads="1"/>
          </p:cNvSpPr>
          <p:nvPr/>
        </p:nvSpPr>
        <p:spPr bwMode="auto">
          <a:xfrm>
            <a:off x="320675" y="685800"/>
            <a:ext cx="66294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rPr>
              <a:t>DERIVATIVES</a:t>
            </a:r>
          </a:p>
        </p:txBody>
      </p:sp>
    </p:spTree>
    <p:extLst>
      <p:ext uri="{BB962C8B-B14F-4D97-AF65-F5344CB8AC3E}">
        <p14:creationId xmlns:p14="http://schemas.microsoft.com/office/powerpoint/2010/main" val="30450309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3"/>
          <p:cNvSpPr txBox="1">
            <a:spLocks noChangeArrowheads="1"/>
          </p:cNvSpPr>
          <p:nvPr/>
        </p:nvSpPr>
        <p:spPr bwMode="auto">
          <a:xfrm>
            <a:off x="593725" y="731838"/>
            <a:ext cx="6629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rPr>
              <a:t>DERIVATIVES</a:t>
            </a:r>
          </a:p>
        </p:txBody>
      </p:sp>
      <p:sp>
        <p:nvSpPr>
          <p:cNvPr id="71683" name="Rectangle 1"/>
          <p:cNvSpPr>
            <a:spLocks noChangeArrowheads="1"/>
          </p:cNvSpPr>
          <p:nvPr/>
        </p:nvSpPr>
        <p:spPr bwMode="auto">
          <a:xfrm>
            <a:off x="274638" y="1874838"/>
            <a:ext cx="8458200" cy="3810000"/>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20000"/>
              </a:lnSpc>
              <a:spcBef>
                <a:spcPts val="600"/>
              </a:spcBef>
              <a:spcAft>
                <a:spcPts val="600"/>
              </a:spcAft>
              <a:buClrTx/>
              <a:buSzTx/>
              <a:buFontTx/>
              <a:buNone/>
            </a:pPr>
            <a:r>
              <a:rPr lang="en-US" sz="2800" dirty="0">
                <a:solidFill>
                  <a:srgbClr val="000099"/>
                </a:solidFill>
                <a:latin typeface="Times New Roman" panose="02020603050405020304" pitchFamily="18" charset="0"/>
                <a:cs typeface="Times New Roman" panose="02020603050405020304" pitchFamily="18" charset="0"/>
              </a:rPr>
              <a:t>Let </a:t>
            </a:r>
            <a:r>
              <a:rPr lang="en-US" sz="2800" i="1" dirty="0">
                <a:solidFill>
                  <a:srgbClr val="000099"/>
                </a:solidFill>
                <a:latin typeface="Times New Roman" panose="02020603050405020304" pitchFamily="18" charset="0"/>
                <a:cs typeface="Times New Roman" panose="02020603050405020304" pitchFamily="18" charset="0"/>
              </a:rPr>
              <a:t>s</a:t>
            </a:r>
            <a:r>
              <a:rPr lang="en-US" sz="2800" dirty="0">
                <a:solidFill>
                  <a:srgbClr val="000099"/>
                </a:solidFill>
                <a:latin typeface="Times New Roman" panose="02020603050405020304" pitchFamily="18" charset="0"/>
                <a:cs typeface="Times New Roman" panose="02020603050405020304" pitchFamily="18" charset="0"/>
              </a:rPr>
              <a:t>(</a:t>
            </a:r>
            <a:r>
              <a:rPr lang="en-US" sz="2800" i="1" dirty="0">
                <a:solidFill>
                  <a:srgbClr val="000099"/>
                </a:solidFill>
                <a:latin typeface="Times New Roman" panose="02020603050405020304" pitchFamily="18" charset="0"/>
                <a:cs typeface="Times New Roman" panose="02020603050405020304" pitchFamily="18" charset="0"/>
              </a:rPr>
              <a:t>t</a:t>
            </a:r>
            <a:r>
              <a:rPr lang="en-US" sz="2800" dirty="0">
                <a:solidFill>
                  <a:srgbClr val="000099"/>
                </a:solidFill>
                <a:latin typeface="Times New Roman" panose="02020603050405020304" pitchFamily="18" charset="0"/>
                <a:cs typeface="Times New Roman" panose="02020603050405020304" pitchFamily="18" charset="0"/>
              </a:rPr>
              <a:t>) be a function giving the position of an object at time </a:t>
            </a:r>
            <a:r>
              <a:rPr lang="en-US" sz="2800" i="1" dirty="0">
                <a:solidFill>
                  <a:srgbClr val="000099"/>
                </a:solidFill>
                <a:latin typeface="Times New Roman" panose="02020603050405020304" pitchFamily="18" charset="0"/>
                <a:cs typeface="Times New Roman" panose="02020603050405020304" pitchFamily="18" charset="0"/>
              </a:rPr>
              <a:t>t</a:t>
            </a:r>
            <a:r>
              <a:rPr lang="en-US" sz="2800" dirty="0">
                <a:solidFill>
                  <a:srgbClr val="000099"/>
                </a:solidFill>
                <a:latin typeface="Times New Roman" panose="02020603050405020304" pitchFamily="18" charset="0"/>
                <a:cs typeface="Times New Roman" panose="02020603050405020304" pitchFamily="18" charset="0"/>
              </a:rPr>
              <a:t>.</a:t>
            </a:r>
          </a:p>
          <a:p>
            <a:pPr algn="just">
              <a:lnSpc>
                <a:spcPct val="120000"/>
              </a:lnSpc>
              <a:spcBef>
                <a:spcPts val="600"/>
              </a:spcBef>
              <a:spcAft>
                <a:spcPts val="600"/>
              </a:spcAft>
              <a:buClrTx/>
              <a:buSzTx/>
              <a:buFontTx/>
              <a:buNone/>
            </a:pPr>
            <a:r>
              <a:rPr lang="en-US" sz="2800" dirty="0">
                <a:solidFill>
                  <a:srgbClr val="000099"/>
                </a:solidFill>
                <a:latin typeface="Times New Roman" panose="02020603050405020304" pitchFamily="18" charset="0"/>
                <a:cs typeface="Times New Roman" panose="02020603050405020304" pitchFamily="18" charset="0"/>
              </a:rPr>
              <a:t>The velocity of the object at time </a:t>
            </a:r>
            <a:r>
              <a:rPr lang="en-US" sz="2800" i="1" dirty="0">
                <a:solidFill>
                  <a:srgbClr val="000099"/>
                </a:solidFill>
                <a:latin typeface="Times New Roman" panose="02020603050405020304" pitchFamily="18" charset="0"/>
                <a:cs typeface="Times New Roman" panose="02020603050405020304" pitchFamily="18" charset="0"/>
              </a:rPr>
              <a:t>t </a:t>
            </a:r>
            <a:r>
              <a:rPr lang="en-US" sz="2800" dirty="0">
                <a:solidFill>
                  <a:srgbClr val="000099"/>
                </a:solidFill>
                <a:latin typeface="Times New Roman" panose="02020603050405020304" pitchFamily="18" charset="0"/>
                <a:cs typeface="Times New Roman" panose="02020603050405020304" pitchFamily="18" charset="0"/>
              </a:rPr>
              <a:t>is given by </a:t>
            </a:r>
            <a:r>
              <a:rPr lang="en-US" sz="2800" i="1" dirty="0">
                <a:solidFill>
                  <a:srgbClr val="000099"/>
                </a:solidFill>
                <a:latin typeface="Times New Roman" panose="02020603050405020304" pitchFamily="18" charset="0"/>
                <a:cs typeface="Times New Roman" panose="02020603050405020304" pitchFamily="18" charset="0"/>
              </a:rPr>
              <a:t>v</a:t>
            </a:r>
            <a:r>
              <a:rPr lang="en-US" sz="2800" dirty="0">
                <a:solidFill>
                  <a:srgbClr val="000099"/>
                </a:solidFill>
                <a:latin typeface="Times New Roman" panose="02020603050405020304" pitchFamily="18" charset="0"/>
                <a:cs typeface="Times New Roman" panose="02020603050405020304" pitchFamily="18" charset="0"/>
              </a:rPr>
              <a:t>(</a:t>
            </a:r>
            <a:r>
              <a:rPr lang="en-US" sz="2800" i="1" dirty="0">
                <a:solidFill>
                  <a:srgbClr val="000099"/>
                </a:solidFill>
                <a:latin typeface="Times New Roman" panose="02020603050405020304" pitchFamily="18" charset="0"/>
                <a:cs typeface="Times New Roman" panose="02020603050405020304" pitchFamily="18" charset="0"/>
              </a:rPr>
              <a:t>t</a:t>
            </a:r>
            <a:r>
              <a:rPr lang="en-US" sz="2800" dirty="0">
                <a:solidFill>
                  <a:srgbClr val="000099"/>
                </a:solidFill>
                <a:latin typeface="Times New Roman" panose="02020603050405020304" pitchFamily="18" charset="0"/>
                <a:cs typeface="Times New Roman" panose="02020603050405020304" pitchFamily="18" charset="0"/>
              </a:rPr>
              <a:t>) = </a:t>
            </a:r>
            <a:r>
              <a:rPr lang="en-US" sz="2800" i="1" dirty="0">
                <a:solidFill>
                  <a:srgbClr val="000099"/>
                </a:solidFill>
                <a:latin typeface="Times New Roman" panose="02020603050405020304" pitchFamily="18" charset="0"/>
                <a:cs typeface="Times New Roman" panose="02020603050405020304" pitchFamily="18" charset="0"/>
              </a:rPr>
              <a:t>s</a:t>
            </a:r>
            <a:r>
              <a:rPr lang="en-US" sz="2800" dirty="0">
                <a:solidFill>
                  <a:srgbClr val="000099"/>
                </a:solidFill>
                <a:latin typeface="Times New Roman" panose="02020603050405020304" pitchFamily="18" charset="0"/>
                <a:cs typeface="Times New Roman" panose="02020603050405020304" pitchFamily="18" charset="0"/>
              </a:rPr>
              <a:t>′ (</a:t>
            </a:r>
            <a:r>
              <a:rPr lang="en-US" sz="2800" i="1" dirty="0">
                <a:solidFill>
                  <a:srgbClr val="000099"/>
                </a:solidFill>
                <a:latin typeface="Times New Roman" panose="02020603050405020304" pitchFamily="18" charset="0"/>
                <a:cs typeface="Times New Roman" panose="02020603050405020304" pitchFamily="18" charset="0"/>
              </a:rPr>
              <a:t>t</a:t>
            </a:r>
            <a:r>
              <a:rPr lang="en-US" sz="2800" dirty="0">
                <a:solidFill>
                  <a:srgbClr val="000099"/>
                </a:solidFill>
                <a:latin typeface="Times New Roman" panose="02020603050405020304" pitchFamily="18" charset="0"/>
                <a:cs typeface="Times New Roman" panose="02020603050405020304" pitchFamily="18" charset="0"/>
              </a:rPr>
              <a:t>).</a:t>
            </a:r>
          </a:p>
          <a:p>
            <a:pPr algn="just">
              <a:lnSpc>
                <a:spcPct val="120000"/>
              </a:lnSpc>
              <a:spcBef>
                <a:spcPts val="600"/>
              </a:spcBef>
              <a:spcAft>
                <a:spcPts val="600"/>
              </a:spcAft>
              <a:buClrTx/>
              <a:buSzTx/>
              <a:buFontTx/>
              <a:buNone/>
            </a:pPr>
            <a:r>
              <a:rPr lang="en-US" sz="2800" dirty="0">
                <a:solidFill>
                  <a:srgbClr val="000099"/>
                </a:solidFill>
                <a:latin typeface="Times New Roman" panose="02020603050405020304" pitchFamily="18" charset="0"/>
                <a:cs typeface="Times New Roman" panose="02020603050405020304" pitchFamily="18" charset="0"/>
              </a:rPr>
              <a:t>The speed of the object at time </a:t>
            </a:r>
            <a:r>
              <a:rPr lang="en-US" sz="2800" i="1" dirty="0">
                <a:solidFill>
                  <a:srgbClr val="000099"/>
                </a:solidFill>
                <a:latin typeface="Times New Roman" panose="02020603050405020304" pitchFamily="18" charset="0"/>
                <a:cs typeface="Times New Roman" panose="02020603050405020304" pitchFamily="18" charset="0"/>
              </a:rPr>
              <a:t>t </a:t>
            </a:r>
            <a:r>
              <a:rPr lang="en-US" sz="2800" dirty="0">
                <a:solidFill>
                  <a:srgbClr val="000099"/>
                </a:solidFill>
                <a:latin typeface="Times New Roman" panose="02020603050405020304" pitchFamily="18" charset="0"/>
                <a:cs typeface="Times New Roman" panose="02020603050405020304" pitchFamily="18" charset="0"/>
              </a:rPr>
              <a:t>is given by |</a:t>
            </a:r>
            <a:r>
              <a:rPr lang="en-US" sz="2800" i="1" dirty="0">
                <a:solidFill>
                  <a:srgbClr val="000099"/>
                </a:solidFill>
                <a:latin typeface="Times New Roman" panose="02020603050405020304" pitchFamily="18" charset="0"/>
                <a:cs typeface="Times New Roman" panose="02020603050405020304" pitchFamily="18" charset="0"/>
              </a:rPr>
              <a:t>v</a:t>
            </a:r>
            <a:r>
              <a:rPr lang="en-US" sz="2800" dirty="0">
                <a:solidFill>
                  <a:srgbClr val="000099"/>
                </a:solidFill>
                <a:latin typeface="Times New Roman" panose="02020603050405020304" pitchFamily="18" charset="0"/>
                <a:cs typeface="Times New Roman" panose="02020603050405020304" pitchFamily="18" charset="0"/>
              </a:rPr>
              <a:t>(</a:t>
            </a:r>
            <a:r>
              <a:rPr lang="en-US" sz="2800" i="1" dirty="0">
                <a:solidFill>
                  <a:srgbClr val="000099"/>
                </a:solidFill>
                <a:latin typeface="Times New Roman" panose="02020603050405020304" pitchFamily="18" charset="0"/>
                <a:cs typeface="Times New Roman" panose="02020603050405020304" pitchFamily="18" charset="0"/>
              </a:rPr>
              <a:t>t</a:t>
            </a:r>
            <a:r>
              <a:rPr lang="en-US" sz="2800" dirty="0">
                <a:solidFill>
                  <a:srgbClr val="000099"/>
                </a:solidFill>
                <a:latin typeface="Times New Roman" panose="02020603050405020304" pitchFamily="18" charset="0"/>
                <a:cs typeface="Times New Roman" panose="02020603050405020304" pitchFamily="18" charset="0"/>
              </a:rPr>
              <a:t>)|.</a:t>
            </a:r>
          </a:p>
          <a:p>
            <a:pPr algn="just">
              <a:lnSpc>
                <a:spcPct val="120000"/>
              </a:lnSpc>
              <a:spcBef>
                <a:spcPts val="600"/>
              </a:spcBef>
              <a:spcAft>
                <a:spcPts val="600"/>
              </a:spcAft>
              <a:buClrTx/>
              <a:buSzTx/>
              <a:buFontTx/>
              <a:buNone/>
            </a:pPr>
            <a:r>
              <a:rPr lang="en-US" sz="2800" dirty="0">
                <a:solidFill>
                  <a:srgbClr val="000099"/>
                </a:solidFill>
                <a:latin typeface="Times New Roman" panose="02020603050405020304" pitchFamily="18" charset="0"/>
                <a:cs typeface="Times New Roman" panose="02020603050405020304" pitchFamily="18" charset="0"/>
              </a:rPr>
              <a:t>The acceleration of the object at </a:t>
            </a:r>
            <a:r>
              <a:rPr lang="en-US" sz="2800" i="1" dirty="0">
                <a:solidFill>
                  <a:srgbClr val="000099"/>
                </a:solidFill>
                <a:latin typeface="Times New Roman" panose="02020603050405020304" pitchFamily="18" charset="0"/>
                <a:cs typeface="Times New Roman" panose="02020603050405020304" pitchFamily="18" charset="0"/>
              </a:rPr>
              <a:t>t </a:t>
            </a:r>
            <a:r>
              <a:rPr lang="en-US" sz="2800" dirty="0">
                <a:solidFill>
                  <a:srgbClr val="000099"/>
                </a:solidFill>
                <a:latin typeface="Times New Roman" panose="02020603050405020304" pitchFamily="18" charset="0"/>
                <a:cs typeface="Times New Roman" panose="02020603050405020304" pitchFamily="18" charset="0"/>
              </a:rPr>
              <a:t>is given by </a:t>
            </a:r>
          </a:p>
          <a:p>
            <a:pPr algn="ctr">
              <a:lnSpc>
                <a:spcPct val="120000"/>
              </a:lnSpc>
              <a:spcBef>
                <a:spcPts val="600"/>
              </a:spcBef>
              <a:spcAft>
                <a:spcPts val="600"/>
              </a:spcAft>
              <a:buClrTx/>
              <a:buSzTx/>
              <a:buFontTx/>
              <a:buNone/>
            </a:pPr>
            <a:r>
              <a:rPr lang="en-US" sz="2800" i="1" dirty="0">
                <a:solidFill>
                  <a:srgbClr val="000099"/>
                </a:solidFill>
                <a:latin typeface="Times New Roman" panose="02020603050405020304" pitchFamily="18" charset="0"/>
                <a:cs typeface="Times New Roman" panose="02020603050405020304" pitchFamily="18" charset="0"/>
              </a:rPr>
              <a:t>a</a:t>
            </a:r>
            <a:r>
              <a:rPr lang="en-US" sz="2800" dirty="0">
                <a:solidFill>
                  <a:srgbClr val="000099"/>
                </a:solidFill>
                <a:latin typeface="Times New Roman" panose="02020603050405020304" pitchFamily="18" charset="0"/>
                <a:cs typeface="Times New Roman" panose="02020603050405020304" pitchFamily="18" charset="0"/>
              </a:rPr>
              <a:t>(</a:t>
            </a:r>
            <a:r>
              <a:rPr lang="en-US" sz="2800" i="1" dirty="0">
                <a:solidFill>
                  <a:srgbClr val="000099"/>
                </a:solidFill>
                <a:latin typeface="Times New Roman" panose="02020603050405020304" pitchFamily="18" charset="0"/>
                <a:cs typeface="Times New Roman" panose="02020603050405020304" pitchFamily="18" charset="0"/>
              </a:rPr>
              <a:t>t</a:t>
            </a:r>
            <a:r>
              <a:rPr lang="en-US" sz="2800" dirty="0">
                <a:solidFill>
                  <a:srgbClr val="000099"/>
                </a:solidFill>
                <a:latin typeface="Times New Roman" panose="02020603050405020304" pitchFamily="18" charset="0"/>
                <a:cs typeface="Times New Roman" panose="02020603050405020304" pitchFamily="18" charset="0"/>
              </a:rPr>
              <a:t>) = </a:t>
            </a:r>
            <a:r>
              <a:rPr lang="en-US" sz="2800" i="1" dirty="0">
                <a:solidFill>
                  <a:srgbClr val="000099"/>
                </a:solidFill>
                <a:latin typeface="Times New Roman" panose="02020603050405020304" pitchFamily="18" charset="0"/>
                <a:cs typeface="Times New Roman" panose="02020603050405020304" pitchFamily="18" charset="0"/>
              </a:rPr>
              <a:t>v</a:t>
            </a:r>
            <a:r>
              <a:rPr lang="en-US" sz="2800" dirty="0">
                <a:solidFill>
                  <a:srgbClr val="000099"/>
                </a:solidFill>
                <a:latin typeface="Times New Roman" panose="02020603050405020304" pitchFamily="18" charset="0"/>
                <a:cs typeface="Times New Roman" panose="02020603050405020304" pitchFamily="18" charset="0"/>
              </a:rPr>
              <a:t>′ (</a:t>
            </a:r>
            <a:r>
              <a:rPr lang="en-US" sz="2800" i="1" dirty="0">
                <a:solidFill>
                  <a:srgbClr val="000099"/>
                </a:solidFill>
                <a:latin typeface="Times New Roman" panose="02020603050405020304" pitchFamily="18" charset="0"/>
                <a:cs typeface="Times New Roman" panose="02020603050405020304" pitchFamily="18" charset="0"/>
              </a:rPr>
              <a:t>t</a:t>
            </a:r>
            <a:r>
              <a:rPr lang="en-US" sz="2800" dirty="0">
                <a:solidFill>
                  <a:srgbClr val="000099"/>
                </a:solidFill>
                <a:latin typeface="Times New Roman" panose="02020603050405020304" pitchFamily="18" charset="0"/>
                <a:cs typeface="Times New Roman" panose="02020603050405020304" pitchFamily="18" charset="0"/>
              </a:rPr>
              <a:t>) = </a:t>
            </a:r>
            <a:r>
              <a:rPr lang="en-US" sz="2800" i="1" dirty="0">
                <a:solidFill>
                  <a:srgbClr val="000099"/>
                </a:solidFill>
                <a:latin typeface="Times New Roman" panose="02020603050405020304" pitchFamily="18" charset="0"/>
                <a:cs typeface="Times New Roman" panose="02020603050405020304" pitchFamily="18" charset="0"/>
              </a:rPr>
              <a:t>s</a:t>
            </a:r>
            <a:r>
              <a:rPr lang="en-US" sz="2800" dirty="0">
                <a:solidFill>
                  <a:srgbClr val="000099"/>
                </a:solidFill>
                <a:latin typeface="Times New Roman" panose="02020603050405020304" pitchFamily="18" charset="0"/>
                <a:cs typeface="Times New Roman" panose="02020603050405020304" pitchFamily="18" charset="0"/>
              </a:rPr>
              <a:t>″(</a:t>
            </a:r>
            <a:r>
              <a:rPr lang="en-US" sz="2800" i="1" dirty="0">
                <a:solidFill>
                  <a:srgbClr val="000099"/>
                </a:solidFill>
                <a:latin typeface="Times New Roman" panose="02020603050405020304" pitchFamily="18" charset="0"/>
                <a:cs typeface="Times New Roman" panose="02020603050405020304" pitchFamily="18" charset="0"/>
              </a:rPr>
              <a:t>t</a:t>
            </a:r>
            <a:r>
              <a:rPr lang="en-US" sz="2800" dirty="0">
                <a:solidFill>
                  <a:srgbClr val="000099"/>
                </a:solidFill>
                <a:latin typeface="Times New Roman" panose="02020603050405020304" pitchFamily="18" charset="0"/>
                <a:cs typeface="Times New Roman" panose="02020603050405020304" pitchFamily="18" charset="0"/>
              </a:rPr>
              <a:t>). </a:t>
            </a:r>
          </a:p>
        </p:txBody>
      </p:sp>
      <p:sp>
        <p:nvSpPr>
          <p:cNvPr id="71684" name="Rectangle 2"/>
          <p:cNvSpPr>
            <a:spLocks noChangeArrowheads="1"/>
          </p:cNvSpPr>
          <p:nvPr/>
        </p:nvSpPr>
        <p:spPr bwMode="auto">
          <a:xfrm>
            <a:off x="265113" y="1458913"/>
            <a:ext cx="457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400" b="1">
                <a:solidFill>
                  <a:srgbClr val="0000FF"/>
                </a:solidFill>
                <a:latin typeface="LiberationSans-Bold"/>
              </a:rPr>
              <a:t>Definition</a:t>
            </a:r>
            <a:endParaRPr lang="en-US" sz="2400">
              <a:solidFill>
                <a:srgbClr val="0000FF"/>
              </a:solidFill>
            </a:endParaRPr>
          </a:p>
        </p:txBody>
      </p:sp>
    </p:spTree>
    <p:extLst>
      <p:ext uri="{BB962C8B-B14F-4D97-AF65-F5344CB8AC3E}">
        <p14:creationId xmlns:p14="http://schemas.microsoft.com/office/powerpoint/2010/main" val="15382958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velocity, acceleration</a:t>
            </a:r>
          </a:p>
        </p:txBody>
      </p:sp>
      <p:sp>
        <p:nvSpPr>
          <p:cNvPr id="3" name="Content Placeholder 2"/>
          <p:cNvSpPr>
            <a:spLocks noGrp="1"/>
          </p:cNvSpPr>
          <p:nvPr>
            <p:ph idx="1"/>
          </p:nvPr>
        </p:nvSpPr>
        <p:spPr/>
        <p:txBody>
          <a:bodyPr>
            <a:normAutofit/>
          </a:bodyPr>
          <a:lstStyle/>
          <a:p>
            <a:pPr marL="114300" indent="0">
              <a:buNone/>
            </a:pPr>
            <a:r>
              <a:rPr lang="en-US" sz="2000" b="1" u="sng" dirty="0" smtClean="0">
                <a:solidFill>
                  <a:srgbClr val="0070C0"/>
                </a:solidFill>
              </a:rPr>
              <a:t>Ex</a:t>
            </a:r>
            <a:r>
              <a:rPr lang="en-US" sz="2000" b="1" u="sng" dirty="0">
                <a:solidFill>
                  <a:srgbClr val="0070C0"/>
                </a:solidFill>
              </a:rPr>
              <a:t>.</a:t>
            </a:r>
            <a:r>
              <a:rPr lang="en-US" sz="2000" dirty="0"/>
              <a:t> The position of a particle is given by the equation </a:t>
            </a:r>
          </a:p>
          <a:p>
            <a:pPr marL="114300" indent="0">
              <a:buNone/>
            </a:pPr>
            <a:r>
              <a:rPr lang="en-US" sz="2000" dirty="0"/>
              <a:t>s(t) = t</a:t>
            </a:r>
            <a:r>
              <a:rPr lang="en-US" sz="2000" baseline="30000" dirty="0"/>
              <a:t>3</a:t>
            </a:r>
            <a:r>
              <a:rPr lang="en-US" sz="2000" dirty="0"/>
              <a:t> – 6t</a:t>
            </a:r>
            <a:r>
              <a:rPr lang="en-US" sz="2000" baseline="30000" dirty="0"/>
              <a:t>2</a:t>
            </a:r>
            <a:r>
              <a:rPr lang="en-US" sz="2000" dirty="0"/>
              <a:t> + 9t, where t is measured in seconds and s in meters.</a:t>
            </a:r>
          </a:p>
          <a:p>
            <a:pPr marL="571500" indent="-457200">
              <a:buFont typeface="+mj-lt"/>
              <a:buAutoNum type="alphaLcParenR"/>
            </a:pPr>
            <a:r>
              <a:rPr lang="en-US" sz="2000" dirty="0"/>
              <a:t>What is the velocity at the time t and after 2s?</a:t>
            </a:r>
          </a:p>
          <a:p>
            <a:pPr marL="571500" indent="-457200">
              <a:buFont typeface="+mj-lt"/>
              <a:buAutoNum type="alphaLcParenR"/>
            </a:pPr>
            <a:r>
              <a:rPr lang="en-US" sz="2000" dirty="0"/>
              <a:t>Find the acceleration at time and after 4s. </a:t>
            </a:r>
          </a:p>
          <a:p>
            <a:pPr marL="114300" indent="0">
              <a:buNone/>
            </a:pPr>
            <a:r>
              <a:rPr lang="en-US" sz="2000" b="1" u="sng" dirty="0">
                <a:solidFill>
                  <a:srgbClr val="0070C0"/>
                </a:solidFill>
              </a:rPr>
              <a:t>Solution. </a:t>
            </a:r>
          </a:p>
          <a:p>
            <a:pPr marL="114300" indent="0">
              <a:buNone/>
            </a:pPr>
            <a:r>
              <a:rPr lang="en-US" sz="2000" dirty="0"/>
              <a:t>Velocity = v(t) = s’(t) = 3t</a:t>
            </a:r>
            <a:r>
              <a:rPr lang="en-US" sz="2000" baseline="30000" dirty="0"/>
              <a:t>2</a:t>
            </a:r>
            <a:r>
              <a:rPr lang="en-US" sz="2000" dirty="0"/>
              <a:t> – 12t + 9 </a:t>
            </a:r>
            <a:r>
              <a:rPr lang="en-US" sz="2000" dirty="0">
                <a:sym typeface="Wingdings" pitchFamily="2" charset="2"/>
              </a:rPr>
              <a:t> v(2) = -3 m/s</a:t>
            </a:r>
          </a:p>
          <a:p>
            <a:pPr marL="114300" indent="0">
              <a:buNone/>
            </a:pPr>
            <a:r>
              <a:rPr lang="en-US" sz="2000" dirty="0">
                <a:sym typeface="Wingdings" pitchFamily="2" charset="2"/>
              </a:rPr>
              <a:t>Acceleration = a(t) = v’(t) = 6t – 12  a(4) = 12 m/s</a:t>
            </a:r>
            <a:r>
              <a:rPr lang="en-US" sz="2000" baseline="30000" dirty="0">
                <a:sym typeface="Wingdings" pitchFamily="2" charset="2"/>
              </a:rPr>
              <a:t>2</a:t>
            </a:r>
            <a:r>
              <a:rPr lang="en-US" sz="2000" dirty="0">
                <a:sym typeface="Wingdings" pitchFamily="2" charset="2"/>
              </a:rPr>
              <a:t>.</a:t>
            </a:r>
            <a:endParaRPr lang="en-US" sz="2000" dirty="0"/>
          </a:p>
          <a:p>
            <a:pPr marL="114300" indent="0">
              <a:buNone/>
            </a:pPr>
            <a:endParaRPr lang="en-US" sz="2000" dirty="0"/>
          </a:p>
        </p:txBody>
      </p:sp>
    </p:spTree>
    <p:extLst>
      <p:ext uri="{BB962C8B-B14F-4D97-AF65-F5344CB8AC3E}">
        <p14:creationId xmlns:p14="http://schemas.microsoft.com/office/powerpoint/2010/main" val="5373728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yourself</a:t>
            </a:r>
          </a:p>
        </p:txBody>
      </p:sp>
      <p:sp>
        <p:nvSpPr>
          <p:cNvPr id="3" name="Content Placeholder 2"/>
          <p:cNvSpPr>
            <a:spLocks noGrp="1"/>
          </p:cNvSpPr>
          <p:nvPr>
            <p:ph idx="1"/>
          </p:nvPr>
        </p:nvSpPr>
        <p:spPr/>
        <p:txBody>
          <a:bodyPr/>
          <a:lstStyle/>
          <a:p>
            <a:r>
              <a:rPr lang="en-US" dirty="0"/>
              <a:t>(position function)’ = velocity</a:t>
            </a:r>
          </a:p>
          <a:p>
            <a:r>
              <a:rPr lang="en-US" dirty="0"/>
              <a:t>(velocity)’ = acceleration</a:t>
            </a:r>
          </a:p>
          <a:p>
            <a:pPr marL="114300" indent="0">
              <a:buNone/>
            </a:pPr>
            <a:r>
              <a:rPr lang="en-US" b="1" dirty="0">
                <a:solidFill>
                  <a:srgbClr val="0070C0"/>
                </a:solidFill>
              </a:rPr>
              <a:t>DO YOURSELF:</a:t>
            </a:r>
          </a:p>
          <a:p>
            <a:pPr marL="114300" indent="0">
              <a:buNone/>
            </a:pPr>
            <a:r>
              <a:rPr lang="en-US" dirty="0"/>
              <a:t>A particle moves with position function </a:t>
            </a:r>
          </a:p>
          <a:p>
            <a:pPr marL="114300" indent="0">
              <a:buNone/>
            </a:pPr>
            <a:r>
              <a:rPr lang="en-US" dirty="0"/>
              <a:t>s(t) = t</a:t>
            </a:r>
            <a:r>
              <a:rPr lang="en-US" baseline="30000" dirty="0"/>
              <a:t>4</a:t>
            </a:r>
            <a:r>
              <a:rPr lang="en-US" dirty="0"/>
              <a:t> – 3t</a:t>
            </a:r>
            <a:r>
              <a:rPr lang="en-US" baseline="30000" dirty="0"/>
              <a:t>3</a:t>
            </a:r>
            <a:r>
              <a:rPr lang="en-US" dirty="0"/>
              <a:t> -20t</a:t>
            </a:r>
            <a:r>
              <a:rPr lang="en-US" baseline="30000" dirty="0"/>
              <a:t>2</a:t>
            </a:r>
            <a:r>
              <a:rPr lang="en-US" dirty="0"/>
              <a:t> + 20t,  (t </a:t>
            </a:r>
            <a:r>
              <a:rPr lang="en-US" dirty="0">
                <a:sym typeface="Symbol"/>
              </a:rPr>
              <a:t> 0)</a:t>
            </a:r>
            <a:endParaRPr lang="en-US" dirty="0"/>
          </a:p>
          <a:p>
            <a:pPr marL="114300" indent="0">
              <a:buNone/>
            </a:pPr>
            <a:r>
              <a:rPr lang="en-US" dirty="0"/>
              <a:t>(a) At what time does the particle have a velocity of 20 m/s?</a:t>
            </a:r>
          </a:p>
          <a:p>
            <a:pPr marL="114300" indent="0">
              <a:buNone/>
            </a:pPr>
            <a:r>
              <a:rPr lang="en-US" dirty="0"/>
              <a:t>(b) At what time is the acceleration 0?</a:t>
            </a:r>
          </a:p>
        </p:txBody>
      </p:sp>
    </p:spTree>
    <p:extLst>
      <p:ext uri="{BB962C8B-B14F-4D97-AF65-F5344CB8AC3E}">
        <p14:creationId xmlns:p14="http://schemas.microsoft.com/office/powerpoint/2010/main" val="1834985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 problem</a:t>
            </a:r>
          </a:p>
        </p:txBody>
      </p:sp>
      <p:sp>
        <p:nvSpPr>
          <p:cNvPr id="3" name="Content Placeholder 2"/>
          <p:cNvSpPr>
            <a:spLocks noGrp="1"/>
          </p:cNvSpPr>
          <p:nvPr>
            <p:ph idx="1"/>
          </p:nvPr>
        </p:nvSpPr>
        <p:spPr>
          <a:xfrm>
            <a:off x="609600" y="1690409"/>
            <a:ext cx="8229600" cy="4373563"/>
          </a:xfrm>
        </p:spPr>
        <p:txBody>
          <a:bodyPr/>
          <a:lstStyle/>
          <a:p>
            <a:r>
              <a:rPr lang="en-US" dirty="0"/>
              <a:t>Before calculus			With calculus</a:t>
            </a:r>
          </a:p>
          <a:p>
            <a:r>
              <a:rPr lang="en-US" dirty="0"/>
              <a:t>Average velocity		instantaneous velocity</a:t>
            </a: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3352800"/>
            <a:ext cx="365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05448" y="5845314"/>
            <a:ext cx="4714752" cy="707886"/>
          </a:xfrm>
          <a:prstGeom prst="rect">
            <a:avLst/>
          </a:prstGeom>
          <a:noFill/>
        </p:spPr>
        <p:txBody>
          <a:bodyPr wrap="none" rtlCol="0">
            <a:spAutoFit/>
          </a:bodyPr>
          <a:lstStyle/>
          <a:p>
            <a:r>
              <a:rPr lang="en-US" sz="4000" b="1" dirty="0">
                <a:solidFill>
                  <a:srgbClr val="FF0000"/>
                </a:solidFill>
              </a:rPr>
              <a:t>How to compute?</a:t>
            </a:r>
          </a:p>
        </p:txBody>
      </p:sp>
      <p:sp>
        <p:nvSpPr>
          <p:cNvPr id="5" name="TextBox 4"/>
          <p:cNvSpPr txBox="1"/>
          <p:nvPr/>
        </p:nvSpPr>
        <p:spPr>
          <a:xfrm>
            <a:off x="304800" y="3276600"/>
            <a:ext cx="4800600" cy="1200329"/>
          </a:xfrm>
          <a:prstGeom prst="rect">
            <a:avLst/>
          </a:prstGeom>
          <a:noFill/>
        </p:spPr>
        <p:txBody>
          <a:bodyPr wrap="square" rtlCol="0">
            <a:spAutoFit/>
          </a:bodyPr>
          <a:lstStyle/>
          <a:p>
            <a:r>
              <a:rPr lang="en-US" sz="2400" dirty="0"/>
              <a:t>Usain Bolt in 2009:</a:t>
            </a:r>
          </a:p>
          <a:p>
            <a:r>
              <a:rPr lang="en-US" sz="2400" dirty="0"/>
              <a:t>100-meter per 9.58-second </a:t>
            </a:r>
          </a:p>
          <a:p>
            <a:r>
              <a:rPr lang="en-US" sz="2400" dirty="0"/>
              <a:t>Average speed: 10.44 m/s</a:t>
            </a:r>
          </a:p>
        </p:txBody>
      </p:sp>
      <p:sp>
        <p:nvSpPr>
          <p:cNvPr id="6" name="TextBox 5"/>
          <p:cNvSpPr txBox="1"/>
          <p:nvPr/>
        </p:nvSpPr>
        <p:spPr>
          <a:xfrm>
            <a:off x="4858927" y="5437180"/>
            <a:ext cx="4230645" cy="369332"/>
          </a:xfrm>
          <a:prstGeom prst="rect">
            <a:avLst/>
          </a:prstGeom>
          <a:noFill/>
        </p:spPr>
        <p:txBody>
          <a:bodyPr wrap="none" rtlCol="0">
            <a:spAutoFit/>
          </a:bodyPr>
          <a:lstStyle/>
          <a:p>
            <a:r>
              <a:rPr lang="en-US" dirty="0"/>
              <a:t>Top speed: 12.27 </a:t>
            </a:r>
            <a:r>
              <a:rPr lang="en-US" dirty="0" err="1"/>
              <a:t>metres</a:t>
            </a:r>
            <a:r>
              <a:rPr lang="en-US" dirty="0"/>
              <a:t> per second</a:t>
            </a:r>
          </a:p>
        </p:txBody>
      </p:sp>
    </p:spTree>
    <p:extLst>
      <p:ext uri="{BB962C8B-B14F-4D97-AF65-F5344CB8AC3E}">
        <p14:creationId xmlns:p14="http://schemas.microsoft.com/office/powerpoint/2010/main" val="17886089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ChangeArrowheads="1"/>
          </p:cNvSpPr>
          <p:nvPr/>
        </p:nvSpPr>
        <p:spPr bwMode="auto">
          <a:xfrm>
            <a:off x="136525" y="503238"/>
            <a:ext cx="8732838"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ClrTx/>
              <a:buSzTx/>
              <a:buFontTx/>
              <a:buNone/>
            </a:pPr>
            <a:r>
              <a:rPr lang="en-US" sz="2800" b="1" dirty="0">
                <a:solidFill>
                  <a:srgbClr val="FF0000"/>
                </a:solidFill>
                <a:latin typeface="Times New Roman" panose="02020603050405020304" pitchFamily="18" charset="0"/>
                <a:cs typeface="Times New Roman" panose="02020603050405020304" pitchFamily="18" charset="0"/>
              </a:rPr>
              <a:t>Example. </a:t>
            </a:r>
          </a:p>
          <a:p>
            <a:pPr algn="just">
              <a:spcBef>
                <a:spcPct val="0"/>
              </a:spcBef>
              <a:buClrTx/>
              <a:buSzTx/>
              <a:buFontTx/>
              <a:buNone/>
            </a:pPr>
            <a:r>
              <a:rPr lang="en-US" sz="2800" dirty="0">
                <a:latin typeface="Times New Roman" panose="02020603050405020304" pitchFamily="18" charset="0"/>
                <a:cs typeface="Times New Roman" panose="02020603050405020304" pitchFamily="18" charset="0"/>
              </a:rPr>
              <a:t>The position of a particle is given by the equation where is measured in seconds and in meters.</a:t>
            </a:r>
          </a:p>
          <a:p>
            <a:pPr algn="ctr">
              <a:spcBef>
                <a:spcPct val="0"/>
              </a:spcBef>
              <a:buClrTx/>
              <a:buSzTx/>
              <a:buFontTx/>
              <a:buNone/>
            </a:pPr>
            <a:r>
              <a:rPr lang="en-US" sz="2800" dirty="0">
                <a:latin typeface="Times New Roman" panose="02020603050405020304" pitchFamily="18" charset="0"/>
                <a:cs typeface="Times New Roman" panose="02020603050405020304" pitchFamily="18" charset="0"/>
              </a:rPr>
              <a:t>s = f(t) = t</a:t>
            </a:r>
            <a:r>
              <a:rPr lang="en-US" sz="2800"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-6t</a:t>
            </a:r>
            <a:r>
              <a:rPr lang="en-US" sz="2800" baseline="30000" dirty="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+ 9t</a:t>
            </a:r>
          </a:p>
          <a:p>
            <a:pPr algn="just">
              <a:spcBef>
                <a:spcPct val="0"/>
              </a:spcBef>
              <a:buClrTx/>
              <a:buSzTx/>
              <a:buFontTx/>
              <a:buNone/>
            </a:pPr>
            <a:r>
              <a:rPr lang="en-US" sz="2800" dirty="0">
                <a:latin typeface="Times New Roman" panose="02020603050405020304" pitchFamily="18" charset="0"/>
                <a:cs typeface="Times New Roman" panose="02020603050405020304" pitchFamily="18" charset="0"/>
              </a:rPr>
              <a:t>(a) Find the </a:t>
            </a:r>
            <a:r>
              <a:rPr lang="en-US" sz="2800" b="1" dirty="0">
                <a:latin typeface="Times New Roman" panose="02020603050405020304" pitchFamily="18" charset="0"/>
                <a:cs typeface="Times New Roman" panose="02020603050405020304" pitchFamily="18" charset="0"/>
              </a:rPr>
              <a:t>velocit</a:t>
            </a:r>
            <a:r>
              <a:rPr lang="en-US" sz="2800" dirty="0">
                <a:latin typeface="Times New Roman" panose="02020603050405020304" pitchFamily="18" charset="0"/>
                <a:cs typeface="Times New Roman" panose="02020603050405020304" pitchFamily="18" charset="0"/>
              </a:rPr>
              <a:t>y at time t.</a:t>
            </a:r>
          </a:p>
          <a:p>
            <a:pPr algn="just">
              <a:spcBef>
                <a:spcPct val="0"/>
              </a:spcBef>
              <a:buClrTx/>
              <a:buSzTx/>
              <a:buFontTx/>
              <a:buNone/>
            </a:pPr>
            <a:r>
              <a:rPr lang="en-US" sz="2800" dirty="0">
                <a:latin typeface="Times New Roman" panose="02020603050405020304" pitchFamily="18" charset="0"/>
                <a:cs typeface="Times New Roman" panose="02020603050405020304" pitchFamily="18" charset="0"/>
              </a:rPr>
              <a:t>(b) What is the </a:t>
            </a:r>
            <a:r>
              <a:rPr lang="en-US" sz="2800" b="1" dirty="0">
                <a:latin typeface="Times New Roman" panose="02020603050405020304" pitchFamily="18" charset="0"/>
                <a:cs typeface="Times New Roman" panose="02020603050405020304" pitchFamily="18" charset="0"/>
              </a:rPr>
              <a:t>velocity</a:t>
            </a:r>
            <a:r>
              <a:rPr lang="en-US" sz="2800" dirty="0">
                <a:latin typeface="Times New Roman" panose="02020603050405020304" pitchFamily="18" charset="0"/>
                <a:cs typeface="Times New Roman" panose="02020603050405020304" pitchFamily="18" charset="0"/>
              </a:rPr>
              <a:t> after 2 s? After 4 s?</a:t>
            </a:r>
          </a:p>
          <a:p>
            <a:pPr algn="just">
              <a:spcBef>
                <a:spcPct val="0"/>
              </a:spcBef>
              <a:buClrTx/>
              <a:buSzTx/>
              <a:buFontTx/>
              <a:buNone/>
            </a:pPr>
            <a:r>
              <a:rPr lang="en-US" sz="2800" dirty="0">
                <a:latin typeface="Times New Roman" panose="02020603050405020304" pitchFamily="18" charset="0"/>
                <a:cs typeface="Times New Roman" panose="02020603050405020304" pitchFamily="18" charset="0"/>
              </a:rPr>
              <a:t>(c) When is the particle at rest? </a:t>
            </a:r>
          </a:p>
          <a:p>
            <a:pPr algn="just">
              <a:spcBef>
                <a:spcPct val="0"/>
              </a:spcBef>
              <a:buClrTx/>
              <a:buSzTx/>
              <a:buFontTx/>
              <a:buNone/>
            </a:pPr>
            <a:r>
              <a:rPr lang="en-US" sz="2800" dirty="0">
                <a:latin typeface="Times New Roman" panose="02020603050405020304" pitchFamily="18" charset="0"/>
                <a:cs typeface="Times New Roman" panose="02020603050405020304" pitchFamily="18" charset="0"/>
              </a:rPr>
              <a:t>(d) When is the particle moving forward?</a:t>
            </a:r>
          </a:p>
          <a:p>
            <a:pPr algn="just">
              <a:spcBef>
                <a:spcPct val="0"/>
              </a:spcBef>
              <a:buClrTx/>
              <a:buSzTx/>
              <a:buFontTx/>
              <a:buNone/>
            </a:pPr>
            <a:r>
              <a:rPr lang="en-US" sz="2800" dirty="0">
                <a:latin typeface="Times New Roman" panose="02020603050405020304" pitchFamily="18" charset="0"/>
                <a:cs typeface="Times New Roman" panose="02020603050405020304" pitchFamily="18" charset="0"/>
              </a:rPr>
              <a:t>(e) Find the acceleration at time and after 4 s.</a:t>
            </a:r>
          </a:p>
          <a:p>
            <a:pPr algn="just">
              <a:spcBef>
                <a:spcPct val="0"/>
              </a:spcBef>
              <a:buClrTx/>
              <a:buSzTx/>
              <a:buFontTx/>
              <a:buNone/>
            </a:pPr>
            <a:r>
              <a:rPr lang="en-US" sz="2800" dirty="0">
                <a:latin typeface="Times New Roman" panose="02020603050405020304" pitchFamily="18" charset="0"/>
                <a:cs typeface="Times New Roman" panose="02020603050405020304" pitchFamily="18" charset="0"/>
              </a:rPr>
              <a:t>(f) When is the particle speeding up? When is it slowing down? </a:t>
            </a:r>
            <a:endParaRPr lang="en-US" sz="2800" dirty="0">
              <a:solidFill>
                <a:srgbClr val="0000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7187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0675" y="685800"/>
            <a:ext cx="8548688" cy="327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120000"/>
              </a:lnSpc>
              <a:spcBef>
                <a:spcPts val="600"/>
              </a:spcBef>
              <a:buClrTx/>
              <a:buSzTx/>
              <a:buFontTx/>
              <a:buNone/>
            </a:pPr>
            <a:r>
              <a:rPr lang="en-US" sz="2800" b="1">
                <a:solidFill>
                  <a:srgbClr val="FF0000"/>
                </a:solidFill>
                <a:latin typeface="Times New Roman" panose="02020603050405020304" pitchFamily="18" charset="0"/>
                <a:cs typeface="Times New Roman" panose="02020603050405020304" pitchFamily="18" charset="0"/>
              </a:rPr>
              <a:t>Solution</a:t>
            </a:r>
            <a:r>
              <a:rPr lang="en-US" sz="2800" b="1">
                <a:solidFill>
                  <a:srgbClr val="000099"/>
                </a:solidFill>
                <a:latin typeface="Times New Roman" panose="02020603050405020304" pitchFamily="18" charset="0"/>
                <a:cs typeface="Times New Roman" panose="02020603050405020304" pitchFamily="18" charset="0"/>
              </a:rPr>
              <a:t/>
            </a:r>
            <a:br>
              <a:rPr lang="en-US" sz="2800" b="1">
                <a:solidFill>
                  <a:srgbClr val="000099"/>
                </a:solidFill>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(a) The velocity function is the derivative of the position function.</a:t>
            </a:r>
          </a:p>
          <a:p>
            <a:pPr>
              <a:lnSpc>
                <a:spcPct val="120000"/>
              </a:lnSpc>
              <a:spcBef>
                <a:spcPts val="600"/>
              </a:spcBef>
              <a:buClrTx/>
              <a:buSzTx/>
              <a:buFontTx/>
              <a:buNone/>
            </a:pPr>
            <a:r>
              <a:rPr lang="en-US" sz="2800">
                <a:latin typeface="Times New Roman" panose="02020603050405020304" pitchFamily="18" charset="0"/>
                <a:cs typeface="Times New Roman" panose="02020603050405020304" pitchFamily="18" charset="0"/>
              </a:rPr>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(b) The velocity after 2s means the instantaneous velocity when t = 2, that is, </a:t>
            </a:r>
            <a:endParaRPr lang="en-US" sz="2800">
              <a:solidFill>
                <a:srgbClr val="000099"/>
              </a:solidFill>
              <a:latin typeface="Times New Roman" panose="02020603050405020304" pitchFamily="18" charset="0"/>
              <a:cs typeface="Times New Roman" panose="02020603050405020304" pitchFamily="18" charset="0"/>
            </a:endParaRPr>
          </a:p>
        </p:txBody>
      </p:sp>
      <p:graphicFrame>
        <p:nvGraphicFramePr>
          <p:cNvPr id="76803" name="Object 2"/>
          <p:cNvGraphicFramePr>
            <a:graphicFrameLocks noChangeAspect="1"/>
          </p:cNvGraphicFramePr>
          <p:nvPr/>
        </p:nvGraphicFramePr>
        <p:xfrm>
          <a:off x="2011363" y="2282825"/>
          <a:ext cx="2711450" cy="595313"/>
        </p:xfrm>
        <a:graphic>
          <a:graphicData uri="http://schemas.openxmlformats.org/presentationml/2006/ole">
            <mc:AlternateContent xmlns:mc="http://schemas.openxmlformats.org/markup-compatibility/2006">
              <mc:Choice xmlns:v="urn:schemas-microsoft-com:vml" Requires="v">
                <p:oleObj spid="_x0000_s57358" name="Equation" r:id="rId4" imgW="1155700" imgH="254000" progId="Equation.DSMT4">
                  <p:embed/>
                </p:oleObj>
              </mc:Choice>
              <mc:Fallback>
                <p:oleObj name="Equation" r:id="rId4" imgW="1155700" imgH="254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1363" y="2282825"/>
                        <a:ext cx="271145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4" name="Object 3"/>
          <p:cNvGraphicFramePr>
            <a:graphicFrameLocks noChangeAspect="1"/>
          </p:cNvGraphicFramePr>
          <p:nvPr/>
        </p:nvGraphicFramePr>
        <p:xfrm>
          <a:off x="2001838" y="3817938"/>
          <a:ext cx="5065712" cy="657225"/>
        </p:xfrm>
        <a:graphic>
          <a:graphicData uri="http://schemas.openxmlformats.org/presentationml/2006/ole">
            <mc:AlternateContent xmlns:mc="http://schemas.openxmlformats.org/markup-compatibility/2006">
              <mc:Choice xmlns:v="urn:schemas-microsoft-com:vml" Requires="v">
                <p:oleObj spid="_x0000_s57359" name="Equation" r:id="rId6" imgW="2159000" imgH="279400" progId="Equation.DSMT4">
                  <p:embed/>
                </p:oleObj>
              </mc:Choice>
              <mc:Fallback>
                <p:oleObj name="Equation" r:id="rId6" imgW="2159000" imgH="279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1838" y="3817938"/>
                        <a:ext cx="5065712"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5" name="Rectangle 4"/>
          <p:cNvSpPr>
            <a:spLocks noChangeArrowheads="1"/>
          </p:cNvSpPr>
          <p:nvPr/>
        </p:nvSpPr>
        <p:spPr bwMode="auto">
          <a:xfrm>
            <a:off x="320675" y="4665663"/>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800">
                <a:solidFill>
                  <a:srgbClr val="231F20"/>
                </a:solidFill>
                <a:latin typeface="Times New Roman" panose="02020603050405020304" pitchFamily="18" charset="0"/>
              </a:rPr>
              <a:t>The velocity after 4 s is</a:t>
            </a:r>
          </a:p>
        </p:txBody>
      </p:sp>
      <p:graphicFrame>
        <p:nvGraphicFramePr>
          <p:cNvPr id="76806" name="Object 5"/>
          <p:cNvGraphicFramePr>
            <a:graphicFrameLocks noChangeAspect="1"/>
          </p:cNvGraphicFramePr>
          <p:nvPr/>
        </p:nvGraphicFramePr>
        <p:xfrm>
          <a:off x="2166938" y="5413375"/>
          <a:ext cx="4856162" cy="657225"/>
        </p:xfrm>
        <a:graphic>
          <a:graphicData uri="http://schemas.openxmlformats.org/presentationml/2006/ole">
            <mc:AlternateContent xmlns:mc="http://schemas.openxmlformats.org/markup-compatibility/2006">
              <mc:Choice xmlns:v="urn:schemas-microsoft-com:vml" Requires="v">
                <p:oleObj spid="_x0000_s57360" name="Equation" r:id="rId8" imgW="2070100" imgH="279400" progId="Equation.DSMT4">
                  <p:embed/>
                </p:oleObj>
              </mc:Choice>
              <mc:Fallback>
                <p:oleObj name="Equation" r:id="rId8" imgW="2070100" imgH="279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6938" y="5413375"/>
                        <a:ext cx="4856162"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60305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8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6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6525" y="685800"/>
            <a:ext cx="9007475"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120000"/>
              </a:lnSpc>
              <a:spcBef>
                <a:spcPts val="600"/>
              </a:spcBef>
              <a:buClrTx/>
              <a:buSzTx/>
              <a:buFontTx/>
              <a:buNone/>
            </a:pPr>
            <a:r>
              <a:rPr lang="en-US" sz="2800" b="1" dirty="0">
                <a:solidFill>
                  <a:srgbClr val="FF0000"/>
                </a:solidFill>
                <a:latin typeface="Times New Roman" panose="02020603050405020304" pitchFamily="18" charset="0"/>
                <a:cs typeface="Times New Roman" panose="02020603050405020304" pitchFamily="18" charset="0"/>
              </a:rPr>
              <a:t>Solution</a:t>
            </a:r>
            <a:r>
              <a:rPr lang="en-US" sz="2800" b="1" dirty="0">
                <a:solidFill>
                  <a:srgbClr val="000099"/>
                </a:solidFill>
                <a:latin typeface="Times New Roman" panose="02020603050405020304" pitchFamily="18" charset="0"/>
                <a:cs typeface="Times New Roman" panose="02020603050405020304" pitchFamily="18" charset="0"/>
              </a:rPr>
              <a:t/>
            </a:r>
            <a:br>
              <a:rPr lang="en-US" sz="2800" b="1" dirty="0">
                <a:solidFill>
                  <a:srgbClr val="000099"/>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 The particle is at rest when v(t) = 0, that is.</a:t>
            </a:r>
          </a:p>
          <a:p>
            <a:pPr>
              <a:lnSpc>
                <a:spcPct val="120000"/>
              </a:lnSpc>
              <a:spcBef>
                <a:spcPts val="600"/>
              </a:spcBef>
              <a:buClrTx/>
              <a:buSzTx/>
              <a:buFontTx/>
              <a:buNone/>
            </a:pPr>
            <a:endParaRPr lang="en-US" sz="2800" dirty="0">
              <a:latin typeface="Times New Roman" panose="02020603050405020304" pitchFamily="18" charset="0"/>
              <a:cs typeface="Times New Roman" panose="02020603050405020304" pitchFamily="18" charset="0"/>
            </a:endParaRPr>
          </a:p>
          <a:p>
            <a:pPr>
              <a:lnSpc>
                <a:spcPct val="120000"/>
              </a:lnSpc>
              <a:spcBef>
                <a:spcPts val="600"/>
              </a:spcBef>
              <a:buClrTx/>
              <a:buSzTx/>
              <a:buFontTx/>
              <a:buNone/>
            </a:pPr>
            <a:r>
              <a:rPr lang="en-US" sz="2800" dirty="0">
                <a:latin typeface="Times New Roman" panose="02020603050405020304" pitchFamily="18" charset="0"/>
                <a:cs typeface="Times New Roman" panose="02020603050405020304" pitchFamily="18" charset="0"/>
              </a:rPr>
              <a:t>Thus the particle is at rest after 1 s and after 3s.</a:t>
            </a:r>
            <a:r>
              <a:rPr lang="en-US" sz="2800" dirty="0">
                <a:cs typeface="Times New Roman" panose="02020603050405020304" pitchFamily="18" charset="0"/>
              </a:rPr>
              <a:t/>
            </a:r>
            <a:br>
              <a:rPr lang="en-US" sz="2800" dirty="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 The particle moves in the positive direction when v(t) &gt; 0, that is, </a:t>
            </a:r>
            <a:br>
              <a:rPr lang="en-US" sz="2800" dirty="0">
                <a:latin typeface="Times New Roman" panose="02020603050405020304" pitchFamily="18" charset="0"/>
                <a:cs typeface="Times New Roman" panose="02020603050405020304" pitchFamily="18" charset="0"/>
              </a:rPr>
            </a:br>
            <a:endParaRPr lang="en-US" sz="2800" dirty="0">
              <a:solidFill>
                <a:srgbClr val="000099"/>
              </a:solidFill>
              <a:latin typeface="Times New Roman" panose="02020603050405020304" pitchFamily="18" charset="0"/>
              <a:cs typeface="Times New Roman" panose="02020603050405020304" pitchFamily="18" charset="0"/>
            </a:endParaRPr>
          </a:p>
        </p:txBody>
      </p:sp>
      <p:graphicFrame>
        <p:nvGraphicFramePr>
          <p:cNvPr id="76803" name="Object 2"/>
          <p:cNvGraphicFramePr>
            <a:graphicFrameLocks noChangeAspect="1"/>
          </p:cNvGraphicFramePr>
          <p:nvPr/>
        </p:nvGraphicFramePr>
        <p:xfrm>
          <a:off x="1682750" y="1765300"/>
          <a:ext cx="5394325" cy="595313"/>
        </p:xfrm>
        <a:graphic>
          <a:graphicData uri="http://schemas.openxmlformats.org/presentationml/2006/ole">
            <mc:AlternateContent xmlns:mc="http://schemas.openxmlformats.org/markup-compatibility/2006">
              <mc:Choice xmlns:v="urn:schemas-microsoft-com:vml" Requires="v">
                <p:oleObj spid="_x0000_s58380" name="Equation" r:id="rId4" imgW="2298700" imgH="254000" progId="Equation.DSMT4">
                  <p:embed/>
                </p:oleObj>
              </mc:Choice>
              <mc:Fallback>
                <p:oleObj name="Equation" r:id="rId4" imgW="2298700" imgH="254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2750" y="1765300"/>
                        <a:ext cx="539432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5" name="Rectangle 4"/>
          <p:cNvSpPr>
            <a:spLocks noChangeArrowheads="1"/>
          </p:cNvSpPr>
          <p:nvPr/>
        </p:nvSpPr>
        <p:spPr bwMode="auto">
          <a:xfrm>
            <a:off x="136525" y="4665663"/>
            <a:ext cx="87788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800">
                <a:latin typeface="Times New Roman" panose="02020603050405020304" pitchFamily="18" charset="0"/>
                <a:cs typeface="Times New Roman" panose="02020603050405020304" pitchFamily="18" charset="0"/>
              </a:rPr>
              <a:t>Thus the particle moves in the positive direction in the time intervals t&lt;1 and t&gt;3. It moves backward (in the negative direction) when 1&lt;t&lt;3. </a:t>
            </a:r>
            <a:endParaRPr lang="en-US" sz="2800">
              <a:solidFill>
                <a:srgbClr val="231F20"/>
              </a:solidFill>
              <a:latin typeface="Times New Roman" panose="02020603050405020304" pitchFamily="18" charset="0"/>
              <a:cs typeface="Times New Roman" panose="02020603050405020304" pitchFamily="18" charset="0"/>
            </a:endParaRPr>
          </a:p>
        </p:txBody>
      </p:sp>
      <p:graphicFrame>
        <p:nvGraphicFramePr>
          <p:cNvPr id="7" name="Object 2"/>
          <p:cNvGraphicFramePr>
            <a:graphicFrameLocks noChangeAspect="1"/>
          </p:cNvGraphicFramePr>
          <p:nvPr/>
        </p:nvGraphicFramePr>
        <p:xfrm>
          <a:off x="1530350" y="3735388"/>
          <a:ext cx="5662613" cy="595312"/>
        </p:xfrm>
        <a:graphic>
          <a:graphicData uri="http://schemas.openxmlformats.org/presentationml/2006/ole">
            <mc:AlternateContent xmlns:mc="http://schemas.openxmlformats.org/markup-compatibility/2006">
              <mc:Choice xmlns:v="urn:schemas-microsoft-com:vml" Requires="v">
                <p:oleObj spid="_x0000_s58381" name="Equation" r:id="rId6" imgW="2413000" imgH="254000" progId="Equation.DSMT4">
                  <p:embed/>
                </p:oleObj>
              </mc:Choice>
              <mc:Fallback>
                <p:oleObj name="Equation" r:id="rId6" imgW="24130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0350" y="3735388"/>
                        <a:ext cx="5662613"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7187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ChangeArrowheads="1"/>
          </p:cNvSpPr>
          <p:nvPr/>
        </p:nvSpPr>
        <p:spPr bwMode="auto">
          <a:xfrm>
            <a:off x="176213" y="503238"/>
            <a:ext cx="9005887"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120000"/>
              </a:lnSpc>
              <a:spcBef>
                <a:spcPts val="600"/>
              </a:spcBef>
              <a:buClrTx/>
              <a:buSzTx/>
              <a:buFontTx/>
              <a:buNone/>
            </a:pPr>
            <a:r>
              <a:rPr lang="en-US" sz="2800" b="1">
                <a:solidFill>
                  <a:srgbClr val="FF0000"/>
                </a:solidFill>
                <a:latin typeface="Times New Roman" panose="02020603050405020304" pitchFamily="18" charset="0"/>
                <a:cs typeface="Times New Roman" panose="02020603050405020304" pitchFamily="18" charset="0"/>
              </a:rPr>
              <a:t>Solution</a:t>
            </a:r>
            <a:r>
              <a:rPr lang="en-US" sz="2800" b="1">
                <a:solidFill>
                  <a:srgbClr val="000099"/>
                </a:solidFill>
                <a:latin typeface="Times New Roman" panose="02020603050405020304" pitchFamily="18" charset="0"/>
                <a:cs typeface="Times New Roman" panose="02020603050405020304" pitchFamily="18" charset="0"/>
              </a:rPr>
              <a:t/>
            </a:r>
            <a:br>
              <a:rPr lang="en-US" sz="2800" b="1">
                <a:solidFill>
                  <a:srgbClr val="000099"/>
                </a:solidFill>
                <a:latin typeface="Times New Roman" panose="02020603050405020304" pitchFamily="18" charset="0"/>
                <a:cs typeface="Times New Roman" panose="02020603050405020304" pitchFamily="18" charset="0"/>
              </a:rPr>
            </a:br>
            <a:r>
              <a:rPr lang="en-US" sz="2800" b="1">
                <a:solidFill>
                  <a:srgbClr val="000099"/>
                </a:solidFill>
                <a:latin typeface="Times New Roman" panose="02020603050405020304" pitchFamily="18" charset="0"/>
                <a:cs typeface="Times New Roman" panose="02020603050405020304" pitchFamily="18" charset="0"/>
              </a:rPr>
              <a:t>(e) </a:t>
            </a:r>
            <a:r>
              <a:rPr lang="en-US" sz="2800">
                <a:latin typeface="Times New Roman" panose="02020603050405020304" pitchFamily="18" charset="0"/>
                <a:cs typeface="Times New Roman" panose="02020603050405020304" pitchFamily="18" charset="0"/>
              </a:rPr>
              <a:t>The acceleration is the derivative of the velocity function: </a:t>
            </a:r>
            <a:endParaRPr lang="en-US" sz="2800">
              <a:solidFill>
                <a:srgbClr val="000099"/>
              </a:solidFill>
              <a:latin typeface="Times New Roman" panose="02020603050405020304" pitchFamily="18" charset="0"/>
              <a:cs typeface="Times New Roman" panose="02020603050405020304" pitchFamily="18" charset="0"/>
            </a:endParaRPr>
          </a:p>
        </p:txBody>
      </p:sp>
      <p:graphicFrame>
        <p:nvGraphicFramePr>
          <p:cNvPr id="76803" name="Object 2"/>
          <p:cNvGraphicFramePr>
            <a:graphicFrameLocks noChangeAspect="1"/>
          </p:cNvGraphicFramePr>
          <p:nvPr/>
        </p:nvGraphicFramePr>
        <p:xfrm>
          <a:off x="2613025" y="1655763"/>
          <a:ext cx="3903663" cy="1189037"/>
        </p:xfrm>
        <a:graphic>
          <a:graphicData uri="http://schemas.openxmlformats.org/presentationml/2006/ole">
            <mc:AlternateContent xmlns:mc="http://schemas.openxmlformats.org/markup-compatibility/2006">
              <mc:Choice xmlns:v="urn:schemas-microsoft-com:vml" Requires="v">
                <p:oleObj spid="_x0000_s59406" name="Equation" r:id="rId4" imgW="1663700" imgH="508000" progId="Equation.DSMT4">
                  <p:embed/>
                </p:oleObj>
              </mc:Choice>
              <mc:Fallback>
                <p:oleObj name="Equation" r:id="rId4" imgW="1663700" imgH="508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3025" y="1655763"/>
                        <a:ext cx="3903663"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5" name="Rectangle 4"/>
          <p:cNvSpPr>
            <a:spLocks noChangeArrowheads="1"/>
          </p:cNvSpPr>
          <p:nvPr/>
        </p:nvSpPr>
        <p:spPr bwMode="auto">
          <a:xfrm>
            <a:off x="193675" y="5051425"/>
            <a:ext cx="87788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800" dirty="0">
                <a:latin typeface="Times New Roman" panose="02020603050405020304" pitchFamily="18" charset="0"/>
                <a:cs typeface="Times New Roman" panose="02020603050405020304" pitchFamily="18" charset="0"/>
              </a:rPr>
              <a:t>The particle slows down when </a:t>
            </a:r>
            <a:r>
              <a:rPr lang="en-US" sz="2800" i="1" dirty="0">
                <a:latin typeface="Times New Roman" panose="020206030504050203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 and </a:t>
            </a:r>
            <a:r>
              <a:rPr lang="en-US" sz="2800" i="1" dirty="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have opposite signs, that is, when                and when 2&lt;t&lt;3. </a:t>
            </a:r>
            <a:br>
              <a:rPr lang="en-US" sz="2800" dirty="0">
                <a:latin typeface="Times New Roman" panose="02020603050405020304" pitchFamily="18" charset="0"/>
                <a:cs typeface="Times New Roman" panose="02020603050405020304" pitchFamily="18" charset="0"/>
              </a:rPr>
            </a:br>
            <a:endParaRPr lang="en-US" sz="2800" dirty="0">
              <a:solidFill>
                <a:srgbClr val="231F2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138113" y="2746375"/>
            <a:ext cx="8777287"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800" dirty="0">
                <a:solidFill>
                  <a:srgbClr val="242021"/>
                </a:solidFill>
                <a:latin typeface="Times New Roman" panose="02020603050405020304" pitchFamily="18" charset="0"/>
                <a:cs typeface="Times New Roman" panose="02020603050405020304" pitchFamily="18" charset="0"/>
              </a:rPr>
              <a:t>(f) The particle speeds up when the velocity is positive and increasing (v are both positive) and also when the velocity is negative and decreasing (v are both negative). In other words, the particle speeds up when the velocity and acceleration have the same sign.</a:t>
            </a:r>
            <a:endParaRPr lang="en-US" sz="2800" dirty="0">
              <a:latin typeface="Times New Roman" panose="02020603050405020304" pitchFamily="18" charset="0"/>
              <a:cs typeface="Times New Roman" panose="02020603050405020304" pitchFamily="18" charset="0"/>
            </a:endParaRPr>
          </a:p>
        </p:txBody>
      </p:sp>
      <p:graphicFrame>
        <p:nvGraphicFramePr>
          <p:cNvPr id="9" name="Object 2"/>
          <p:cNvGraphicFramePr>
            <a:graphicFrameLocks noChangeAspect="1"/>
          </p:cNvGraphicFramePr>
          <p:nvPr/>
        </p:nvGraphicFramePr>
        <p:xfrm>
          <a:off x="2239963" y="5561013"/>
          <a:ext cx="1222375" cy="415925"/>
        </p:xfrm>
        <a:graphic>
          <a:graphicData uri="http://schemas.openxmlformats.org/presentationml/2006/ole">
            <mc:AlternateContent xmlns:mc="http://schemas.openxmlformats.org/markup-compatibility/2006">
              <mc:Choice xmlns:v="urn:schemas-microsoft-com:vml" Requires="v">
                <p:oleObj spid="_x0000_s59407" name="Equation" r:id="rId6" imgW="520248" imgH="177646" progId="Equation.DSMT4">
                  <p:embed/>
                </p:oleObj>
              </mc:Choice>
              <mc:Fallback>
                <p:oleObj name="Equation" r:id="rId6" imgW="520248" imgH="177646"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9963" y="5561013"/>
                        <a:ext cx="12223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150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675" y="987425"/>
            <a:ext cx="8548688" cy="5648325"/>
          </a:xfrm>
          <a:prstGeom prst="rect">
            <a:avLst/>
          </a:prstGeom>
        </p:spPr>
        <p:txBody>
          <a:bodyPr>
            <a:spAutoFit/>
          </a:bodyPr>
          <a:lstStyle/>
          <a:p>
            <a:pPr algn="just">
              <a:lnSpc>
                <a:spcPct val="120000"/>
              </a:lnSpc>
              <a:spcBef>
                <a:spcPts val="600"/>
              </a:spcBef>
              <a:defRPr/>
            </a:pPr>
            <a:r>
              <a:rPr lang="en-US" sz="2800" b="1" dirty="0">
                <a:solidFill>
                  <a:srgbClr val="FF0000"/>
                </a:solidFill>
                <a:latin typeface="Times New Roman" panose="02020603050405020304" pitchFamily="18" charset="0"/>
                <a:cs typeface="Times New Roman" panose="02020603050405020304" pitchFamily="18" charset="0"/>
              </a:rPr>
              <a:t>Example. Position and Velocity</a:t>
            </a:r>
          </a:p>
          <a:p>
            <a:pPr algn="just">
              <a:lnSpc>
                <a:spcPct val="120000"/>
              </a:lnSpc>
              <a:spcBef>
                <a:spcPts val="600"/>
              </a:spcBef>
              <a:defRPr/>
            </a:pPr>
            <a:r>
              <a:rPr lang="en-US" sz="2800" b="1" dirty="0">
                <a:solidFill>
                  <a:srgbClr val="FF0000"/>
                </a:solidFill>
                <a:latin typeface="Times New Roman" panose="02020603050405020304" pitchFamily="18" charset="0"/>
                <a:cs typeface="Times New Roman" panose="02020603050405020304" pitchFamily="18" charset="0"/>
              </a:rPr>
              <a:t>	</a:t>
            </a:r>
            <a:r>
              <a:rPr lang="en-US" sz="2800" dirty="0">
                <a:solidFill>
                  <a:srgbClr val="000099"/>
                </a:solidFill>
                <a:latin typeface="Times New Roman" panose="02020603050405020304" pitchFamily="18" charset="0"/>
                <a:cs typeface="Times New Roman" panose="02020603050405020304" pitchFamily="18" charset="0"/>
              </a:rPr>
              <a:t>The position of a particle moving along a coordinate axis is given by </a:t>
            </a:r>
            <a:r>
              <a:rPr lang="en-US" sz="2800" i="1" dirty="0">
                <a:solidFill>
                  <a:srgbClr val="000099"/>
                </a:solidFill>
                <a:latin typeface="Times New Roman" panose="02020603050405020304" pitchFamily="18" charset="0"/>
                <a:cs typeface="Times New Roman" panose="02020603050405020304" pitchFamily="18" charset="0"/>
              </a:rPr>
              <a:t>s</a:t>
            </a:r>
            <a:r>
              <a:rPr lang="en-US" sz="2800" dirty="0">
                <a:solidFill>
                  <a:srgbClr val="000099"/>
                </a:solidFill>
                <a:latin typeface="Times New Roman" panose="02020603050405020304" pitchFamily="18" charset="0"/>
                <a:cs typeface="Times New Roman" panose="02020603050405020304" pitchFamily="18" charset="0"/>
              </a:rPr>
              <a:t>(</a:t>
            </a:r>
            <a:r>
              <a:rPr lang="en-US" sz="2800" i="1" dirty="0">
                <a:solidFill>
                  <a:srgbClr val="000099"/>
                </a:solidFill>
                <a:latin typeface="Times New Roman" panose="02020603050405020304" pitchFamily="18" charset="0"/>
                <a:cs typeface="Times New Roman" panose="02020603050405020304" pitchFamily="18" charset="0"/>
              </a:rPr>
              <a:t>t</a:t>
            </a:r>
            <a:r>
              <a:rPr lang="en-US" sz="2800" dirty="0">
                <a:solidFill>
                  <a:srgbClr val="000099"/>
                </a:solidFill>
                <a:latin typeface="Times New Roman" panose="02020603050405020304" pitchFamily="18" charset="0"/>
                <a:cs typeface="Times New Roman" panose="02020603050405020304" pitchFamily="18" charset="0"/>
              </a:rPr>
              <a:t>) = </a:t>
            </a:r>
            <a:r>
              <a:rPr lang="en-US" sz="2800" i="1" dirty="0">
                <a:solidFill>
                  <a:srgbClr val="000099"/>
                </a:solidFill>
                <a:latin typeface="Times New Roman" panose="02020603050405020304" pitchFamily="18" charset="0"/>
                <a:cs typeface="Times New Roman" panose="02020603050405020304" pitchFamily="18" charset="0"/>
              </a:rPr>
              <a:t>t</a:t>
            </a:r>
            <a:r>
              <a:rPr lang="en-US" sz="2800" baseline="30000" dirty="0">
                <a:solidFill>
                  <a:srgbClr val="000099"/>
                </a:solidFill>
                <a:latin typeface="Times New Roman" panose="02020603050405020304" pitchFamily="18" charset="0"/>
                <a:cs typeface="Times New Roman" panose="02020603050405020304" pitchFamily="18" charset="0"/>
              </a:rPr>
              <a:t>3</a:t>
            </a:r>
            <a:r>
              <a:rPr lang="en-US" sz="2800" dirty="0">
                <a:solidFill>
                  <a:srgbClr val="000099"/>
                </a:solidFill>
                <a:latin typeface="Times New Roman" panose="02020603050405020304" pitchFamily="18" charset="0"/>
                <a:cs typeface="Times New Roman" panose="02020603050405020304" pitchFamily="18" charset="0"/>
              </a:rPr>
              <a:t> - 9</a:t>
            </a:r>
            <a:r>
              <a:rPr lang="en-US" sz="2800" i="1" dirty="0">
                <a:solidFill>
                  <a:srgbClr val="000099"/>
                </a:solidFill>
                <a:latin typeface="Times New Roman" panose="02020603050405020304" pitchFamily="18" charset="0"/>
                <a:cs typeface="Times New Roman" panose="02020603050405020304" pitchFamily="18" charset="0"/>
              </a:rPr>
              <a:t>t</a:t>
            </a:r>
            <a:r>
              <a:rPr lang="en-US" sz="2800" baseline="30000" dirty="0">
                <a:solidFill>
                  <a:srgbClr val="000099"/>
                </a:solidFill>
                <a:latin typeface="Times New Roman" panose="02020603050405020304" pitchFamily="18" charset="0"/>
                <a:cs typeface="Times New Roman" panose="02020603050405020304" pitchFamily="18" charset="0"/>
              </a:rPr>
              <a:t>2</a:t>
            </a:r>
            <a:r>
              <a:rPr lang="en-US" sz="2800" dirty="0">
                <a:solidFill>
                  <a:srgbClr val="000099"/>
                </a:solidFill>
                <a:latin typeface="Times New Roman" panose="02020603050405020304" pitchFamily="18" charset="0"/>
                <a:cs typeface="Times New Roman" panose="02020603050405020304" pitchFamily="18" charset="0"/>
              </a:rPr>
              <a:t> + 24</a:t>
            </a:r>
            <a:r>
              <a:rPr lang="en-US" sz="2800" i="1" dirty="0">
                <a:solidFill>
                  <a:srgbClr val="000099"/>
                </a:solidFill>
                <a:latin typeface="Times New Roman" panose="02020603050405020304" pitchFamily="18" charset="0"/>
                <a:cs typeface="Times New Roman" panose="02020603050405020304" pitchFamily="18" charset="0"/>
              </a:rPr>
              <a:t>t </a:t>
            </a:r>
            <a:r>
              <a:rPr lang="en-US" sz="2800" dirty="0">
                <a:solidFill>
                  <a:srgbClr val="000099"/>
                </a:solidFill>
                <a:latin typeface="Times New Roman" panose="02020603050405020304" pitchFamily="18" charset="0"/>
                <a:cs typeface="Times New Roman" panose="02020603050405020304" pitchFamily="18" charset="0"/>
              </a:rPr>
              <a:t>+ 4, </a:t>
            </a:r>
            <a:r>
              <a:rPr lang="en-US" sz="2800" i="1" dirty="0">
                <a:solidFill>
                  <a:srgbClr val="000099"/>
                </a:solidFill>
                <a:latin typeface="Times New Roman" panose="02020603050405020304" pitchFamily="18" charset="0"/>
                <a:cs typeface="Times New Roman" panose="02020603050405020304" pitchFamily="18" charset="0"/>
              </a:rPr>
              <a:t>t </a:t>
            </a:r>
            <a:r>
              <a:rPr lang="en-US" sz="2800" dirty="0">
                <a:solidFill>
                  <a:srgbClr val="000099"/>
                </a:solidFill>
                <a:latin typeface="Times New Roman" panose="02020603050405020304" pitchFamily="18" charset="0"/>
                <a:cs typeface="Times New Roman" panose="02020603050405020304" pitchFamily="18" charset="0"/>
              </a:rPr>
              <a:t>≥ 0.</a:t>
            </a:r>
          </a:p>
          <a:p>
            <a:pPr marL="514350" indent="-514350" algn="just">
              <a:lnSpc>
                <a:spcPct val="120000"/>
              </a:lnSpc>
              <a:spcBef>
                <a:spcPts val="600"/>
              </a:spcBef>
              <a:buFontTx/>
              <a:buAutoNum type="alphaLcPeriod"/>
              <a:defRPr/>
            </a:pPr>
            <a:r>
              <a:rPr lang="en-US" sz="2800" dirty="0">
                <a:solidFill>
                  <a:srgbClr val="000099"/>
                </a:solidFill>
                <a:latin typeface="Times New Roman" panose="02020603050405020304" pitchFamily="18" charset="0"/>
                <a:cs typeface="Times New Roman" panose="02020603050405020304" pitchFamily="18" charset="0"/>
              </a:rPr>
              <a:t>Find </a:t>
            </a:r>
            <a:r>
              <a:rPr lang="en-US" sz="2800" i="1" dirty="0">
                <a:solidFill>
                  <a:srgbClr val="000099"/>
                </a:solidFill>
                <a:latin typeface="Times New Roman" panose="02020603050405020304" pitchFamily="18" charset="0"/>
                <a:cs typeface="Times New Roman" panose="02020603050405020304" pitchFamily="18" charset="0"/>
              </a:rPr>
              <a:t>v</a:t>
            </a:r>
            <a:r>
              <a:rPr lang="en-US" sz="2800" dirty="0">
                <a:solidFill>
                  <a:srgbClr val="000099"/>
                </a:solidFill>
                <a:latin typeface="Times New Roman" panose="02020603050405020304" pitchFamily="18" charset="0"/>
                <a:cs typeface="Times New Roman" panose="02020603050405020304" pitchFamily="18" charset="0"/>
              </a:rPr>
              <a:t>(</a:t>
            </a:r>
            <a:r>
              <a:rPr lang="en-US" sz="2800" i="1" dirty="0">
                <a:solidFill>
                  <a:srgbClr val="000099"/>
                </a:solidFill>
                <a:latin typeface="Times New Roman" panose="02020603050405020304" pitchFamily="18" charset="0"/>
                <a:cs typeface="Times New Roman" panose="02020603050405020304" pitchFamily="18" charset="0"/>
              </a:rPr>
              <a:t>t</a:t>
            </a:r>
            <a:r>
              <a:rPr lang="en-US" sz="2800" dirty="0">
                <a:solidFill>
                  <a:srgbClr val="000099"/>
                </a:solidFill>
                <a:latin typeface="Times New Roman" panose="02020603050405020304" pitchFamily="18" charset="0"/>
                <a:cs typeface="Times New Roman" panose="02020603050405020304" pitchFamily="18" charset="0"/>
              </a:rPr>
              <a:t>).</a:t>
            </a:r>
          </a:p>
          <a:p>
            <a:pPr marL="514350" indent="-514350" algn="just">
              <a:lnSpc>
                <a:spcPct val="120000"/>
              </a:lnSpc>
              <a:spcBef>
                <a:spcPts val="600"/>
              </a:spcBef>
              <a:buFontTx/>
              <a:buAutoNum type="alphaLcPeriod"/>
              <a:defRPr/>
            </a:pPr>
            <a:r>
              <a:rPr lang="en-US" sz="2800" dirty="0">
                <a:solidFill>
                  <a:srgbClr val="000099"/>
                </a:solidFill>
                <a:latin typeface="Times New Roman" panose="02020603050405020304" pitchFamily="18" charset="0"/>
                <a:cs typeface="Times New Roman" panose="02020603050405020304" pitchFamily="18" charset="0"/>
              </a:rPr>
              <a:t>At what time(s) is the particle at rest?</a:t>
            </a:r>
          </a:p>
          <a:p>
            <a:pPr marL="514350" indent="-514350" algn="just">
              <a:lnSpc>
                <a:spcPct val="120000"/>
              </a:lnSpc>
              <a:spcBef>
                <a:spcPts val="600"/>
              </a:spcBef>
              <a:buFontTx/>
              <a:buAutoNum type="alphaLcPeriod"/>
              <a:defRPr/>
            </a:pPr>
            <a:r>
              <a:rPr lang="en-US" sz="2800" dirty="0">
                <a:solidFill>
                  <a:srgbClr val="000099"/>
                </a:solidFill>
                <a:latin typeface="Times New Roman" panose="02020603050405020304" pitchFamily="18" charset="0"/>
                <a:cs typeface="Times New Roman" panose="02020603050405020304" pitchFamily="18" charset="0"/>
              </a:rPr>
              <a:t>On what time intervals is the particle moving from left to right? From right to left?</a:t>
            </a:r>
          </a:p>
          <a:p>
            <a:pPr algn="just">
              <a:lnSpc>
                <a:spcPct val="120000"/>
              </a:lnSpc>
              <a:spcBef>
                <a:spcPts val="600"/>
              </a:spcBef>
              <a:defRPr/>
            </a:pPr>
            <a:r>
              <a:rPr lang="en-US" sz="2800" dirty="0">
                <a:solidFill>
                  <a:srgbClr val="000099"/>
                </a:solidFill>
                <a:latin typeface="Times New Roman" panose="02020603050405020304" pitchFamily="18" charset="0"/>
                <a:cs typeface="Times New Roman" panose="02020603050405020304" pitchFamily="18" charset="0"/>
              </a:rPr>
              <a:t/>
            </a:r>
            <a:br>
              <a:rPr lang="en-US" sz="2800" dirty="0">
                <a:solidFill>
                  <a:srgbClr val="000099"/>
                </a:solidFill>
                <a:latin typeface="Times New Roman" panose="02020603050405020304" pitchFamily="18" charset="0"/>
                <a:cs typeface="Times New Roman" panose="02020603050405020304" pitchFamily="18" charset="0"/>
              </a:rPr>
            </a:br>
            <a:r>
              <a:rPr lang="en-US" sz="2800" dirty="0">
                <a:solidFill>
                  <a:srgbClr val="000099"/>
                </a:solidFill>
                <a:latin typeface="Times New Roman" panose="02020603050405020304" pitchFamily="18" charset="0"/>
                <a:cs typeface="Times New Roman" panose="02020603050405020304" pitchFamily="18" charset="0"/>
              </a:rPr>
              <a:t/>
            </a:r>
            <a:br>
              <a:rPr lang="en-US" sz="2800" dirty="0">
                <a:solidFill>
                  <a:srgbClr val="000099"/>
                </a:solidFill>
                <a:latin typeface="Times New Roman" panose="02020603050405020304" pitchFamily="18" charset="0"/>
                <a:cs typeface="Times New Roman" panose="02020603050405020304" pitchFamily="18" charset="0"/>
              </a:rPr>
            </a:br>
            <a:endParaRPr lang="en-US" sz="2800" dirty="0">
              <a:solidFill>
                <a:srgbClr val="0000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613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0675" y="685800"/>
            <a:ext cx="8548688"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120000"/>
              </a:lnSpc>
              <a:spcBef>
                <a:spcPts val="600"/>
              </a:spcBef>
              <a:buClrTx/>
              <a:buSzTx/>
              <a:buFontTx/>
              <a:buNone/>
            </a:pPr>
            <a:r>
              <a:rPr lang="en-US" sz="2800" b="1">
                <a:solidFill>
                  <a:srgbClr val="FF0000"/>
                </a:solidFill>
                <a:latin typeface="Times New Roman" panose="02020603050405020304" pitchFamily="18" charset="0"/>
                <a:cs typeface="Times New Roman" panose="02020603050405020304" pitchFamily="18" charset="0"/>
              </a:rPr>
              <a:t>Solution</a:t>
            </a:r>
            <a:r>
              <a:rPr lang="en-US" sz="2800" b="1">
                <a:solidFill>
                  <a:srgbClr val="000099"/>
                </a:solidFill>
                <a:latin typeface="Times New Roman" panose="02020603050405020304" pitchFamily="18" charset="0"/>
                <a:cs typeface="Times New Roman" panose="02020603050405020304" pitchFamily="18" charset="0"/>
              </a:rPr>
              <a:t/>
            </a:r>
            <a:br>
              <a:rPr lang="en-US" sz="2800" b="1">
                <a:solidFill>
                  <a:srgbClr val="000099"/>
                </a:solidFill>
                <a:latin typeface="Times New Roman" panose="02020603050405020304" pitchFamily="18" charset="0"/>
                <a:cs typeface="Times New Roman" panose="02020603050405020304" pitchFamily="18" charset="0"/>
              </a:rPr>
            </a:br>
            <a:r>
              <a:rPr lang="en-US" sz="2800">
                <a:solidFill>
                  <a:srgbClr val="000099"/>
                </a:solidFill>
                <a:latin typeface="Times New Roman" panose="02020603050405020304" pitchFamily="18" charset="0"/>
                <a:cs typeface="Times New Roman" panose="02020603050405020304" pitchFamily="18" charset="0"/>
              </a:rPr>
              <a:t>a. The velocity is the derivative of the position function: </a:t>
            </a:r>
            <a:r>
              <a:rPr lang="en-US" sz="2800" i="1">
                <a:solidFill>
                  <a:srgbClr val="000099"/>
                </a:solidFill>
                <a:latin typeface="Times New Roman" panose="02020603050405020304" pitchFamily="18" charset="0"/>
                <a:cs typeface="Times New Roman" panose="02020603050405020304" pitchFamily="18" charset="0"/>
              </a:rPr>
              <a:t>v</a:t>
            </a:r>
            <a:r>
              <a:rPr lang="en-US" sz="2800">
                <a:solidFill>
                  <a:srgbClr val="000099"/>
                </a:solidFill>
                <a:latin typeface="Times New Roman" panose="02020603050405020304" pitchFamily="18" charset="0"/>
                <a:cs typeface="Times New Roman" panose="02020603050405020304" pitchFamily="18" charset="0"/>
              </a:rPr>
              <a:t>(</a:t>
            </a:r>
            <a:r>
              <a:rPr lang="en-US" sz="2800" i="1">
                <a:solidFill>
                  <a:srgbClr val="000099"/>
                </a:solidFill>
                <a:latin typeface="Times New Roman" panose="02020603050405020304" pitchFamily="18" charset="0"/>
                <a:cs typeface="Times New Roman" panose="02020603050405020304" pitchFamily="18" charset="0"/>
              </a:rPr>
              <a:t>t</a:t>
            </a:r>
            <a:r>
              <a:rPr lang="en-US" sz="2800">
                <a:solidFill>
                  <a:srgbClr val="000099"/>
                </a:solidFill>
                <a:latin typeface="Times New Roman" panose="02020603050405020304" pitchFamily="18" charset="0"/>
                <a:cs typeface="Times New Roman" panose="02020603050405020304" pitchFamily="18" charset="0"/>
              </a:rPr>
              <a:t>) = </a:t>
            </a:r>
            <a:r>
              <a:rPr lang="en-US" sz="2800" i="1">
                <a:solidFill>
                  <a:srgbClr val="000099"/>
                </a:solidFill>
                <a:latin typeface="Times New Roman" panose="02020603050405020304" pitchFamily="18" charset="0"/>
                <a:cs typeface="Times New Roman" panose="02020603050405020304" pitchFamily="18" charset="0"/>
              </a:rPr>
              <a:t>s</a:t>
            </a:r>
            <a:r>
              <a:rPr lang="en-US" sz="2800">
                <a:solidFill>
                  <a:srgbClr val="000099"/>
                </a:solidFill>
                <a:latin typeface="Times New Roman" panose="02020603050405020304" pitchFamily="18" charset="0"/>
                <a:cs typeface="Times New Roman" panose="02020603050405020304" pitchFamily="18" charset="0"/>
              </a:rPr>
              <a:t>′ (</a:t>
            </a:r>
            <a:r>
              <a:rPr lang="en-US" sz="2800" i="1">
                <a:solidFill>
                  <a:srgbClr val="000099"/>
                </a:solidFill>
                <a:latin typeface="Times New Roman" panose="02020603050405020304" pitchFamily="18" charset="0"/>
                <a:cs typeface="Times New Roman" panose="02020603050405020304" pitchFamily="18" charset="0"/>
              </a:rPr>
              <a:t>t</a:t>
            </a:r>
            <a:r>
              <a:rPr lang="en-US" sz="2800">
                <a:solidFill>
                  <a:srgbClr val="000099"/>
                </a:solidFill>
                <a:latin typeface="Times New Roman" panose="02020603050405020304" pitchFamily="18" charset="0"/>
                <a:cs typeface="Times New Roman" panose="02020603050405020304" pitchFamily="18" charset="0"/>
              </a:rPr>
              <a:t>) = 3</a:t>
            </a:r>
            <a:r>
              <a:rPr lang="en-US" sz="2800" i="1">
                <a:solidFill>
                  <a:srgbClr val="000099"/>
                </a:solidFill>
                <a:latin typeface="Times New Roman" panose="02020603050405020304" pitchFamily="18" charset="0"/>
                <a:cs typeface="Times New Roman" panose="02020603050405020304" pitchFamily="18" charset="0"/>
              </a:rPr>
              <a:t>t</a:t>
            </a:r>
            <a:r>
              <a:rPr lang="en-US" sz="2800" baseline="30000">
                <a:solidFill>
                  <a:srgbClr val="000099"/>
                </a:solidFill>
                <a:latin typeface="Times New Roman" panose="02020603050405020304" pitchFamily="18" charset="0"/>
                <a:cs typeface="Times New Roman" panose="02020603050405020304" pitchFamily="18" charset="0"/>
              </a:rPr>
              <a:t>2</a:t>
            </a:r>
            <a:r>
              <a:rPr lang="en-US" sz="2800">
                <a:solidFill>
                  <a:srgbClr val="000099"/>
                </a:solidFill>
                <a:latin typeface="Times New Roman" panose="02020603050405020304" pitchFamily="18" charset="0"/>
                <a:cs typeface="Times New Roman" panose="02020603050405020304" pitchFamily="18" charset="0"/>
              </a:rPr>
              <a:t> - 18</a:t>
            </a:r>
            <a:r>
              <a:rPr lang="en-US" sz="2800" i="1">
                <a:solidFill>
                  <a:srgbClr val="000099"/>
                </a:solidFill>
                <a:latin typeface="Times New Roman" panose="02020603050405020304" pitchFamily="18" charset="0"/>
                <a:cs typeface="Times New Roman" panose="02020603050405020304" pitchFamily="18" charset="0"/>
              </a:rPr>
              <a:t>t </a:t>
            </a:r>
            <a:r>
              <a:rPr lang="en-US" sz="2800">
                <a:solidFill>
                  <a:srgbClr val="000099"/>
                </a:solidFill>
                <a:latin typeface="Times New Roman" panose="02020603050405020304" pitchFamily="18" charset="0"/>
                <a:cs typeface="Times New Roman" panose="02020603050405020304" pitchFamily="18" charset="0"/>
              </a:rPr>
              <a:t>+ 24.</a:t>
            </a:r>
          </a:p>
          <a:p>
            <a:pPr>
              <a:lnSpc>
                <a:spcPct val="120000"/>
              </a:lnSpc>
              <a:spcBef>
                <a:spcPts val="600"/>
              </a:spcBef>
              <a:buClrTx/>
              <a:buSzTx/>
              <a:buFontTx/>
              <a:buNone/>
            </a:pPr>
            <a:endParaRPr lang="en-US" sz="2800">
              <a:solidFill>
                <a:srgbClr val="000099"/>
              </a:solidFill>
              <a:latin typeface="Times New Roman" panose="02020603050405020304" pitchFamily="18" charset="0"/>
              <a:cs typeface="Times New Roman" panose="02020603050405020304" pitchFamily="18" charset="0"/>
            </a:endParaRPr>
          </a:p>
          <a:p>
            <a:pPr>
              <a:lnSpc>
                <a:spcPct val="120000"/>
              </a:lnSpc>
              <a:spcBef>
                <a:spcPts val="600"/>
              </a:spcBef>
              <a:buClrTx/>
              <a:buSzTx/>
              <a:buFontTx/>
              <a:buNone/>
            </a:pPr>
            <a:r>
              <a:rPr lang="en-US" sz="2800">
                <a:solidFill>
                  <a:srgbClr val="000099"/>
                </a:solidFill>
                <a:latin typeface="Times New Roman" panose="02020603050405020304" pitchFamily="18" charset="0"/>
                <a:cs typeface="Times New Roman" panose="02020603050405020304" pitchFamily="18" charset="0"/>
              </a:rPr>
              <a:t>b. The particle is at rest when </a:t>
            </a:r>
            <a:r>
              <a:rPr lang="en-US" sz="2800" i="1">
                <a:solidFill>
                  <a:srgbClr val="000099"/>
                </a:solidFill>
                <a:latin typeface="Times New Roman" panose="02020603050405020304" pitchFamily="18" charset="0"/>
                <a:cs typeface="Times New Roman" panose="02020603050405020304" pitchFamily="18" charset="0"/>
              </a:rPr>
              <a:t>v</a:t>
            </a:r>
            <a:r>
              <a:rPr lang="en-US" sz="2800">
                <a:solidFill>
                  <a:srgbClr val="000099"/>
                </a:solidFill>
                <a:latin typeface="Times New Roman" panose="02020603050405020304" pitchFamily="18" charset="0"/>
                <a:cs typeface="Times New Roman" panose="02020603050405020304" pitchFamily="18" charset="0"/>
              </a:rPr>
              <a:t>(</a:t>
            </a:r>
            <a:r>
              <a:rPr lang="en-US" sz="2800" i="1">
                <a:solidFill>
                  <a:srgbClr val="000099"/>
                </a:solidFill>
                <a:latin typeface="Times New Roman" panose="02020603050405020304" pitchFamily="18" charset="0"/>
                <a:cs typeface="Times New Roman" panose="02020603050405020304" pitchFamily="18" charset="0"/>
              </a:rPr>
              <a:t>t</a:t>
            </a:r>
            <a:r>
              <a:rPr lang="en-US" sz="2800">
                <a:solidFill>
                  <a:srgbClr val="000099"/>
                </a:solidFill>
                <a:latin typeface="Times New Roman" panose="02020603050405020304" pitchFamily="18" charset="0"/>
                <a:cs typeface="Times New Roman" panose="02020603050405020304" pitchFamily="18" charset="0"/>
              </a:rPr>
              <a:t>) = 0, so set </a:t>
            </a:r>
          </a:p>
          <a:p>
            <a:pPr algn="ctr">
              <a:lnSpc>
                <a:spcPct val="120000"/>
              </a:lnSpc>
              <a:spcBef>
                <a:spcPts val="600"/>
              </a:spcBef>
              <a:buClrTx/>
              <a:buSzTx/>
              <a:buFontTx/>
              <a:buNone/>
            </a:pPr>
            <a:r>
              <a:rPr lang="en-US" sz="2800">
                <a:solidFill>
                  <a:srgbClr val="000099"/>
                </a:solidFill>
                <a:latin typeface="Times New Roman" panose="02020603050405020304" pitchFamily="18" charset="0"/>
                <a:cs typeface="Times New Roman" panose="02020603050405020304" pitchFamily="18" charset="0"/>
              </a:rPr>
              <a:t>3</a:t>
            </a:r>
            <a:r>
              <a:rPr lang="en-US" sz="2800" i="1">
                <a:solidFill>
                  <a:srgbClr val="000099"/>
                </a:solidFill>
                <a:latin typeface="Times New Roman" panose="02020603050405020304" pitchFamily="18" charset="0"/>
                <a:cs typeface="Times New Roman" panose="02020603050405020304" pitchFamily="18" charset="0"/>
              </a:rPr>
              <a:t>t</a:t>
            </a:r>
            <a:r>
              <a:rPr lang="en-US" sz="2800" baseline="30000">
                <a:solidFill>
                  <a:srgbClr val="000099"/>
                </a:solidFill>
                <a:latin typeface="Times New Roman" panose="02020603050405020304" pitchFamily="18" charset="0"/>
                <a:cs typeface="Times New Roman" panose="02020603050405020304" pitchFamily="18" charset="0"/>
              </a:rPr>
              <a:t>2</a:t>
            </a:r>
            <a:r>
              <a:rPr lang="en-US" sz="2800">
                <a:solidFill>
                  <a:srgbClr val="000099"/>
                </a:solidFill>
                <a:latin typeface="Times New Roman" panose="02020603050405020304" pitchFamily="18" charset="0"/>
                <a:cs typeface="Times New Roman" panose="02020603050405020304" pitchFamily="18" charset="0"/>
              </a:rPr>
              <a:t> - 18</a:t>
            </a:r>
            <a:r>
              <a:rPr lang="en-US" sz="2800" i="1">
                <a:solidFill>
                  <a:srgbClr val="000099"/>
                </a:solidFill>
                <a:latin typeface="Times New Roman" panose="02020603050405020304" pitchFamily="18" charset="0"/>
                <a:cs typeface="Times New Roman" panose="02020603050405020304" pitchFamily="18" charset="0"/>
              </a:rPr>
              <a:t>t </a:t>
            </a:r>
            <a:r>
              <a:rPr lang="en-US" sz="2800">
                <a:solidFill>
                  <a:srgbClr val="000099"/>
                </a:solidFill>
                <a:latin typeface="Times New Roman" panose="02020603050405020304" pitchFamily="18" charset="0"/>
                <a:cs typeface="Times New Roman" panose="02020603050405020304" pitchFamily="18" charset="0"/>
              </a:rPr>
              <a:t>+ 24 = 0 </a:t>
            </a:r>
            <a:r>
              <a:rPr lang="en-US" sz="28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t=2, t=4</a:t>
            </a:r>
            <a:r>
              <a:rPr lang="en-US" sz="2800">
                <a:solidFill>
                  <a:srgbClr val="000099"/>
                </a:solidFill>
                <a:latin typeface="Times New Roman" panose="02020603050405020304" pitchFamily="18" charset="0"/>
                <a:cs typeface="Times New Roman" panose="02020603050405020304" pitchFamily="18" charset="0"/>
              </a:rPr>
              <a:t>. </a:t>
            </a:r>
          </a:p>
          <a:p>
            <a:pPr>
              <a:lnSpc>
                <a:spcPct val="120000"/>
              </a:lnSpc>
              <a:spcBef>
                <a:spcPts val="600"/>
              </a:spcBef>
              <a:buClrTx/>
              <a:buSzTx/>
              <a:buFontTx/>
              <a:buNone/>
            </a:pPr>
            <a:r>
              <a:rPr lang="en-US" sz="2800">
                <a:solidFill>
                  <a:srgbClr val="000099"/>
                </a:solidFill>
                <a:latin typeface="Times New Roman" panose="02020603050405020304" pitchFamily="18" charset="0"/>
                <a:cs typeface="Times New Roman" panose="02020603050405020304" pitchFamily="18" charset="0"/>
              </a:rPr>
              <a:t>we find that the particle is at rest at </a:t>
            </a:r>
            <a:r>
              <a:rPr lang="en-US" sz="2800" i="1">
                <a:solidFill>
                  <a:srgbClr val="000099"/>
                </a:solidFill>
                <a:latin typeface="Times New Roman" panose="02020603050405020304" pitchFamily="18" charset="0"/>
                <a:cs typeface="Times New Roman" panose="02020603050405020304" pitchFamily="18" charset="0"/>
              </a:rPr>
              <a:t>t </a:t>
            </a:r>
            <a:r>
              <a:rPr lang="en-US" sz="2800">
                <a:solidFill>
                  <a:srgbClr val="000099"/>
                </a:solidFill>
                <a:latin typeface="Times New Roman" panose="02020603050405020304" pitchFamily="18" charset="0"/>
                <a:cs typeface="Times New Roman" panose="02020603050405020304" pitchFamily="18" charset="0"/>
              </a:rPr>
              <a:t>= 2 and </a:t>
            </a:r>
            <a:r>
              <a:rPr lang="en-US" sz="2800" i="1">
                <a:solidFill>
                  <a:srgbClr val="000099"/>
                </a:solidFill>
                <a:latin typeface="Times New Roman" panose="02020603050405020304" pitchFamily="18" charset="0"/>
                <a:cs typeface="Times New Roman" panose="02020603050405020304" pitchFamily="18" charset="0"/>
              </a:rPr>
              <a:t>t </a:t>
            </a:r>
            <a:r>
              <a:rPr lang="en-US" sz="2800">
                <a:solidFill>
                  <a:srgbClr val="000099"/>
                </a:solidFill>
                <a:latin typeface="Times New Roman" panose="02020603050405020304" pitchFamily="18" charset="0"/>
                <a:cs typeface="Times New Roman" panose="02020603050405020304" pitchFamily="18" charset="0"/>
              </a:rPr>
              <a:t>= 4. </a:t>
            </a:r>
            <a:br>
              <a:rPr lang="en-US" sz="2800">
                <a:solidFill>
                  <a:srgbClr val="000099"/>
                </a:solidFill>
                <a:latin typeface="Times New Roman" panose="02020603050405020304" pitchFamily="18" charset="0"/>
                <a:cs typeface="Times New Roman" panose="02020603050405020304" pitchFamily="18" charset="0"/>
              </a:rPr>
            </a:br>
            <a:endParaRPr lang="en-US" sz="2800">
              <a:solidFill>
                <a:srgbClr val="0000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118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ChangeArrowheads="1"/>
          </p:cNvSpPr>
          <p:nvPr/>
        </p:nvSpPr>
        <p:spPr bwMode="auto">
          <a:xfrm>
            <a:off x="320675" y="685800"/>
            <a:ext cx="854868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120000"/>
              </a:lnSpc>
              <a:spcBef>
                <a:spcPts val="600"/>
              </a:spcBef>
              <a:buClrTx/>
              <a:buSzTx/>
              <a:buFontTx/>
              <a:buNone/>
            </a:pPr>
            <a:r>
              <a:rPr lang="en-US" sz="2800" b="1">
                <a:solidFill>
                  <a:srgbClr val="FF0000"/>
                </a:solidFill>
                <a:latin typeface="Times New Roman" panose="02020603050405020304" pitchFamily="18" charset="0"/>
                <a:cs typeface="Times New Roman" panose="02020603050405020304" pitchFamily="18" charset="0"/>
              </a:rPr>
              <a:t>Solution</a:t>
            </a:r>
            <a:r>
              <a:rPr lang="en-US" sz="2800" b="1">
                <a:solidFill>
                  <a:srgbClr val="000099"/>
                </a:solidFill>
                <a:latin typeface="Times New Roman" panose="02020603050405020304" pitchFamily="18" charset="0"/>
                <a:cs typeface="Times New Roman" panose="02020603050405020304" pitchFamily="18" charset="0"/>
              </a:rPr>
              <a:t/>
            </a:r>
            <a:br>
              <a:rPr lang="en-US" sz="2800" b="1">
                <a:solidFill>
                  <a:srgbClr val="000099"/>
                </a:solidFill>
                <a:latin typeface="Times New Roman" panose="02020603050405020304" pitchFamily="18" charset="0"/>
                <a:cs typeface="Times New Roman" panose="02020603050405020304" pitchFamily="18" charset="0"/>
              </a:rPr>
            </a:br>
            <a:r>
              <a:rPr lang="en-US" sz="2800" b="1">
                <a:solidFill>
                  <a:srgbClr val="000099"/>
                </a:solidFill>
                <a:latin typeface="Times New Roman" panose="02020603050405020304" pitchFamily="18" charset="0"/>
                <a:cs typeface="Times New Roman" panose="02020603050405020304" pitchFamily="18" charset="0"/>
              </a:rPr>
              <a:t>c. </a:t>
            </a:r>
            <a:r>
              <a:rPr lang="en-US" sz="2800">
                <a:solidFill>
                  <a:srgbClr val="000099"/>
                </a:solidFill>
                <a:latin typeface="Times New Roman" panose="02020603050405020304" pitchFamily="18" charset="0"/>
                <a:cs typeface="Times New Roman" panose="02020603050405020304" pitchFamily="18" charset="0"/>
              </a:rPr>
              <a:t>The particle is moving from left to right when </a:t>
            </a:r>
            <a:r>
              <a:rPr lang="en-US" sz="2800" i="1">
                <a:solidFill>
                  <a:srgbClr val="000099"/>
                </a:solidFill>
                <a:latin typeface="Times New Roman" panose="02020603050405020304" pitchFamily="18" charset="0"/>
                <a:cs typeface="Times New Roman" panose="02020603050405020304" pitchFamily="18" charset="0"/>
              </a:rPr>
              <a:t>v</a:t>
            </a:r>
            <a:r>
              <a:rPr lang="en-US" sz="2800">
                <a:solidFill>
                  <a:srgbClr val="000099"/>
                </a:solidFill>
                <a:latin typeface="Times New Roman" panose="02020603050405020304" pitchFamily="18" charset="0"/>
                <a:cs typeface="Times New Roman" panose="02020603050405020304" pitchFamily="18" charset="0"/>
              </a:rPr>
              <a:t>(</a:t>
            </a:r>
            <a:r>
              <a:rPr lang="en-US" sz="2800" i="1">
                <a:solidFill>
                  <a:srgbClr val="000099"/>
                </a:solidFill>
                <a:latin typeface="Times New Roman" panose="02020603050405020304" pitchFamily="18" charset="0"/>
                <a:cs typeface="Times New Roman" panose="02020603050405020304" pitchFamily="18" charset="0"/>
              </a:rPr>
              <a:t>t</a:t>
            </a:r>
            <a:r>
              <a:rPr lang="en-US" sz="2800">
                <a:solidFill>
                  <a:srgbClr val="000099"/>
                </a:solidFill>
                <a:latin typeface="Times New Roman" panose="02020603050405020304" pitchFamily="18" charset="0"/>
                <a:cs typeface="Times New Roman" panose="02020603050405020304" pitchFamily="18" charset="0"/>
              </a:rPr>
              <a:t>) &gt; 0 and from right to left when </a:t>
            </a:r>
            <a:r>
              <a:rPr lang="en-US" sz="2800" i="1">
                <a:solidFill>
                  <a:srgbClr val="000099"/>
                </a:solidFill>
                <a:latin typeface="Times New Roman" panose="02020603050405020304" pitchFamily="18" charset="0"/>
                <a:cs typeface="Times New Roman" panose="02020603050405020304" pitchFamily="18" charset="0"/>
              </a:rPr>
              <a:t>v</a:t>
            </a:r>
            <a:r>
              <a:rPr lang="en-US" sz="2800">
                <a:solidFill>
                  <a:srgbClr val="000099"/>
                </a:solidFill>
                <a:latin typeface="Times New Roman" panose="02020603050405020304" pitchFamily="18" charset="0"/>
                <a:cs typeface="Times New Roman" panose="02020603050405020304" pitchFamily="18" charset="0"/>
              </a:rPr>
              <a:t>(</a:t>
            </a:r>
            <a:r>
              <a:rPr lang="en-US" sz="2800" i="1">
                <a:solidFill>
                  <a:srgbClr val="000099"/>
                </a:solidFill>
                <a:latin typeface="Times New Roman" panose="02020603050405020304" pitchFamily="18" charset="0"/>
                <a:cs typeface="Times New Roman" panose="02020603050405020304" pitchFamily="18" charset="0"/>
              </a:rPr>
              <a:t>t</a:t>
            </a:r>
            <a:r>
              <a:rPr lang="en-US" sz="2800">
                <a:solidFill>
                  <a:srgbClr val="000099"/>
                </a:solidFill>
                <a:latin typeface="Times New Roman" panose="02020603050405020304" pitchFamily="18" charset="0"/>
                <a:cs typeface="Times New Roman" panose="02020603050405020304" pitchFamily="18" charset="0"/>
              </a:rPr>
              <a:t>) &lt; 0. </a:t>
            </a:r>
          </a:p>
        </p:txBody>
      </p:sp>
      <p:sp>
        <p:nvSpPr>
          <p:cNvPr id="3" name="Rectangle 2"/>
          <p:cNvSpPr>
            <a:spLocks noChangeArrowheads="1"/>
          </p:cNvSpPr>
          <p:nvPr/>
        </p:nvSpPr>
        <p:spPr bwMode="auto">
          <a:xfrm>
            <a:off x="306388" y="2743200"/>
            <a:ext cx="85502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120000"/>
              </a:lnSpc>
              <a:spcBef>
                <a:spcPts val="600"/>
              </a:spcBef>
              <a:buClrTx/>
              <a:buSzTx/>
              <a:buFontTx/>
              <a:buNone/>
            </a:pPr>
            <a:r>
              <a:rPr lang="en-US" sz="2800">
                <a:solidFill>
                  <a:srgbClr val="000099"/>
                </a:solidFill>
                <a:latin typeface="Times New Roman" panose="02020603050405020304" pitchFamily="18" charset="0"/>
                <a:cs typeface="Times New Roman" panose="02020603050405020304" pitchFamily="18" charset="0"/>
              </a:rPr>
              <a:t>3</a:t>
            </a:r>
            <a:r>
              <a:rPr lang="en-US" sz="2800" i="1">
                <a:solidFill>
                  <a:srgbClr val="000099"/>
                </a:solidFill>
                <a:latin typeface="Times New Roman" panose="02020603050405020304" pitchFamily="18" charset="0"/>
                <a:cs typeface="Times New Roman" panose="02020603050405020304" pitchFamily="18" charset="0"/>
              </a:rPr>
              <a:t>t</a:t>
            </a:r>
            <a:r>
              <a:rPr lang="en-US" sz="2800" baseline="30000">
                <a:solidFill>
                  <a:srgbClr val="000099"/>
                </a:solidFill>
                <a:latin typeface="Times New Roman" panose="02020603050405020304" pitchFamily="18" charset="0"/>
                <a:cs typeface="Times New Roman" panose="02020603050405020304" pitchFamily="18" charset="0"/>
              </a:rPr>
              <a:t>2</a:t>
            </a:r>
            <a:r>
              <a:rPr lang="en-US" sz="2800">
                <a:solidFill>
                  <a:srgbClr val="000099"/>
                </a:solidFill>
                <a:latin typeface="Times New Roman" panose="02020603050405020304" pitchFamily="18" charset="0"/>
                <a:cs typeface="Times New Roman" panose="02020603050405020304" pitchFamily="18" charset="0"/>
              </a:rPr>
              <a:t> - 18</a:t>
            </a:r>
            <a:r>
              <a:rPr lang="en-US" sz="2800" i="1">
                <a:solidFill>
                  <a:srgbClr val="000099"/>
                </a:solidFill>
                <a:latin typeface="Times New Roman" panose="02020603050405020304" pitchFamily="18" charset="0"/>
                <a:cs typeface="Times New Roman" panose="02020603050405020304" pitchFamily="18" charset="0"/>
              </a:rPr>
              <a:t>t </a:t>
            </a:r>
            <a:r>
              <a:rPr lang="en-US" sz="2800">
                <a:solidFill>
                  <a:srgbClr val="000099"/>
                </a:solidFill>
                <a:latin typeface="Times New Roman" panose="02020603050405020304" pitchFamily="18" charset="0"/>
                <a:cs typeface="Times New Roman" panose="02020603050405020304" pitchFamily="18" charset="0"/>
              </a:rPr>
              <a:t>+ 24 &gt; 0 on [0, 2) ∪ (4, +∞), </a:t>
            </a:r>
          </a:p>
          <a:p>
            <a:pPr>
              <a:lnSpc>
                <a:spcPct val="120000"/>
              </a:lnSpc>
              <a:spcBef>
                <a:spcPts val="600"/>
              </a:spcBef>
              <a:buClrTx/>
              <a:buSzTx/>
              <a:buFontTx/>
              <a:buNone/>
            </a:pPr>
            <a:r>
              <a:rPr lang="en-US" sz="2800">
                <a:solidFill>
                  <a:srgbClr val="000099"/>
                </a:solidFill>
                <a:latin typeface="Times New Roman" panose="02020603050405020304" pitchFamily="18" charset="0"/>
                <a:cs typeface="Times New Roman" panose="02020603050405020304" pitchFamily="18" charset="0"/>
              </a:rPr>
              <a:t>the particle is moving from left to right on these intervals.</a:t>
            </a:r>
          </a:p>
          <a:p>
            <a:pPr algn="ctr">
              <a:lnSpc>
                <a:spcPct val="120000"/>
              </a:lnSpc>
              <a:spcBef>
                <a:spcPts val="600"/>
              </a:spcBef>
              <a:buClrTx/>
              <a:buSzTx/>
              <a:buFontTx/>
              <a:buNone/>
            </a:pPr>
            <a:r>
              <a:rPr lang="en-US" sz="2800">
                <a:solidFill>
                  <a:srgbClr val="000099"/>
                </a:solidFill>
                <a:latin typeface="Times New Roman" panose="02020603050405020304" pitchFamily="18" charset="0"/>
                <a:cs typeface="Times New Roman" panose="02020603050405020304" pitchFamily="18" charset="0"/>
              </a:rPr>
              <a:t>3</a:t>
            </a:r>
            <a:r>
              <a:rPr lang="en-US" sz="2800" i="1">
                <a:solidFill>
                  <a:srgbClr val="000099"/>
                </a:solidFill>
                <a:latin typeface="Times New Roman" panose="02020603050405020304" pitchFamily="18" charset="0"/>
                <a:cs typeface="Times New Roman" panose="02020603050405020304" pitchFamily="18" charset="0"/>
              </a:rPr>
              <a:t>t</a:t>
            </a:r>
            <a:r>
              <a:rPr lang="en-US" sz="2800" baseline="30000">
                <a:solidFill>
                  <a:srgbClr val="000099"/>
                </a:solidFill>
                <a:latin typeface="Times New Roman" panose="02020603050405020304" pitchFamily="18" charset="0"/>
                <a:cs typeface="Times New Roman" panose="02020603050405020304" pitchFamily="18" charset="0"/>
              </a:rPr>
              <a:t>2</a:t>
            </a:r>
            <a:r>
              <a:rPr lang="en-US" sz="2800">
                <a:solidFill>
                  <a:srgbClr val="000099"/>
                </a:solidFill>
                <a:latin typeface="Times New Roman" panose="02020603050405020304" pitchFamily="18" charset="0"/>
                <a:cs typeface="Times New Roman" panose="02020603050405020304" pitchFamily="18" charset="0"/>
              </a:rPr>
              <a:t> - 18</a:t>
            </a:r>
            <a:r>
              <a:rPr lang="en-US" sz="2800" i="1">
                <a:solidFill>
                  <a:srgbClr val="000099"/>
                </a:solidFill>
                <a:latin typeface="Times New Roman" panose="02020603050405020304" pitchFamily="18" charset="0"/>
                <a:cs typeface="Times New Roman" panose="02020603050405020304" pitchFamily="18" charset="0"/>
              </a:rPr>
              <a:t>t </a:t>
            </a:r>
            <a:r>
              <a:rPr lang="en-US" sz="2800">
                <a:solidFill>
                  <a:srgbClr val="000099"/>
                </a:solidFill>
                <a:latin typeface="Times New Roman" panose="02020603050405020304" pitchFamily="18" charset="0"/>
                <a:cs typeface="Times New Roman" panose="02020603050405020304" pitchFamily="18" charset="0"/>
              </a:rPr>
              <a:t>+ 24 &lt; 0 on (2, 4), </a:t>
            </a:r>
          </a:p>
          <a:p>
            <a:pPr>
              <a:lnSpc>
                <a:spcPct val="120000"/>
              </a:lnSpc>
              <a:spcBef>
                <a:spcPts val="600"/>
              </a:spcBef>
              <a:buClrTx/>
              <a:buSzTx/>
              <a:buFontTx/>
              <a:buNone/>
            </a:pPr>
            <a:r>
              <a:rPr lang="en-US" sz="2800">
                <a:solidFill>
                  <a:srgbClr val="000099"/>
                </a:solidFill>
                <a:latin typeface="Times New Roman" panose="02020603050405020304" pitchFamily="18" charset="0"/>
                <a:cs typeface="Times New Roman" panose="02020603050405020304" pitchFamily="18" charset="0"/>
              </a:rPr>
              <a:t>the particle is moving from right to left on this interval.</a:t>
            </a:r>
          </a:p>
        </p:txBody>
      </p:sp>
    </p:spTree>
    <p:extLst>
      <p:ext uri="{BB962C8B-B14F-4D97-AF65-F5344CB8AC3E}">
        <p14:creationId xmlns:p14="http://schemas.microsoft.com/office/powerpoint/2010/main" val="321298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idx="1"/>
          </p:nvPr>
        </p:nvSpPr>
        <p:spPr>
          <a:xfrm>
            <a:off x="228600" y="1284288"/>
            <a:ext cx="8650288" cy="2017712"/>
          </a:xfrm>
          <a:solidFill>
            <a:srgbClr val="FFFFFF"/>
          </a:solidFill>
          <a:ln>
            <a:solidFill>
              <a:srgbClr val="000000"/>
            </a:solidFill>
            <a:miter lim="800000"/>
            <a:headEnd/>
            <a:tailEnd/>
          </a:ln>
        </p:spPr>
        <p:txBody>
          <a:bodyPr/>
          <a:lstStyle/>
          <a:p>
            <a:pPr algn="just" eaLnBrk="1" hangingPunct="1">
              <a:lnSpc>
                <a:spcPct val="125000"/>
              </a:lnSpc>
              <a:spcBef>
                <a:spcPct val="60000"/>
              </a:spcBef>
              <a:buFontTx/>
              <a:buNone/>
            </a:pPr>
            <a:r>
              <a:rPr lang="en-US" altLang="en-US" sz="2400" dirty="0" smtClean="0">
                <a:solidFill>
                  <a:srgbClr val="0000FF"/>
                </a:solidFill>
                <a:latin typeface="Times New Roman" panose="02020603050405020304" pitchFamily="18" charset="0"/>
                <a:cs typeface="Times New Roman" panose="02020603050405020304" pitchFamily="18" charset="0"/>
              </a:rPr>
              <a:t>Let </a:t>
            </a:r>
            <a:r>
              <a:rPr lang="en-US" altLang="en-US" sz="2400" i="1" dirty="0" smtClean="0">
                <a:solidFill>
                  <a:srgbClr val="0000FF"/>
                </a:solidFill>
                <a:latin typeface="Times New Roman" panose="02020603050405020304" pitchFamily="18" charset="0"/>
                <a:cs typeface="Times New Roman" panose="02020603050405020304" pitchFamily="18" charset="0"/>
              </a:rPr>
              <a:t>D</a:t>
            </a:r>
            <a:r>
              <a:rPr lang="en-US" altLang="en-US" sz="2400" dirty="0" smtClean="0">
                <a:solidFill>
                  <a:srgbClr val="0000FF"/>
                </a:solidFill>
                <a:latin typeface="Times New Roman" panose="02020603050405020304" pitchFamily="18" charset="0"/>
                <a:cs typeface="Times New Roman" panose="02020603050405020304" pitchFamily="18" charset="0"/>
              </a:rPr>
              <a:t>(</a:t>
            </a:r>
            <a:r>
              <a:rPr lang="en-US" altLang="en-US" sz="2400" i="1" dirty="0" smtClean="0">
                <a:solidFill>
                  <a:srgbClr val="0000FF"/>
                </a:solidFill>
                <a:latin typeface="Times New Roman" panose="02020603050405020304" pitchFamily="18" charset="0"/>
                <a:cs typeface="Times New Roman" panose="02020603050405020304" pitchFamily="18" charset="0"/>
              </a:rPr>
              <a:t>t</a:t>
            </a:r>
            <a:r>
              <a:rPr lang="en-US" altLang="en-US" sz="2400" dirty="0" smtClean="0">
                <a:solidFill>
                  <a:srgbClr val="0000FF"/>
                </a:solidFill>
                <a:latin typeface="Times New Roman" panose="02020603050405020304" pitchFamily="18" charset="0"/>
                <a:cs typeface="Times New Roman" panose="02020603050405020304" pitchFamily="18" charset="0"/>
              </a:rPr>
              <a:t>) be the US national debt at time </a:t>
            </a:r>
            <a:r>
              <a:rPr lang="en-US" altLang="en-US" sz="2400" i="1" dirty="0" smtClean="0">
                <a:solidFill>
                  <a:srgbClr val="0000FF"/>
                </a:solidFill>
                <a:latin typeface="Times New Roman" panose="02020603050405020304" pitchFamily="18" charset="0"/>
                <a:cs typeface="Times New Roman" panose="02020603050405020304" pitchFamily="18" charset="0"/>
              </a:rPr>
              <a:t>t</a:t>
            </a:r>
            <a:r>
              <a:rPr lang="en-US" altLang="en-US" sz="2400" dirty="0" smtClean="0">
                <a:solidFill>
                  <a:srgbClr val="0000FF"/>
                </a:solidFill>
                <a:latin typeface="Times New Roman" panose="02020603050405020304" pitchFamily="18" charset="0"/>
                <a:cs typeface="Times New Roman" panose="02020603050405020304" pitchFamily="18" charset="0"/>
              </a:rPr>
              <a:t>. The table gives approximate values of this function by providing end-of-year estimates, in billions of dollars, from 1980 to 2000. Interpret and estimate the value of </a:t>
            </a:r>
            <a:r>
              <a:rPr lang="en-US" altLang="en-US" sz="2400" i="1" dirty="0" smtClean="0">
                <a:solidFill>
                  <a:srgbClr val="0000FF"/>
                </a:solidFill>
                <a:latin typeface="Times New Roman" panose="02020603050405020304" pitchFamily="18" charset="0"/>
                <a:cs typeface="Times New Roman" panose="02020603050405020304" pitchFamily="18" charset="0"/>
              </a:rPr>
              <a:t>D</a:t>
            </a:r>
            <a:r>
              <a:rPr lang="ja-JP" altLang="en-US" sz="2400" i="1" dirty="0" smtClean="0">
                <a:solidFill>
                  <a:srgbClr val="0000FF"/>
                </a:solidFill>
                <a:latin typeface="Times New Roman" panose="02020603050405020304" pitchFamily="18" charset="0"/>
                <a:cs typeface="Times New Roman" panose="02020603050405020304" pitchFamily="18" charset="0"/>
              </a:rPr>
              <a:t>’</a:t>
            </a:r>
            <a:r>
              <a:rPr lang="en-US" altLang="ja-JP" sz="2400" dirty="0" smtClean="0">
                <a:solidFill>
                  <a:srgbClr val="0000FF"/>
                </a:solidFill>
                <a:latin typeface="Times New Roman" panose="02020603050405020304" pitchFamily="18" charset="0"/>
                <a:cs typeface="Times New Roman" panose="02020603050405020304" pitchFamily="18" charset="0"/>
              </a:rPr>
              <a:t>(1990).</a:t>
            </a:r>
            <a:endParaRPr lang="en-US" altLang="en-US" sz="2400" dirty="0" smtClean="0">
              <a:solidFill>
                <a:srgbClr val="0000FF"/>
              </a:solidFill>
              <a:latin typeface="Times New Roman" panose="02020603050405020304" pitchFamily="18" charset="0"/>
              <a:cs typeface="Times New Roman" panose="02020603050405020304" pitchFamily="18" charset="0"/>
            </a:endParaRPr>
          </a:p>
        </p:txBody>
      </p:sp>
      <p:sp>
        <p:nvSpPr>
          <p:cNvPr id="88067" name="Text Box 4"/>
          <p:cNvSpPr txBox="1">
            <a:spLocks noChangeArrowheads="1"/>
          </p:cNvSpPr>
          <p:nvPr/>
        </p:nvSpPr>
        <p:spPr bwMode="auto">
          <a:xfrm>
            <a:off x="1463675" y="646113"/>
            <a:ext cx="6629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E45C00"/>
                </a:solidFill>
                <a:latin typeface="Times New Roman" panose="02020603050405020304" pitchFamily="18" charset="0"/>
                <a:cs typeface="Times New Roman" panose="02020603050405020304" pitchFamily="18" charset="0"/>
              </a:rPr>
              <a:t>RATES OF CHANGE</a:t>
            </a:r>
          </a:p>
        </p:txBody>
      </p:sp>
      <p:sp>
        <p:nvSpPr>
          <p:cNvPr id="88068" name="Text Box 5"/>
          <p:cNvSpPr txBox="1">
            <a:spLocks noChangeArrowheads="1"/>
          </p:cNvSpPr>
          <p:nvPr/>
        </p:nvSpPr>
        <p:spPr bwMode="auto">
          <a:xfrm>
            <a:off x="7283450" y="72707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800000"/>
                </a:solidFill>
                <a:latin typeface="Times New Roman" panose="02020603050405020304" pitchFamily="18" charset="0"/>
                <a:cs typeface="Times New Roman" panose="02020603050405020304" pitchFamily="18" charset="0"/>
              </a:rPr>
              <a:t>Example </a:t>
            </a:r>
          </a:p>
        </p:txBody>
      </p:sp>
      <p:pic>
        <p:nvPicPr>
          <p:cNvPr id="88069" name="Picture 6" descr="02p149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438" y="3402013"/>
            <a:ext cx="3336925"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0759" name="Rectangle 7"/>
          <p:cNvSpPr>
            <a:spLocks noChangeArrowheads="1"/>
          </p:cNvSpPr>
          <p:nvPr/>
        </p:nvSpPr>
        <p:spPr bwMode="auto">
          <a:xfrm>
            <a:off x="233363" y="3902075"/>
            <a:ext cx="5075237"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30000"/>
              </a:lnSpc>
              <a:buClrTx/>
              <a:buSzTx/>
              <a:buFontTx/>
              <a:buNone/>
            </a:pPr>
            <a:r>
              <a:rPr lang="en-US" altLang="en-US" sz="2400" dirty="0">
                <a:solidFill>
                  <a:srgbClr val="800000"/>
                </a:solidFill>
                <a:latin typeface="Times New Roman" panose="02020603050405020304" pitchFamily="18" charset="0"/>
                <a:cs typeface="Times New Roman" panose="02020603050405020304" pitchFamily="18" charset="0"/>
              </a:rPr>
              <a:t>The derivative </a:t>
            </a:r>
            <a:r>
              <a:rPr lang="en-US" altLang="en-US" sz="2400" i="1" dirty="0">
                <a:solidFill>
                  <a:srgbClr val="800000"/>
                </a:solidFill>
                <a:latin typeface="Times New Roman" panose="02020603050405020304" pitchFamily="18" charset="0"/>
                <a:cs typeface="Times New Roman" panose="02020603050405020304" pitchFamily="18" charset="0"/>
              </a:rPr>
              <a:t>D</a:t>
            </a:r>
            <a:r>
              <a:rPr lang="ja-JP" altLang="en-US" sz="2400" i="1" dirty="0">
                <a:solidFill>
                  <a:srgbClr val="800000"/>
                </a:solidFill>
                <a:latin typeface="Times New Roman" panose="02020603050405020304" pitchFamily="18" charset="0"/>
                <a:cs typeface="Times New Roman" panose="02020603050405020304" pitchFamily="18" charset="0"/>
              </a:rPr>
              <a:t>’</a:t>
            </a:r>
            <a:r>
              <a:rPr lang="en-US" altLang="ja-JP" sz="2400" dirty="0">
                <a:solidFill>
                  <a:srgbClr val="800000"/>
                </a:solidFill>
                <a:latin typeface="Times New Roman" panose="02020603050405020304" pitchFamily="18" charset="0"/>
                <a:cs typeface="Times New Roman" panose="02020603050405020304" pitchFamily="18" charset="0"/>
              </a:rPr>
              <a:t>(1990) means the rate of </a:t>
            </a:r>
            <a:r>
              <a:rPr lang="en-US" altLang="en-US" sz="2400" dirty="0">
                <a:solidFill>
                  <a:srgbClr val="800000"/>
                </a:solidFill>
                <a:latin typeface="Times New Roman" panose="02020603050405020304" pitchFamily="18" charset="0"/>
                <a:cs typeface="Times New Roman" panose="02020603050405020304" pitchFamily="18" charset="0"/>
              </a:rPr>
              <a:t>change of </a:t>
            </a:r>
            <a:r>
              <a:rPr lang="en-US" altLang="en-US" sz="2400" i="1" dirty="0">
                <a:solidFill>
                  <a:srgbClr val="800000"/>
                </a:solidFill>
                <a:latin typeface="Times New Roman" panose="02020603050405020304" pitchFamily="18" charset="0"/>
                <a:cs typeface="Times New Roman" panose="02020603050405020304" pitchFamily="18" charset="0"/>
              </a:rPr>
              <a:t>D </a:t>
            </a:r>
            <a:r>
              <a:rPr lang="en-US" altLang="en-US" sz="2400" dirty="0">
                <a:solidFill>
                  <a:srgbClr val="800000"/>
                </a:solidFill>
                <a:latin typeface="Times New Roman" panose="02020603050405020304" pitchFamily="18" charset="0"/>
                <a:cs typeface="Times New Roman" panose="02020603050405020304" pitchFamily="18" charset="0"/>
              </a:rPr>
              <a:t>with respect to </a:t>
            </a:r>
            <a:r>
              <a:rPr lang="en-US" altLang="en-US" sz="2400" i="1" dirty="0">
                <a:solidFill>
                  <a:srgbClr val="800000"/>
                </a:solidFill>
                <a:latin typeface="Times New Roman" panose="02020603050405020304" pitchFamily="18" charset="0"/>
                <a:cs typeface="Times New Roman" panose="02020603050405020304" pitchFamily="18" charset="0"/>
              </a:rPr>
              <a:t>t </a:t>
            </a:r>
            <a:r>
              <a:rPr lang="en-US" altLang="en-US" sz="2400" dirty="0">
                <a:solidFill>
                  <a:srgbClr val="800000"/>
                </a:solidFill>
                <a:latin typeface="Times New Roman" panose="02020603050405020304" pitchFamily="18" charset="0"/>
                <a:cs typeface="Times New Roman" panose="02020603050405020304" pitchFamily="18" charset="0"/>
              </a:rPr>
              <a:t>when t =1990, that is, the rate of increase of the national debt in 1990.</a:t>
            </a:r>
          </a:p>
        </p:txBody>
      </p:sp>
    </p:spTree>
    <p:extLst>
      <p:ext uri="{BB962C8B-B14F-4D97-AF65-F5344CB8AC3E}">
        <p14:creationId xmlns:p14="http://schemas.microsoft.com/office/powerpoint/2010/main" val="3697269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0759"/>
                                        </p:tgtEl>
                                        <p:attrNameLst>
                                          <p:attrName>style.visibility</p:attrName>
                                        </p:attrNameLst>
                                      </p:cBhvr>
                                      <p:to>
                                        <p:strVal val="visible"/>
                                      </p:to>
                                    </p:set>
                                    <p:animEffect transition="in" filter="blinds(horizontal)">
                                      <p:cBhvr>
                                        <p:cTn id="7" dur="500"/>
                                        <p:tgtEl>
                                          <p:spTgt spid="970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idx="1"/>
          </p:nvPr>
        </p:nvSpPr>
        <p:spPr>
          <a:xfrm>
            <a:off x="603250" y="1344613"/>
            <a:ext cx="8207375" cy="1809750"/>
          </a:xfrm>
          <a:solidFill>
            <a:srgbClr val="FFFFFF"/>
          </a:solidFill>
          <a:ln>
            <a:solidFill>
              <a:srgbClr val="000000"/>
            </a:solidFill>
            <a:miter lim="800000"/>
            <a:headEnd/>
            <a:tailEnd/>
          </a:ln>
        </p:spPr>
        <p:txBody>
          <a:bodyPr/>
          <a:lstStyle/>
          <a:p>
            <a:pPr eaLnBrk="1" hangingPunct="1">
              <a:lnSpc>
                <a:spcPct val="130000"/>
              </a:lnSpc>
              <a:spcBef>
                <a:spcPct val="55000"/>
              </a:spcBef>
              <a:buFontTx/>
              <a:buNone/>
            </a:pPr>
            <a:r>
              <a:rPr lang="en-US" altLang="en-US" sz="2400" smtClean="0">
                <a:latin typeface="Times New Roman" panose="02020603050405020304" pitchFamily="18" charset="0"/>
                <a:cs typeface="Times New Roman" panose="02020603050405020304" pitchFamily="18" charset="0"/>
              </a:rPr>
              <a:t>By Equation 5,</a:t>
            </a:r>
          </a:p>
          <a:p>
            <a:pPr eaLnBrk="1" hangingPunct="1">
              <a:lnSpc>
                <a:spcPct val="130000"/>
              </a:lnSpc>
              <a:spcBef>
                <a:spcPct val="55000"/>
              </a:spcBef>
              <a:buFontTx/>
              <a:buNone/>
            </a:pPr>
            <a:r>
              <a:rPr lang="en-US" altLang="en-US" sz="2400" smtClean="0">
                <a:latin typeface="Times New Roman" panose="02020603050405020304" pitchFamily="18" charset="0"/>
                <a:cs typeface="Times New Roman" panose="02020603050405020304" pitchFamily="18" charset="0"/>
              </a:rPr>
              <a:t>So, we compute and tabulate values of the  difference quotient as follows.</a:t>
            </a:r>
          </a:p>
        </p:txBody>
      </p:sp>
      <p:sp>
        <p:nvSpPr>
          <p:cNvPr id="90115" name="Text Box 3"/>
          <p:cNvSpPr txBox="1">
            <a:spLocks noChangeArrowheads="1"/>
          </p:cNvSpPr>
          <p:nvPr/>
        </p:nvSpPr>
        <p:spPr bwMode="auto">
          <a:xfrm>
            <a:off x="1382713" y="723900"/>
            <a:ext cx="6629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E45C00"/>
                </a:solidFill>
              </a:rPr>
              <a:t>RATES OF CHANGE</a:t>
            </a:r>
          </a:p>
        </p:txBody>
      </p:sp>
      <p:sp>
        <p:nvSpPr>
          <p:cNvPr id="90116" name="Text Box 4"/>
          <p:cNvSpPr txBox="1">
            <a:spLocks noChangeArrowheads="1"/>
          </p:cNvSpPr>
          <p:nvPr/>
        </p:nvSpPr>
        <p:spPr bwMode="auto">
          <a:xfrm>
            <a:off x="6994525" y="72072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800000"/>
                </a:solidFill>
              </a:rPr>
              <a:t>Example </a:t>
            </a:r>
          </a:p>
        </p:txBody>
      </p:sp>
      <p:graphicFrame>
        <p:nvGraphicFramePr>
          <p:cNvPr id="90117" name="Object 5"/>
          <p:cNvGraphicFramePr>
            <a:graphicFrameLocks noChangeAspect="1"/>
          </p:cNvGraphicFramePr>
          <p:nvPr/>
        </p:nvGraphicFramePr>
        <p:xfrm>
          <a:off x="2798763" y="1358900"/>
          <a:ext cx="3797300" cy="744538"/>
        </p:xfrm>
        <a:graphic>
          <a:graphicData uri="http://schemas.openxmlformats.org/presentationml/2006/ole">
            <mc:AlternateContent xmlns:mc="http://schemas.openxmlformats.org/markup-compatibility/2006">
              <mc:Choice xmlns:v="urn:schemas-microsoft-com:vml" Requires="v">
                <p:oleObj spid="_x0000_s60423" name="Equation" r:id="rId4" imgW="2006600" imgH="393700" progId="Equation.DSMT4">
                  <p:embed/>
                </p:oleObj>
              </mc:Choice>
              <mc:Fallback>
                <p:oleObj name="Equation" r:id="rId4" imgW="2006600" imgH="39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8763" y="1358900"/>
                        <a:ext cx="37973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8" name="Rectangle 6"/>
          <p:cNvSpPr>
            <a:spLocks noChangeArrowheads="1"/>
          </p:cNvSpPr>
          <p:nvPr/>
        </p:nvSpPr>
        <p:spPr bwMode="auto">
          <a:xfrm>
            <a:off x="5102225" y="3259138"/>
            <a:ext cx="3200400" cy="2925762"/>
          </a:xfrm>
          <a:prstGeom prst="rect">
            <a:avLst/>
          </a:prstGeom>
          <a:noFill/>
          <a:ln w="9525">
            <a:solidFill>
              <a:srgbClr val="E45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72807" name="Rectangle 7"/>
          <p:cNvSpPr>
            <a:spLocks noChangeArrowheads="1"/>
          </p:cNvSpPr>
          <p:nvPr/>
        </p:nvSpPr>
        <p:spPr bwMode="auto">
          <a:xfrm>
            <a:off x="1096963" y="3281363"/>
            <a:ext cx="3962400" cy="2879725"/>
          </a:xfrm>
          <a:prstGeom prst="rect">
            <a:avLst/>
          </a:prstGeom>
          <a:noFill/>
          <a:ln w="9525">
            <a:solidFill>
              <a:srgbClr val="E45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pic>
        <p:nvPicPr>
          <p:cNvPr id="90120" name="Picture 8" descr="02p149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5425" y="3416300"/>
            <a:ext cx="3098800"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09" name="Picture 9" descr="02p149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825" y="3371850"/>
            <a:ext cx="3876675" cy="272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055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72802">
                                            <p:txEl>
                                              <p:pRg st="0" end="0"/>
                                            </p:txEl>
                                          </p:spTgt>
                                        </p:tgtEl>
                                        <p:attrNameLst>
                                          <p:attrName>style.visibility</p:attrName>
                                        </p:attrNameLst>
                                      </p:cBhvr>
                                      <p:to>
                                        <p:strVal val="visible"/>
                                      </p:to>
                                    </p:set>
                                    <p:animEffect transition="in" filter="blinds(horizontal)">
                                      <p:cBhvr>
                                        <p:cTn id="7" dur="500"/>
                                        <p:tgtEl>
                                          <p:spTgt spid="972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2802">
                                            <p:txEl>
                                              <p:pRg st="1" end="1"/>
                                            </p:txEl>
                                          </p:spTgt>
                                        </p:tgtEl>
                                        <p:attrNameLst>
                                          <p:attrName>style.visibility</p:attrName>
                                        </p:attrNameLst>
                                      </p:cBhvr>
                                      <p:to>
                                        <p:strVal val="visible"/>
                                      </p:to>
                                    </p:set>
                                    <p:animEffect transition="in" filter="blinds(horizontal)">
                                      <p:cBhvr>
                                        <p:cTn id="12" dur="500"/>
                                        <p:tgtEl>
                                          <p:spTgt spid="9728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2807"/>
                                        </p:tgtEl>
                                        <p:attrNameLst>
                                          <p:attrName>style.visibility</p:attrName>
                                        </p:attrNameLst>
                                      </p:cBhvr>
                                      <p:to>
                                        <p:strVal val="visible"/>
                                      </p:to>
                                    </p:set>
                                    <p:animEffect transition="in" filter="blinds(horizontal)">
                                      <p:cBhvr>
                                        <p:cTn id="17" dur="500"/>
                                        <p:tgtEl>
                                          <p:spTgt spid="972807"/>
                                        </p:tgtEl>
                                      </p:cBhvr>
                                    </p:animEffect>
                                  </p:childTnLst>
                                </p:cTn>
                              </p:par>
                              <p:par>
                                <p:cTn id="18" presetID="3" presetClass="entr" presetSubtype="10" fill="hold" nodeType="withEffect">
                                  <p:stCondLst>
                                    <p:cond delay="0"/>
                                  </p:stCondLst>
                                  <p:childTnLst>
                                    <p:set>
                                      <p:cBhvr>
                                        <p:cTn id="19" dur="1" fill="hold">
                                          <p:stCondLst>
                                            <p:cond delay="0"/>
                                          </p:stCondLst>
                                        </p:cTn>
                                        <p:tgtEl>
                                          <p:spTgt spid="972809"/>
                                        </p:tgtEl>
                                        <p:attrNameLst>
                                          <p:attrName>style.visibility</p:attrName>
                                        </p:attrNameLst>
                                      </p:cBhvr>
                                      <p:to>
                                        <p:strVal val="visible"/>
                                      </p:to>
                                    </p:set>
                                    <p:animEffect transition="in" filter="blinds(horizontal)">
                                      <p:cBhvr>
                                        <p:cTn id="20" dur="500"/>
                                        <p:tgtEl>
                                          <p:spTgt spid="972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02" grpId="0" build="p"/>
      <p:bldP spid="97280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idx="1"/>
          </p:nvPr>
        </p:nvSpPr>
        <p:spPr>
          <a:xfrm>
            <a:off x="320675" y="1392238"/>
            <a:ext cx="8548688" cy="1301750"/>
          </a:xfrm>
          <a:solidFill>
            <a:srgbClr val="FFFFFF"/>
          </a:solidFill>
          <a:ln>
            <a:solidFill>
              <a:srgbClr val="000000"/>
            </a:solidFill>
            <a:miter lim="800000"/>
            <a:headEnd/>
            <a:tailEnd/>
          </a:ln>
        </p:spPr>
        <p:txBody>
          <a:bodyPr/>
          <a:lstStyle/>
          <a:p>
            <a:pPr eaLnBrk="1" hangingPunct="1">
              <a:buFontTx/>
              <a:buNone/>
            </a:pPr>
            <a:r>
              <a:rPr lang="en-US" altLang="en-US" sz="2400" dirty="0" smtClean="0">
                <a:solidFill>
                  <a:srgbClr val="0000FF"/>
                </a:solidFill>
                <a:latin typeface="Times New Roman" panose="02020603050405020304" pitchFamily="18" charset="0"/>
                <a:cs typeface="Times New Roman" panose="02020603050405020304" pitchFamily="18" charset="0"/>
              </a:rPr>
              <a:t>We estimate that the rate of increase of  the national debt in 1990 was the </a:t>
            </a:r>
            <a:r>
              <a:rPr lang="en-US" altLang="en-US" sz="2400" b="1" dirty="0" smtClean="0">
                <a:solidFill>
                  <a:srgbClr val="0000FF"/>
                </a:solidFill>
                <a:latin typeface="Times New Roman" panose="02020603050405020304" pitchFamily="18" charset="0"/>
                <a:cs typeface="Times New Roman" panose="02020603050405020304" pitchFamily="18" charset="0"/>
              </a:rPr>
              <a:t>average of  these two numbers</a:t>
            </a:r>
            <a:r>
              <a:rPr lang="en-US" altLang="en-US" sz="2400" dirty="0" smtClean="0">
                <a:solidFill>
                  <a:srgbClr val="0000FF"/>
                </a:solidFill>
                <a:latin typeface="Times New Roman" panose="02020603050405020304" pitchFamily="18" charset="0"/>
                <a:cs typeface="Times New Roman" panose="02020603050405020304" pitchFamily="18" charset="0"/>
              </a:rPr>
              <a:t>—namely                   billion dollars per year.</a:t>
            </a:r>
          </a:p>
        </p:txBody>
      </p:sp>
      <p:graphicFrame>
        <p:nvGraphicFramePr>
          <p:cNvPr id="92163" name="Object 3"/>
          <p:cNvGraphicFramePr>
            <a:graphicFrameLocks noChangeAspect="1"/>
          </p:cNvGraphicFramePr>
          <p:nvPr/>
        </p:nvGraphicFramePr>
        <p:xfrm>
          <a:off x="6950075" y="1895475"/>
          <a:ext cx="1743075" cy="366713"/>
        </p:xfrm>
        <a:graphic>
          <a:graphicData uri="http://schemas.openxmlformats.org/presentationml/2006/ole">
            <mc:AlternateContent xmlns:mc="http://schemas.openxmlformats.org/markup-compatibility/2006">
              <mc:Choice xmlns:v="urn:schemas-microsoft-com:vml" Requires="v">
                <p:oleObj spid="_x0000_s61446" name="Equation" r:id="rId4" imgW="965200" imgH="203200" progId="Equation.DSMT4">
                  <p:embed/>
                </p:oleObj>
              </mc:Choice>
              <mc:Fallback>
                <p:oleObj name="Equation" r:id="rId4" imgW="965200" imgH="203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0075" y="1895475"/>
                        <a:ext cx="1743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4" name="Text Box 4"/>
          <p:cNvSpPr txBox="1">
            <a:spLocks noChangeArrowheads="1"/>
          </p:cNvSpPr>
          <p:nvPr/>
        </p:nvSpPr>
        <p:spPr bwMode="auto">
          <a:xfrm>
            <a:off x="1485900" y="725488"/>
            <a:ext cx="66294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3300"/>
                </a:solidFill>
                <a:latin typeface="Times New Roman" panose="02020603050405020304" pitchFamily="18" charset="0"/>
                <a:cs typeface="Times New Roman" panose="02020603050405020304" pitchFamily="18" charset="0"/>
              </a:rPr>
              <a:t>RATES OF CHANGE</a:t>
            </a:r>
          </a:p>
        </p:txBody>
      </p:sp>
      <p:sp>
        <p:nvSpPr>
          <p:cNvPr id="92165" name="Text Box 5"/>
          <p:cNvSpPr txBox="1">
            <a:spLocks noChangeArrowheads="1"/>
          </p:cNvSpPr>
          <p:nvPr/>
        </p:nvSpPr>
        <p:spPr bwMode="auto">
          <a:xfrm>
            <a:off x="6807200" y="763588"/>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800000"/>
                </a:solidFill>
                <a:latin typeface="Times New Roman" panose="02020603050405020304" pitchFamily="18" charset="0"/>
                <a:cs typeface="Times New Roman" panose="02020603050405020304" pitchFamily="18" charset="0"/>
              </a:rPr>
              <a:t>Example </a:t>
            </a:r>
          </a:p>
        </p:txBody>
      </p:sp>
      <p:sp>
        <p:nvSpPr>
          <p:cNvPr id="92166" name="Rectangle 6"/>
          <p:cNvSpPr>
            <a:spLocks noChangeArrowheads="1"/>
          </p:cNvSpPr>
          <p:nvPr/>
        </p:nvSpPr>
        <p:spPr bwMode="auto">
          <a:xfrm>
            <a:off x="1865313" y="2825750"/>
            <a:ext cx="4754562" cy="3371850"/>
          </a:xfrm>
          <a:prstGeom prst="rect">
            <a:avLst/>
          </a:prstGeom>
          <a:noFill/>
          <a:ln w="9525">
            <a:solidFill>
              <a:srgbClr val="E45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pic>
        <p:nvPicPr>
          <p:cNvPr id="92167" name="Picture 7" descr="02p149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9475" y="2867025"/>
            <a:ext cx="457200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8" name="Oval 8"/>
          <p:cNvSpPr>
            <a:spLocks noChangeArrowheads="1"/>
          </p:cNvSpPr>
          <p:nvPr/>
        </p:nvSpPr>
        <p:spPr bwMode="auto">
          <a:xfrm>
            <a:off x="1685925" y="4530725"/>
            <a:ext cx="5121275" cy="9144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772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581400"/>
            <a:ext cx="9620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717" y="3581400"/>
            <a:ext cx="9620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Definition of derivative</a:t>
            </a:r>
          </a:p>
        </p:txBody>
      </p:sp>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828800"/>
            <a:ext cx="28575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1295400" y="4419600"/>
            <a:ext cx="63246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295400" y="42672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4800" y="4005944"/>
            <a:ext cx="1332416" cy="307777"/>
          </a:xfrm>
          <a:prstGeom prst="rect">
            <a:avLst/>
          </a:prstGeom>
          <a:noFill/>
        </p:spPr>
        <p:txBody>
          <a:bodyPr wrap="none" rtlCol="0">
            <a:spAutoFit/>
          </a:bodyPr>
          <a:lstStyle/>
          <a:p>
            <a:r>
              <a:rPr lang="en-US" sz="1400" dirty="0"/>
              <a:t>Starting point</a:t>
            </a:r>
          </a:p>
        </p:txBody>
      </p:sp>
      <p:cxnSp>
        <p:nvCxnSpPr>
          <p:cNvPr id="14" name="Straight Connector 13"/>
          <p:cNvCxnSpPr/>
          <p:nvPr/>
        </p:nvCxnSpPr>
        <p:spPr>
          <a:xfrm>
            <a:off x="1295400" y="44196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145970" y="44196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798" y="44196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297580" y="4879777"/>
            <a:ext cx="184839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297580" y="5475516"/>
            <a:ext cx="281721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95600" y="4386942"/>
            <a:ext cx="341760" cy="369332"/>
          </a:xfrm>
          <a:prstGeom prst="rect">
            <a:avLst/>
          </a:prstGeom>
          <a:noFill/>
        </p:spPr>
        <p:txBody>
          <a:bodyPr wrap="none" rtlCol="0">
            <a:spAutoFit/>
          </a:bodyPr>
          <a:lstStyle/>
          <a:p>
            <a:r>
              <a:rPr lang="en-US" dirty="0"/>
              <a:t>a</a:t>
            </a:r>
          </a:p>
        </p:txBody>
      </p:sp>
      <p:sp>
        <p:nvSpPr>
          <p:cNvPr id="27" name="TextBox 26"/>
          <p:cNvSpPr txBox="1"/>
          <p:nvPr/>
        </p:nvSpPr>
        <p:spPr>
          <a:xfrm>
            <a:off x="4080342" y="4397828"/>
            <a:ext cx="622286" cy="369332"/>
          </a:xfrm>
          <a:prstGeom prst="rect">
            <a:avLst/>
          </a:prstGeom>
          <a:noFill/>
        </p:spPr>
        <p:txBody>
          <a:bodyPr wrap="none" rtlCol="0">
            <a:spAutoFit/>
          </a:bodyPr>
          <a:lstStyle/>
          <a:p>
            <a:r>
              <a:rPr lang="en-US" dirty="0" err="1"/>
              <a:t>a+h</a:t>
            </a:r>
            <a:endParaRPr lang="en-US" dirty="0"/>
          </a:p>
        </p:txBody>
      </p:sp>
      <p:sp>
        <p:nvSpPr>
          <p:cNvPr id="24" name="TextBox 23"/>
          <p:cNvSpPr txBox="1"/>
          <p:nvPr/>
        </p:nvSpPr>
        <p:spPr>
          <a:xfrm>
            <a:off x="2336061" y="5279572"/>
            <a:ext cx="864339" cy="369332"/>
          </a:xfrm>
          <a:prstGeom prst="rect">
            <a:avLst/>
          </a:prstGeom>
          <a:solidFill>
            <a:srgbClr val="FFFF66"/>
          </a:solidFill>
        </p:spPr>
        <p:txBody>
          <a:bodyPr wrap="none" rtlCol="0">
            <a:spAutoFit/>
          </a:bodyPr>
          <a:lstStyle/>
          <a:p>
            <a:r>
              <a:rPr lang="en-US" dirty="0"/>
              <a:t>f(</a:t>
            </a:r>
            <a:r>
              <a:rPr lang="en-US" dirty="0" err="1"/>
              <a:t>a+h</a:t>
            </a:r>
            <a:r>
              <a:rPr lang="en-US" dirty="0"/>
              <a:t>)</a:t>
            </a:r>
          </a:p>
        </p:txBody>
      </p:sp>
      <p:sp>
        <p:nvSpPr>
          <p:cNvPr id="29" name="TextBox 28"/>
          <p:cNvSpPr txBox="1"/>
          <p:nvPr/>
        </p:nvSpPr>
        <p:spPr>
          <a:xfrm>
            <a:off x="2006986" y="4680858"/>
            <a:ext cx="583814" cy="369332"/>
          </a:xfrm>
          <a:prstGeom prst="rect">
            <a:avLst/>
          </a:prstGeom>
          <a:solidFill>
            <a:srgbClr val="FFFF66"/>
          </a:solidFill>
        </p:spPr>
        <p:txBody>
          <a:bodyPr wrap="none" rtlCol="0">
            <a:spAutoFit/>
          </a:bodyPr>
          <a:lstStyle/>
          <a:p>
            <a:r>
              <a:rPr lang="en-US" dirty="0"/>
              <a:t>f(a)</a:t>
            </a:r>
          </a:p>
        </p:txBody>
      </p:sp>
      <p:graphicFrame>
        <p:nvGraphicFramePr>
          <p:cNvPr id="25" name="Object 24"/>
          <p:cNvGraphicFramePr>
            <a:graphicFrameLocks noChangeAspect="1"/>
          </p:cNvGraphicFramePr>
          <p:nvPr>
            <p:extLst/>
          </p:nvPr>
        </p:nvGraphicFramePr>
        <p:xfrm>
          <a:off x="1684338" y="1828800"/>
          <a:ext cx="3268662" cy="946150"/>
        </p:xfrm>
        <a:graphic>
          <a:graphicData uri="http://schemas.openxmlformats.org/presentationml/2006/ole">
            <mc:AlternateContent xmlns:mc="http://schemas.openxmlformats.org/markup-compatibility/2006">
              <mc:Choice xmlns:v="urn:schemas-microsoft-com:vml" Requires="v">
                <p:oleObj spid="_x0000_s38922" name="Equation" r:id="rId6" imgW="1447560" imgH="419040" progId="Equation.DSMT4">
                  <p:embed/>
                </p:oleObj>
              </mc:Choice>
              <mc:Fallback>
                <p:oleObj name="Equation" r:id="rId6" imgW="1447560" imgH="419040" progId="Equation.DSMT4">
                  <p:embed/>
                  <p:pic>
                    <p:nvPicPr>
                      <p:cNvPr id="0" name=""/>
                      <p:cNvPicPr>
                        <a:picLocks noChangeAspect="1" noChangeArrowheads="1"/>
                      </p:cNvPicPr>
                      <p:nvPr/>
                    </p:nvPicPr>
                    <p:blipFill>
                      <a:blip r:embed="rId7"/>
                      <a:srcRect/>
                      <a:stretch>
                        <a:fillRect/>
                      </a:stretch>
                    </p:blipFill>
                    <p:spPr bwMode="auto">
                      <a:xfrm>
                        <a:off x="1684338" y="1828800"/>
                        <a:ext cx="326866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TextBox 25"/>
          <p:cNvSpPr txBox="1"/>
          <p:nvPr/>
        </p:nvSpPr>
        <p:spPr>
          <a:xfrm>
            <a:off x="685800" y="3048000"/>
            <a:ext cx="4958409" cy="400110"/>
          </a:xfrm>
          <a:prstGeom prst="rect">
            <a:avLst/>
          </a:prstGeom>
          <a:noFill/>
        </p:spPr>
        <p:txBody>
          <a:bodyPr wrap="none" rtlCol="0">
            <a:spAutoFit/>
          </a:bodyPr>
          <a:lstStyle/>
          <a:p>
            <a:r>
              <a:rPr lang="en-US" dirty="0"/>
              <a:t>How to find </a:t>
            </a:r>
            <a:r>
              <a:rPr lang="en-US" sz="2000" b="1" dirty="0">
                <a:solidFill>
                  <a:srgbClr val="0070C0"/>
                </a:solidFill>
              </a:rPr>
              <a:t>instantaneous velocity</a:t>
            </a:r>
            <a:r>
              <a:rPr lang="en-US" dirty="0"/>
              <a:t> at a?</a:t>
            </a:r>
          </a:p>
        </p:txBody>
      </p:sp>
      <p:graphicFrame>
        <p:nvGraphicFramePr>
          <p:cNvPr id="28" name="Object 27"/>
          <p:cNvGraphicFramePr>
            <a:graphicFrameLocks noChangeAspect="1"/>
          </p:cNvGraphicFramePr>
          <p:nvPr>
            <p:extLst/>
          </p:nvPr>
        </p:nvGraphicFramePr>
        <p:xfrm>
          <a:off x="1626330" y="1698172"/>
          <a:ext cx="953584" cy="1048943"/>
        </p:xfrm>
        <a:graphic>
          <a:graphicData uri="http://schemas.openxmlformats.org/presentationml/2006/ole">
            <mc:AlternateContent xmlns:mc="http://schemas.openxmlformats.org/markup-compatibility/2006">
              <mc:Choice xmlns:v="urn:schemas-microsoft-com:vml" Requires="v">
                <p:oleObj spid="_x0000_s38923" name="Equation" r:id="rId8" imgW="253800" imgH="279360" progId="Equation.DSMT4">
                  <p:embed/>
                </p:oleObj>
              </mc:Choice>
              <mc:Fallback>
                <p:oleObj name="Equation" r:id="rId8" imgW="253800" imgH="279360" progId="Equation.DSMT4">
                  <p:embed/>
                  <p:pic>
                    <p:nvPicPr>
                      <p:cNvPr id="0" name=""/>
                      <p:cNvPicPr/>
                      <p:nvPr/>
                    </p:nvPicPr>
                    <p:blipFill>
                      <a:blip r:embed="rId9"/>
                      <a:stretch>
                        <a:fillRect/>
                      </a:stretch>
                    </p:blipFill>
                    <p:spPr>
                      <a:xfrm>
                        <a:off x="1626330" y="1698172"/>
                        <a:ext cx="953584" cy="1048943"/>
                      </a:xfrm>
                      <a:prstGeom prst="rect">
                        <a:avLst/>
                      </a:prstGeom>
                      <a:solidFill>
                        <a:srgbClr val="FFFF66"/>
                      </a:solidFill>
                    </p:spPr>
                  </p:pic>
                </p:oleObj>
              </mc:Fallback>
            </mc:AlternateContent>
          </a:graphicData>
        </a:graphic>
      </p:graphicFrame>
      <mc:AlternateContent xmlns:mc="http://schemas.openxmlformats.org/markup-compatibility/2006" xmlns:a14="http://schemas.microsoft.com/office/drawing/2010/main">
        <mc:Choice Requires="a14">
          <p:sp>
            <p:nvSpPr>
              <p:cNvPr id="30" name="TextBox 29"/>
              <p:cNvSpPr txBox="1"/>
              <p:nvPr/>
            </p:nvSpPr>
            <p:spPr>
              <a:xfrm>
                <a:off x="3637575" y="6026324"/>
                <a:ext cx="4211025" cy="526876"/>
              </a:xfrm>
              <a:prstGeom prst="rect">
                <a:avLst/>
              </a:prstGeom>
              <a:solidFill>
                <a:srgbClr val="FFFF66"/>
              </a:solidFill>
            </p:spPr>
            <p:txBody>
              <a:bodyPr wrap="none" rtlCol="0">
                <a:spAutoFit/>
              </a:bodyPr>
              <a:lstStyle/>
              <a:p>
                <a:r>
                  <a:rPr lang="en-US" dirty="0"/>
                  <a:t>Rate of change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𝑐h𝑎𝑛𝑔𝑒</m:t>
                        </m:r>
                        <m:r>
                          <a:rPr lang="en-US" b="0" i="1" smtClean="0">
                            <a:latin typeface="Cambria Math"/>
                          </a:rPr>
                          <m:t> </m:t>
                        </m:r>
                        <m:r>
                          <a:rPr lang="en-US" b="0" i="1" smtClean="0">
                            <a:latin typeface="Cambria Math"/>
                          </a:rPr>
                          <m:t>𝑖𝑛</m:t>
                        </m:r>
                        <m:r>
                          <a:rPr lang="en-US" b="0" i="1" smtClean="0">
                            <a:latin typeface="Cambria Math"/>
                          </a:rPr>
                          <m:t> </m:t>
                        </m:r>
                        <m:r>
                          <a:rPr lang="en-US" b="0" i="1" smtClean="0">
                            <a:latin typeface="Cambria Math"/>
                          </a:rPr>
                          <m:t>𝑑𝑖𝑠𝑝𝑙𝑎𝑐𝑒𝑚𝑒𝑛𝑡</m:t>
                        </m:r>
                      </m:num>
                      <m:den>
                        <m:r>
                          <a:rPr lang="en-US" b="0" i="1" smtClean="0">
                            <a:latin typeface="Cambria Math"/>
                          </a:rPr>
                          <m:t>𝑐h𝑎𝑛𝑔𝑒</m:t>
                        </m:r>
                        <m:r>
                          <a:rPr lang="en-US" b="0" i="1" smtClean="0">
                            <a:latin typeface="Cambria Math"/>
                          </a:rPr>
                          <m:t> </m:t>
                        </m:r>
                        <m:r>
                          <a:rPr lang="en-US" b="0" i="1" smtClean="0">
                            <a:latin typeface="Cambria Math"/>
                          </a:rPr>
                          <m:t>𝑖𝑛</m:t>
                        </m:r>
                        <m:r>
                          <a:rPr lang="en-US" b="0" i="1" smtClean="0">
                            <a:latin typeface="Cambria Math"/>
                          </a:rPr>
                          <m:t> </m:t>
                        </m:r>
                        <m:r>
                          <a:rPr lang="en-US" b="0" i="1" smtClean="0">
                            <a:latin typeface="Cambria Math"/>
                          </a:rPr>
                          <m:t>𝑡𝑖𝑚𝑒</m:t>
                        </m:r>
                      </m:den>
                    </m:f>
                  </m:oMath>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3637575" y="6026324"/>
                <a:ext cx="4211025" cy="526876"/>
              </a:xfrm>
              <a:prstGeom prst="rect">
                <a:avLst/>
              </a:prstGeom>
              <a:blipFill rotWithShape="0">
                <a:blip r:embed="rId10"/>
                <a:stretch>
                  <a:fillRect l="-1302" b="-5814"/>
                </a:stretch>
              </a:blipFill>
            </p:spPr>
            <p:txBody>
              <a:bodyPr/>
              <a:lstStyle/>
              <a:p>
                <a:r>
                  <a:rPr lang="en-US">
                    <a:noFill/>
                  </a:rPr>
                  <a:t> </a:t>
                </a:r>
              </a:p>
            </p:txBody>
          </p:sp>
        </mc:Fallback>
      </mc:AlternateContent>
    </p:spTree>
    <p:extLst>
      <p:ext uri="{BB962C8B-B14F-4D97-AF65-F5344CB8AC3E}">
        <p14:creationId xmlns:p14="http://schemas.microsoft.com/office/powerpoint/2010/main" val="238550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4" grpId="0" animBg="1"/>
      <p:bldP spid="29" grpId="0" animBg="1"/>
      <p:bldP spid="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idx="1"/>
          </p:nvPr>
        </p:nvSpPr>
        <p:spPr>
          <a:xfrm>
            <a:off x="196850" y="1508125"/>
            <a:ext cx="8718550" cy="4206875"/>
          </a:xfrm>
          <a:solidFill>
            <a:srgbClr val="FFFFFF"/>
          </a:solidFill>
          <a:ln>
            <a:solidFill>
              <a:srgbClr val="000000"/>
            </a:solidFill>
            <a:miter lim="800000"/>
            <a:headEnd/>
            <a:tailEnd/>
          </a:ln>
        </p:spPr>
        <p:txBody>
          <a:bodyPr>
            <a:normAutofit lnSpcReduction="10000"/>
          </a:bodyPr>
          <a:lstStyle/>
          <a:p>
            <a:pPr marL="0" indent="0" eaLnBrk="1" hangingPunct="1">
              <a:lnSpc>
                <a:spcPct val="120000"/>
              </a:lnSpc>
              <a:spcAft>
                <a:spcPts val="600"/>
              </a:spcAft>
              <a:buFontTx/>
              <a:buNone/>
            </a:pPr>
            <a:r>
              <a:rPr lang="en-US" sz="2800" dirty="0" smtClean="0">
                <a:solidFill>
                  <a:srgbClr val="000099"/>
                </a:solidFill>
                <a:latin typeface="Times New Roman" panose="02020603050405020304" pitchFamily="18" charset="0"/>
                <a:cs typeface="Times New Roman" panose="02020603050405020304" pitchFamily="18" charset="0"/>
              </a:rPr>
              <a:t>If </a:t>
            </a:r>
            <a:r>
              <a:rPr lang="en-US" sz="2800" i="1" dirty="0" smtClean="0">
                <a:solidFill>
                  <a:srgbClr val="000099"/>
                </a:solidFill>
                <a:latin typeface="Times New Roman" panose="02020603050405020304" pitchFamily="18" charset="0"/>
                <a:cs typeface="Times New Roman" panose="02020603050405020304" pitchFamily="18" charset="0"/>
              </a:rPr>
              <a:t>C</a:t>
            </a:r>
            <a:r>
              <a:rPr lang="en-US" sz="2800" dirty="0" smtClean="0">
                <a:solidFill>
                  <a:srgbClr val="000099"/>
                </a:solidFill>
                <a:latin typeface="Times New Roman" panose="02020603050405020304" pitchFamily="18" charset="0"/>
                <a:cs typeface="Times New Roman" panose="02020603050405020304" pitchFamily="18" charset="0"/>
              </a:rPr>
              <a:t>(</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is the cost of producing </a:t>
            </a:r>
            <a:r>
              <a:rPr lang="en-US" sz="2800" i="1" dirty="0" smtClean="0">
                <a:solidFill>
                  <a:srgbClr val="000099"/>
                </a:solidFill>
                <a:latin typeface="Times New Roman" panose="02020603050405020304" pitchFamily="18" charset="0"/>
                <a:cs typeface="Times New Roman" panose="02020603050405020304" pitchFamily="18" charset="0"/>
              </a:rPr>
              <a:t>x </a:t>
            </a:r>
            <a:r>
              <a:rPr lang="en-US" sz="2800" dirty="0" smtClean="0">
                <a:solidFill>
                  <a:srgbClr val="000099"/>
                </a:solidFill>
                <a:latin typeface="Times New Roman" panose="02020603050405020304" pitchFamily="18" charset="0"/>
                <a:cs typeface="Times New Roman" panose="02020603050405020304" pitchFamily="18" charset="0"/>
              </a:rPr>
              <a:t>items, then the </a:t>
            </a:r>
            <a:r>
              <a:rPr lang="en-US" sz="2800" b="1" dirty="0" smtClean="0">
                <a:solidFill>
                  <a:srgbClr val="000099"/>
                </a:solidFill>
                <a:latin typeface="Times New Roman" panose="02020603050405020304" pitchFamily="18" charset="0"/>
                <a:cs typeface="Times New Roman" panose="02020603050405020304" pitchFamily="18" charset="0"/>
              </a:rPr>
              <a:t>marginal cost </a:t>
            </a:r>
            <a:r>
              <a:rPr lang="en-US" sz="2800" i="1" dirty="0" smtClean="0">
                <a:solidFill>
                  <a:srgbClr val="000099"/>
                </a:solidFill>
                <a:latin typeface="Times New Roman" panose="02020603050405020304" pitchFamily="18" charset="0"/>
                <a:cs typeface="Times New Roman" panose="02020603050405020304" pitchFamily="18" charset="0"/>
              </a:rPr>
              <a:t>MC</a:t>
            </a:r>
            <a:r>
              <a:rPr lang="en-US" sz="2800" dirty="0" smtClean="0">
                <a:solidFill>
                  <a:srgbClr val="000099"/>
                </a:solidFill>
                <a:latin typeface="Times New Roman" panose="02020603050405020304" pitchFamily="18" charset="0"/>
                <a:cs typeface="Times New Roman" panose="02020603050405020304" pitchFamily="18" charset="0"/>
              </a:rPr>
              <a:t>(</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is </a:t>
            </a:r>
            <a:r>
              <a:rPr lang="en-US" sz="2800" i="1" dirty="0" smtClean="0">
                <a:solidFill>
                  <a:srgbClr val="000099"/>
                </a:solidFill>
                <a:latin typeface="Times New Roman" panose="02020603050405020304" pitchFamily="18" charset="0"/>
                <a:cs typeface="Times New Roman" panose="02020603050405020304" pitchFamily="18" charset="0"/>
              </a:rPr>
              <a:t>MC</a:t>
            </a:r>
            <a:r>
              <a:rPr lang="en-US" sz="2800" dirty="0" smtClean="0">
                <a:solidFill>
                  <a:srgbClr val="000099"/>
                </a:solidFill>
                <a:latin typeface="Times New Roman" panose="02020603050405020304" pitchFamily="18" charset="0"/>
                <a:cs typeface="Times New Roman" panose="02020603050405020304" pitchFamily="18" charset="0"/>
              </a:rPr>
              <a:t>(</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 </a:t>
            </a:r>
            <a:r>
              <a:rPr lang="en-US" sz="2800" i="1" dirty="0" smtClean="0">
                <a:solidFill>
                  <a:srgbClr val="000099"/>
                </a:solidFill>
                <a:latin typeface="Times New Roman" panose="02020603050405020304" pitchFamily="18" charset="0"/>
                <a:cs typeface="Times New Roman" panose="02020603050405020304" pitchFamily="18" charset="0"/>
              </a:rPr>
              <a:t>C</a:t>
            </a:r>
            <a:r>
              <a:rPr lang="en-US" sz="2800" dirty="0" smtClean="0">
                <a:solidFill>
                  <a:srgbClr val="000099"/>
                </a:solidFill>
                <a:latin typeface="Times New Roman" panose="02020603050405020304" pitchFamily="18" charset="0"/>
                <a:cs typeface="Times New Roman" panose="02020603050405020304" pitchFamily="18" charset="0"/>
              </a:rPr>
              <a:t>′ (</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a:t>
            </a:r>
          </a:p>
          <a:p>
            <a:pPr marL="0" indent="0" eaLnBrk="1" hangingPunct="1">
              <a:lnSpc>
                <a:spcPct val="120000"/>
              </a:lnSpc>
              <a:spcAft>
                <a:spcPts val="600"/>
              </a:spcAft>
              <a:buFontTx/>
              <a:buNone/>
            </a:pPr>
            <a:r>
              <a:rPr lang="en-US" sz="2800" dirty="0" smtClean="0">
                <a:solidFill>
                  <a:srgbClr val="000099"/>
                </a:solidFill>
                <a:latin typeface="Times New Roman" panose="02020603050405020304" pitchFamily="18" charset="0"/>
                <a:cs typeface="Times New Roman" panose="02020603050405020304" pitchFamily="18" charset="0"/>
              </a:rPr>
              <a:t>If </a:t>
            </a:r>
            <a:r>
              <a:rPr lang="en-US" sz="2800" i="1" dirty="0" smtClean="0">
                <a:solidFill>
                  <a:srgbClr val="000099"/>
                </a:solidFill>
                <a:latin typeface="Times New Roman" panose="02020603050405020304" pitchFamily="18" charset="0"/>
                <a:cs typeface="Times New Roman" panose="02020603050405020304" pitchFamily="18" charset="0"/>
              </a:rPr>
              <a:t>R</a:t>
            </a:r>
            <a:r>
              <a:rPr lang="en-US" sz="2800" dirty="0" smtClean="0">
                <a:solidFill>
                  <a:srgbClr val="000099"/>
                </a:solidFill>
                <a:latin typeface="Times New Roman" panose="02020603050405020304" pitchFamily="18" charset="0"/>
                <a:cs typeface="Times New Roman" panose="02020603050405020304" pitchFamily="18" charset="0"/>
              </a:rPr>
              <a:t>(</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is the revenue obtained from selling </a:t>
            </a:r>
            <a:r>
              <a:rPr lang="en-US" sz="2800" i="1" dirty="0" smtClean="0">
                <a:solidFill>
                  <a:srgbClr val="000099"/>
                </a:solidFill>
                <a:latin typeface="Times New Roman" panose="02020603050405020304" pitchFamily="18" charset="0"/>
                <a:cs typeface="Times New Roman" panose="02020603050405020304" pitchFamily="18" charset="0"/>
              </a:rPr>
              <a:t>x </a:t>
            </a:r>
            <a:r>
              <a:rPr lang="en-US" sz="2800" dirty="0" smtClean="0">
                <a:solidFill>
                  <a:srgbClr val="000099"/>
                </a:solidFill>
                <a:latin typeface="Times New Roman" panose="02020603050405020304" pitchFamily="18" charset="0"/>
                <a:cs typeface="Times New Roman" panose="02020603050405020304" pitchFamily="18" charset="0"/>
              </a:rPr>
              <a:t>items, then the marginal revenue </a:t>
            </a:r>
            <a:r>
              <a:rPr lang="en-US" sz="2800" i="1" dirty="0" smtClean="0">
                <a:solidFill>
                  <a:srgbClr val="000099"/>
                </a:solidFill>
                <a:latin typeface="Times New Roman" panose="02020603050405020304" pitchFamily="18" charset="0"/>
                <a:cs typeface="Times New Roman" panose="02020603050405020304" pitchFamily="18" charset="0"/>
              </a:rPr>
              <a:t>MR</a:t>
            </a:r>
            <a:r>
              <a:rPr lang="en-US" sz="2800" dirty="0" smtClean="0">
                <a:solidFill>
                  <a:srgbClr val="000099"/>
                </a:solidFill>
                <a:latin typeface="Times New Roman" panose="02020603050405020304" pitchFamily="18" charset="0"/>
                <a:cs typeface="Times New Roman" panose="02020603050405020304" pitchFamily="18" charset="0"/>
              </a:rPr>
              <a:t>(</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is </a:t>
            </a:r>
            <a:r>
              <a:rPr lang="en-US" sz="2800" i="1" dirty="0" smtClean="0">
                <a:solidFill>
                  <a:srgbClr val="000099"/>
                </a:solidFill>
                <a:latin typeface="Times New Roman" panose="02020603050405020304" pitchFamily="18" charset="0"/>
                <a:cs typeface="Times New Roman" panose="02020603050405020304" pitchFamily="18" charset="0"/>
              </a:rPr>
              <a:t>MR</a:t>
            </a:r>
            <a:r>
              <a:rPr lang="en-US" sz="2800" dirty="0" smtClean="0">
                <a:solidFill>
                  <a:srgbClr val="000099"/>
                </a:solidFill>
                <a:latin typeface="Times New Roman" panose="02020603050405020304" pitchFamily="18" charset="0"/>
                <a:cs typeface="Times New Roman" panose="02020603050405020304" pitchFamily="18" charset="0"/>
              </a:rPr>
              <a:t>(</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 </a:t>
            </a:r>
            <a:r>
              <a:rPr lang="en-US" sz="2800" i="1" dirty="0" smtClean="0">
                <a:solidFill>
                  <a:srgbClr val="000099"/>
                </a:solidFill>
                <a:latin typeface="Times New Roman" panose="02020603050405020304" pitchFamily="18" charset="0"/>
                <a:cs typeface="Times New Roman" panose="02020603050405020304" pitchFamily="18" charset="0"/>
              </a:rPr>
              <a:t>R</a:t>
            </a:r>
            <a:r>
              <a:rPr lang="en-US" sz="2800" dirty="0" smtClean="0">
                <a:solidFill>
                  <a:srgbClr val="000099"/>
                </a:solidFill>
                <a:latin typeface="Times New Roman" panose="02020603050405020304" pitchFamily="18" charset="0"/>
                <a:cs typeface="Times New Roman" panose="02020603050405020304" pitchFamily="18" charset="0"/>
              </a:rPr>
              <a:t>′ (</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a:t>
            </a:r>
          </a:p>
          <a:p>
            <a:pPr marL="0" indent="0" eaLnBrk="1" hangingPunct="1">
              <a:lnSpc>
                <a:spcPct val="120000"/>
              </a:lnSpc>
              <a:spcAft>
                <a:spcPts val="600"/>
              </a:spcAft>
              <a:buFontTx/>
              <a:buNone/>
            </a:pPr>
            <a:r>
              <a:rPr lang="en-US" sz="2800" dirty="0" smtClean="0">
                <a:solidFill>
                  <a:srgbClr val="000099"/>
                </a:solidFill>
                <a:latin typeface="Times New Roman" panose="02020603050405020304" pitchFamily="18" charset="0"/>
                <a:cs typeface="Times New Roman" panose="02020603050405020304" pitchFamily="18" charset="0"/>
              </a:rPr>
              <a:t>If </a:t>
            </a:r>
            <a:r>
              <a:rPr lang="en-US" sz="2800" i="1" dirty="0" smtClean="0">
                <a:solidFill>
                  <a:srgbClr val="000099"/>
                </a:solidFill>
                <a:latin typeface="Times New Roman" panose="02020603050405020304" pitchFamily="18" charset="0"/>
                <a:cs typeface="Times New Roman" panose="02020603050405020304" pitchFamily="18" charset="0"/>
              </a:rPr>
              <a:t>P</a:t>
            </a:r>
            <a:r>
              <a:rPr lang="en-US" sz="2800" dirty="0" smtClean="0">
                <a:solidFill>
                  <a:srgbClr val="000099"/>
                </a:solidFill>
                <a:latin typeface="Times New Roman" panose="02020603050405020304" pitchFamily="18" charset="0"/>
                <a:cs typeface="Times New Roman" panose="02020603050405020304" pitchFamily="18" charset="0"/>
              </a:rPr>
              <a:t>(</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 </a:t>
            </a:r>
            <a:r>
              <a:rPr lang="en-US" sz="2800" i="1" dirty="0" smtClean="0">
                <a:solidFill>
                  <a:srgbClr val="000099"/>
                </a:solidFill>
                <a:latin typeface="Times New Roman" panose="02020603050405020304" pitchFamily="18" charset="0"/>
                <a:cs typeface="Times New Roman" panose="02020603050405020304" pitchFamily="18" charset="0"/>
              </a:rPr>
              <a:t>R</a:t>
            </a:r>
            <a:r>
              <a:rPr lang="en-US" sz="2800" dirty="0" smtClean="0">
                <a:solidFill>
                  <a:srgbClr val="000099"/>
                </a:solidFill>
                <a:latin typeface="Times New Roman" panose="02020603050405020304" pitchFamily="18" charset="0"/>
                <a:cs typeface="Times New Roman" panose="02020603050405020304" pitchFamily="18" charset="0"/>
              </a:rPr>
              <a:t>(</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 </a:t>
            </a:r>
            <a:r>
              <a:rPr lang="en-US" sz="2800" i="1" dirty="0" smtClean="0">
                <a:solidFill>
                  <a:srgbClr val="000099"/>
                </a:solidFill>
                <a:latin typeface="Times New Roman" panose="02020603050405020304" pitchFamily="18" charset="0"/>
                <a:cs typeface="Times New Roman" panose="02020603050405020304" pitchFamily="18" charset="0"/>
              </a:rPr>
              <a:t>C</a:t>
            </a:r>
            <a:r>
              <a:rPr lang="en-US" sz="2800" dirty="0" smtClean="0">
                <a:solidFill>
                  <a:srgbClr val="000099"/>
                </a:solidFill>
                <a:latin typeface="Times New Roman" panose="02020603050405020304" pitchFamily="18" charset="0"/>
                <a:cs typeface="Times New Roman" panose="02020603050405020304" pitchFamily="18" charset="0"/>
              </a:rPr>
              <a:t>(</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is the profit obtained from selling </a:t>
            </a:r>
            <a:r>
              <a:rPr lang="en-US" sz="2800" i="1" dirty="0" smtClean="0">
                <a:solidFill>
                  <a:srgbClr val="000099"/>
                </a:solidFill>
                <a:latin typeface="Times New Roman" panose="02020603050405020304" pitchFamily="18" charset="0"/>
                <a:cs typeface="Times New Roman" panose="02020603050405020304" pitchFamily="18" charset="0"/>
              </a:rPr>
              <a:t>x </a:t>
            </a:r>
            <a:r>
              <a:rPr lang="en-US" sz="2800" dirty="0" smtClean="0">
                <a:solidFill>
                  <a:srgbClr val="000099"/>
                </a:solidFill>
                <a:latin typeface="Times New Roman" panose="02020603050405020304" pitchFamily="18" charset="0"/>
                <a:cs typeface="Times New Roman" panose="02020603050405020304" pitchFamily="18" charset="0"/>
              </a:rPr>
              <a:t>items, then the </a:t>
            </a:r>
            <a:r>
              <a:rPr lang="en-US" sz="2800" b="1" dirty="0" smtClean="0">
                <a:solidFill>
                  <a:srgbClr val="000099"/>
                </a:solidFill>
                <a:latin typeface="Times New Roman" panose="02020603050405020304" pitchFamily="18" charset="0"/>
                <a:cs typeface="Times New Roman" panose="02020603050405020304" pitchFamily="18" charset="0"/>
              </a:rPr>
              <a:t>marginal profit </a:t>
            </a:r>
            <a:r>
              <a:rPr lang="en-US" sz="2800" i="1" dirty="0" smtClean="0">
                <a:solidFill>
                  <a:srgbClr val="000099"/>
                </a:solidFill>
                <a:latin typeface="Times New Roman" panose="02020603050405020304" pitchFamily="18" charset="0"/>
                <a:cs typeface="Times New Roman" panose="02020603050405020304" pitchFamily="18" charset="0"/>
              </a:rPr>
              <a:t>MP</a:t>
            </a:r>
            <a:r>
              <a:rPr lang="en-US" sz="2800" dirty="0" smtClean="0">
                <a:solidFill>
                  <a:srgbClr val="000099"/>
                </a:solidFill>
                <a:latin typeface="Times New Roman" panose="02020603050405020304" pitchFamily="18" charset="0"/>
                <a:cs typeface="Times New Roman" panose="02020603050405020304" pitchFamily="18" charset="0"/>
              </a:rPr>
              <a:t>(</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is defined to be</a:t>
            </a:r>
            <a:br>
              <a:rPr lang="en-US" sz="2800" dirty="0" smtClean="0">
                <a:solidFill>
                  <a:srgbClr val="000099"/>
                </a:solidFill>
                <a:latin typeface="Times New Roman" panose="02020603050405020304" pitchFamily="18" charset="0"/>
                <a:cs typeface="Times New Roman" panose="02020603050405020304" pitchFamily="18" charset="0"/>
              </a:rPr>
            </a:br>
            <a:r>
              <a:rPr lang="en-US" sz="2800" i="1" dirty="0" smtClean="0">
                <a:solidFill>
                  <a:srgbClr val="000099"/>
                </a:solidFill>
                <a:latin typeface="Times New Roman" panose="02020603050405020304" pitchFamily="18" charset="0"/>
                <a:cs typeface="Times New Roman" panose="02020603050405020304" pitchFamily="18" charset="0"/>
              </a:rPr>
              <a:t>MP</a:t>
            </a:r>
            <a:r>
              <a:rPr lang="en-US" sz="2800" dirty="0" smtClean="0">
                <a:solidFill>
                  <a:srgbClr val="000099"/>
                </a:solidFill>
                <a:latin typeface="Times New Roman" panose="02020603050405020304" pitchFamily="18" charset="0"/>
                <a:cs typeface="Times New Roman" panose="02020603050405020304" pitchFamily="18" charset="0"/>
              </a:rPr>
              <a:t>(</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 </a:t>
            </a:r>
            <a:r>
              <a:rPr lang="en-US" sz="2800" i="1" dirty="0" smtClean="0">
                <a:solidFill>
                  <a:srgbClr val="000099"/>
                </a:solidFill>
                <a:latin typeface="Times New Roman" panose="02020603050405020304" pitchFamily="18" charset="0"/>
                <a:cs typeface="Times New Roman" panose="02020603050405020304" pitchFamily="18" charset="0"/>
              </a:rPr>
              <a:t>P</a:t>
            </a:r>
            <a:r>
              <a:rPr lang="en-US" sz="2800" dirty="0" smtClean="0">
                <a:solidFill>
                  <a:srgbClr val="000099"/>
                </a:solidFill>
                <a:latin typeface="Times New Roman" panose="02020603050405020304" pitchFamily="18" charset="0"/>
                <a:cs typeface="Times New Roman" panose="02020603050405020304" pitchFamily="18" charset="0"/>
              </a:rPr>
              <a:t>′ (</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 </a:t>
            </a:r>
            <a:r>
              <a:rPr lang="en-US" sz="2800" i="1" dirty="0" smtClean="0">
                <a:solidFill>
                  <a:srgbClr val="000099"/>
                </a:solidFill>
                <a:latin typeface="Times New Roman" panose="02020603050405020304" pitchFamily="18" charset="0"/>
                <a:cs typeface="Times New Roman" panose="02020603050405020304" pitchFamily="18" charset="0"/>
              </a:rPr>
              <a:t>MR</a:t>
            </a:r>
            <a:r>
              <a:rPr lang="en-US" sz="2800" dirty="0" smtClean="0">
                <a:solidFill>
                  <a:srgbClr val="000099"/>
                </a:solidFill>
                <a:latin typeface="Times New Roman" panose="02020603050405020304" pitchFamily="18" charset="0"/>
                <a:cs typeface="Times New Roman" panose="02020603050405020304" pitchFamily="18" charset="0"/>
              </a:rPr>
              <a:t>(</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 </a:t>
            </a:r>
            <a:r>
              <a:rPr lang="en-US" sz="2800" i="1" dirty="0" smtClean="0">
                <a:solidFill>
                  <a:srgbClr val="000099"/>
                </a:solidFill>
                <a:latin typeface="Times New Roman" panose="02020603050405020304" pitchFamily="18" charset="0"/>
                <a:cs typeface="Times New Roman" panose="02020603050405020304" pitchFamily="18" charset="0"/>
              </a:rPr>
              <a:t>MC</a:t>
            </a:r>
            <a:r>
              <a:rPr lang="en-US" sz="2800" dirty="0" smtClean="0">
                <a:solidFill>
                  <a:srgbClr val="000099"/>
                </a:solidFill>
                <a:latin typeface="Times New Roman" panose="02020603050405020304" pitchFamily="18" charset="0"/>
                <a:cs typeface="Times New Roman" panose="02020603050405020304" pitchFamily="18" charset="0"/>
              </a:rPr>
              <a:t>(</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 </a:t>
            </a:r>
            <a:r>
              <a:rPr lang="en-US" sz="2800" i="1" dirty="0" smtClean="0">
                <a:solidFill>
                  <a:srgbClr val="000099"/>
                </a:solidFill>
                <a:latin typeface="Times New Roman" panose="02020603050405020304" pitchFamily="18" charset="0"/>
                <a:cs typeface="Times New Roman" panose="02020603050405020304" pitchFamily="18" charset="0"/>
              </a:rPr>
              <a:t>R</a:t>
            </a:r>
            <a:r>
              <a:rPr lang="en-US" sz="2800" dirty="0" smtClean="0">
                <a:solidFill>
                  <a:srgbClr val="000099"/>
                </a:solidFill>
                <a:latin typeface="Times New Roman" panose="02020603050405020304" pitchFamily="18" charset="0"/>
                <a:cs typeface="Times New Roman" panose="02020603050405020304" pitchFamily="18" charset="0"/>
              </a:rPr>
              <a:t>′ (</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 </a:t>
            </a:r>
            <a:r>
              <a:rPr lang="en-US" sz="2800" i="1" dirty="0" smtClean="0">
                <a:solidFill>
                  <a:srgbClr val="000099"/>
                </a:solidFill>
                <a:latin typeface="Times New Roman" panose="02020603050405020304" pitchFamily="18" charset="0"/>
                <a:cs typeface="Times New Roman" panose="02020603050405020304" pitchFamily="18" charset="0"/>
              </a:rPr>
              <a:t>C</a:t>
            </a:r>
            <a:r>
              <a:rPr lang="en-US" sz="2800" dirty="0" smtClean="0">
                <a:solidFill>
                  <a:srgbClr val="000099"/>
                </a:solidFill>
                <a:latin typeface="Times New Roman" panose="02020603050405020304" pitchFamily="18" charset="0"/>
                <a:cs typeface="Times New Roman" panose="02020603050405020304" pitchFamily="18" charset="0"/>
              </a:rPr>
              <a:t>′ (</a:t>
            </a:r>
            <a:r>
              <a:rPr lang="en-US" sz="2800" i="1" dirty="0" smtClean="0">
                <a:solidFill>
                  <a:srgbClr val="000099"/>
                </a:solidFill>
                <a:latin typeface="Times New Roman" panose="02020603050405020304" pitchFamily="18" charset="0"/>
                <a:cs typeface="Times New Roman" panose="02020603050405020304" pitchFamily="18" charset="0"/>
              </a:rPr>
              <a:t>x</a:t>
            </a:r>
            <a:r>
              <a:rPr lang="en-US" sz="2800" dirty="0" smtClean="0">
                <a:solidFill>
                  <a:srgbClr val="000099"/>
                </a:solidFill>
                <a:latin typeface="Times New Roman" panose="02020603050405020304" pitchFamily="18" charset="0"/>
                <a:cs typeface="Times New Roman" panose="02020603050405020304" pitchFamily="18" charset="0"/>
              </a:rPr>
              <a:t>). </a:t>
            </a:r>
            <a:br>
              <a:rPr lang="en-US" sz="2800" dirty="0" smtClean="0">
                <a:solidFill>
                  <a:srgbClr val="000099"/>
                </a:solidFill>
                <a:latin typeface="Times New Roman" panose="02020603050405020304" pitchFamily="18" charset="0"/>
                <a:cs typeface="Times New Roman" panose="02020603050405020304" pitchFamily="18" charset="0"/>
              </a:rPr>
            </a:br>
            <a:endParaRPr lang="en-US" altLang="en-US" sz="2800" dirty="0" smtClean="0">
              <a:solidFill>
                <a:srgbClr val="000099"/>
              </a:solidFill>
              <a:latin typeface="Times New Roman" panose="02020603050405020304" pitchFamily="18" charset="0"/>
              <a:cs typeface="Times New Roman" panose="02020603050405020304" pitchFamily="18" charset="0"/>
            </a:endParaRPr>
          </a:p>
        </p:txBody>
      </p:sp>
      <p:sp>
        <p:nvSpPr>
          <p:cNvPr id="94211" name="Text Box 4"/>
          <p:cNvSpPr txBox="1">
            <a:spLocks noChangeArrowheads="1"/>
          </p:cNvSpPr>
          <p:nvPr/>
        </p:nvSpPr>
        <p:spPr bwMode="auto">
          <a:xfrm>
            <a:off x="196850" y="628650"/>
            <a:ext cx="6629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sz="2400" b="1">
                <a:solidFill>
                  <a:srgbClr val="FF0000"/>
                </a:solidFill>
              </a:rPr>
              <a:t>Changes in Cost and Revenue</a:t>
            </a:r>
            <a:r>
              <a:rPr lang="en-US" sz="2400">
                <a:solidFill>
                  <a:srgbClr val="FF0000"/>
                </a:solidFill>
              </a:rPr>
              <a:t> </a:t>
            </a:r>
            <a:endParaRPr lang="en-US" altLang="en-US" sz="2400" b="1">
              <a:solidFill>
                <a:srgbClr val="FF0000"/>
              </a:solidFill>
              <a:latin typeface="Times New Roman" panose="02020603050405020304" pitchFamily="18" charset="0"/>
              <a:cs typeface="Times New Roman" panose="02020603050405020304" pitchFamily="18" charset="0"/>
            </a:endParaRPr>
          </a:p>
        </p:txBody>
      </p:sp>
      <p:sp>
        <p:nvSpPr>
          <p:cNvPr id="94212" name="Text Box 5"/>
          <p:cNvSpPr txBox="1">
            <a:spLocks noChangeArrowheads="1"/>
          </p:cNvSpPr>
          <p:nvPr/>
        </p:nvSpPr>
        <p:spPr bwMode="auto">
          <a:xfrm>
            <a:off x="6807200" y="763588"/>
            <a:ext cx="210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sz="2400" b="1"/>
              <a:t>Definition</a:t>
            </a:r>
            <a:r>
              <a:rPr lang="en-US" sz="2400"/>
              <a:t> </a:t>
            </a:r>
            <a:endParaRPr lang="en-US" altLang="en-US" sz="2400" b="1">
              <a:solidFill>
                <a:srgbClr val="8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8639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p:cNvSpPr>
            <a:spLocks noGrp="1"/>
          </p:cNvSpPr>
          <p:nvPr>
            <p:ph type="sldNum" sz="quarter" idx="4294967295"/>
          </p:nvPr>
        </p:nvSpPr>
        <p:spPr bwMode="auto">
          <a:xfrm>
            <a:off x="7848600" y="6305550"/>
            <a:ext cx="1295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SzTx/>
              <a:buFontTx/>
              <a:buNone/>
            </a:pPr>
            <a:r>
              <a:rPr lang="en-US" altLang="en-US" sz="1200" smtClean="0">
                <a:latin typeface="Gill Sans MT" panose="020B0502020104020203" pitchFamily="34" charset="0"/>
                <a:cs typeface="Times New Roman" panose="02020603050405020304" pitchFamily="18" charset="0"/>
              </a:rPr>
              <a:t>Slide 2.6-</a:t>
            </a:r>
            <a:fld id="{932882FF-9ADA-4CED-90CC-9F1826BF8ED1}" type="slidenum">
              <a:rPr lang="en-US" altLang="en-US" sz="1200" smtClean="0">
                <a:latin typeface="Gill Sans MT" panose="020B0502020104020203" pitchFamily="34" charset="0"/>
                <a:cs typeface="Times New Roman" panose="02020603050405020304" pitchFamily="18" charset="0"/>
              </a:rPr>
              <a:pPr fontAlgn="base">
                <a:spcBef>
                  <a:spcPct val="0"/>
                </a:spcBef>
                <a:spcAft>
                  <a:spcPct val="0"/>
                </a:spcAft>
                <a:buClrTx/>
                <a:buSzTx/>
                <a:buFontTx/>
                <a:buNone/>
              </a:pPr>
              <a:t>51</a:t>
            </a:fld>
            <a:endParaRPr lang="en-US" altLang="en-US" sz="1200" smtClean="0">
              <a:latin typeface="Gill Sans MT" panose="020B0502020104020203" pitchFamily="34" charset="0"/>
              <a:cs typeface="Times New Roman" panose="02020603050405020304" pitchFamily="18" charset="0"/>
            </a:endParaRPr>
          </a:p>
        </p:txBody>
      </p:sp>
      <p:sp>
        <p:nvSpPr>
          <p:cNvPr id="96259" name="Rectangle 2"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6260" name="Rectangle 3"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6261" name="Rectangle 4"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6262" name="Rectangle 5"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6263" name="Rectangle 6"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6264" name="Rectangle 7"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6265" name="Rectangle 8"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6266" name="Rectangle 9"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6267" name="Rectangle 10" descr="Pink tissue paper"/>
          <p:cNvSpPr>
            <a:spLocks noChangeArrowheads="1"/>
          </p:cNvSpPr>
          <p:nvPr/>
        </p:nvSpPr>
        <p:spPr bwMode="auto">
          <a:xfrm>
            <a:off x="0"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6268" name="Rectangle 11"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6269" name="Rectangle 12"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705549" name="Rectangle 13"/>
          <p:cNvSpPr>
            <a:spLocks noChangeArrowheads="1"/>
          </p:cNvSpPr>
          <p:nvPr/>
        </p:nvSpPr>
        <p:spPr bwMode="auto">
          <a:xfrm>
            <a:off x="438150" y="1279525"/>
            <a:ext cx="83851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spcBef>
                <a:spcPct val="20000"/>
              </a:spcBef>
              <a:buClr>
                <a:srgbClr val="0000FF"/>
              </a:buClr>
              <a:buSzPct val="80000"/>
              <a:buFont typeface="Wingdings" panose="05000000000000000000" pitchFamily="2" charset="2"/>
              <a:buChar char="l"/>
              <a:tabLst>
                <a:tab pos="796925"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796925"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tabLst>
                <a:tab pos="796925"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796925"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796925"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925"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925"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925"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925"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10000"/>
              </a:spcBef>
              <a:buClr>
                <a:srgbClr val="CC0066"/>
              </a:buClr>
              <a:buSzPct val="60000"/>
              <a:buFont typeface="Wingdings" panose="05000000000000000000" pitchFamily="2" charset="2"/>
              <a:buNone/>
            </a:pPr>
            <a:r>
              <a:rPr lang="en-US" altLang="en-US" sz="3000" b="1" dirty="0">
                <a:latin typeface="Times New Roman" panose="02020603050405020304" pitchFamily="18" charset="0"/>
                <a:cs typeface="Times New Roman" panose="02020603050405020304" pitchFamily="18" charset="0"/>
              </a:rPr>
              <a:t>Example:</a:t>
            </a:r>
            <a:r>
              <a:rPr lang="en-US" altLang="en-US" sz="2800" dirty="0">
                <a:latin typeface="Times New Roman" panose="02020603050405020304" pitchFamily="18" charset="0"/>
                <a:cs typeface="Times New Roman" panose="02020603050405020304" pitchFamily="18" charset="0"/>
              </a:rPr>
              <a:t>  Given </a:t>
            </a:r>
          </a:p>
          <a:p>
            <a:pPr eaLnBrk="1" hangingPunct="1">
              <a:spcBef>
                <a:spcPct val="10000"/>
              </a:spcBef>
              <a:buClr>
                <a:srgbClr val="CC0066"/>
              </a:buClr>
              <a:buSzPct val="60000"/>
              <a:buFont typeface="Wingdings" panose="05000000000000000000" pitchFamily="2" charset="2"/>
              <a:buNone/>
            </a:pPr>
            <a:endParaRPr lang="en-US" altLang="en-US" sz="2800" dirty="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endParaRPr lang="en-US" altLang="en-US" sz="2800" dirty="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find each of the following:</a:t>
            </a:r>
          </a:p>
          <a:p>
            <a:pPr eaLnBrk="1" hangingPunct="1">
              <a:spcBef>
                <a:spcPct val="10000"/>
              </a:spcBef>
              <a:buClr>
                <a:srgbClr val="CC0066"/>
              </a:buClr>
              <a:buSzPct val="60000"/>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a) Total profit, </a:t>
            </a:r>
            <a:r>
              <a:rPr lang="en-US" altLang="en-US" sz="2800" i="1" dirty="0">
                <a:latin typeface="Times New Roman" panose="02020603050405020304" pitchFamily="18" charset="0"/>
                <a:cs typeface="Times New Roman" panose="02020603050405020304" pitchFamily="18" charset="0"/>
              </a:rPr>
              <a:t>P</a:t>
            </a:r>
            <a:r>
              <a:rPr lang="en-US" altLang="en-US" sz="2800" dirty="0">
                <a:latin typeface="Times New Roman" panose="02020603050405020304" pitchFamily="18" charset="0"/>
                <a:cs typeface="Times New Roman" panose="02020603050405020304" pitchFamily="18" charset="0"/>
              </a:rPr>
              <a:t>(</a:t>
            </a:r>
            <a:r>
              <a:rPr lang="en-US" altLang="en-US" sz="2800" i="1" dirty="0">
                <a:latin typeface="Times New Roman" panose="02020603050405020304" pitchFamily="18" charset="0"/>
                <a:cs typeface="Times New Roman" panose="02020603050405020304" pitchFamily="18" charset="0"/>
              </a:rPr>
              <a:t>x</a:t>
            </a:r>
            <a:r>
              <a:rPr lang="en-US" altLang="en-US" sz="2800" dirty="0">
                <a:latin typeface="Times New Roman" panose="02020603050405020304" pitchFamily="18" charset="0"/>
                <a:cs typeface="Times New Roman" panose="02020603050405020304" pitchFamily="18" charset="0"/>
              </a:rPr>
              <a:t>).</a:t>
            </a:r>
          </a:p>
          <a:p>
            <a:pPr eaLnBrk="1" hangingPunct="1">
              <a:spcBef>
                <a:spcPct val="10000"/>
              </a:spcBef>
              <a:buClr>
                <a:srgbClr val="CC0066"/>
              </a:buClr>
              <a:buSzPct val="60000"/>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b) Total cost, revenue, and profit from the</a:t>
            </a:r>
          </a:p>
          <a:p>
            <a:pPr eaLnBrk="1" hangingPunct="1">
              <a:spcBef>
                <a:spcPct val="10000"/>
              </a:spcBef>
              <a:buClr>
                <a:srgbClr val="CC0066"/>
              </a:buClr>
              <a:buSzPct val="60000"/>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production and sale of 50 units of the product.</a:t>
            </a:r>
          </a:p>
          <a:p>
            <a:pPr eaLnBrk="1" hangingPunct="1">
              <a:spcBef>
                <a:spcPct val="10000"/>
              </a:spcBef>
              <a:buClr>
                <a:srgbClr val="CC0066"/>
              </a:buClr>
              <a:buSzPct val="60000"/>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c) The marginal cost, revenue, and profit when 50</a:t>
            </a:r>
          </a:p>
          <a:p>
            <a:pPr eaLnBrk="1" hangingPunct="1">
              <a:spcBef>
                <a:spcPct val="10000"/>
              </a:spcBef>
              <a:buClr>
                <a:srgbClr val="CC0066"/>
              </a:buClr>
              <a:buSzPct val="60000"/>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units are produced and sold.</a:t>
            </a:r>
          </a:p>
        </p:txBody>
      </p:sp>
      <p:sp>
        <p:nvSpPr>
          <p:cNvPr id="96271" name="Rectangle 15"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6272" name="Rectangle 16"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graphicFrame>
        <p:nvGraphicFramePr>
          <p:cNvPr id="96273" name="Object 17" descr="Pink tissue paper"/>
          <p:cNvGraphicFramePr>
            <a:graphicFrameLocks noChangeAspect="1"/>
          </p:cNvGraphicFramePr>
          <p:nvPr/>
        </p:nvGraphicFramePr>
        <p:xfrm>
          <a:off x="2816225" y="1747838"/>
          <a:ext cx="3860800" cy="1041400"/>
        </p:xfrm>
        <a:graphic>
          <a:graphicData uri="http://schemas.openxmlformats.org/presentationml/2006/ole">
            <mc:AlternateContent xmlns:mc="http://schemas.openxmlformats.org/markup-compatibility/2006">
              <mc:Choice xmlns:v="urn:schemas-microsoft-com:vml" Requires="v">
                <p:oleObj spid="_x0000_s62471" name="Equation" r:id="rId3" imgW="3860800" imgH="1041400" progId="Equation.DSMT4">
                  <p:embed/>
                </p:oleObj>
              </mc:Choice>
              <mc:Fallback>
                <p:oleObj name="Equation" r:id="rId3" imgW="3860800" imgH="1041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6225" y="1747838"/>
                        <a:ext cx="3860800" cy="10414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74" name="Text Box 4"/>
          <p:cNvSpPr txBox="1">
            <a:spLocks noChangeArrowheads="1"/>
          </p:cNvSpPr>
          <p:nvPr/>
        </p:nvSpPr>
        <p:spPr bwMode="auto">
          <a:xfrm>
            <a:off x="196850" y="628650"/>
            <a:ext cx="6629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sz="2400" b="1">
                <a:solidFill>
                  <a:srgbClr val="FF0000"/>
                </a:solidFill>
              </a:rPr>
              <a:t>Changes in Cost and Revenue</a:t>
            </a:r>
            <a:r>
              <a:rPr lang="en-US" sz="2400">
                <a:solidFill>
                  <a:srgbClr val="FF0000"/>
                </a:solidFill>
              </a:rPr>
              <a:t> </a:t>
            </a:r>
            <a:endParaRPr lang="en-US" altLang="en-US" sz="2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78258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554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554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5549">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0554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55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p:cNvSpPr>
            <a:spLocks noGrp="1"/>
          </p:cNvSpPr>
          <p:nvPr>
            <p:ph type="sldNum" sz="quarter" idx="4294967295"/>
          </p:nvPr>
        </p:nvSpPr>
        <p:spPr bwMode="auto">
          <a:xfrm>
            <a:off x="7848600" y="6305550"/>
            <a:ext cx="1295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SzTx/>
              <a:buFontTx/>
              <a:buNone/>
            </a:pPr>
            <a:r>
              <a:rPr lang="en-US" altLang="en-US" sz="1200" smtClean="0">
                <a:latin typeface="Gill Sans MT" panose="020B0502020104020203" pitchFamily="34" charset="0"/>
                <a:cs typeface="Times New Roman" panose="02020603050405020304" pitchFamily="18" charset="0"/>
              </a:rPr>
              <a:t>Slide 2.6-</a:t>
            </a:r>
            <a:fld id="{800AC1AC-5DBC-42BB-B9A8-F20999142874}" type="slidenum">
              <a:rPr lang="en-US" altLang="en-US" sz="1200" smtClean="0">
                <a:latin typeface="Gill Sans MT" panose="020B0502020104020203" pitchFamily="34" charset="0"/>
                <a:cs typeface="Times New Roman" panose="02020603050405020304" pitchFamily="18" charset="0"/>
              </a:rPr>
              <a:pPr fontAlgn="base">
                <a:spcBef>
                  <a:spcPct val="0"/>
                </a:spcBef>
                <a:spcAft>
                  <a:spcPct val="0"/>
                </a:spcAft>
                <a:buClrTx/>
                <a:buSzTx/>
                <a:buFontTx/>
                <a:buNone/>
              </a:pPr>
              <a:t>52</a:t>
            </a:fld>
            <a:endParaRPr lang="en-US" altLang="en-US" sz="1200" smtClean="0">
              <a:latin typeface="Gill Sans MT" panose="020B0502020104020203" pitchFamily="34" charset="0"/>
              <a:cs typeface="Times New Roman" panose="02020603050405020304" pitchFamily="18" charset="0"/>
            </a:endParaRPr>
          </a:p>
        </p:txBody>
      </p:sp>
      <p:sp>
        <p:nvSpPr>
          <p:cNvPr id="97283" name="Rectangle 2"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7284" name="Rectangle 3"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7285" name="Rectangle 4"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7286" name="Rectangle 5"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7287" name="Rectangle 6"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7288" name="Rectangle 7"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7289" name="Rectangle 8"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7290" name="Rectangle 9"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7291" name="Rectangle 10" descr="Pink tissue paper"/>
          <p:cNvSpPr>
            <a:spLocks noChangeArrowheads="1"/>
          </p:cNvSpPr>
          <p:nvPr/>
        </p:nvSpPr>
        <p:spPr bwMode="auto">
          <a:xfrm>
            <a:off x="0"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7292" name="Rectangle 11"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7293" name="Rectangle 13" descr="Pink tissue paper"/>
          <p:cNvSpPr>
            <a:spLocks noChangeArrowheads="1"/>
          </p:cNvSpPr>
          <p:nvPr/>
        </p:nvSpPr>
        <p:spPr bwMode="auto">
          <a:xfrm>
            <a:off x="0" y="3100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7294" name="Rectangle 14" descr="Pink tissue pape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706576" name="Rectangle 16"/>
          <p:cNvSpPr>
            <a:spLocks noChangeArrowheads="1"/>
          </p:cNvSpPr>
          <p:nvPr/>
        </p:nvSpPr>
        <p:spPr bwMode="auto">
          <a:xfrm>
            <a:off x="533400" y="1219200"/>
            <a:ext cx="79629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10000"/>
              </a:spcBef>
              <a:buClr>
                <a:srgbClr val="CC0066"/>
              </a:buClr>
              <a:buSzPct val="60000"/>
              <a:buFont typeface="Wingdings" panose="05000000000000000000" pitchFamily="2" charset="2"/>
              <a:buNone/>
            </a:pPr>
            <a:r>
              <a:rPr lang="en-US" altLang="en-US" sz="3000" b="1">
                <a:latin typeface="Times New Roman" panose="02020603050405020304" pitchFamily="18" charset="0"/>
                <a:cs typeface="Times New Roman" panose="02020603050405020304" pitchFamily="18" charset="0"/>
              </a:rPr>
              <a:t>Solution:</a:t>
            </a:r>
            <a:endParaRPr lang="en-US" altLang="en-US" sz="280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r>
              <a:rPr lang="en-US" altLang="en-US" sz="2800">
                <a:latin typeface="Times New Roman" panose="02020603050405020304" pitchFamily="18" charset="0"/>
                <a:cs typeface="Times New Roman" panose="02020603050405020304" pitchFamily="18" charset="0"/>
              </a:rPr>
              <a:t>a)</a:t>
            </a:r>
          </a:p>
          <a:p>
            <a:pPr eaLnBrk="1" hangingPunct="1">
              <a:spcBef>
                <a:spcPct val="10000"/>
              </a:spcBef>
              <a:buClr>
                <a:srgbClr val="CC0066"/>
              </a:buClr>
              <a:buSzPct val="60000"/>
              <a:buFont typeface="Wingdings" panose="05000000000000000000" pitchFamily="2" charset="2"/>
              <a:buNone/>
            </a:pPr>
            <a:endParaRPr lang="en-US" altLang="en-US" sz="280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endParaRPr lang="en-US" altLang="en-US" sz="280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endParaRPr lang="en-US" altLang="en-US" sz="280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endParaRPr lang="en-US" altLang="en-US" sz="280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r>
              <a:rPr lang="en-US" altLang="en-US" sz="2800">
                <a:latin typeface="Times New Roman" panose="02020603050405020304" pitchFamily="18" charset="0"/>
                <a:cs typeface="Times New Roman" panose="02020603050405020304" pitchFamily="18" charset="0"/>
              </a:rPr>
              <a:t>b) </a:t>
            </a:r>
          </a:p>
        </p:txBody>
      </p:sp>
      <p:sp>
        <p:nvSpPr>
          <p:cNvPr id="97296" name="Rectangle 18" descr="Pink tissue pape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7297" name="Rectangle 19" descr="Pink tissue paper"/>
          <p:cNvSpPr>
            <a:spLocks noChangeArrowheads="1"/>
          </p:cNvSpPr>
          <p:nvPr/>
        </p:nvSpPr>
        <p:spPr bwMode="auto">
          <a:xfrm>
            <a:off x="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graphicFrame>
        <p:nvGraphicFramePr>
          <p:cNvPr id="97298" name="Object 24"/>
          <p:cNvGraphicFramePr>
            <a:graphicFrameLocks noChangeAspect="1"/>
          </p:cNvGraphicFramePr>
          <p:nvPr/>
        </p:nvGraphicFramePr>
        <p:xfrm>
          <a:off x="938213" y="2351088"/>
          <a:ext cx="711200" cy="393700"/>
        </p:xfrm>
        <a:graphic>
          <a:graphicData uri="http://schemas.openxmlformats.org/presentationml/2006/ole">
            <mc:AlternateContent xmlns:mc="http://schemas.openxmlformats.org/markup-compatibility/2006">
              <mc:Choice xmlns:v="urn:schemas-microsoft-com:vml" Requires="v">
                <p:oleObj spid="_x0000_s63586" name="Equation" r:id="rId3" imgW="710891" imgH="393529" progId="Equation.DSMT4">
                  <p:embed/>
                </p:oleObj>
              </mc:Choice>
              <mc:Fallback>
                <p:oleObj name="Equation" r:id="rId3" imgW="710891"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2351088"/>
                        <a:ext cx="711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9" name="Object 25"/>
          <p:cNvGraphicFramePr>
            <a:graphicFrameLocks noChangeAspect="1"/>
          </p:cNvGraphicFramePr>
          <p:nvPr/>
        </p:nvGraphicFramePr>
        <p:xfrm>
          <a:off x="2679700" y="2351088"/>
          <a:ext cx="1714500" cy="393700"/>
        </p:xfrm>
        <a:graphic>
          <a:graphicData uri="http://schemas.openxmlformats.org/presentationml/2006/ole">
            <mc:AlternateContent xmlns:mc="http://schemas.openxmlformats.org/markup-compatibility/2006">
              <mc:Choice xmlns:v="urn:schemas-microsoft-com:vml" Requires="v">
                <p:oleObj spid="_x0000_s63587" name="Equation" r:id="rId5" imgW="1714500" imgH="393700" progId="Equation.DSMT4">
                  <p:embed/>
                </p:oleObj>
              </mc:Choice>
              <mc:Fallback>
                <p:oleObj name="Equation" r:id="rId5" imgW="17145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9700" y="2351088"/>
                        <a:ext cx="1714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300" name="Object 26"/>
          <p:cNvGraphicFramePr>
            <a:graphicFrameLocks noChangeAspect="1"/>
          </p:cNvGraphicFramePr>
          <p:nvPr/>
        </p:nvGraphicFramePr>
        <p:xfrm>
          <a:off x="1943100" y="2470150"/>
          <a:ext cx="228600" cy="190500"/>
        </p:xfrm>
        <a:graphic>
          <a:graphicData uri="http://schemas.openxmlformats.org/presentationml/2006/ole">
            <mc:AlternateContent xmlns:mc="http://schemas.openxmlformats.org/markup-compatibility/2006">
              <mc:Choice xmlns:v="urn:schemas-microsoft-com:vml" Requires="v">
                <p:oleObj spid="_x0000_s63588" name="Equation" r:id="rId7" imgW="228600" imgH="190500" progId="Equation.DSMT4">
                  <p:embed/>
                </p:oleObj>
              </mc:Choice>
              <mc:Fallback>
                <p:oleObj name="Equation" r:id="rId7" imgW="228600" imgH="190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3100" y="2470150"/>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87" name="Object 27"/>
          <p:cNvGraphicFramePr>
            <a:graphicFrameLocks noChangeAspect="1"/>
          </p:cNvGraphicFramePr>
          <p:nvPr/>
        </p:nvGraphicFramePr>
        <p:xfrm>
          <a:off x="2603500" y="2833688"/>
          <a:ext cx="5295900" cy="457200"/>
        </p:xfrm>
        <a:graphic>
          <a:graphicData uri="http://schemas.openxmlformats.org/presentationml/2006/ole">
            <mc:AlternateContent xmlns:mc="http://schemas.openxmlformats.org/markup-compatibility/2006">
              <mc:Choice xmlns:v="urn:schemas-microsoft-com:vml" Requires="v">
                <p:oleObj spid="_x0000_s63589" name="Equation" r:id="rId9" imgW="5295900" imgH="457200" progId="Equation.DSMT4">
                  <p:embed/>
                </p:oleObj>
              </mc:Choice>
              <mc:Fallback>
                <p:oleObj name="Equation" r:id="rId9" imgW="5295900" imgH="457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3500" y="2833688"/>
                        <a:ext cx="529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88" name="Object 28"/>
          <p:cNvGraphicFramePr>
            <a:graphicFrameLocks noChangeAspect="1"/>
          </p:cNvGraphicFramePr>
          <p:nvPr/>
        </p:nvGraphicFramePr>
        <p:xfrm>
          <a:off x="2235200" y="3365500"/>
          <a:ext cx="3429000" cy="381000"/>
        </p:xfrm>
        <a:graphic>
          <a:graphicData uri="http://schemas.openxmlformats.org/presentationml/2006/ole">
            <mc:AlternateContent xmlns:mc="http://schemas.openxmlformats.org/markup-compatibility/2006">
              <mc:Choice xmlns:v="urn:schemas-microsoft-com:vml" Requires="v">
                <p:oleObj spid="_x0000_s63590" name="Equation" r:id="rId11" imgW="3429000" imgH="381000" progId="Equation.DSMT4">
                  <p:embed/>
                </p:oleObj>
              </mc:Choice>
              <mc:Fallback>
                <p:oleObj name="Equation" r:id="rId11" imgW="3429000" imgH="3810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35200" y="3365500"/>
                        <a:ext cx="3429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89" name="Object 29"/>
          <p:cNvGraphicFramePr>
            <a:graphicFrameLocks noChangeAspect="1"/>
          </p:cNvGraphicFramePr>
          <p:nvPr/>
        </p:nvGraphicFramePr>
        <p:xfrm>
          <a:off x="939800" y="2870200"/>
          <a:ext cx="711200" cy="393700"/>
        </p:xfrm>
        <a:graphic>
          <a:graphicData uri="http://schemas.openxmlformats.org/presentationml/2006/ole">
            <mc:AlternateContent xmlns:mc="http://schemas.openxmlformats.org/markup-compatibility/2006">
              <mc:Choice xmlns:v="urn:schemas-microsoft-com:vml" Requires="v">
                <p:oleObj spid="_x0000_s63591" name="Equation" r:id="rId13" imgW="710891" imgH="393529" progId="Equation.DSMT4">
                  <p:embed/>
                </p:oleObj>
              </mc:Choice>
              <mc:Fallback>
                <p:oleObj name="Equation" r:id="rId13" imgW="710891"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800" y="2870200"/>
                        <a:ext cx="711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90" name="Object 30"/>
          <p:cNvGraphicFramePr>
            <a:graphicFrameLocks noChangeAspect="1"/>
          </p:cNvGraphicFramePr>
          <p:nvPr/>
        </p:nvGraphicFramePr>
        <p:xfrm>
          <a:off x="1944688" y="2989263"/>
          <a:ext cx="228600" cy="190500"/>
        </p:xfrm>
        <a:graphic>
          <a:graphicData uri="http://schemas.openxmlformats.org/presentationml/2006/ole">
            <mc:AlternateContent xmlns:mc="http://schemas.openxmlformats.org/markup-compatibility/2006">
              <mc:Choice xmlns:v="urn:schemas-microsoft-com:vml" Requires="v">
                <p:oleObj spid="_x0000_s63592" name="Equation" r:id="rId14" imgW="228600" imgH="190500" progId="Equation.DSMT4">
                  <p:embed/>
                </p:oleObj>
              </mc:Choice>
              <mc:Fallback>
                <p:oleObj name="Equation" r:id="rId14" imgW="228600" imgH="190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4688" y="2989263"/>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91" name="Object 31"/>
          <p:cNvGraphicFramePr>
            <a:graphicFrameLocks noChangeAspect="1"/>
          </p:cNvGraphicFramePr>
          <p:nvPr/>
        </p:nvGraphicFramePr>
        <p:xfrm>
          <a:off x="939800" y="3365500"/>
          <a:ext cx="711200" cy="393700"/>
        </p:xfrm>
        <a:graphic>
          <a:graphicData uri="http://schemas.openxmlformats.org/presentationml/2006/ole">
            <mc:AlternateContent xmlns:mc="http://schemas.openxmlformats.org/markup-compatibility/2006">
              <mc:Choice xmlns:v="urn:schemas-microsoft-com:vml" Requires="v">
                <p:oleObj spid="_x0000_s63593" name="Equation" r:id="rId15" imgW="710891" imgH="393529" progId="Equation.DSMT4">
                  <p:embed/>
                </p:oleObj>
              </mc:Choice>
              <mc:Fallback>
                <p:oleObj name="Equation" r:id="rId15" imgW="710891"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800" y="3365500"/>
                        <a:ext cx="711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92" name="Object 32"/>
          <p:cNvGraphicFramePr>
            <a:graphicFrameLocks noChangeAspect="1"/>
          </p:cNvGraphicFramePr>
          <p:nvPr/>
        </p:nvGraphicFramePr>
        <p:xfrm>
          <a:off x="1944688" y="3484563"/>
          <a:ext cx="228600" cy="190500"/>
        </p:xfrm>
        <a:graphic>
          <a:graphicData uri="http://schemas.openxmlformats.org/presentationml/2006/ole">
            <mc:AlternateContent xmlns:mc="http://schemas.openxmlformats.org/markup-compatibility/2006">
              <mc:Choice xmlns:v="urn:schemas-microsoft-com:vml" Requires="v">
                <p:oleObj spid="_x0000_s63594" name="Equation" r:id="rId16" imgW="228600" imgH="190500" progId="Equation.DSMT4">
                  <p:embed/>
                </p:oleObj>
              </mc:Choice>
              <mc:Fallback>
                <p:oleObj name="Equation" r:id="rId16" imgW="228600" imgH="190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4688" y="3484563"/>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94" name="Object 34"/>
          <p:cNvGraphicFramePr>
            <a:graphicFrameLocks noChangeAspect="1"/>
          </p:cNvGraphicFramePr>
          <p:nvPr/>
        </p:nvGraphicFramePr>
        <p:xfrm>
          <a:off x="774700" y="4699000"/>
          <a:ext cx="876300" cy="393700"/>
        </p:xfrm>
        <a:graphic>
          <a:graphicData uri="http://schemas.openxmlformats.org/presentationml/2006/ole">
            <mc:AlternateContent xmlns:mc="http://schemas.openxmlformats.org/markup-compatibility/2006">
              <mc:Choice xmlns:v="urn:schemas-microsoft-com:vml" Requires="v">
                <p:oleObj spid="_x0000_s63595" name="Equation" r:id="rId17" imgW="875920" imgH="393529" progId="Equation.DSMT4">
                  <p:embed/>
                </p:oleObj>
              </mc:Choice>
              <mc:Fallback>
                <p:oleObj name="Equation" r:id="rId17" imgW="875920" imgH="393529"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4700" y="4699000"/>
                        <a:ext cx="876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95" name="Object 35"/>
          <p:cNvGraphicFramePr>
            <a:graphicFrameLocks noChangeAspect="1"/>
          </p:cNvGraphicFramePr>
          <p:nvPr/>
        </p:nvGraphicFramePr>
        <p:xfrm>
          <a:off x="774700" y="5245100"/>
          <a:ext cx="863600" cy="393700"/>
        </p:xfrm>
        <a:graphic>
          <a:graphicData uri="http://schemas.openxmlformats.org/presentationml/2006/ole">
            <mc:AlternateContent xmlns:mc="http://schemas.openxmlformats.org/markup-compatibility/2006">
              <mc:Choice xmlns:v="urn:schemas-microsoft-com:vml" Requires="v">
                <p:oleObj spid="_x0000_s63596" name="Equation" r:id="rId19" imgW="863225" imgH="393529" progId="Equation.DSMT4">
                  <p:embed/>
                </p:oleObj>
              </mc:Choice>
              <mc:Fallback>
                <p:oleObj name="Equation" r:id="rId19" imgW="863225" imgH="393529"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4700" y="5245100"/>
                        <a:ext cx="863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96" name="Object 36"/>
          <p:cNvGraphicFramePr>
            <a:graphicFrameLocks noChangeAspect="1"/>
          </p:cNvGraphicFramePr>
          <p:nvPr/>
        </p:nvGraphicFramePr>
        <p:xfrm>
          <a:off x="774700" y="5778500"/>
          <a:ext cx="863600" cy="393700"/>
        </p:xfrm>
        <a:graphic>
          <a:graphicData uri="http://schemas.openxmlformats.org/presentationml/2006/ole">
            <mc:AlternateContent xmlns:mc="http://schemas.openxmlformats.org/markup-compatibility/2006">
              <mc:Choice xmlns:v="urn:schemas-microsoft-com:vml" Requires="v">
                <p:oleObj spid="_x0000_s63597" name="Equation" r:id="rId21" imgW="863225" imgH="393529" progId="Equation.DSMT4">
                  <p:embed/>
                </p:oleObj>
              </mc:Choice>
              <mc:Fallback>
                <p:oleObj name="Equation" r:id="rId21" imgW="863225" imgH="393529"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74700" y="5778500"/>
                        <a:ext cx="863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97" name="Object 37"/>
          <p:cNvGraphicFramePr>
            <a:graphicFrameLocks noChangeAspect="1"/>
          </p:cNvGraphicFramePr>
          <p:nvPr/>
        </p:nvGraphicFramePr>
        <p:xfrm>
          <a:off x="1968500" y="4814888"/>
          <a:ext cx="228600" cy="190500"/>
        </p:xfrm>
        <a:graphic>
          <a:graphicData uri="http://schemas.openxmlformats.org/presentationml/2006/ole">
            <mc:AlternateContent xmlns:mc="http://schemas.openxmlformats.org/markup-compatibility/2006">
              <mc:Choice xmlns:v="urn:schemas-microsoft-com:vml" Requires="v">
                <p:oleObj spid="_x0000_s63598" name="Equation" r:id="rId23" imgW="228600" imgH="190500" progId="Equation.DSMT4">
                  <p:embed/>
                </p:oleObj>
              </mc:Choice>
              <mc:Fallback>
                <p:oleObj name="Equation" r:id="rId23" imgW="228600" imgH="190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500" y="4814888"/>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98" name="Object 38"/>
          <p:cNvGraphicFramePr>
            <a:graphicFrameLocks noChangeAspect="1"/>
          </p:cNvGraphicFramePr>
          <p:nvPr/>
        </p:nvGraphicFramePr>
        <p:xfrm>
          <a:off x="1970088" y="5334000"/>
          <a:ext cx="228600" cy="190500"/>
        </p:xfrm>
        <a:graphic>
          <a:graphicData uri="http://schemas.openxmlformats.org/presentationml/2006/ole">
            <mc:AlternateContent xmlns:mc="http://schemas.openxmlformats.org/markup-compatibility/2006">
              <mc:Choice xmlns:v="urn:schemas-microsoft-com:vml" Requires="v">
                <p:oleObj spid="_x0000_s63599" name="Equation" r:id="rId24" imgW="228600" imgH="190500" progId="Equation.DSMT4">
                  <p:embed/>
                </p:oleObj>
              </mc:Choice>
              <mc:Fallback>
                <p:oleObj name="Equation" r:id="rId24" imgW="228600" imgH="190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0088" y="5334000"/>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99" name="Object 39"/>
          <p:cNvGraphicFramePr>
            <a:graphicFrameLocks noChangeAspect="1"/>
          </p:cNvGraphicFramePr>
          <p:nvPr/>
        </p:nvGraphicFramePr>
        <p:xfrm>
          <a:off x="1970088" y="5829300"/>
          <a:ext cx="228600" cy="190500"/>
        </p:xfrm>
        <a:graphic>
          <a:graphicData uri="http://schemas.openxmlformats.org/presentationml/2006/ole">
            <mc:AlternateContent xmlns:mc="http://schemas.openxmlformats.org/markup-compatibility/2006">
              <mc:Choice xmlns:v="urn:schemas-microsoft-com:vml" Requires="v">
                <p:oleObj spid="_x0000_s63600" name="Equation" r:id="rId25" imgW="228600" imgH="190500" progId="Equation.DSMT4">
                  <p:embed/>
                </p:oleObj>
              </mc:Choice>
              <mc:Fallback>
                <p:oleObj name="Equation" r:id="rId25" imgW="228600" imgH="190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0088" y="5829300"/>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0" name="Object 40"/>
          <p:cNvGraphicFramePr>
            <a:graphicFrameLocks noChangeAspect="1"/>
          </p:cNvGraphicFramePr>
          <p:nvPr/>
        </p:nvGraphicFramePr>
        <p:xfrm>
          <a:off x="6985000" y="4814888"/>
          <a:ext cx="228600" cy="190500"/>
        </p:xfrm>
        <a:graphic>
          <a:graphicData uri="http://schemas.openxmlformats.org/presentationml/2006/ole">
            <mc:AlternateContent xmlns:mc="http://schemas.openxmlformats.org/markup-compatibility/2006">
              <mc:Choice xmlns:v="urn:schemas-microsoft-com:vml" Requires="v">
                <p:oleObj spid="_x0000_s63601" name="Equation" r:id="rId26" imgW="228600" imgH="190500" progId="Equation.DSMT4">
                  <p:embed/>
                </p:oleObj>
              </mc:Choice>
              <mc:Fallback>
                <p:oleObj name="Equation" r:id="rId26" imgW="228600" imgH="190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5000" y="4814888"/>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1" name="Object 41"/>
          <p:cNvGraphicFramePr>
            <a:graphicFrameLocks noChangeAspect="1"/>
          </p:cNvGraphicFramePr>
          <p:nvPr/>
        </p:nvGraphicFramePr>
        <p:xfrm>
          <a:off x="6986588" y="5334000"/>
          <a:ext cx="228600" cy="190500"/>
        </p:xfrm>
        <a:graphic>
          <a:graphicData uri="http://schemas.openxmlformats.org/presentationml/2006/ole">
            <mc:AlternateContent xmlns:mc="http://schemas.openxmlformats.org/markup-compatibility/2006">
              <mc:Choice xmlns:v="urn:schemas-microsoft-com:vml" Requires="v">
                <p:oleObj spid="_x0000_s63602" name="Equation" r:id="rId27" imgW="228600" imgH="190500" progId="Equation.DSMT4">
                  <p:embed/>
                </p:oleObj>
              </mc:Choice>
              <mc:Fallback>
                <p:oleObj name="Equation" r:id="rId27" imgW="228600" imgH="190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6588" y="5334000"/>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2" name="Object 42"/>
          <p:cNvGraphicFramePr>
            <a:graphicFrameLocks noChangeAspect="1"/>
          </p:cNvGraphicFramePr>
          <p:nvPr/>
        </p:nvGraphicFramePr>
        <p:xfrm>
          <a:off x="6986588" y="5829300"/>
          <a:ext cx="228600" cy="190500"/>
        </p:xfrm>
        <a:graphic>
          <a:graphicData uri="http://schemas.openxmlformats.org/presentationml/2006/ole">
            <mc:AlternateContent xmlns:mc="http://schemas.openxmlformats.org/markup-compatibility/2006">
              <mc:Choice xmlns:v="urn:schemas-microsoft-com:vml" Requires="v">
                <p:oleObj spid="_x0000_s63603" name="Equation" r:id="rId28" imgW="228600" imgH="190500" progId="Equation.DSMT4">
                  <p:embed/>
                </p:oleObj>
              </mc:Choice>
              <mc:Fallback>
                <p:oleObj name="Equation" r:id="rId28" imgW="228600" imgH="190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6588" y="5829300"/>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3" name="Object 43"/>
          <p:cNvGraphicFramePr>
            <a:graphicFrameLocks noChangeAspect="1"/>
          </p:cNvGraphicFramePr>
          <p:nvPr/>
        </p:nvGraphicFramePr>
        <p:xfrm>
          <a:off x="2641600" y="4648200"/>
          <a:ext cx="2336800" cy="457200"/>
        </p:xfrm>
        <a:graphic>
          <a:graphicData uri="http://schemas.openxmlformats.org/presentationml/2006/ole">
            <mc:AlternateContent xmlns:mc="http://schemas.openxmlformats.org/markup-compatibility/2006">
              <mc:Choice xmlns:v="urn:schemas-microsoft-com:vml" Requires="v">
                <p:oleObj spid="_x0000_s63604" name="Equation" r:id="rId29" imgW="2336800" imgH="457200" progId="Equation.DSMT4">
                  <p:embed/>
                </p:oleObj>
              </mc:Choice>
              <mc:Fallback>
                <p:oleObj name="Equation" r:id="rId29" imgW="2336800" imgH="45720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41600" y="4648200"/>
                        <a:ext cx="233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4" name="Object 44"/>
          <p:cNvGraphicFramePr>
            <a:graphicFrameLocks noChangeAspect="1"/>
          </p:cNvGraphicFramePr>
          <p:nvPr/>
        </p:nvGraphicFramePr>
        <p:xfrm>
          <a:off x="2514600" y="5168900"/>
          <a:ext cx="4076700" cy="457200"/>
        </p:xfrm>
        <a:graphic>
          <a:graphicData uri="http://schemas.openxmlformats.org/presentationml/2006/ole">
            <mc:AlternateContent xmlns:mc="http://schemas.openxmlformats.org/markup-compatibility/2006">
              <mc:Choice xmlns:v="urn:schemas-microsoft-com:vml" Requires="v">
                <p:oleObj spid="_x0000_s63605" name="Equation" r:id="rId31" imgW="4076700" imgH="457200" progId="Equation.DSMT4">
                  <p:embed/>
                </p:oleObj>
              </mc:Choice>
              <mc:Fallback>
                <p:oleObj name="Equation" r:id="rId31" imgW="4076700" imgH="457200"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14600" y="5168900"/>
                        <a:ext cx="4076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5" name="Object 45"/>
          <p:cNvGraphicFramePr>
            <a:graphicFrameLocks noChangeAspect="1"/>
          </p:cNvGraphicFramePr>
          <p:nvPr/>
        </p:nvGraphicFramePr>
        <p:xfrm>
          <a:off x="2235200" y="5715000"/>
          <a:ext cx="4648200" cy="457200"/>
        </p:xfrm>
        <a:graphic>
          <a:graphicData uri="http://schemas.openxmlformats.org/presentationml/2006/ole">
            <mc:AlternateContent xmlns:mc="http://schemas.openxmlformats.org/markup-compatibility/2006">
              <mc:Choice xmlns:v="urn:schemas-microsoft-com:vml" Requires="v">
                <p:oleObj spid="_x0000_s63606" name="Equation" r:id="rId33" imgW="4648200" imgH="457200" progId="Equation.DSMT4">
                  <p:embed/>
                </p:oleObj>
              </mc:Choice>
              <mc:Fallback>
                <p:oleObj name="Equation" r:id="rId33" imgW="4648200" imgH="457200"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235200" y="5715000"/>
                        <a:ext cx="464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6" name="Object 46"/>
          <p:cNvGraphicFramePr>
            <a:graphicFrameLocks noChangeAspect="1"/>
          </p:cNvGraphicFramePr>
          <p:nvPr/>
        </p:nvGraphicFramePr>
        <p:xfrm>
          <a:off x="7621588" y="4699000"/>
          <a:ext cx="1270000" cy="355600"/>
        </p:xfrm>
        <a:graphic>
          <a:graphicData uri="http://schemas.openxmlformats.org/presentationml/2006/ole">
            <mc:AlternateContent xmlns:mc="http://schemas.openxmlformats.org/markup-compatibility/2006">
              <mc:Choice xmlns:v="urn:schemas-microsoft-com:vml" Requires="v">
                <p:oleObj spid="_x0000_s63607" name="Equation" r:id="rId35" imgW="1269449" imgH="355446" progId="Equation.DSMT4">
                  <p:embed/>
                </p:oleObj>
              </mc:Choice>
              <mc:Fallback>
                <p:oleObj name="Equation" r:id="rId35" imgW="1269449" imgH="355446" progId="Equation.DSMT4">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621588" y="4699000"/>
                        <a:ext cx="12700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7" name="Object 47"/>
          <p:cNvGraphicFramePr>
            <a:graphicFrameLocks noChangeAspect="1"/>
          </p:cNvGraphicFramePr>
          <p:nvPr/>
        </p:nvGraphicFramePr>
        <p:xfrm>
          <a:off x="7702550" y="5245100"/>
          <a:ext cx="1092200" cy="355600"/>
        </p:xfrm>
        <a:graphic>
          <a:graphicData uri="http://schemas.openxmlformats.org/presentationml/2006/ole">
            <mc:AlternateContent xmlns:mc="http://schemas.openxmlformats.org/markup-compatibility/2006">
              <mc:Choice xmlns:v="urn:schemas-microsoft-com:vml" Requires="v">
                <p:oleObj spid="_x0000_s63608" name="Equation" r:id="rId37" imgW="1091726" imgH="355446" progId="Equation.DSMT4">
                  <p:embed/>
                </p:oleObj>
              </mc:Choice>
              <mc:Fallback>
                <p:oleObj name="Equation" r:id="rId37" imgW="1091726" imgH="355446"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702550" y="5245100"/>
                        <a:ext cx="10922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8" name="Object 48"/>
          <p:cNvGraphicFramePr>
            <a:graphicFrameLocks noChangeAspect="1"/>
          </p:cNvGraphicFramePr>
          <p:nvPr/>
        </p:nvGraphicFramePr>
        <p:xfrm>
          <a:off x="7589838" y="5778500"/>
          <a:ext cx="1295400" cy="355600"/>
        </p:xfrm>
        <a:graphic>
          <a:graphicData uri="http://schemas.openxmlformats.org/presentationml/2006/ole">
            <mc:AlternateContent xmlns:mc="http://schemas.openxmlformats.org/markup-compatibility/2006">
              <mc:Choice xmlns:v="urn:schemas-microsoft-com:vml" Requires="v">
                <p:oleObj spid="_x0000_s63609" name="Equation" r:id="rId39" imgW="1294838" imgH="355446" progId="Equation.DSMT4">
                  <p:embed/>
                </p:oleObj>
              </mc:Choice>
              <mc:Fallback>
                <p:oleObj name="Equation" r:id="rId39" imgW="1294838" imgH="355446"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589838" y="5778500"/>
                        <a:ext cx="1295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322" name="Text Box 4"/>
          <p:cNvSpPr txBox="1">
            <a:spLocks noChangeArrowheads="1"/>
          </p:cNvSpPr>
          <p:nvPr/>
        </p:nvSpPr>
        <p:spPr bwMode="auto">
          <a:xfrm>
            <a:off x="196850" y="628650"/>
            <a:ext cx="6629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sz="2400" b="1">
                <a:solidFill>
                  <a:srgbClr val="FF0000"/>
                </a:solidFill>
              </a:rPr>
              <a:t>Changes in Cost and Revenue</a:t>
            </a:r>
            <a:r>
              <a:rPr lang="en-US" sz="2400">
                <a:solidFill>
                  <a:srgbClr val="FF0000"/>
                </a:solidFill>
              </a:rPr>
              <a:t> </a:t>
            </a:r>
            <a:endParaRPr lang="en-US" altLang="en-US" sz="2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2067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65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5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9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65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0657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660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660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660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659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659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0660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660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66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659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0659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066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0660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066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0659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6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4294967295"/>
          </p:nvPr>
        </p:nvSpPr>
        <p:spPr bwMode="auto">
          <a:xfrm>
            <a:off x="7848600" y="6169025"/>
            <a:ext cx="1295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ClrTx/>
              <a:buSzTx/>
              <a:buFontTx/>
              <a:buNone/>
            </a:pPr>
            <a:r>
              <a:rPr lang="en-US" altLang="en-US" sz="1200" smtClean="0">
                <a:latin typeface="Gill Sans MT" panose="020B0502020104020203" pitchFamily="34" charset="0"/>
                <a:cs typeface="Times New Roman" panose="02020603050405020304" pitchFamily="18" charset="0"/>
              </a:rPr>
              <a:t>Slide 2.6-</a:t>
            </a:r>
            <a:fld id="{DE373BEB-0622-47FD-9F64-E69059041925}" type="slidenum">
              <a:rPr lang="en-US" altLang="en-US" sz="1200" smtClean="0">
                <a:latin typeface="Gill Sans MT" panose="020B0502020104020203" pitchFamily="34" charset="0"/>
                <a:cs typeface="Times New Roman" panose="02020603050405020304" pitchFamily="18" charset="0"/>
              </a:rPr>
              <a:pPr fontAlgn="base">
                <a:spcBef>
                  <a:spcPct val="0"/>
                </a:spcBef>
                <a:spcAft>
                  <a:spcPct val="0"/>
                </a:spcAft>
                <a:buClrTx/>
                <a:buSzTx/>
                <a:buFontTx/>
                <a:buNone/>
              </a:pPr>
              <a:t>53</a:t>
            </a:fld>
            <a:endParaRPr lang="en-US" altLang="en-US" sz="1200" smtClean="0">
              <a:latin typeface="Gill Sans MT" panose="020B0502020104020203" pitchFamily="34" charset="0"/>
              <a:cs typeface="Times New Roman" panose="02020603050405020304" pitchFamily="18" charset="0"/>
            </a:endParaRPr>
          </a:p>
        </p:txBody>
      </p:sp>
      <p:sp>
        <p:nvSpPr>
          <p:cNvPr id="98307" name="Rectangle 3" descr="Pink tissue paper"/>
          <p:cNvSpPr>
            <a:spLocks noChangeArrowheads="1"/>
          </p:cNvSpPr>
          <p:nvPr/>
        </p:nvSpPr>
        <p:spPr bwMode="auto">
          <a:xfrm>
            <a:off x="0" y="-13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8308" name="Rectangle 4" descr="Pink tissue paper"/>
          <p:cNvSpPr>
            <a:spLocks noChangeArrowheads="1"/>
          </p:cNvSpPr>
          <p:nvPr/>
        </p:nvSpPr>
        <p:spPr bwMode="auto">
          <a:xfrm>
            <a:off x="0" y="-13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8309" name="Rectangle 5" descr="Pink tissue paper"/>
          <p:cNvSpPr>
            <a:spLocks noChangeArrowheads="1"/>
          </p:cNvSpPr>
          <p:nvPr/>
        </p:nvSpPr>
        <p:spPr bwMode="auto">
          <a:xfrm>
            <a:off x="0" y="-13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8310" name="Rectangle 6" descr="Pink tissue paper"/>
          <p:cNvSpPr>
            <a:spLocks noChangeArrowheads="1"/>
          </p:cNvSpPr>
          <p:nvPr/>
        </p:nvSpPr>
        <p:spPr bwMode="auto">
          <a:xfrm>
            <a:off x="0" y="-13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8311" name="Rectangle 7" descr="Pink tissue paper"/>
          <p:cNvSpPr>
            <a:spLocks noChangeArrowheads="1"/>
          </p:cNvSpPr>
          <p:nvPr/>
        </p:nvSpPr>
        <p:spPr bwMode="auto">
          <a:xfrm>
            <a:off x="0" y="-13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8312" name="Rectangle 8" descr="Pink tissue paper"/>
          <p:cNvSpPr>
            <a:spLocks noChangeArrowheads="1"/>
          </p:cNvSpPr>
          <p:nvPr/>
        </p:nvSpPr>
        <p:spPr bwMode="auto">
          <a:xfrm>
            <a:off x="0" y="-13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8313" name="Rectangle 9" descr="Pink tissue paper"/>
          <p:cNvSpPr>
            <a:spLocks noChangeArrowheads="1"/>
          </p:cNvSpPr>
          <p:nvPr/>
        </p:nvSpPr>
        <p:spPr bwMode="auto">
          <a:xfrm>
            <a:off x="0" y="-13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8314" name="Rectangle 11" descr="Pink tissue paper"/>
          <p:cNvSpPr>
            <a:spLocks noChangeArrowheads="1"/>
          </p:cNvSpPr>
          <p:nvPr/>
        </p:nvSpPr>
        <p:spPr bwMode="auto">
          <a:xfrm>
            <a:off x="0" y="-13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8315" name="Rectangle 12" descr="Pink tissue paper"/>
          <p:cNvSpPr>
            <a:spLocks noChangeArrowheads="1"/>
          </p:cNvSpPr>
          <p:nvPr/>
        </p:nvSpPr>
        <p:spPr bwMode="auto">
          <a:xfrm>
            <a:off x="0" y="-13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98316" name="Rectangle 13" descr="Pink tissue paper"/>
          <p:cNvSpPr>
            <a:spLocks noChangeArrowheads="1"/>
          </p:cNvSpPr>
          <p:nvPr/>
        </p:nvSpPr>
        <p:spPr bwMode="auto">
          <a:xfrm>
            <a:off x="0" y="-13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p:txBody>
      </p:sp>
      <p:sp>
        <p:nvSpPr>
          <p:cNvPr id="707598" name="Rectangle 14"/>
          <p:cNvSpPr>
            <a:spLocks noChangeArrowheads="1"/>
          </p:cNvSpPr>
          <p:nvPr/>
        </p:nvSpPr>
        <p:spPr bwMode="auto">
          <a:xfrm>
            <a:off x="773113" y="731838"/>
            <a:ext cx="79629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10000"/>
              </a:spcBef>
              <a:buClr>
                <a:srgbClr val="CC0066"/>
              </a:buClr>
              <a:buSzPct val="60000"/>
              <a:buFont typeface="Wingdings" panose="05000000000000000000" pitchFamily="2" charset="2"/>
              <a:buNone/>
            </a:pPr>
            <a:r>
              <a:rPr lang="en-US" altLang="en-US" sz="3000" b="1" dirty="0">
                <a:latin typeface="Times New Roman" panose="02020603050405020304" pitchFamily="18" charset="0"/>
                <a:cs typeface="Times New Roman" panose="02020603050405020304" pitchFamily="18" charset="0"/>
              </a:rPr>
              <a:t>Example(concluded):</a:t>
            </a:r>
            <a:endParaRPr lang="en-US" altLang="en-US" sz="2800" dirty="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c)</a:t>
            </a:r>
          </a:p>
          <a:p>
            <a:pPr eaLnBrk="1" hangingPunct="1">
              <a:spcBef>
                <a:spcPct val="10000"/>
              </a:spcBef>
              <a:buClr>
                <a:srgbClr val="CC0066"/>
              </a:buClr>
              <a:buSzPct val="60000"/>
              <a:buFont typeface="Wingdings" panose="05000000000000000000" pitchFamily="2" charset="2"/>
              <a:buNone/>
            </a:pPr>
            <a:endParaRPr lang="en-US" altLang="en-US" sz="2800" dirty="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endParaRPr lang="en-US" altLang="en-US" sz="2800" dirty="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endParaRPr lang="en-US" altLang="en-US" sz="2800" dirty="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endParaRPr lang="en-US" altLang="en-US" sz="2800" dirty="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endParaRPr lang="en-US" altLang="en-US" sz="2800" dirty="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endParaRPr lang="en-US" altLang="en-US" sz="2800" dirty="0">
              <a:latin typeface="Times New Roman" panose="02020603050405020304" pitchFamily="18" charset="0"/>
              <a:cs typeface="Times New Roman" panose="02020603050405020304" pitchFamily="18" charset="0"/>
            </a:endParaRPr>
          </a:p>
          <a:p>
            <a:pPr eaLnBrk="1" hangingPunct="1">
              <a:spcBef>
                <a:spcPct val="10000"/>
              </a:spcBef>
              <a:buClr>
                <a:srgbClr val="CC0066"/>
              </a:buClr>
              <a:buSzPct val="60000"/>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So, when 50 units have been made, the approximate </a:t>
            </a:r>
          </a:p>
          <a:p>
            <a:pPr eaLnBrk="1" hangingPunct="1">
              <a:spcBef>
                <a:spcPct val="10000"/>
              </a:spcBef>
              <a:buClr>
                <a:srgbClr val="CC0066"/>
              </a:buClr>
              <a:buSzPct val="60000"/>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cost of the 51</a:t>
            </a:r>
            <a:r>
              <a:rPr lang="en-US" altLang="en-US" sz="2800" baseline="30000" dirty="0">
                <a:latin typeface="Times New Roman" panose="02020603050405020304" pitchFamily="18" charset="0"/>
                <a:cs typeface="Times New Roman" panose="02020603050405020304" pitchFamily="18" charset="0"/>
              </a:rPr>
              <a:t>st</a:t>
            </a:r>
            <a:r>
              <a:rPr lang="en-US" altLang="en-US" sz="2800" dirty="0">
                <a:latin typeface="Times New Roman" panose="02020603050405020304" pitchFamily="18" charset="0"/>
                <a:cs typeface="Times New Roman" panose="02020603050405020304" pitchFamily="18" charset="0"/>
              </a:rPr>
              <a:t> unit will be $6200, and the approximate </a:t>
            </a:r>
          </a:p>
          <a:p>
            <a:pPr eaLnBrk="1" hangingPunct="1">
              <a:spcBef>
                <a:spcPct val="10000"/>
              </a:spcBef>
              <a:buClr>
                <a:srgbClr val="CC0066"/>
              </a:buClr>
              <a:buSzPct val="60000"/>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revenue from the sale of the 51</a:t>
            </a:r>
            <a:r>
              <a:rPr lang="en-US" altLang="en-US" sz="2800" baseline="30000" dirty="0">
                <a:latin typeface="Times New Roman" panose="02020603050405020304" pitchFamily="18" charset="0"/>
                <a:cs typeface="Times New Roman" panose="02020603050405020304" pitchFamily="18" charset="0"/>
              </a:rPr>
              <a:t>st</a:t>
            </a:r>
            <a:r>
              <a:rPr lang="en-US" altLang="en-US" sz="2800" dirty="0">
                <a:latin typeface="Times New Roman" panose="02020603050405020304" pitchFamily="18" charset="0"/>
                <a:cs typeface="Times New Roman" panose="02020603050405020304" pitchFamily="18" charset="0"/>
              </a:rPr>
              <a:t> unit will be $6340 for </a:t>
            </a:r>
          </a:p>
          <a:p>
            <a:pPr eaLnBrk="1" hangingPunct="1">
              <a:spcBef>
                <a:spcPct val="10000"/>
              </a:spcBef>
              <a:buClr>
                <a:srgbClr val="CC0066"/>
              </a:buClr>
              <a:buSzPct val="60000"/>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an approximate profit on the 51</a:t>
            </a:r>
            <a:r>
              <a:rPr lang="en-US" altLang="en-US" sz="2800" baseline="30000" dirty="0">
                <a:latin typeface="Times New Roman" panose="02020603050405020304" pitchFamily="18" charset="0"/>
                <a:cs typeface="Times New Roman" panose="02020603050405020304" pitchFamily="18" charset="0"/>
              </a:rPr>
              <a:t>st</a:t>
            </a:r>
            <a:r>
              <a:rPr lang="en-US" altLang="en-US" sz="2800" dirty="0">
                <a:latin typeface="Times New Roman" panose="02020603050405020304" pitchFamily="18" charset="0"/>
                <a:cs typeface="Times New Roman" panose="02020603050405020304" pitchFamily="18" charset="0"/>
              </a:rPr>
              <a:t> unit of $140.</a:t>
            </a:r>
          </a:p>
        </p:txBody>
      </p:sp>
      <p:graphicFrame>
        <p:nvGraphicFramePr>
          <p:cNvPr id="98318" name="Object 20"/>
          <p:cNvGraphicFramePr>
            <a:graphicFrameLocks noChangeAspect="1"/>
          </p:cNvGraphicFramePr>
          <p:nvPr/>
        </p:nvGraphicFramePr>
        <p:xfrm>
          <a:off x="1471613" y="1463675"/>
          <a:ext cx="787400" cy="406400"/>
        </p:xfrm>
        <a:graphic>
          <a:graphicData uri="http://schemas.openxmlformats.org/presentationml/2006/ole">
            <mc:AlternateContent xmlns:mc="http://schemas.openxmlformats.org/markup-compatibility/2006">
              <mc:Choice xmlns:v="urn:schemas-microsoft-com:vml" Requires="v">
                <p:oleObj spid="_x0000_s64634" name="Equation" r:id="rId3" imgW="787058" imgH="406224" progId="Equation.DSMT4">
                  <p:embed/>
                </p:oleObj>
              </mc:Choice>
              <mc:Fallback>
                <p:oleObj name="Equation" r:id="rId3" imgW="787058" imgH="4062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1613" y="1463675"/>
                        <a:ext cx="787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05" name="Object 21"/>
          <p:cNvGraphicFramePr>
            <a:graphicFrameLocks noChangeAspect="1"/>
          </p:cNvGraphicFramePr>
          <p:nvPr/>
        </p:nvGraphicFramePr>
        <p:xfrm>
          <a:off x="1382713" y="1998663"/>
          <a:ext cx="952500" cy="406400"/>
        </p:xfrm>
        <a:graphic>
          <a:graphicData uri="http://schemas.openxmlformats.org/presentationml/2006/ole">
            <mc:AlternateContent xmlns:mc="http://schemas.openxmlformats.org/markup-compatibility/2006">
              <mc:Choice xmlns:v="urn:schemas-microsoft-com:vml" Requires="v">
                <p:oleObj spid="_x0000_s64635" name="Equation" r:id="rId5" imgW="952087" imgH="406224" progId="Equation.DSMT4">
                  <p:embed/>
                </p:oleObj>
              </mc:Choice>
              <mc:Fallback>
                <p:oleObj name="Equation" r:id="rId5" imgW="952087" imgH="4062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2713" y="1998663"/>
                        <a:ext cx="952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06" name="Object 22"/>
          <p:cNvGraphicFramePr>
            <a:graphicFrameLocks noChangeAspect="1"/>
          </p:cNvGraphicFramePr>
          <p:nvPr/>
        </p:nvGraphicFramePr>
        <p:xfrm>
          <a:off x="1473200" y="2530475"/>
          <a:ext cx="787400" cy="406400"/>
        </p:xfrm>
        <a:graphic>
          <a:graphicData uri="http://schemas.openxmlformats.org/presentationml/2006/ole">
            <mc:AlternateContent xmlns:mc="http://schemas.openxmlformats.org/markup-compatibility/2006">
              <mc:Choice xmlns:v="urn:schemas-microsoft-com:vml" Requires="v">
                <p:oleObj spid="_x0000_s64636" name="Equation" r:id="rId7" imgW="787058" imgH="406224" progId="Equation.DSMT4">
                  <p:embed/>
                </p:oleObj>
              </mc:Choice>
              <mc:Fallback>
                <p:oleObj name="Equation" r:id="rId7" imgW="787058" imgH="40622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3200" y="2530475"/>
                        <a:ext cx="787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07" name="Object 23"/>
          <p:cNvGraphicFramePr>
            <a:graphicFrameLocks noChangeAspect="1"/>
          </p:cNvGraphicFramePr>
          <p:nvPr/>
        </p:nvGraphicFramePr>
        <p:xfrm>
          <a:off x="1382713" y="3063875"/>
          <a:ext cx="939800" cy="406400"/>
        </p:xfrm>
        <a:graphic>
          <a:graphicData uri="http://schemas.openxmlformats.org/presentationml/2006/ole">
            <mc:AlternateContent xmlns:mc="http://schemas.openxmlformats.org/markup-compatibility/2006">
              <mc:Choice xmlns:v="urn:schemas-microsoft-com:vml" Requires="v">
                <p:oleObj spid="_x0000_s64637" name="Equation" r:id="rId9" imgW="939392" imgH="406224" progId="Equation.DSMT4">
                  <p:embed/>
                </p:oleObj>
              </mc:Choice>
              <mc:Fallback>
                <p:oleObj name="Equation" r:id="rId9" imgW="939392" imgH="40622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2713" y="3063875"/>
                        <a:ext cx="939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08" name="Object 24"/>
          <p:cNvGraphicFramePr>
            <a:graphicFrameLocks noChangeAspect="1"/>
          </p:cNvGraphicFramePr>
          <p:nvPr/>
        </p:nvGraphicFramePr>
        <p:xfrm>
          <a:off x="1460500" y="3597275"/>
          <a:ext cx="787400" cy="406400"/>
        </p:xfrm>
        <a:graphic>
          <a:graphicData uri="http://schemas.openxmlformats.org/presentationml/2006/ole">
            <mc:AlternateContent xmlns:mc="http://schemas.openxmlformats.org/markup-compatibility/2006">
              <mc:Choice xmlns:v="urn:schemas-microsoft-com:vml" Requires="v">
                <p:oleObj spid="_x0000_s64638" name="Equation" r:id="rId11" imgW="787058" imgH="406224" progId="Equation.DSMT4">
                  <p:embed/>
                </p:oleObj>
              </mc:Choice>
              <mc:Fallback>
                <p:oleObj name="Equation" r:id="rId11" imgW="787058" imgH="406224"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0500" y="3597275"/>
                        <a:ext cx="787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09" name="Object 25"/>
          <p:cNvGraphicFramePr>
            <a:graphicFrameLocks noChangeAspect="1"/>
          </p:cNvGraphicFramePr>
          <p:nvPr/>
        </p:nvGraphicFramePr>
        <p:xfrm>
          <a:off x="1371600" y="4130675"/>
          <a:ext cx="939800" cy="406400"/>
        </p:xfrm>
        <a:graphic>
          <a:graphicData uri="http://schemas.openxmlformats.org/presentationml/2006/ole">
            <mc:AlternateContent xmlns:mc="http://schemas.openxmlformats.org/markup-compatibility/2006">
              <mc:Choice xmlns:v="urn:schemas-microsoft-com:vml" Requires="v">
                <p:oleObj spid="_x0000_s64639" name="Equation" r:id="rId13" imgW="939392" imgH="406224" progId="Equation.DSMT4">
                  <p:embed/>
                </p:oleObj>
              </mc:Choice>
              <mc:Fallback>
                <p:oleObj name="Equation" r:id="rId13" imgW="939392" imgH="406224"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1600" y="4130675"/>
                        <a:ext cx="939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24" name="Object 26"/>
          <p:cNvGraphicFramePr>
            <a:graphicFrameLocks noChangeAspect="1"/>
          </p:cNvGraphicFramePr>
          <p:nvPr/>
        </p:nvGraphicFramePr>
        <p:xfrm>
          <a:off x="2667000" y="1590675"/>
          <a:ext cx="228600" cy="190500"/>
        </p:xfrm>
        <a:graphic>
          <a:graphicData uri="http://schemas.openxmlformats.org/presentationml/2006/ole">
            <mc:AlternateContent xmlns:mc="http://schemas.openxmlformats.org/markup-compatibility/2006">
              <mc:Choice xmlns:v="urn:schemas-microsoft-com:vml" Requires="v">
                <p:oleObj spid="_x0000_s64640" name="Equation" r:id="rId15" imgW="228600" imgH="190500" progId="Equation.DSMT4">
                  <p:embed/>
                </p:oleObj>
              </mc:Choice>
              <mc:Fallback>
                <p:oleObj name="Equation" r:id="rId15" imgW="228600" imgH="1905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67000" y="1590675"/>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11" name="Object 27"/>
          <p:cNvGraphicFramePr>
            <a:graphicFrameLocks noChangeAspect="1"/>
          </p:cNvGraphicFramePr>
          <p:nvPr/>
        </p:nvGraphicFramePr>
        <p:xfrm>
          <a:off x="2654300" y="2124075"/>
          <a:ext cx="228600" cy="190500"/>
        </p:xfrm>
        <a:graphic>
          <a:graphicData uri="http://schemas.openxmlformats.org/presentationml/2006/ole">
            <mc:AlternateContent xmlns:mc="http://schemas.openxmlformats.org/markup-compatibility/2006">
              <mc:Choice xmlns:v="urn:schemas-microsoft-com:vml" Requires="v">
                <p:oleObj spid="_x0000_s64641" name="Equation" r:id="rId17" imgW="228600" imgH="190500" progId="Equation.DSMT4">
                  <p:embed/>
                </p:oleObj>
              </mc:Choice>
              <mc:Fallback>
                <p:oleObj name="Equation" r:id="rId17" imgW="228600" imgH="1905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4300" y="2124075"/>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12" name="Object 28"/>
          <p:cNvGraphicFramePr>
            <a:graphicFrameLocks noChangeAspect="1"/>
          </p:cNvGraphicFramePr>
          <p:nvPr/>
        </p:nvGraphicFramePr>
        <p:xfrm>
          <a:off x="2654300" y="2657475"/>
          <a:ext cx="228600" cy="190500"/>
        </p:xfrm>
        <a:graphic>
          <a:graphicData uri="http://schemas.openxmlformats.org/presentationml/2006/ole">
            <mc:AlternateContent xmlns:mc="http://schemas.openxmlformats.org/markup-compatibility/2006">
              <mc:Choice xmlns:v="urn:schemas-microsoft-com:vml" Requires="v">
                <p:oleObj spid="_x0000_s64642" name="Equation" r:id="rId18" imgW="228600" imgH="190500" progId="Equation.DSMT4">
                  <p:embed/>
                </p:oleObj>
              </mc:Choice>
              <mc:Fallback>
                <p:oleObj name="Equation" r:id="rId18" imgW="228600" imgH="1905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4300" y="2657475"/>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13" name="Object 29"/>
          <p:cNvGraphicFramePr>
            <a:graphicFrameLocks noChangeAspect="1"/>
          </p:cNvGraphicFramePr>
          <p:nvPr/>
        </p:nvGraphicFramePr>
        <p:xfrm>
          <a:off x="2654300" y="3190875"/>
          <a:ext cx="228600" cy="190500"/>
        </p:xfrm>
        <a:graphic>
          <a:graphicData uri="http://schemas.openxmlformats.org/presentationml/2006/ole">
            <mc:AlternateContent xmlns:mc="http://schemas.openxmlformats.org/markup-compatibility/2006">
              <mc:Choice xmlns:v="urn:schemas-microsoft-com:vml" Requires="v">
                <p:oleObj spid="_x0000_s64643" name="Equation" r:id="rId19" imgW="228600" imgH="190500" progId="Equation.DSMT4">
                  <p:embed/>
                </p:oleObj>
              </mc:Choice>
              <mc:Fallback>
                <p:oleObj name="Equation" r:id="rId19" imgW="228600" imgH="1905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4300" y="3190875"/>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14" name="Object 30"/>
          <p:cNvGraphicFramePr>
            <a:graphicFrameLocks noChangeAspect="1"/>
          </p:cNvGraphicFramePr>
          <p:nvPr/>
        </p:nvGraphicFramePr>
        <p:xfrm>
          <a:off x="2654300" y="3724275"/>
          <a:ext cx="228600" cy="190500"/>
        </p:xfrm>
        <a:graphic>
          <a:graphicData uri="http://schemas.openxmlformats.org/presentationml/2006/ole">
            <mc:AlternateContent xmlns:mc="http://schemas.openxmlformats.org/markup-compatibility/2006">
              <mc:Choice xmlns:v="urn:schemas-microsoft-com:vml" Requires="v">
                <p:oleObj spid="_x0000_s64644" name="Equation" r:id="rId20" imgW="228600" imgH="190500" progId="Equation.DSMT4">
                  <p:embed/>
                </p:oleObj>
              </mc:Choice>
              <mc:Fallback>
                <p:oleObj name="Equation" r:id="rId20" imgW="228600" imgH="1905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4300" y="3724275"/>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15" name="Object 31"/>
          <p:cNvGraphicFramePr>
            <a:graphicFrameLocks noChangeAspect="1"/>
          </p:cNvGraphicFramePr>
          <p:nvPr/>
        </p:nvGraphicFramePr>
        <p:xfrm>
          <a:off x="2654300" y="4257675"/>
          <a:ext cx="228600" cy="190500"/>
        </p:xfrm>
        <a:graphic>
          <a:graphicData uri="http://schemas.openxmlformats.org/presentationml/2006/ole">
            <mc:AlternateContent xmlns:mc="http://schemas.openxmlformats.org/markup-compatibility/2006">
              <mc:Choice xmlns:v="urn:schemas-microsoft-com:vml" Requires="v">
                <p:oleObj spid="_x0000_s64645" name="Equation" r:id="rId21" imgW="228600" imgH="190500" progId="Equation.DSMT4">
                  <p:embed/>
                </p:oleObj>
              </mc:Choice>
              <mc:Fallback>
                <p:oleObj name="Equation" r:id="rId21" imgW="228600" imgH="1905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4300" y="4257675"/>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16" name="Object 32"/>
          <p:cNvGraphicFramePr>
            <a:graphicFrameLocks noChangeAspect="1"/>
          </p:cNvGraphicFramePr>
          <p:nvPr/>
        </p:nvGraphicFramePr>
        <p:xfrm>
          <a:off x="6604000" y="4257675"/>
          <a:ext cx="228600" cy="190500"/>
        </p:xfrm>
        <a:graphic>
          <a:graphicData uri="http://schemas.openxmlformats.org/presentationml/2006/ole">
            <mc:AlternateContent xmlns:mc="http://schemas.openxmlformats.org/markup-compatibility/2006">
              <mc:Choice xmlns:v="urn:schemas-microsoft-com:vml" Requires="v">
                <p:oleObj spid="_x0000_s64646" name="Equation" r:id="rId22" imgW="228600" imgH="190500" progId="Equation.DSMT4">
                  <p:embed/>
                </p:oleObj>
              </mc:Choice>
              <mc:Fallback>
                <p:oleObj name="Equation" r:id="rId22" imgW="228600" imgH="1905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04000" y="4257675"/>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17" name="Object 33"/>
          <p:cNvGraphicFramePr>
            <a:graphicFrameLocks noChangeAspect="1"/>
          </p:cNvGraphicFramePr>
          <p:nvPr/>
        </p:nvGraphicFramePr>
        <p:xfrm>
          <a:off x="6616700" y="3190875"/>
          <a:ext cx="228600" cy="190500"/>
        </p:xfrm>
        <a:graphic>
          <a:graphicData uri="http://schemas.openxmlformats.org/presentationml/2006/ole">
            <mc:AlternateContent xmlns:mc="http://schemas.openxmlformats.org/markup-compatibility/2006">
              <mc:Choice xmlns:v="urn:schemas-microsoft-com:vml" Requires="v">
                <p:oleObj spid="_x0000_s64647" name="Equation" r:id="rId23" imgW="228600" imgH="190500" progId="Equation.DSMT4">
                  <p:embed/>
                </p:oleObj>
              </mc:Choice>
              <mc:Fallback>
                <p:oleObj name="Equation" r:id="rId23" imgW="228600" imgH="1905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16700" y="3190875"/>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18" name="Object 34"/>
          <p:cNvGraphicFramePr>
            <a:graphicFrameLocks noChangeAspect="1"/>
          </p:cNvGraphicFramePr>
          <p:nvPr/>
        </p:nvGraphicFramePr>
        <p:xfrm>
          <a:off x="6616700" y="2124075"/>
          <a:ext cx="228600" cy="190500"/>
        </p:xfrm>
        <a:graphic>
          <a:graphicData uri="http://schemas.openxmlformats.org/presentationml/2006/ole">
            <mc:AlternateContent xmlns:mc="http://schemas.openxmlformats.org/markup-compatibility/2006">
              <mc:Choice xmlns:v="urn:schemas-microsoft-com:vml" Requires="v">
                <p:oleObj spid="_x0000_s64648" name="Equation" r:id="rId24" imgW="228600" imgH="190500" progId="Equation.DSMT4">
                  <p:embed/>
                </p:oleObj>
              </mc:Choice>
              <mc:Fallback>
                <p:oleObj name="Equation" r:id="rId24" imgW="228600" imgH="1905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16700" y="2124075"/>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33" name="Object 35"/>
          <p:cNvGraphicFramePr>
            <a:graphicFrameLocks noChangeAspect="1"/>
          </p:cNvGraphicFramePr>
          <p:nvPr/>
        </p:nvGraphicFramePr>
        <p:xfrm>
          <a:off x="3708400" y="1476375"/>
          <a:ext cx="723900" cy="317500"/>
        </p:xfrm>
        <a:graphic>
          <a:graphicData uri="http://schemas.openxmlformats.org/presentationml/2006/ole">
            <mc:AlternateContent xmlns:mc="http://schemas.openxmlformats.org/markup-compatibility/2006">
              <mc:Choice xmlns:v="urn:schemas-microsoft-com:vml" Requires="v">
                <p:oleObj spid="_x0000_s64649" name="Equation" r:id="rId25" imgW="723586" imgH="317362" progId="Equation.DSMT4">
                  <p:embed/>
                </p:oleObj>
              </mc:Choice>
              <mc:Fallback>
                <p:oleObj name="Equation" r:id="rId25" imgW="723586" imgH="317362"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08400" y="1476375"/>
                        <a:ext cx="723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20" name="Object 36"/>
          <p:cNvGraphicFramePr>
            <a:graphicFrameLocks noChangeAspect="1"/>
          </p:cNvGraphicFramePr>
          <p:nvPr/>
        </p:nvGraphicFramePr>
        <p:xfrm>
          <a:off x="3708400" y="2011363"/>
          <a:ext cx="1130300" cy="393700"/>
        </p:xfrm>
        <a:graphic>
          <a:graphicData uri="http://schemas.openxmlformats.org/presentationml/2006/ole">
            <mc:AlternateContent xmlns:mc="http://schemas.openxmlformats.org/markup-compatibility/2006">
              <mc:Choice xmlns:v="urn:schemas-microsoft-com:vml" Requires="v">
                <p:oleObj spid="_x0000_s64650" name="Equation" r:id="rId27" imgW="1129810" imgH="393529" progId="Equation.DSMT4">
                  <p:embed/>
                </p:oleObj>
              </mc:Choice>
              <mc:Fallback>
                <p:oleObj name="Equation" r:id="rId27" imgW="1129810" imgH="393529"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08400" y="2011363"/>
                        <a:ext cx="1130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21" name="Object 37"/>
          <p:cNvGraphicFramePr>
            <a:graphicFrameLocks noChangeAspect="1"/>
          </p:cNvGraphicFramePr>
          <p:nvPr/>
        </p:nvGraphicFramePr>
        <p:xfrm>
          <a:off x="3352800" y="2479675"/>
          <a:ext cx="2082800" cy="381000"/>
        </p:xfrm>
        <a:graphic>
          <a:graphicData uri="http://schemas.openxmlformats.org/presentationml/2006/ole">
            <mc:AlternateContent xmlns:mc="http://schemas.openxmlformats.org/markup-compatibility/2006">
              <mc:Choice xmlns:v="urn:schemas-microsoft-com:vml" Requires="v">
                <p:oleObj spid="_x0000_s64651" name="Equation" r:id="rId29" imgW="2082800" imgH="381000" progId="Equation.DSMT4">
                  <p:embed/>
                </p:oleObj>
              </mc:Choice>
              <mc:Fallback>
                <p:oleObj name="Equation" r:id="rId29" imgW="2082800" imgH="38100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52800" y="2479675"/>
                        <a:ext cx="2082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22" name="Object 38"/>
          <p:cNvGraphicFramePr>
            <a:graphicFrameLocks noChangeAspect="1"/>
          </p:cNvGraphicFramePr>
          <p:nvPr/>
        </p:nvGraphicFramePr>
        <p:xfrm>
          <a:off x="3302000" y="3013075"/>
          <a:ext cx="2895600" cy="457200"/>
        </p:xfrm>
        <a:graphic>
          <a:graphicData uri="http://schemas.openxmlformats.org/presentationml/2006/ole">
            <mc:AlternateContent xmlns:mc="http://schemas.openxmlformats.org/markup-compatibility/2006">
              <mc:Choice xmlns:v="urn:schemas-microsoft-com:vml" Requires="v">
                <p:oleObj spid="_x0000_s64652" name="Equation" r:id="rId31" imgW="2895600" imgH="457200" progId="Equation.DSMT4">
                  <p:embed/>
                </p:oleObj>
              </mc:Choice>
              <mc:Fallback>
                <p:oleObj name="Equation" r:id="rId31" imgW="2895600" imgH="457200"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302000" y="3013075"/>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23" name="Object 39"/>
          <p:cNvGraphicFramePr>
            <a:graphicFrameLocks noChangeAspect="1"/>
          </p:cNvGraphicFramePr>
          <p:nvPr/>
        </p:nvGraphicFramePr>
        <p:xfrm>
          <a:off x="3282950" y="3546475"/>
          <a:ext cx="2222500" cy="381000"/>
        </p:xfrm>
        <a:graphic>
          <a:graphicData uri="http://schemas.openxmlformats.org/presentationml/2006/ole">
            <mc:AlternateContent xmlns:mc="http://schemas.openxmlformats.org/markup-compatibility/2006">
              <mc:Choice xmlns:v="urn:schemas-microsoft-com:vml" Requires="v">
                <p:oleObj spid="_x0000_s64653" name="Equation" r:id="rId33" imgW="2222500" imgH="381000" progId="Equation.DSMT4">
                  <p:embed/>
                </p:oleObj>
              </mc:Choice>
              <mc:Fallback>
                <p:oleObj name="Equation" r:id="rId33" imgW="2222500" imgH="381000"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282950" y="3546475"/>
                        <a:ext cx="22225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24" name="Object 40"/>
          <p:cNvGraphicFramePr>
            <a:graphicFrameLocks noChangeAspect="1"/>
          </p:cNvGraphicFramePr>
          <p:nvPr/>
        </p:nvGraphicFramePr>
        <p:xfrm>
          <a:off x="3219450" y="4079875"/>
          <a:ext cx="3035300" cy="457200"/>
        </p:xfrm>
        <a:graphic>
          <a:graphicData uri="http://schemas.openxmlformats.org/presentationml/2006/ole">
            <mc:AlternateContent xmlns:mc="http://schemas.openxmlformats.org/markup-compatibility/2006">
              <mc:Choice xmlns:v="urn:schemas-microsoft-com:vml" Requires="v">
                <p:oleObj spid="_x0000_s64654" name="Equation" r:id="rId35" imgW="3035300" imgH="457200" progId="Equation.DSMT4">
                  <p:embed/>
                </p:oleObj>
              </mc:Choice>
              <mc:Fallback>
                <p:oleObj name="Equation" r:id="rId35" imgW="3035300" imgH="457200" progId="Equation.DSMT4">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219450" y="4079875"/>
                        <a:ext cx="3035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25" name="Object 41"/>
          <p:cNvGraphicFramePr>
            <a:graphicFrameLocks noChangeAspect="1"/>
          </p:cNvGraphicFramePr>
          <p:nvPr/>
        </p:nvGraphicFramePr>
        <p:xfrm>
          <a:off x="7150100" y="1997075"/>
          <a:ext cx="914400" cy="355600"/>
        </p:xfrm>
        <a:graphic>
          <a:graphicData uri="http://schemas.openxmlformats.org/presentationml/2006/ole">
            <mc:AlternateContent xmlns:mc="http://schemas.openxmlformats.org/markup-compatibility/2006">
              <mc:Choice xmlns:v="urn:schemas-microsoft-com:vml" Requires="v">
                <p:oleObj spid="_x0000_s64655" name="Equation" r:id="rId37" imgW="914003" imgH="355446" progId="Equation.DSMT4">
                  <p:embed/>
                </p:oleObj>
              </mc:Choice>
              <mc:Fallback>
                <p:oleObj name="Equation" r:id="rId37" imgW="914003" imgH="355446"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150100" y="1997075"/>
                        <a:ext cx="914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26" name="Object 42"/>
          <p:cNvGraphicFramePr>
            <a:graphicFrameLocks noChangeAspect="1"/>
          </p:cNvGraphicFramePr>
          <p:nvPr/>
        </p:nvGraphicFramePr>
        <p:xfrm>
          <a:off x="7150100" y="3051175"/>
          <a:ext cx="914400" cy="355600"/>
        </p:xfrm>
        <a:graphic>
          <a:graphicData uri="http://schemas.openxmlformats.org/presentationml/2006/ole">
            <mc:AlternateContent xmlns:mc="http://schemas.openxmlformats.org/markup-compatibility/2006">
              <mc:Choice xmlns:v="urn:schemas-microsoft-com:vml" Requires="v">
                <p:oleObj spid="_x0000_s64656" name="Equation" r:id="rId39" imgW="914003" imgH="355446" progId="Equation.DSMT4">
                  <p:embed/>
                </p:oleObj>
              </mc:Choice>
              <mc:Fallback>
                <p:oleObj name="Equation" r:id="rId39" imgW="914003" imgH="355446"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150100" y="3051175"/>
                        <a:ext cx="914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627" name="Object 43"/>
          <p:cNvGraphicFramePr>
            <a:graphicFrameLocks noChangeAspect="1"/>
          </p:cNvGraphicFramePr>
          <p:nvPr/>
        </p:nvGraphicFramePr>
        <p:xfrm>
          <a:off x="7239000" y="4130675"/>
          <a:ext cx="736600" cy="355600"/>
        </p:xfrm>
        <a:graphic>
          <a:graphicData uri="http://schemas.openxmlformats.org/presentationml/2006/ole">
            <mc:AlternateContent xmlns:mc="http://schemas.openxmlformats.org/markup-compatibility/2006">
              <mc:Choice xmlns:v="urn:schemas-microsoft-com:vml" Requires="v">
                <p:oleObj spid="_x0000_s64657" name="Equation" r:id="rId41" imgW="736280" imgH="355446" progId="Equation.DSMT4">
                  <p:embed/>
                </p:oleObj>
              </mc:Choice>
              <mc:Fallback>
                <p:oleObj name="Equation" r:id="rId41" imgW="736280" imgH="355446" progId="Equation.DSMT4">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239000" y="4130675"/>
                        <a:ext cx="7366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177273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76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76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76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76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76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076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76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760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076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76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76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76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760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076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76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760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076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76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076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076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0760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707598">
                                            <p:txEl>
                                              <p:pRg st="8" end="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07598">
                                            <p:txEl>
                                              <p:pRg st="9" end="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07598">
                                            <p:txEl>
                                              <p:pRg st="10" end="1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75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914400" y="2514600"/>
            <a:ext cx="73152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0"/>
              </a:spcBef>
              <a:buClrTx/>
              <a:buSzTx/>
              <a:buFontTx/>
              <a:buNone/>
            </a:pPr>
            <a:r>
              <a:rPr lang="en-US" altLang="en-US" sz="4800" b="1">
                <a:solidFill>
                  <a:srgbClr val="800000"/>
                </a:solidFill>
              </a:rPr>
              <a:t>3.6</a:t>
            </a:r>
          </a:p>
          <a:p>
            <a:pPr algn="ctr" eaLnBrk="1" hangingPunct="1">
              <a:lnSpc>
                <a:spcPct val="120000"/>
              </a:lnSpc>
              <a:spcBef>
                <a:spcPct val="0"/>
              </a:spcBef>
              <a:buClrTx/>
              <a:buSzTx/>
              <a:buFontTx/>
              <a:buNone/>
            </a:pPr>
            <a:r>
              <a:rPr lang="en-US" altLang="en-US" sz="4000" b="1">
                <a:solidFill>
                  <a:srgbClr val="E45C00"/>
                </a:solidFill>
              </a:rPr>
              <a:t> The chain rule</a:t>
            </a:r>
          </a:p>
        </p:txBody>
      </p:sp>
      <p:sp>
        <p:nvSpPr>
          <p:cNvPr id="99331" name="Text Box 3"/>
          <p:cNvSpPr txBox="1">
            <a:spLocks noChangeArrowheads="1"/>
          </p:cNvSpPr>
          <p:nvPr/>
        </p:nvSpPr>
        <p:spPr bwMode="auto">
          <a:xfrm>
            <a:off x="593725" y="685800"/>
            <a:ext cx="66294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3300"/>
                </a:solidFill>
              </a:rPr>
              <a:t>DERIVATIVES</a:t>
            </a:r>
          </a:p>
        </p:txBody>
      </p:sp>
    </p:spTree>
    <p:extLst>
      <p:ext uri="{BB962C8B-B14F-4D97-AF65-F5344CB8AC3E}">
        <p14:creationId xmlns:p14="http://schemas.microsoft.com/office/powerpoint/2010/main" val="37831602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ChangeArrowheads="1"/>
          </p:cNvSpPr>
          <p:nvPr/>
        </p:nvSpPr>
        <p:spPr bwMode="auto">
          <a:xfrm>
            <a:off x="2560638" y="3017838"/>
            <a:ext cx="4251325" cy="776287"/>
          </a:xfrm>
          <a:prstGeom prst="rect">
            <a:avLst/>
          </a:prstGeom>
          <a:solidFill>
            <a:srgbClr val="EEF7F8"/>
          </a:solidFill>
          <a:ln w="0">
            <a:solidFill>
              <a:srgbClr val="0000FF"/>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68611" name="Rectangle 2"/>
          <p:cNvSpPr>
            <a:spLocks noGrp="1"/>
          </p:cNvSpPr>
          <p:nvPr>
            <p:ph idx="1"/>
          </p:nvPr>
        </p:nvSpPr>
        <p:spPr>
          <a:xfrm>
            <a:off x="400050" y="1547813"/>
            <a:ext cx="8378825" cy="4492625"/>
          </a:xfrm>
        </p:spPr>
        <p:txBody>
          <a:bodyPr/>
          <a:lstStyle/>
          <a:p>
            <a:pPr marL="0" indent="0" algn="just" eaLnBrk="1" hangingPunct="1">
              <a:lnSpc>
                <a:spcPct val="125000"/>
              </a:lnSpc>
              <a:spcBef>
                <a:spcPct val="70000"/>
              </a:spcBef>
              <a:buFontTx/>
              <a:buNone/>
              <a:defRPr/>
            </a:pPr>
            <a:r>
              <a:rPr lang="en-US" altLang="en-US" sz="2400" dirty="0" smtClean="0">
                <a:latin typeface="Times New Roman" panose="02020603050405020304" pitchFamily="18" charset="0"/>
                <a:cs typeface="Times New Roman" panose="02020603050405020304" pitchFamily="18" charset="0"/>
              </a:rPr>
              <a:t>If </a:t>
            </a:r>
            <a:r>
              <a:rPr lang="en-US" altLang="en-US" sz="2400" i="1" dirty="0" smtClean="0">
                <a:latin typeface="Times New Roman" panose="02020603050405020304" pitchFamily="18" charset="0"/>
                <a:cs typeface="Times New Roman" panose="02020603050405020304" pitchFamily="18" charset="0"/>
              </a:rPr>
              <a:t>g</a:t>
            </a:r>
            <a:r>
              <a:rPr lang="en-US" altLang="en-US" sz="2400" dirty="0" smtClean="0">
                <a:latin typeface="Times New Roman" panose="02020603050405020304" pitchFamily="18" charset="0"/>
                <a:cs typeface="Times New Roman" panose="02020603050405020304" pitchFamily="18" charset="0"/>
              </a:rPr>
              <a:t> is differentiable at </a:t>
            </a:r>
            <a:r>
              <a:rPr lang="en-US" altLang="en-US" sz="2400" i="1" dirty="0" smtClean="0">
                <a:latin typeface="Times New Roman" panose="02020603050405020304" pitchFamily="18" charset="0"/>
                <a:cs typeface="Times New Roman" panose="02020603050405020304" pitchFamily="18" charset="0"/>
              </a:rPr>
              <a:t>x </a:t>
            </a:r>
            <a:r>
              <a:rPr lang="en-US" altLang="en-US" sz="2400" dirty="0" smtClean="0">
                <a:latin typeface="Times New Roman" panose="02020603050405020304" pitchFamily="18" charset="0"/>
                <a:cs typeface="Times New Roman" panose="02020603050405020304" pitchFamily="18" charset="0"/>
              </a:rPr>
              <a:t>and </a:t>
            </a:r>
            <a:r>
              <a:rPr lang="en-US" altLang="en-US" sz="2400" i="1" dirty="0" smtClean="0">
                <a:latin typeface="Times New Roman" panose="02020603050405020304" pitchFamily="18" charset="0"/>
                <a:cs typeface="Times New Roman" panose="02020603050405020304" pitchFamily="18" charset="0"/>
              </a:rPr>
              <a:t>f </a:t>
            </a:r>
            <a:r>
              <a:rPr lang="en-US" altLang="en-US" sz="2400" dirty="0" smtClean="0">
                <a:latin typeface="Times New Roman" panose="02020603050405020304" pitchFamily="18" charset="0"/>
                <a:cs typeface="Times New Roman" panose="02020603050405020304" pitchFamily="18" charset="0"/>
              </a:rPr>
              <a:t>is differentiable at </a:t>
            </a:r>
            <a:r>
              <a:rPr lang="en-US" altLang="en-US" sz="2400" i="1" dirty="0" smtClean="0">
                <a:latin typeface="Times New Roman" panose="02020603050405020304" pitchFamily="18" charset="0"/>
                <a:cs typeface="Times New Roman" panose="02020603050405020304" pitchFamily="18" charset="0"/>
              </a:rPr>
              <a:t>g</a:t>
            </a:r>
            <a:r>
              <a:rPr lang="en-US" altLang="en-US" sz="2400" dirty="0" smtClean="0">
                <a:latin typeface="Times New Roman" panose="02020603050405020304" pitchFamily="18" charset="0"/>
                <a:cs typeface="Times New Roman" panose="02020603050405020304" pitchFamily="18" charset="0"/>
              </a:rPr>
              <a:t>(</a:t>
            </a:r>
            <a:r>
              <a:rPr lang="en-US" altLang="en-US" sz="2400" i="1" dirty="0" smtClean="0">
                <a:latin typeface="Times New Roman" panose="02020603050405020304" pitchFamily="18" charset="0"/>
                <a:cs typeface="Times New Roman" panose="02020603050405020304" pitchFamily="18" charset="0"/>
              </a:rPr>
              <a:t>x</a:t>
            </a:r>
            <a:r>
              <a:rPr lang="en-US" altLang="en-US" sz="2400" dirty="0" smtClean="0">
                <a:latin typeface="Times New Roman" panose="02020603050405020304" pitchFamily="18" charset="0"/>
                <a:cs typeface="Times New Roman" panose="02020603050405020304" pitchFamily="18" charset="0"/>
              </a:rPr>
              <a:t>), the composite function </a:t>
            </a:r>
            <a:r>
              <a:rPr lang="en-US" altLang="en-US" sz="2400" i="1" dirty="0" smtClean="0">
                <a:solidFill>
                  <a:srgbClr val="6600FF"/>
                </a:solidFill>
                <a:latin typeface="Times New Roman" panose="02020603050405020304" pitchFamily="18" charset="0"/>
                <a:cs typeface="Times New Roman" panose="02020603050405020304" pitchFamily="18" charset="0"/>
              </a:rPr>
              <a:t>F</a:t>
            </a:r>
            <a:r>
              <a:rPr lang="en-US" altLang="en-US" sz="2400" dirty="0" smtClean="0">
                <a:solidFill>
                  <a:srgbClr val="6600FF"/>
                </a:solidFill>
                <a:latin typeface="Times New Roman" panose="02020603050405020304" pitchFamily="18" charset="0"/>
                <a:cs typeface="Times New Roman" panose="02020603050405020304" pitchFamily="18" charset="0"/>
              </a:rPr>
              <a:t> =</a:t>
            </a:r>
            <a:r>
              <a:rPr lang="en-US" altLang="en-US" sz="2400" i="1" dirty="0" smtClean="0">
                <a:solidFill>
                  <a:srgbClr val="6600FF"/>
                </a:solidFill>
                <a:latin typeface="Times New Roman" panose="02020603050405020304" pitchFamily="18" charset="0"/>
                <a:cs typeface="Times New Roman" panose="02020603050405020304" pitchFamily="18" charset="0"/>
              </a:rPr>
              <a:t> f ◦ g</a:t>
            </a:r>
            <a:r>
              <a:rPr lang="en-US" altLang="en-US" sz="2400" dirty="0" smtClean="0">
                <a:latin typeface="Times New Roman" panose="02020603050405020304" pitchFamily="18" charset="0"/>
                <a:cs typeface="Times New Roman" panose="02020603050405020304" pitchFamily="18" charset="0"/>
              </a:rPr>
              <a:t> is differentiable at </a:t>
            </a:r>
            <a:r>
              <a:rPr lang="en-US" altLang="en-US" sz="2400" i="1" dirty="0" smtClean="0">
                <a:latin typeface="Times New Roman" panose="02020603050405020304" pitchFamily="18" charset="0"/>
                <a:cs typeface="Times New Roman" panose="02020603050405020304" pitchFamily="18" charset="0"/>
              </a:rPr>
              <a:t>x </a:t>
            </a:r>
            <a:r>
              <a:rPr lang="en-US" altLang="en-US" sz="2400" dirty="0" smtClean="0">
                <a:latin typeface="Times New Roman" panose="02020603050405020304" pitchFamily="18" charset="0"/>
                <a:cs typeface="Times New Roman" panose="02020603050405020304" pitchFamily="18" charset="0"/>
              </a:rPr>
              <a:t>and</a:t>
            </a:r>
            <a:r>
              <a:rPr lang="en-US" altLang="en-US" sz="2400" i="1" dirty="0" smtClean="0">
                <a:latin typeface="Times New Roman" panose="02020603050405020304" pitchFamily="18" charset="0"/>
                <a:cs typeface="Times New Roman" panose="02020603050405020304" pitchFamily="18" charset="0"/>
              </a:rPr>
              <a:t> F</a:t>
            </a:r>
            <a:r>
              <a:rPr lang="ja-JP" altLang="en-US" sz="2400" i="1" dirty="0" smtClean="0">
                <a:latin typeface="Times New Roman" panose="02020603050405020304" pitchFamily="18" charset="0"/>
                <a:cs typeface="Times New Roman" panose="02020603050405020304" pitchFamily="18" charset="0"/>
              </a:rPr>
              <a:t>’</a:t>
            </a:r>
            <a:r>
              <a:rPr lang="en-US" altLang="ja-JP" sz="2400" i="1" dirty="0" smtClean="0">
                <a:latin typeface="Times New Roman" panose="02020603050405020304" pitchFamily="18" charset="0"/>
                <a:cs typeface="Times New Roman" panose="02020603050405020304" pitchFamily="18" charset="0"/>
              </a:rPr>
              <a:t> </a:t>
            </a:r>
            <a:r>
              <a:rPr lang="en-US" altLang="ja-JP" sz="2400" dirty="0" smtClean="0">
                <a:latin typeface="Times New Roman" panose="02020603050405020304" pitchFamily="18" charset="0"/>
                <a:cs typeface="Times New Roman" panose="02020603050405020304" pitchFamily="18" charset="0"/>
              </a:rPr>
              <a:t>is given by the product: </a:t>
            </a:r>
          </a:p>
          <a:p>
            <a:pPr algn="ctr" eaLnBrk="1" hangingPunct="1">
              <a:lnSpc>
                <a:spcPct val="125000"/>
              </a:lnSpc>
              <a:spcBef>
                <a:spcPct val="70000"/>
              </a:spcBef>
              <a:buFontTx/>
              <a:buNone/>
              <a:defRPr/>
            </a:pPr>
            <a:r>
              <a:rPr lang="en-US" altLang="en-US" sz="2400" i="1" dirty="0" smtClean="0">
                <a:latin typeface="Times New Roman" panose="02020603050405020304" pitchFamily="18" charset="0"/>
                <a:cs typeface="Times New Roman" panose="02020603050405020304" pitchFamily="18" charset="0"/>
              </a:rPr>
              <a:t>F</a:t>
            </a:r>
            <a:r>
              <a:rPr lang="ja-JP" altLang="en-US" sz="2400" i="1" dirty="0" smtClean="0">
                <a:latin typeface="Times New Roman" panose="02020603050405020304" pitchFamily="18" charset="0"/>
              </a:rPr>
              <a:t>’</a:t>
            </a:r>
            <a:r>
              <a:rPr lang="en-US" altLang="ja-JP" sz="2400" dirty="0" smtClean="0">
                <a:latin typeface="Times New Roman" panose="02020603050405020304" pitchFamily="18" charset="0"/>
              </a:rPr>
              <a:t>(</a:t>
            </a:r>
            <a:r>
              <a:rPr lang="en-US" altLang="ja-JP" sz="2400" i="1" dirty="0" smtClean="0">
                <a:latin typeface="Times New Roman" panose="02020603050405020304" pitchFamily="18" charset="0"/>
              </a:rPr>
              <a:t>x</a:t>
            </a:r>
            <a:r>
              <a:rPr lang="en-US" altLang="ja-JP" sz="2400" dirty="0" smtClean="0">
                <a:latin typeface="Times New Roman" panose="02020603050405020304" pitchFamily="18" charset="0"/>
              </a:rPr>
              <a:t>) =</a:t>
            </a:r>
            <a:r>
              <a:rPr lang="en-US" altLang="ja-JP" sz="2400" i="1" dirty="0" smtClean="0">
                <a:latin typeface="Times New Roman" panose="02020603050405020304" pitchFamily="18" charset="0"/>
              </a:rPr>
              <a:t> f</a:t>
            </a:r>
            <a:r>
              <a:rPr lang="ja-JP" altLang="en-US" sz="2400" i="1" dirty="0" smtClean="0">
                <a:latin typeface="Times New Roman" panose="02020603050405020304" pitchFamily="18" charset="0"/>
              </a:rPr>
              <a:t>’</a:t>
            </a:r>
            <a:r>
              <a:rPr lang="en-US" altLang="ja-JP" sz="2400" dirty="0" smtClean="0">
                <a:latin typeface="Times New Roman" panose="02020603050405020304" pitchFamily="18" charset="0"/>
              </a:rPr>
              <a:t>(</a:t>
            </a:r>
            <a:r>
              <a:rPr lang="en-US" altLang="ja-JP" sz="2400" i="1" dirty="0" smtClean="0">
                <a:latin typeface="Times New Roman" panose="02020603050405020304" pitchFamily="18" charset="0"/>
              </a:rPr>
              <a:t>g</a:t>
            </a:r>
            <a:r>
              <a:rPr lang="en-US" altLang="ja-JP" sz="2400" dirty="0" smtClean="0">
                <a:latin typeface="Times New Roman" panose="02020603050405020304" pitchFamily="18" charset="0"/>
              </a:rPr>
              <a:t>(</a:t>
            </a:r>
            <a:r>
              <a:rPr lang="en-US" altLang="ja-JP" sz="2400" i="1" dirty="0" smtClean="0">
                <a:latin typeface="Times New Roman" panose="02020603050405020304" pitchFamily="18" charset="0"/>
              </a:rPr>
              <a:t>x</a:t>
            </a:r>
            <a:r>
              <a:rPr lang="en-US" altLang="ja-JP" sz="2400" dirty="0" smtClean="0">
                <a:latin typeface="Times New Roman" panose="02020603050405020304" pitchFamily="18" charset="0"/>
              </a:rPr>
              <a:t>))</a:t>
            </a:r>
            <a:r>
              <a:rPr lang="en-US" altLang="ja-JP" sz="2400" i="1" dirty="0" smtClean="0">
                <a:latin typeface="Times New Roman" panose="02020603050405020304" pitchFamily="18" charset="0"/>
              </a:rPr>
              <a:t> </a:t>
            </a:r>
            <a:r>
              <a:rPr lang="en-US" altLang="ja-JP" sz="2400" dirty="0" smtClean="0">
                <a:latin typeface="Times New Roman" panose="02020603050405020304" pitchFamily="18" charset="0"/>
              </a:rPr>
              <a:t>•</a:t>
            </a:r>
            <a:r>
              <a:rPr lang="en-US" altLang="ja-JP" sz="2400" i="1" dirty="0" smtClean="0">
                <a:latin typeface="Times New Roman" panose="02020603050405020304" pitchFamily="18" charset="0"/>
              </a:rPr>
              <a:t> g</a:t>
            </a:r>
            <a:r>
              <a:rPr lang="ja-JP" altLang="en-US" sz="2400" i="1" dirty="0" smtClean="0">
                <a:latin typeface="Times New Roman" panose="02020603050405020304" pitchFamily="18" charset="0"/>
              </a:rPr>
              <a:t>’</a:t>
            </a:r>
            <a:r>
              <a:rPr lang="en-US" altLang="ja-JP" sz="2400" dirty="0" smtClean="0">
                <a:latin typeface="Times New Roman" panose="02020603050405020304" pitchFamily="18" charset="0"/>
              </a:rPr>
              <a:t>(</a:t>
            </a:r>
            <a:r>
              <a:rPr lang="en-US" altLang="ja-JP" sz="2400" i="1" dirty="0" smtClean="0">
                <a:latin typeface="Times New Roman" panose="02020603050405020304" pitchFamily="18" charset="0"/>
              </a:rPr>
              <a:t>x</a:t>
            </a:r>
            <a:r>
              <a:rPr lang="en-US" altLang="ja-JP" sz="2400" dirty="0" smtClean="0">
                <a:latin typeface="Times New Roman" panose="02020603050405020304" pitchFamily="18" charset="0"/>
              </a:rPr>
              <a:t>)</a:t>
            </a:r>
          </a:p>
          <a:p>
            <a:pPr lvl="1" eaLnBrk="1" hangingPunct="1">
              <a:lnSpc>
                <a:spcPct val="125000"/>
              </a:lnSpc>
              <a:spcBef>
                <a:spcPct val="70000"/>
              </a:spcBef>
              <a:defRPr/>
            </a:pPr>
            <a:r>
              <a:rPr lang="en-US" altLang="en-US" sz="2400" dirty="0" smtClean="0">
                <a:latin typeface="Times New Roman" panose="02020603050405020304" pitchFamily="18" charset="0"/>
                <a:cs typeface="Times New Roman" panose="02020603050405020304" pitchFamily="18" charset="0"/>
              </a:rPr>
              <a:t>In Leibniz notation, if </a:t>
            </a:r>
            <a:r>
              <a:rPr lang="en-US" altLang="en-US" sz="2400" i="1" dirty="0" smtClean="0">
                <a:solidFill>
                  <a:srgbClr val="6600FF"/>
                </a:solidFill>
                <a:latin typeface="Times New Roman" panose="02020603050405020304" pitchFamily="18" charset="0"/>
                <a:cs typeface="Times New Roman" panose="02020603050405020304" pitchFamily="18" charset="0"/>
              </a:rPr>
              <a:t>y</a:t>
            </a:r>
            <a:r>
              <a:rPr lang="en-US" altLang="en-US" sz="2400" dirty="0" smtClean="0">
                <a:solidFill>
                  <a:srgbClr val="6600FF"/>
                </a:solidFill>
                <a:latin typeface="Times New Roman" panose="02020603050405020304" pitchFamily="18" charset="0"/>
                <a:cs typeface="Times New Roman" panose="02020603050405020304" pitchFamily="18" charset="0"/>
              </a:rPr>
              <a:t> = </a:t>
            </a:r>
            <a:r>
              <a:rPr lang="en-US" altLang="en-US" sz="2400" i="1" dirty="0" smtClean="0">
                <a:solidFill>
                  <a:srgbClr val="6600FF"/>
                </a:solidFill>
                <a:latin typeface="Times New Roman" panose="02020603050405020304" pitchFamily="18" charset="0"/>
                <a:cs typeface="Times New Roman" panose="02020603050405020304" pitchFamily="18" charset="0"/>
              </a:rPr>
              <a:t>f</a:t>
            </a:r>
            <a:r>
              <a:rPr lang="en-US" altLang="en-US" sz="2400" dirty="0" smtClean="0">
                <a:solidFill>
                  <a:srgbClr val="6600FF"/>
                </a:solidFill>
                <a:latin typeface="Times New Roman" panose="02020603050405020304" pitchFamily="18" charset="0"/>
                <a:cs typeface="Times New Roman" panose="02020603050405020304" pitchFamily="18" charset="0"/>
              </a:rPr>
              <a:t>(</a:t>
            </a:r>
            <a:r>
              <a:rPr lang="en-US" altLang="en-US" sz="2400" i="1" dirty="0" smtClean="0">
                <a:solidFill>
                  <a:srgbClr val="6600FF"/>
                </a:solidFill>
                <a:latin typeface="Times New Roman" panose="02020603050405020304" pitchFamily="18" charset="0"/>
                <a:cs typeface="Times New Roman" panose="02020603050405020304" pitchFamily="18" charset="0"/>
              </a:rPr>
              <a:t>u</a:t>
            </a:r>
            <a:r>
              <a:rPr lang="en-US" altLang="en-US" sz="2400" dirty="0" smtClean="0">
                <a:solidFill>
                  <a:srgbClr val="6600FF"/>
                </a:solidFill>
                <a:latin typeface="Times New Roman" panose="02020603050405020304" pitchFamily="18" charset="0"/>
                <a:cs typeface="Times New Roman" panose="02020603050405020304" pitchFamily="18" charset="0"/>
              </a:rPr>
              <a:t>)</a:t>
            </a:r>
            <a:r>
              <a:rPr lang="en-US" altLang="en-US" sz="2400" dirty="0" smtClean="0">
                <a:latin typeface="Times New Roman" panose="02020603050405020304" pitchFamily="18" charset="0"/>
                <a:cs typeface="Times New Roman" panose="02020603050405020304" pitchFamily="18" charset="0"/>
              </a:rPr>
              <a:t> and </a:t>
            </a:r>
            <a:r>
              <a:rPr lang="en-US" altLang="en-US" sz="2400" i="1" dirty="0" smtClean="0">
                <a:solidFill>
                  <a:srgbClr val="6600FF"/>
                </a:solidFill>
                <a:latin typeface="Times New Roman" panose="02020603050405020304" pitchFamily="18" charset="0"/>
                <a:cs typeface="Times New Roman" panose="02020603050405020304" pitchFamily="18" charset="0"/>
              </a:rPr>
              <a:t>u</a:t>
            </a:r>
            <a:r>
              <a:rPr lang="en-US" altLang="en-US" sz="2400" dirty="0" smtClean="0">
                <a:solidFill>
                  <a:srgbClr val="6600FF"/>
                </a:solidFill>
                <a:latin typeface="Times New Roman" panose="02020603050405020304" pitchFamily="18" charset="0"/>
                <a:cs typeface="Times New Roman" panose="02020603050405020304" pitchFamily="18" charset="0"/>
              </a:rPr>
              <a:t> = </a:t>
            </a:r>
            <a:r>
              <a:rPr lang="en-US" altLang="en-US" sz="2400" i="1" dirty="0" smtClean="0">
                <a:solidFill>
                  <a:srgbClr val="6600FF"/>
                </a:solidFill>
                <a:latin typeface="Times New Roman" panose="02020603050405020304" pitchFamily="18" charset="0"/>
                <a:cs typeface="Times New Roman" panose="02020603050405020304" pitchFamily="18" charset="0"/>
              </a:rPr>
              <a:t>g</a:t>
            </a:r>
            <a:r>
              <a:rPr lang="en-US" altLang="en-US" sz="2400" dirty="0" smtClean="0">
                <a:solidFill>
                  <a:srgbClr val="6600FF"/>
                </a:solidFill>
                <a:latin typeface="Times New Roman" panose="02020603050405020304" pitchFamily="18" charset="0"/>
                <a:cs typeface="Times New Roman" panose="02020603050405020304" pitchFamily="18" charset="0"/>
              </a:rPr>
              <a:t>(</a:t>
            </a:r>
            <a:r>
              <a:rPr lang="en-US" altLang="en-US" sz="2400" i="1" dirty="0" smtClean="0">
                <a:solidFill>
                  <a:srgbClr val="6600FF"/>
                </a:solidFill>
                <a:latin typeface="Times New Roman" panose="02020603050405020304" pitchFamily="18" charset="0"/>
                <a:cs typeface="Times New Roman" panose="02020603050405020304" pitchFamily="18" charset="0"/>
              </a:rPr>
              <a:t>x</a:t>
            </a:r>
            <a:r>
              <a:rPr lang="en-US" altLang="en-US" sz="2400" dirty="0" smtClean="0">
                <a:solidFill>
                  <a:srgbClr val="6600FF"/>
                </a:solidFill>
                <a:latin typeface="Times New Roman" panose="02020603050405020304" pitchFamily="18" charset="0"/>
                <a:cs typeface="Times New Roman" panose="02020603050405020304" pitchFamily="18" charset="0"/>
              </a:rPr>
              <a:t>)</a:t>
            </a:r>
            <a:r>
              <a:rPr lang="en-US" altLang="en-US" sz="2400" dirty="0" smtClean="0">
                <a:latin typeface="Times New Roman" panose="02020603050405020304" pitchFamily="18" charset="0"/>
                <a:cs typeface="Times New Roman" panose="02020603050405020304" pitchFamily="18" charset="0"/>
              </a:rPr>
              <a:t> are both differentiable functions, then:</a:t>
            </a:r>
          </a:p>
        </p:txBody>
      </p:sp>
      <p:sp>
        <p:nvSpPr>
          <p:cNvPr id="101380" name="Text Box 3"/>
          <p:cNvSpPr txBox="1">
            <a:spLocks noChangeArrowheads="1"/>
          </p:cNvSpPr>
          <p:nvPr/>
        </p:nvSpPr>
        <p:spPr bwMode="auto">
          <a:xfrm>
            <a:off x="615950" y="612775"/>
            <a:ext cx="6629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dirty="0">
                <a:solidFill>
                  <a:srgbClr val="E45C00"/>
                </a:solidFill>
              </a:rPr>
              <a:t>THE CHAIN RULE</a:t>
            </a:r>
          </a:p>
        </p:txBody>
      </p:sp>
      <p:graphicFrame>
        <p:nvGraphicFramePr>
          <p:cNvPr id="101381" name="Object 4"/>
          <p:cNvGraphicFramePr>
            <a:graphicFrameLocks noChangeAspect="1"/>
          </p:cNvGraphicFramePr>
          <p:nvPr/>
        </p:nvGraphicFramePr>
        <p:xfrm>
          <a:off x="3246438" y="4965700"/>
          <a:ext cx="1938337" cy="1074738"/>
        </p:xfrm>
        <a:graphic>
          <a:graphicData uri="http://schemas.openxmlformats.org/presentationml/2006/ole">
            <mc:AlternateContent xmlns:mc="http://schemas.openxmlformats.org/markup-compatibility/2006">
              <mc:Choice xmlns:v="urn:schemas-microsoft-com:vml" Requires="v">
                <p:oleObj spid="_x0000_s65542" name="Equation" r:id="rId4" imgW="749300" imgH="419100" progId="Equation.3">
                  <p:embed/>
                </p:oleObj>
              </mc:Choice>
              <mc:Fallback>
                <p:oleObj name="Equation" r:id="rId4" imgW="7493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6438" y="4965700"/>
                        <a:ext cx="1938337"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776876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chain rule</a:t>
            </a:r>
          </a:p>
        </p:txBody>
      </p:sp>
      <p:sp>
        <p:nvSpPr>
          <p:cNvPr id="3" name="Content Placeholder 2"/>
          <p:cNvSpPr>
            <a:spLocks noGrp="1"/>
          </p:cNvSpPr>
          <p:nvPr>
            <p:ph idx="1"/>
          </p:nvPr>
        </p:nvSpPr>
        <p:spPr/>
        <p:txBody>
          <a:bodyPr/>
          <a:lstStyle/>
          <a:p>
            <a:r>
              <a:rPr lang="en-US" i="1" dirty="0">
                <a:latin typeface="Cambria Math"/>
              </a:rPr>
              <a:t>Example . </a:t>
            </a:r>
          </a:p>
          <a:p>
            <a:pPr marL="114300" indent="0">
              <a:buNone/>
            </a:pPr>
            <a:r>
              <a:rPr lang="en-US" sz="6000" i="1" dirty="0">
                <a:latin typeface="Cambria Math"/>
              </a:rPr>
              <a:t>[sin(x</a:t>
            </a:r>
            <a:r>
              <a:rPr lang="en-US" sz="6000" i="1" baseline="30000" dirty="0">
                <a:latin typeface="Cambria Math"/>
              </a:rPr>
              <a:t>2</a:t>
            </a:r>
            <a:r>
              <a:rPr lang="en-US" sz="6000" i="1" dirty="0">
                <a:latin typeface="Cambria Math"/>
              </a:rPr>
              <a:t>)]’= </a:t>
            </a:r>
            <a:r>
              <a:rPr lang="en-US" sz="6000" i="1" dirty="0" err="1">
                <a:latin typeface="Cambria Math"/>
              </a:rPr>
              <a:t>cos</a:t>
            </a:r>
            <a:r>
              <a:rPr lang="en-US" sz="6000" i="1" dirty="0">
                <a:latin typeface="Cambria Math"/>
              </a:rPr>
              <a:t>(x</a:t>
            </a:r>
            <a:r>
              <a:rPr lang="en-US" sz="6000" i="1" baseline="30000" dirty="0">
                <a:latin typeface="Cambria Math"/>
              </a:rPr>
              <a:t>2</a:t>
            </a:r>
            <a:r>
              <a:rPr lang="en-US" sz="6000" i="1" dirty="0">
                <a:latin typeface="Cambria Math"/>
              </a:rPr>
              <a:t>).2x</a:t>
            </a:r>
          </a:p>
          <a:p>
            <a:pPr marL="114300" indent="0">
              <a:buNone/>
            </a:pPr>
            <a:endParaRPr lang="en-US" i="1" dirty="0">
              <a:latin typeface="Cambria Math"/>
            </a:endParaRPr>
          </a:p>
        </p:txBody>
      </p:sp>
      <p:grpSp>
        <p:nvGrpSpPr>
          <p:cNvPr id="9" name="Group 8"/>
          <p:cNvGrpSpPr/>
          <p:nvPr/>
        </p:nvGrpSpPr>
        <p:grpSpPr>
          <a:xfrm>
            <a:off x="2213144" y="3200400"/>
            <a:ext cx="606256" cy="663247"/>
            <a:chOff x="2931602" y="3265713"/>
            <a:chExt cx="606256" cy="663247"/>
          </a:xfrm>
        </p:grpSpPr>
        <p:sp>
          <p:nvSpPr>
            <p:cNvPr id="4" name="Left Brace 3"/>
            <p:cNvSpPr/>
            <p:nvPr/>
          </p:nvSpPr>
          <p:spPr>
            <a:xfrm rot="16200000">
              <a:off x="3018690" y="3189513"/>
              <a:ext cx="381000" cy="53340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2931602" y="3559628"/>
              <a:ext cx="606256" cy="369332"/>
            </a:xfrm>
            <a:prstGeom prst="rect">
              <a:avLst/>
            </a:prstGeom>
            <a:solidFill>
              <a:srgbClr val="FFFF66"/>
            </a:solidFill>
          </p:spPr>
          <p:txBody>
            <a:bodyPr wrap="none" rtlCol="0">
              <a:spAutoFit/>
            </a:bodyPr>
            <a:lstStyle/>
            <a:p>
              <a:r>
                <a:rPr lang="en-US" dirty="0"/>
                <a:t>u(x)</a:t>
              </a:r>
            </a:p>
          </p:txBody>
        </p:sp>
      </p:grpSp>
      <p:grpSp>
        <p:nvGrpSpPr>
          <p:cNvPr id="8" name="Group 7"/>
          <p:cNvGrpSpPr/>
          <p:nvPr/>
        </p:nvGrpSpPr>
        <p:grpSpPr>
          <a:xfrm>
            <a:off x="990600" y="3200400"/>
            <a:ext cx="838200" cy="674915"/>
            <a:chOff x="1730830" y="3287485"/>
            <a:chExt cx="838200" cy="674915"/>
          </a:xfrm>
        </p:grpSpPr>
        <p:sp>
          <p:nvSpPr>
            <p:cNvPr id="7" name="Left Brace 6"/>
            <p:cNvSpPr/>
            <p:nvPr/>
          </p:nvSpPr>
          <p:spPr>
            <a:xfrm rot="16200000">
              <a:off x="1959430" y="3058885"/>
              <a:ext cx="381000" cy="83820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018314" y="3593068"/>
              <a:ext cx="256802" cy="369332"/>
            </a:xfrm>
            <a:prstGeom prst="rect">
              <a:avLst/>
            </a:prstGeom>
            <a:solidFill>
              <a:srgbClr val="FFFF66"/>
            </a:solidFill>
          </p:spPr>
          <p:txBody>
            <a:bodyPr wrap="none" rtlCol="0">
              <a:spAutoFit/>
            </a:bodyPr>
            <a:lstStyle/>
            <a:p>
              <a:r>
                <a:rPr lang="en-US" i="1" dirty="0"/>
                <a:t>f</a:t>
              </a:r>
            </a:p>
          </p:txBody>
        </p:sp>
      </p:grpSp>
      <p:grpSp>
        <p:nvGrpSpPr>
          <p:cNvPr id="10" name="Group 9"/>
          <p:cNvGrpSpPr/>
          <p:nvPr/>
        </p:nvGrpSpPr>
        <p:grpSpPr>
          <a:xfrm>
            <a:off x="4495800" y="3145972"/>
            <a:ext cx="838200" cy="674915"/>
            <a:chOff x="1730830" y="3287485"/>
            <a:chExt cx="838200" cy="674915"/>
          </a:xfrm>
        </p:grpSpPr>
        <p:sp>
          <p:nvSpPr>
            <p:cNvPr id="11" name="Left Brace 10"/>
            <p:cNvSpPr/>
            <p:nvPr/>
          </p:nvSpPr>
          <p:spPr>
            <a:xfrm rot="16200000">
              <a:off x="1959430" y="3058885"/>
              <a:ext cx="381000" cy="83820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18314" y="3593068"/>
              <a:ext cx="338554" cy="369332"/>
            </a:xfrm>
            <a:prstGeom prst="rect">
              <a:avLst/>
            </a:prstGeom>
            <a:solidFill>
              <a:srgbClr val="FFFF66"/>
            </a:solidFill>
          </p:spPr>
          <p:txBody>
            <a:bodyPr wrap="none" rtlCol="0">
              <a:spAutoFit/>
            </a:bodyPr>
            <a:lstStyle/>
            <a:p>
              <a:r>
                <a:rPr lang="en-US" i="1" dirty="0"/>
                <a:t>f’</a:t>
              </a:r>
            </a:p>
          </p:txBody>
        </p:sp>
      </p:grpSp>
      <p:grpSp>
        <p:nvGrpSpPr>
          <p:cNvPr id="13" name="Group 12"/>
          <p:cNvGrpSpPr/>
          <p:nvPr/>
        </p:nvGrpSpPr>
        <p:grpSpPr>
          <a:xfrm>
            <a:off x="5729228" y="3124200"/>
            <a:ext cx="606256" cy="663247"/>
            <a:chOff x="2931602" y="3265713"/>
            <a:chExt cx="606256" cy="663247"/>
          </a:xfrm>
        </p:grpSpPr>
        <p:sp>
          <p:nvSpPr>
            <p:cNvPr id="14" name="Left Brace 13"/>
            <p:cNvSpPr/>
            <p:nvPr/>
          </p:nvSpPr>
          <p:spPr>
            <a:xfrm rot="16200000">
              <a:off x="3018690" y="3189513"/>
              <a:ext cx="381000" cy="53340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2931602" y="3559628"/>
              <a:ext cx="606256" cy="369332"/>
            </a:xfrm>
            <a:prstGeom prst="rect">
              <a:avLst/>
            </a:prstGeom>
            <a:solidFill>
              <a:srgbClr val="FFFF66"/>
            </a:solidFill>
          </p:spPr>
          <p:txBody>
            <a:bodyPr wrap="none" rtlCol="0">
              <a:spAutoFit/>
            </a:bodyPr>
            <a:lstStyle/>
            <a:p>
              <a:r>
                <a:rPr lang="en-US" dirty="0"/>
                <a:t>u(x)</a:t>
              </a:r>
            </a:p>
          </p:txBody>
        </p:sp>
      </p:grpSp>
      <p:grpSp>
        <p:nvGrpSpPr>
          <p:cNvPr id="16" name="Group 15"/>
          <p:cNvGrpSpPr/>
          <p:nvPr/>
        </p:nvGrpSpPr>
        <p:grpSpPr>
          <a:xfrm>
            <a:off x="6861345" y="3145969"/>
            <a:ext cx="817933" cy="663247"/>
            <a:chOff x="2931602" y="3265713"/>
            <a:chExt cx="544288" cy="663247"/>
          </a:xfrm>
        </p:grpSpPr>
        <p:sp>
          <p:nvSpPr>
            <p:cNvPr id="17" name="Left Brace 16"/>
            <p:cNvSpPr/>
            <p:nvPr/>
          </p:nvSpPr>
          <p:spPr>
            <a:xfrm rot="16200000">
              <a:off x="3018690" y="3189513"/>
              <a:ext cx="381000" cy="53340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2931602" y="3559628"/>
              <a:ext cx="457831" cy="369332"/>
            </a:xfrm>
            <a:prstGeom prst="rect">
              <a:avLst/>
            </a:prstGeom>
            <a:solidFill>
              <a:srgbClr val="FFFF66"/>
            </a:solidFill>
          </p:spPr>
          <p:txBody>
            <a:bodyPr wrap="none" rtlCol="0">
              <a:spAutoFit/>
            </a:bodyPr>
            <a:lstStyle/>
            <a:p>
              <a:r>
                <a:rPr lang="en-US" dirty="0"/>
                <a:t>u’(x)</a:t>
              </a:r>
            </a:p>
          </p:txBody>
        </p:sp>
      </p:grpSp>
      <mc:AlternateContent xmlns:mc="http://schemas.openxmlformats.org/markup-compatibility/2006" xmlns:a14="http://schemas.microsoft.com/office/drawing/2010/main">
        <mc:Choice Requires="a14">
          <p:sp>
            <p:nvSpPr>
              <p:cNvPr id="19" name="TextBox 18"/>
              <p:cNvSpPr txBox="1"/>
              <p:nvPr/>
            </p:nvSpPr>
            <p:spPr>
              <a:xfrm>
                <a:off x="914400" y="4343400"/>
                <a:ext cx="2425729" cy="1074140"/>
              </a:xfrm>
              <a:prstGeom prst="rect">
                <a:avLst/>
              </a:prstGeom>
              <a:noFill/>
            </p:spPr>
            <p:txBody>
              <a:bodyPr wrap="none" rtlCol="0">
                <a:spAutoFit/>
              </a:bodyPr>
              <a:lstStyle/>
              <a:p>
                <a14:m>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a:rPr>
                          <m:t>𝑑𝑓</m:t>
                        </m:r>
                      </m:num>
                      <m:den>
                        <m:r>
                          <a:rPr lang="en-US" sz="4400" b="0" i="1" smtClean="0">
                            <a:latin typeface="Cambria Math"/>
                          </a:rPr>
                          <m:t>𝑑𝑥</m:t>
                        </m:r>
                      </m:den>
                    </m:f>
                  </m:oMath>
                </a14:m>
                <a:r>
                  <a:rPr lang="en-US" sz="4400" dirty="0"/>
                  <a:t>=</a:t>
                </a:r>
                <a14:m>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a:rPr>
                          <m:t>𝑑𝑓</m:t>
                        </m:r>
                      </m:num>
                      <m:den>
                        <m:r>
                          <a:rPr lang="en-US" sz="4400" b="0" i="1" smtClean="0">
                            <a:latin typeface="Cambria Math"/>
                          </a:rPr>
                          <m:t>𝑑𝑢</m:t>
                        </m:r>
                      </m:den>
                    </m:f>
                    <m:r>
                      <a:rPr lang="en-US" sz="4400" b="0" i="1" smtClean="0">
                        <a:latin typeface="Cambria Math"/>
                      </a:rPr>
                      <m:t>.</m:t>
                    </m:r>
                    <m:f>
                      <m:fPr>
                        <m:ctrlPr>
                          <a:rPr lang="en-US" sz="4400" i="1" smtClean="0">
                            <a:latin typeface="Cambria Math" panose="02040503050406030204" pitchFamily="18" charset="0"/>
                          </a:rPr>
                        </m:ctrlPr>
                      </m:fPr>
                      <m:num>
                        <m:r>
                          <a:rPr lang="en-US" sz="4400" b="0" i="1" smtClean="0">
                            <a:latin typeface="Cambria Math"/>
                          </a:rPr>
                          <m:t>𝑑𝑢</m:t>
                        </m:r>
                      </m:num>
                      <m:den>
                        <m:r>
                          <a:rPr lang="en-US" sz="4400" b="0" i="1" smtClean="0">
                            <a:latin typeface="Cambria Math"/>
                          </a:rPr>
                          <m:t>𝑑𝑥</m:t>
                        </m:r>
                      </m:den>
                    </m:f>
                  </m:oMath>
                </a14:m>
                <a:endParaRPr lang="en-US" sz="4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914400" y="4343400"/>
                <a:ext cx="2425729" cy="1074140"/>
              </a:xfrm>
              <a:prstGeom prst="rect">
                <a:avLst/>
              </a:prstGeom>
              <a:blipFill rotWithShape="0">
                <a:blip r:embed="rId3"/>
                <a:stretch>
                  <a:fillRect b="-10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657600" y="4343400"/>
                <a:ext cx="4700518" cy="7110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d>
                            <m:dPr>
                              <m:begChr m:val="["/>
                              <m:endChr m:val="]"/>
                              <m:ctrlPr>
                                <a:rPr lang="en-US" sz="3200" b="0" i="1" smtClean="0">
                                  <a:latin typeface="Cambria Math" panose="02040503050406030204" pitchFamily="18" charset="0"/>
                                </a:rPr>
                              </m:ctrlPr>
                            </m:dPr>
                            <m:e>
                              <m:r>
                                <a:rPr lang="en-US" sz="3200" i="1" smtClean="0">
                                  <a:latin typeface="Cambria Math"/>
                                </a:rPr>
                                <m:t>𝑓</m:t>
                              </m:r>
                              <m:d>
                                <m:dPr>
                                  <m:ctrlPr>
                                    <a:rPr lang="en-US" sz="3200" b="0" i="1" smtClean="0">
                                      <a:latin typeface="Cambria Math" panose="02040503050406030204" pitchFamily="18" charset="0"/>
                                    </a:rPr>
                                  </m:ctrlPr>
                                </m:dPr>
                                <m:e>
                                  <m:r>
                                    <a:rPr lang="en-US" sz="3200" b="0" i="1" smtClean="0">
                                      <a:latin typeface="Cambria Math"/>
                                    </a:rPr>
                                    <m:t>𝑢</m:t>
                                  </m:r>
                                  <m:d>
                                    <m:dPr>
                                      <m:ctrlPr>
                                        <a:rPr lang="en-US" sz="3200" b="0" i="1" smtClean="0">
                                          <a:latin typeface="Cambria Math" panose="02040503050406030204" pitchFamily="18" charset="0"/>
                                        </a:rPr>
                                      </m:ctrlPr>
                                    </m:dPr>
                                    <m:e>
                                      <m:r>
                                        <a:rPr lang="en-US" sz="3200" b="0" i="1" smtClean="0">
                                          <a:latin typeface="Cambria Math"/>
                                        </a:rPr>
                                        <m:t>𝑥</m:t>
                                      </m:r>
                                    </m:e>
                                  </m:d>
                                </m:e>
                              </m:d>
                            </m:e>
                          </m:d>
                        </m:e>
                        <m:sup>
                          <m:r>
                            <a:rPr lang="en-US" sz="3200" b="0" i="1" smtClean="0">
                              <a:latin typeface="Cambria Math"/>
                            </a:rPr>
                            <m:t>′</m:t>
                          </m:r>
                        </m:sup>
                      </m:sSup>
                      <m:r>
                        <a:rPr lang="en-US" sz="3200" b="0" i="1" smtClean="0">
                          <a:latin typeface="Cambria Math"/>
                        </a:rPr>
                        <m:t>=</m:t>
                      </m:r>
                      <m:sSup>
                        <m:sSupPr>
                          <m:ctrlPr>
                            <a:rPr lang="en-US" sz="3200" b="0" i="1" smtClean="0">
                              <a:latin typeface="Cambria Math" panose="02040503050406030204" pitchFamily="18" charset="0"/>
                            </a:rPr>
                          </m:ctrlPr>
                        </m:sSupPr>
                        <m:e>
                          <m:r>
                            <a:rPr lang="en-US" sz="3200" b="0" i="1" smtClean="0">
                              <a:latin typeface="Cambria Math"/>
                            </a:rPr>
                            <m:t>𝑓</m:t>
                          </m:r>
                        </m:e>
                        <m:sup>
                          <m:r>
                            <a:rPr lang="en-US" sz="3200" b="0" i="1" smtClean="0">
                              <a:latin typeface="Cambria Math"/>
                            </a:rPr>
                            <m:t>′</m:t>
                          </m:r>
                        </m:sup>
                      </m:sSup>
                      <m:d>
                        <m:dPr>
                          <m:ctrlPr>
                            <a:rPr lang="en-US" sz="3200" b="0" i="1" smtClean="0">
                              <a:latin typeface="Cambria Math" panose="02040503050406030204" pitchFamily="18" charset="0"/>
                            </a:rPr>
                          </m:ctrlPr>
                        </m:dPr>
                        <m:e>
                          <m:r>
                            <a:rPr lang="en-US" sz="3200" b="0" i="1" smtClean="0">
                              <a:latin typeface="Cambria Math"/>
                            </a:rPr>
                            <m:t>𝑢</m:t>
                          </m:r>
                        </m:e>
                      </m:d>
                      <m:r>
                        <a:rPr lang="en-US" sz="3200" b="0" i="1" smtClean="0">
                          <a:latin typeface="Cambria Math"/>
                        </a:rPr>
                        <m:t>.</m:t>
                      </m:r>
                      <m:r>
                        <a:rPr lang="en-US" sz="3200" b="0" i="1" smtClean="0">
                          <a:latin typeface="Cambria Math"/>
                        </a:rPr>
                        <m:t>𝑢</m:t>
                      </m:r>
                      <m:r>
                        <a:rPr lang="en-US" sz="3200" b="0" i="1" smtClean="0">
                          <a:latin typeface="Cambria Math"/>
                        </a:rPr>
                        <m:t>′(</m:t>
                      </m:r>
                      <m:r>
                        <a:rPr lang="en-US" sz="3200" b="0" i="1" smtClean="0">
                          <a:latin typeface="Cambria Math"/>
                        </a:rPr>
                        <m:t>𝑥</m:t>
                      </m:r>
                      <m:r>
                        <a:rPr lang="en-US" sz="3200" b="0" i="1" smtClean="0">
                          <a:latin typeface="Cambria Math"/>
                        </a:rPr>
                        <m:t>)</m:t>
                      </m:r>
                    </m:oMath>
                  </m:oMathPara>
                </a14:m>
                <a:endParaRPr lang="en-US" sz="3200" dirty="0"/>
              </a:p>
            </p:txBody>
          </p:sp>
        </mc:Choice>
        <mc:Fallback xmlns="">
          <p:sp>
            <p:nvSpPr>
              <p:cNvPr id="20" name="TextBox 19"/>
              <p:cNvSpPr txBox="1">
                <a:spLocks noRot="1" noChangeAspect="1" noMove="1" noResize="1" noEditPoints="1" noAdjustHandles="1" noChangeArrowheads="1" noChangeShapeType="1" noTextEdit="1"/>
              </p:cNvSpPr>
              <p:nvPr/>
            </p:nvSpPr>
            <p:spPr>
              <a:xfrm>
                <a:off x="3657600" y="4343400"/>
                <a:ext cx="4700518" cy="71102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657600" y="5156372"/>
                <a:ext cx="485927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d>
                            <m:dPr>
                              <m:begChr m:val="["/>
                              <m:endChr m:val="]"/>
                              <m:ctrlPr>
                                <a:rPr lang="en-US" sz="3200" b="0" i="1" smtClean="0">
                                  <a:latin typeface="Cambria Math" panose="02040503050406030204" pitchFamily="18" charset="0"/>
                                </a:rPr>
                              </m:ctrlPr>
                            </m:dPr>
                            <m:e>
                              <m:r>
                                <a:rPr lang="en-US" sz="3200" b="0" i="1" smtClean="0">
                                  <a:latin typeface="Cambria Math"/>
                                </a:rPr>
                                <m:t>(</m:t>
                              </m:r>
                              <m:r>
                                <a:rPr lang="en-US" sz="3200" i="1" smtClean="0">
                                  <a:latin typeface="Cambria Math"/>
                                </a:rPr>
                                <m:t>𝑓</m:t>
                              </m:r>
                              <m:r>
                                <a:rPr lang="en-US" sz="3200" i="1" smtClean="0">
                                  <a:latin typeface="Cambria Math"/>
                                  <a:sym typeface="Euclid Extra"/>
                                </a:rPr>
                                <m:t></m:t>
                              </m:r>
                              <m:r>
                                <a:rPr lang="en-US" sz="3200" b="0" i="1" smtClean="0">
                                  <a:latin typeface="Cambria Math"/>
                                  <a:sym typeface="Euclid Extra"/>
                                </a:rPr>
                                <m:t>𝑢</m:t>
                              </m:r>
                              <m:r>
                                <a:rPr lang="en-US" sz="3200" b="0" i="1" smtClean="0">
                                  <a:latin typeface="Cambria Math"/>
                                  <a:sym typeface="Euclid Extra"/>
                                </a:rPr>
                                <m:t>)(</m:t>
                              </m:r>
                              <m:r>
                                <a:rPr lang="en-US" sz="3200" b="0" i="1" smtClean="0">
                                  <a:latin typeface="Cambria Math"/>
                                  <a:sym typeface="Euclid Extra"/>
                                </a:rPr>
                                <m:t>𝑥</m:t>
                              </m:r>
                              <m:r>
                                <a:rPr lang="en-US" sz="3200" b="0" i="1" smtClean="0">
                                  <a:latin typeface="Cambria Math"/>
                                  <a:sym typeface="Euclid Extra"/>
                                </a:rPr>
                                <m:t>)</m:t>
                              </m:r>
                            </m:e>
                          </m:d>
                        </m:e>
                        <m:sup>
                          <m:r>
                            <a:rPr lang="en-US" sz="3200" b="0" i="1" smtClean="0">
                              <a:latin typeface="Cambria Math"/>
                            </a:rPr>
                            <m:t>′</m:t>
                          </m:r>
                        </m:sup>
                      </m:sSup>
                      <m:r>
                        <a:rPr lang="en-US" sz="3200" b="0" i="1" smtClean="0">
                          <a:latin typeface="Cambria Math"/>
                        </a:rPr>
                        <m:t>=</m:t>
                      </m:r>
                      <m:sSup>
                        <m:sSupPr>
                          <m:ctrlPr>
                            <a:rPr lang="en-US" sz="3200" b="0" i="1" smtClean="0">
                              <a:latin typeface="Cambria Math" panose="02040503050406030204" pitchFamily="18" charset="0"/>
                            </a:rPr>
                          </m:ctrlPr>
                        </m:sSupPr>
                        <m:e>
                          <m:r>
                            <a:rPr lang="en-US" sz="3200" b="0" i="1" smtClean="0">
                              <a:latin typeface="Cambria Math"/>
                            </a:rPr>
                            <m:t>𝑓</m:t>
                          </m:r>
                        </m:e>
                        <m:sup>
                          <m:r>
                            <a:rPr lang="en-US" sz="3200" b="0" i="1" smtClean="0">
                              <a:latin typeface="Cambria Math"/>
                            </a:rPr>
                            <m:t>′</m:t>
                          </m:r>
                        </m:sup>
                      </m:sSup>
                      <m:d>
                        <m:dPr>
                          <m:ctrlPr>
                            <a:rPr lang="en-US" sz="3200" b="0" i="1" smtClean="0">
                              <a:latin typeface="Cambria Math" panose="02040503050406030204" pitchFamily="18" charset="0"/>
                            </a:rPr>
                          </m:ctrlPr>
                        </m:dPr>
                        <m:e>
                          <m:r>
                            <a:rPr lang="en-US" sz="3200" b="0" i="1" smtClean="0">
                              <a:latin typeface="Cambria Math"/>
                            </a:rPr>
                            <m:t>𝑢</m:t>
                          </m:r>
                        </m:e>
                      </m:d>
                      <m:r>
                        <a:rPr lang="en-US" sz="3200" b="0" i="1" smtClean="0">
                          <a:latin typeface="Cambria Math"/>
                        </a:rPr>
                        <m:t>.</m:t>
                      </m:r>
                      <m:r>
                        <a:rPr lang="en-US" sz="3200" b="0" i="1" smtClean="0">
                          <a:latin typeface="Cambria Math"/>
                        </a:rPr>
                        <m:t>𝑢</m:t>
                      </m:r>
                      <m:r>
                        <a:rPr lang="en-US" sz="3200" b="0" i="1" smtClean="0">
                          <a:latin typeface="Cambria Math"/>
                        </a:rPr>
                        <m:t>′(</m:t>
                      </m:r>
                      <m:r>
                        <a:rPr lang="en-US" sz="3200" b="0" i="1" smtClean="0">
                          <a:latin typeface="Cambria Math"/>
                        </a:rPr>
                        <m:t>𝑥</m:t>
                      </m:r>
                      <m:r>
                        <a:rPr lang="en-US" sz="3200" b="0" i="1" smtClean="0">
                          <a:latin typeface="Cambria Math"/>
                        </a:rPr>
                        <m:t>)</m:t>
                      </m:r>
                    </m:oMath>
                  </m:oMathPara>
                </a14:m>
                <a:endParaRPr lang="en-US" sz="3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657600" y="5156372"/>
                <a:ext cx="4859279" cy="584775"/>
              </a:xfrm>
              <a:prstGeom prst="rect">
                <a:avLst/>
              </a:prstGeom>
              <a:blipFill rotWithShape="0">
                <a:blip r:embed="rId5"/>
                <a:stretch>
                  <a:fillRect/>
                </a:stretch>
              </a:blipFill>
            </p:spPr>
            <p:txBody>
              <a:bodyPr/>
              <a:lstStyle/>
              <a:p>
                <a:r>
                  <a:rPr lang="en-US">
                    <a:noFill/>
                  </a:rPr>
                  <a:t> </a:t>
                </a:r>
              </a:p>
            </p:txBody>
          </p:sp>
        </mc:Fallback>
      </mc:AlternateContent>
      <p:grpSp>
        <p:nvGrpSpPr>
          <p:cNvPr id="25" name="Group 24"/>
          <p:cNvGrpSpPr/>
          <p:nvPr/>
        </p:nvGrpSpPr>
        <p:grpSpPr>
          <a:xfrm>
            <a:off x="6663604" y="402772"/>
            <a:ext cx="2175596" cy="1195472"/>
            <a:chOff x="6663604" y="402772"/>
            <a:chExt cx="2175596" cy="1195472"/>
          </a:xfrm>
        </p:grpSpPr>
        <p:sp>
          <p:nvSpPr>
            <p:cNvPr id="22" name="TextBox 21"/>
            <p:cNvSpPr txBox="1"/>
            <p:nvPr/>
          </p:nvSpPr>
          <p:spPr>
            <a:xfrm>
              <a:off x="6663604" y="674914"/>
              <a:ext cx="2175596" cy="923330"/>
            </a:xfrm>
            <a:prstGeom prst="rect">
              <a:avLst/>
            </a:prstGeom>
            <a:noFill/>
          </p:spPr>
          <p:txBody>
            <a:bodyPr wrap="none" rtlCol="0">
              <a:spAutoFit/>
            </a:bodyPr>
            <a:lstStyle/>
            <a:p>
              <a:r>
                <a:rPr lang="en-US" sz="5400" i="1" dirty="0"/>
                <a:t>f(u(x))</a:t>
              </a:r>
            </a:p>
          </p:txBody>
        </p:sp>
        <p:sp>
          <p:nvSpPr>
            <p:cNvPr id="23" name="Circular Arrow 22"/>
            <p:cNvSpPr/>
            <p:nvPr/>
          </p:nvSpPr>
          <p:spPr>
            <a:xfrm>
              <a:off x="6739804" y="402772"/>
              <a:ext cx="762000" cy="978408"/>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ular Arrow 23"/>
            <p:cNvSpPr/>
            <p:nvPr/>
          </p:nvSpPr>
          <p:spPr>
            <a:xfrm>
              <a:off x="7447376" y="413656"/>
              <a:ext cx="762000" cy="978408"/>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52622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Formulas (from chain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(u</a:t>
                </a:r>
                <a:r>
                  <a:rPr lang="en-US" baseline="30000" dirty="0"/>
                  <a:t>n</a:t>
                </a:r>
                <a:r>
                  <a:rPr lang="en-US" dirty="0"/>
                  <a:t>)’ = nu</a:t>
                </a:r>
                <a:r>
                  <a:rPr lang="en-US" baseline="30000" dirty="0"/>
                  <a:t>n-1</a:t>
                </a:r>
                <a:r>
                  <a:rPr lang="en-US" dirty="0"/>
                  <a:t>.u’</a:t>
                </a:r>
              </a:p>
              <a:p>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b="0" i="1" smtClean="0">
                                    <a:latin typeface="Cambria Math"/>
                                  </a:rPr>
                                  <m:t>𝑢</m:t>
                                </m:r>
                              </m:den>
                            </m:f>
                          </m:e>
                        </m:d>
                      </m:e>
                      <m:sup>
                        <m:r>
                          <a:rPr lang="en-US" i="1">
                            <a:latin typeface="Cambria Math"/>
                          </a:rPr>
                          <m:t>′</m:t>
                        </m:r>
                      </m:sup>
                    </m:sSup>
                    <m:r>
                      <a:rPr lang="en-US" i="1">
                        <a:latin typeface="Cambria Math"/>
                      </a:rPr>
                      <m:t>=−</m:t>
                    </m:r>
                    <m:f>
                      <m:fPr>
                        <m:ctrlPr>
                          <a:rPr lang="en-US" i="1">
                            <a:latin typeface="Cambria Math" panose="02040503050406030204" pitchFamily="18" charset="0"/>
                          </a:rPr>
                        </m:ctrlPr>
                      </m:fPr>
                      <m:num>
                        <m:r>
                          <a:rPr lang="en-US" i="1">
                            <a:latin typeface="Cambria Math"/>
                          </a:rPr>
                          <m:t>1</m:t>
                        </m:r>
                      </m:num>
                      <m:den>
                        <m:sSup>
                          <m:sSupPr>
                            <m:ctrlPr>
                              <a:rPr lang="en-US" i="1">
                                <a:latin typeface="Cambria Math" panose="02040503050406030204" pitchFamily="18" charset="0"/>
                              </a:rPr>
                            </m:ctrlPr>
                          </m:sSupPr>
                          <m:e>
                            <m:r>
                              <a:rPr lang="en-US" b="0" i="1" smtClean="0">
                                <a:latin typeface="Cambria Math"/>
                              </a:rPr>
                              <m:t>𝑢</m:t>
                            </m:r>
                          </m:e>
                          <m:sup>
                            <m:r>
                              <a:rPr lang="en-US" i="1">
                                <a:latin typeface="Cambria Math"/>
                              </a:rPr>
                              <m:t>2</m:t>
                            </m:r>
                          </m:sup>
                        </m:sSup>
                      </m:den>
                    </m:f>
                  </m:oMath>
                </a14:m>
                <a:r>
                  <a:rPr lang="en-US" dirty="0"/>
                  <a:t>.u’</a:t>
                </a:r>
              </a:p>
              <a:p>
                <a:r>
                  <a:rPr lang="en-US" dirty="0"/>
                  <a:t>(</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a:rPr>
                          <m:t>𝑢</m:t>
                        </m:r>
                      </m:e>
                    </m:rad>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𝑢</m:t>
                        </m:r>
                        <m:r>
                          <a:rPr lang="en-US" b="0" i="1" smtClean="0">
                            <a:latin typeface="Cambria Math"/>
                          </a:rPr>
                          <m:t>′</m:t>
                        </m:r>
                      </m:num>
                      <m:den>
                        <m:r>
                          <a:rPr lang="en-US" b="0" i="1" smtClean="0">
                            <a:latin typeface="Cambria Math"/>
                          </a:rPr>
                          <m:t>2</m:t>
                        </m:r>
                        <m:rad>
                          <m:radPr>
                            <m:degHide m:val="on"/>
                            <m:ctrlPr>
                              <a:rPr lang="en-US" i="1">
                                <a:latin typeface="Cambria Math" panose="02040503050406030204" pitchFamily="18" charset="0"/>
                              </a:rPr>
                            </m:ctrlPr>
                          </m:radPr>
                          <m:deg/>
                          <m:e>
                            <m:r>
                              <a:rPr lang="en-US" b="0" i="1" smtClean="0">
                                <a:latin typeface="Cambria Math"/>
                              </a:rPr>
                              <m:t>𝑢</m:t>
                            </m:r>
                          </m:e>
                        </m:rad>
                      </m:den>
                    </m:f>
                  </m:oMath>
                </a14:m>
                <a:endParaRPr lang="en-US" dirty="0"/>
              </a:p>
              <a:p>
                <a:r>
                  <a:rPr lang="en-US" dirty="0"/>
                  <a:t>(</a:t>
                </a:r>
                <a:r>
                  <a:rPr lang="en-US" dirty="0" err="1"/>
                  <a:t>sinu</a:t>
                </a:r>
                <a:r>
                  <a:rPr lang="en-US" dirty="0"/>
                  <a:t>)’ = u’.</a:t>
                </a:r>
                <a:r>
                  <a:rPr lang="en-US" dirty="0" err="1"/>
                  <a:t>cosu</a:t>
                </a:r>
                <a:endParaRPr lang="en-US" dirty="0"/>
              </a:p>
              <a:p>
                <a:r>
                  <a:rPr lang="en-US" dirty="0"/>
                  <a:t>(</a:t>
                </a:r>
                <a:r>
                  <a:rPr lang="en-US" dirty="0" err="1"/>
                  <a:t>cosu</a:t>
                </a:r>
                <a:r>
                  <a:rPr lang="en-US" dirty="0"/>
                  <a:t>)’ = -</a:t>
                </a:r>
                <a:r>
                  <a:rPr lang="en-US" dirty="0" err="1"/>
                  <a:t>u’sinu</a:t>
                </a:r>
                <a:endParaRPr lang="en-US" dirty="0"/>
              </a:p>
              <a:p>
                <a:r>
                  <a:rPr lang="en-US" dirty="0"/>
                  <a:t>(</a:t>
                </a:r>
                <a:r>
                  <a:rPr lang="en-US" dirty="0" err="1"/>
                  <a:t>lnu</a:t>
                </a:r>
                <a:r>
                  <a:rPr lang="en-US" dirty="0"/>
                  <a:t>)’ = u’/u</a:t>
                </a:r>
              </a:p>
              <a:p>
                <a:r>
                  <a:rPr lang="en-US" dirty="0"/>
                  <a:t>(</a:t>
                </a:r>
                <a:r>
                  <a:rPr lang="en-US" dirty="0" err="1"/>
                  <a:t>log</a:t>
                </a:r>
                <a:r>
                  <a:rPr lang="en-US" baseline="-25000" dirty="0" err="1"/>
                  <a:t>a</a:t>
                </a:r>
                <a:r>
                  <a:rPr lang="en-US" dirty="0" err="1"/>
                  <a:t>u</a:t>
                </a:r>
                <a:r>
                  <a:rPr lang="en-US" dirty="0"/>
                  <a:t>)’ = (</a:t>
                </a:r>
                <a:r>
                  <a:rPr lang="en-US" dirty="0" err="1"/>
                  <a:t>log</a:t>
                </a:r>
                <a:r>
                  <a:rPr lang="en-US" baseline="-25000" dirty="0" err="1"/>
                  <a:t>a</a:t>
                </a:r>
                <a:r>
                  <a:rPr lang="en-US" dirty="0" err="1"/>
                  <a:t>e.lnu</a:t>
                </a:r>
                <a:r>
                  <a:rPr lang="en-US" dirty="0"/>
                  <a:t>)’ = </a:t>
                </a:r>
                <a:r>
                  <a:rPr lang="en-US" dirty="0" err="1"/>
                  <a:t>log</a:t>
                </a:r>
                <a:r>
                  <a:rPr lang="en-US" baseline="-25000" dirty="0" err="1"/>
                  <a:t>a</a:t>
                </a:r>
                <a:r>
                  <a:rPr lang="en-US" dirty="0" err="1"/>
                  <a:t>e</a:t>
                </a:r>
                <a:r>
                  <a:rPr lang="en-US" dirty="0"/>
                  <a:t>.(</a:t>
                </a:r>
                <a:r>
                  <a:rPr lang="en-US" dirty="0" err="1"/>
                  <a:t>lnu</a:t>
                </a:r>
                <a:r>
                  <a:rPr lang="en-US" dirty="0"/>
                  <a:t>)’ = (</a:t>
                </a:r>
                <a:r>
                  <a:rPr lang="en-US" dirty="0" err="1"/>
                  <a:t>log</a:t>
                </a:r>
                <a:r>
                  <a:rPr lang="en-US" baseline="-25000" dirty="0" err="1"/>
                  <a:t>a</a:t>
                </a:r>
                <a:r>
                  <a:rPr lang="en-US" dirty="0" err="1"/>
                  <a:t>e</a:t>
                </a:r>
                <a:r>
                  <a:rPr lang="en-US" dirty="0"/>
                  <a:t>).u’/u</a:t>
                </a:r>
              </a:p>
              <a:p>
                <a:r>
                  <a:rPr lang="en-US" dirty="0"/>
                  <a:t>(</a:t>
                </a:r>
                <a:r>
                  <a:rPr lang="en-US" dirty="0" err="1"/>
                  <a:t>e</a:t>
                </a:r>
                <a:r>
                  <a:rPr lang="en-US" baseline="30000" dirty="0" err="1"/>
                  <a:t>u</a:t>
                </a:r>
                <a:r>
                  <a:rPr lang="en-US" dirty="0"/>
                  <a:t>)’ = </a:t>
                </a:r>
                <a:r>
                  <a:rPr lang="en-US" dirty="0" err="1"/>
                  <a:t>u’e</a:t>
                </a:r>
                <a:r>
                  <a:rPr lang="en-US" baseline="30000" dirty="0" err="1"/>
                  <a:t>u</a:t>
                </a:r>
                <a:endParaRPr lang="en-US"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116"/>
                </a:stretch>
              </a:blipFill>
            </p:spPr>
            <p:txBody>
              <a:bodyPr/>
              <a:lstStyle/>
              <a:p>
                <a:r>
                  <a:rPr lang="en-US">
                    <a:noFill/>
                  </a:rPr>
                  <a:t> </a:t>
                </a:r>
              </a:p>
            </p:txBody>
          </p:sp>
        </mc:Fallback>
      </mc:AlternateContent>
      <p:sp>
        <p:nvSpPr>
          <p:cNvPr id="4" name="TextBox 3"/>
          <p:cNvSpPr txBox="1"/>
          <p:nvPr/>
        </p:nvSpPr>
        <p:spPr>
          <a:xfrm>
            <a:off x="3429000" y="2905780"/>
            <a:ext cx="4918334" cy="523220"/>
          </a:xfrm>
          <a:prstGeom prst="rect">
            <a:avLst/>
          </a:prstGeom>
          <a:noFill/>
        </p:spPr>
        <p:txBody>
          <a:bodyPr wrap="none" rtlCol="0">
            <a:spAutoFit/>
          </a:bodyPr>
          <a:lstStyle/>
          <a:p>
            <a:r>
              <a:rPr lang="en-US" sz="2800" b="1" dirty="0">
                <a:solidFill>
                  <a:srgbClr val="FF0000"/>
                </a:solidFill>
              </a:rPr>
              <a:t>TRY TO REMEMBER AND USE!</a:t>
            </a:r>
          </a:p>
        </p:txBody>
      </p:sp>
    </p:spTree>
    <p:extLst>
      <p:ext uri="{BB962C8B-B14F-4D97-AF65-F5344CB8AC3E}">
        <p14:creationId xmlns:p14="http://schemas.microsoft.com/office/powerpoint/2010/main" val="8378576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chain rule-examples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u="sng" dirty="0">
                    <a:solidFill>
                      <a:srgbClr val="FF0000"/>
                    </a:solidFill>
                  </a:rPr>
                  <a:t>Ex1</a:t>
                </a:r>
                <a:r>
                  <a:rPr lang="en-US" dirty="0"/>
                  <a:t>. [(x</a:t>
                </a:r>
                <a:r>
                  <a:rPr lang="en-US" baseline="30000" dirty="0"/>
                  <a:t>2</a:t>
                </a:r>
                <a:r>
                  <a:rPr lang="en-US" dirty="0"/>
                  <a:t> + 3)</a:t>
                </a:r>
                <a:r>
                  <a:rPr lang="en-US" baseline="30000" dirty="0"/>
                  <a:t>5</a:t>
                </a:r>
                <a:r>
                  <a:rPr lang="en-US" dirty="0"/>
                  <a:t>]’ = 5(x</a:t>
                </a:r>
                <a:r>
                  <a:rPr lang="en-US" baseline="30000" dirty="0"/>
                  <a:t>2</a:t>
                </a:r>
                <a:r>
                  <a:rPr lang="en-US" dirty="0"/>
                  <a:t> + 3)</a:t>
                </a:r>
                <a:r>
                  <a:rPr lang="en-US" baseline="30000" dirty="0"/>
                  <a:t>4</a:t>
                </a:r>
                <a:r>
                  <a:rPr lang="en-US" dirty="0"/>
                  <a:t>.2x</a:t>
                </a:r>
              </a:p>
              <a:p>
                <a:pPr marL="114300" indent="0">
                  <a:buNone/>
                </a:pPr>
                <a:r>
                  <a:rPr lang="en-US" b="1" u="sng" dirty="0"/>
                  <a:t>Explain.</a:t>
                </a:r>
              </a:p>
              <a:p>
                <a:pPr marL="114300" indent="0">
                  <a:buNone/>
                </a:pPr>
                <a:r>
                  <a:rPr lang="en-US" dirty="0"/>
                  <a:t>u(x) = x</a:t>
                </a:r>
                <a:r>
                  <a:rPr lang="en-US" baseline="30000" dirty="0"/>
                  <a:t>2</a:t>
                </a:r>
                <a:r>
                  <a:rPr lang="en-US" dirty="0"/>
                  <a:t> + 3</a:t>
                </a:r>
              </a:p>
              <a:p>
                <a:pPr marL="114300" indent="0">
                  <a:buNone/>
                </a:pPr>
                <a:r>
                  <a:rPr lang="en-US" dirty="0"/>
                  <a:t>f(u) = u</a:t>
                </a:r>
                <a:r>
                  <a:rPr lang="en-US" baseline="30000" dirty="0"/>
                  <a:t>5</a:t>
                </a:r>
              </a:p>
              <a:p>
                <a:pPr>
                  <a:buFont typeface="Wingdings" pitchFamily="2" charset="2"/>
                  <a:buChar char="è"/>
                </a:pPr>
                <a:r>
                  <a:rPr lang="en-US" dirty="0">
                    <a:sym typeface="Wingdings" pitchFamily="2" charset="2"/>
                  </a:rPr>
                  <a:t>f(u(x)) = f(x</a:t>
                </a:r>
                <a:r>
                  <a:rPr lang="en-US" baseline="30000" dirty="0">
                    <a:sym typeface="Wingdings" pitchFamily="2" charset="2"/>
                  </a:rPr>
                  <a:t>2</a:t>
                </a:r>
                <a:r>
                  <a:rPr lang="en-US" dirty="0">
                    <a:sym typeface="Wingdings" pitchFamily="2" charset="2"/>
                  </a:rPr>
                  <a:t>+3) = </a:t>
                </a:r>
                <a:r>
                  <a:rPr lang="en-US" dirty="0"/>
                  <a:t>(x</a:t>
                </a:r>
                <a:r>
                  <a:rPr lang="en-US" baseline="30000" dirty="0"/>
                  <a:t>2</a:t>
                </a:r>
                <a:r>
                  <a:rPr lang="en-US" dirty="0"/>
                  <a:t> + 3)</a:t>
                </a:r>
                <a:r>
                  <a:rPr lang="en-US" baseline="30000" dirty="0"/>
                  <a:t>5</a:t>
                </a:r>
              </a:p>
              <a:p>
                <a:pPr>
                  <a:buFont typeface="Wingdings" pitchFamily="2" charset="2"/>
                  <a:buChar char="è"/>
                </a:pPr>
                <a:r>
                  <a:rPr lang="en-US" dirty="0"/>
                  <a:t>[</a:t>
                </a:r>
                <a:r>
                  <a:rPr lang="en-US" dirty="0">
                    <a:sym typeface="Wingdings" pitchFamily="2" charset="2"/>
                  </a:rPr>
                  <a:t>f(u(x))]’ = f’(u).u’(x) = </a:t>
                </a:r>
                <a14:m>
                  <m:oMath xmlns:m="http://schemas.openxmlformats.org/officeDocument/2006/math">
                    <m:f>
                      <m:fPr>
                        <m:ctrlPr>
                          <a:rPr lang="en-US" i="1" smtClean="0">
                            <a:latin typeface="Cambria Math" panose="02040503050406030204" pitchFamily="18" charset="0"/>
                            <a:sym typeface="Wingdings" pitchFamily="2" charset="2"/>
                          </a:rPr>
                        </m:ctrlPr>
                      </m:fPr>
                      <m:num>
                        <m:r>
                          <a:rPr lang="en-US" b="0" i="1" smtClean="0">
                            <a:latin typeface="Cambria Math"/>
                            <a:sym typeface="Wingdings" pitchFamily="2" charset="2"/>
                          </a:rPr>
                          <m:t>𝑑</m:t>
                        </m:r>
                      </m:num>
                      <m:den>
                        <m:r>
                          <a:rPr lang="en-US" b="0" i="1" smtClean="0">
                            <a:latin typeface="Cambria Math"/>
                            <a:sym typeface="Wingdings" pitchFamily="2" charset="2"/>
                          </a:rPr>
                          <m:t>𝑑𝑢</m:t>
                        </m:r>
                      </m:den>
                    </m:f>
                  </m:oMath>
                </a14:m>
                <a:r>
                  <a:rPr lang="en-US" dirty="0">
                    <a:sym typeface="Wingdings" pitchFamily="2" charset="2"/>
                  </a:rPr>
                  <a:t>(u</a:t>
                </a:r>
                <a:r>
                  <a:rPr lang="en-US" baseline="30000" dirty="0">
                    <a:sym typeface="Wingdings" pitchFamily="2" charset="2"/>
                  </a:rPr>
                  <a:t>5</a:t>
                </a:r>
                <a:r>
                  <a:rPr lang="en-US" dirty="0">
                    <a:sym typeface="Wingdings" pitchFamily="2" charset="2"/>
                  </a:rPr>
                  <a:t>). </a:t>
                </a:r>
                <a14:m>
                  <m:oMath xmlns:m="http://schemas.openxmlformats.org/officeDocument/2006/math">
                    <m:f>
                      <m:fPr>
                        <m:ctrlPr>
                          <a:rPr lang="en-US" i="1">
                            <a:latin typeface="Cambria Math" panose="02040503050406030204" pitchFamily="18" charset="0"/>
                            <a:sym typeface="Wingdings" pitchFamily="2" charset="2"/>
                          </a:rPr>
                        </m:ctrlPr>
                      </m:fPr>
                      <m:num>
                        <m:r>
                          <a:rPr lang="en-US" i="1">
                            <a:latin typeface="Cambria Math"/>
                            <a:sym typeface="Wingdings" pitchFamily="2" charset="2"/>
                          </a:rPr>
                          <m:t>𝑑</m:t>
                        </m:r>
                      </m:num>
                      <m:den>
                        <m:r>
                          <a:rPr lang="en-US" i="1">
                            <a:latin typeface="Cambria Math"/>
                            <a:sym typeface="Wingdings" pitchFamily="2" charset="2"/>
                          </a:rPr>
                          <m:t>𝑑</m:t>
                        </m:r>
                        <m:r>
                          <a:rPr lang="en-US" b="0" i="1" smtClean="0">
                            <a:latin typeface="Cambria Math"/>
                            <a:sym typeface="Wingdings" pitchFamily="2" charset="2"/>
                          </a:rPr>
                          <m:t>𝑥</m:t>
                        </m:r>
                      </m:den>
                    </m:f>
                  </m:oMath>
                </a14:m>
                <a:r>
                  <a:rPr lang="en-US" dirty="0">
                    <a:sym typeface="Wingdings" pitchFamily="2" charset="2"/>
                  </a:rPr>
                  <a:t>(x</a:t>
                </a:r>
                <a:r>
                  <a:rPr lang="en-US" baseline="30000" dirty="0">
                    <a:sym typeface="Wingdings" pitchFamily="2" charset="2"/>
                  </a:rPr>
                  <a:t>2</a:t>
                </a:r>
                <a:r>
                  <a:rPr lang="en-US" dirty="0">
                    <a:sym typeface="Wingdings" pitchFamily="2" charset="2"/>
                  </a:rPr>
                  <a:t>+3)</a:t>
                </a:r>
              </a:p>
              <a:p>
                <a:pPr marL="114300" indent="0">
                  <a:buNone/>
                </a:pPr>
                <a:r>
                  <a:rPr lang="en-US" dirty="0">
                    <a:sym typeface="Wingdings" pitchFamily="2" charset="2"/>
                  </a:rPr>
                  <a:t>= 5u</a:t>
                </a:r>
                <a:r>
                  <a:rPr lang="en-US" baseline="30000" dirty="0">
                    <a:sym typeface="Wingdings" pitchFamily="2" charset="2"/>
                  </a:rPr>
                  <a:t>4</a:t>
                </a:r>
                <a:r>
                  <a:rPr lang="en-US" dirty="0">
                    <a:sym typeface="Wingdings" pitchFamily="2" charset="2"/>
                  </a:rPr>
                  <a:t>.2x = </a:t>
                </a:r>
                <a:r>
                  <a:rPr lang="en-US" dirty="0"/>
                  <a:t>5(x</a:t>
                </a:r>
                <a:r>
                  <a:rPr lang="en-US" baseline="30000" dirty="0"/>
                  <a:t>2</a:t>
                </a:r>
                <a:r>
                  <a:rPr lang="en-US" dirty="0"/>
                  <a:t> + 3)</a:t>
                </a:r>
                <a:r>
                  <a:rPr lang="en-US" baseline="30000" dirty="0"/>
                  <a:t>4</a:t>
                </a:r>
                <a:r>
                  <a:rPr lang="en-US" dirty="0"/>
                  <a:t>.2x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116"/>
                </a:stretch>
              </a:blipFill>
            </p:spPr>
            <p:txBody>
              <a:bodyPr/>
              <a:lstStyle/>
              <a:p>
                <a:r>
                  <a:rPr lang="en-US">
                    <a:noFill/>
                  </a:rPr>
                  <a:t> </a:t>
                </a:r>
              </a:p>
            </p:txBody>
          </p:sp>
        </mc:Fallback>
      </mc:AlternateContent>
      <p:grpSp>
        <p:nvGrpSpPr>
          <p:cNvPr id="4" name="Group 3"/>
          <p:cNvGrpSpPr/>
          <p:nvPr/>
        </p:nvGrpSpPr>
        <p:grpSpPr>
          <a:xfrm>
            <a:off x="6587404" y="3124200"/>
            <a:ext cx="2175596" cy="1195472"/>
            <a:chOff x="6663604" y="402772"/>
            <a:chExt cx="2175596" cy="1195472"/>
          </a:xfrm>
          <a:solidFill>
            <a:srgbClr val="FFFF66"/>
          </a:solidFill>
        </p:grpSpPr>
        <p:sp>
          <p:nvSpPr>
            <p:cNvPr id="5" name="TextBox 4"/>
            <p:cNvSpPr txBox="1"/>
            <p:nvPr/>
          </p:nvSpPr>
          <p:spPr>
            <a:xfrm>
              <a:off x="6663604" y="674914"/>
              <a:ext cx="2175596" cy="923330"/>
            </a:xfrm>
            <a:prstGeom prst="rect">
              <a:avLst/>
            </a:prstGeom>
            <a:grpFill/>
          </p:spPr>
          <p:txBody>
            <a:bodyPr wrap="none" rtlCol="0">
              <a:spAutoFit/>
            </a:bodyPr>
            <a:lstStyle/>
            <a:p>
              <a:r>
                <a:rPr lang="en-US" sz="5400" i="1" dirty="0"/>
                <a:t>f(u(x))</a:t>
              </a:r>
            </a:p>
          </p:txBody>
        </p:sp>
        <p:sp>
          <p:nvSpPr>
            <p:cNvPr id="6" name="Circular Arrow 5"/>
            <p:cNvSpPr/>
            <p:nvPr/>
          </p:nvSpPr>
          <p:spPr>
            <a:xfrm>
              <a:off x="6739804" y="402772"/>
              <a:ext cx="762000" cy="978408"/>
            </a:xfrm>
            <a:prstGeom prst="circular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ular Arrow 6"/>
            <p:cNvSpPr/>
            <p:nvPr/>
          </p:nvSpPr>
          <p:spPr>
            <a:xfrm>
              <a:off x="7447376" y="413656"/>
              <a:ext cx="762000" cy="978408"/>
            </a:xfrm>
            <a:prstGeom prst="circular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TextBox 7"/>
          <p:cNvSpPr txBox="1"/>
          <p:nvPr/>
        </p:nvSpPr>
        <p:spPr>
          <a:xfrm>
            <a:off x="5444163" y="1676400"/>
            <a:ext cx="3284874" cy="646331"/>
          </a:xfrm>
          <a:prstGeom prst="rect">
            <a:avLst/>
          </a:prstGeom>
          <a:solidFill>
            <a:srgbClr val="FFFF66"/>
          </a:solidFill>
          <a:ln>
            <a:solidFill>
              <a:srgbClr val="0070C0"/>
            </a:solidFill>
          </a:ln>
        </p:spPr>
        <p:txBody>
          <a:bodyPr wrap="none" rtlCol="0">
            <a:spAutoFit/>
          </a:bodyPr>
          <a:lstStyle/>
          <a:p>
            <a:r>
              <a:rPr lang="en-US" sz="3600" dirty="0"/>
              <a:t>(u</a:t>
            </a:r>
            <a:r>
              <a:rPr lang="en-US" sz="3600" baseline="30000" dirty="0"/>
              <a:t>n</a:t>
            </a:r>
            <a:r>
              <a:rPr lang="en-US" sz="3600" dirty="0"/>
              <a:t>)’ = nu</a:t>
            </a:r>
            <a:r>
              <a:rPr lang="en-US" sz="3600" baseline="30000" dirty="0"/>
              <a:t>n-1</a:t>
            </a:r>
            <a:r>
              <a:rPr lang="en-US" sz="3600" dirty="0"/>
              <a:t>.u’</a:t>
            </a:r>
          </a:p>
        </p:txBody>
      </p:sp>
    </p:spTree>
    <p:extLst>
      <p:ext uri="{BB962C8B-B14F-4D97-AF65-F5344CB8AC3E}">
        <p14:creationId xmlns:p14="http://schemas.microsoft.com/office/powerpoint/2010/main" val="36971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chain rule - examples</a:t>
            </a:r>
          </a:p>
        </p:txBody>
      </p:sp>
      <p:sp>
        <p:nvSpPr>
          <p:cNvPr id="3" name="Content Placeholder 2"/>
          <p:cNvSpPr>
            <a:spLocks noGrp="1"/>
          </p:cNvSpPr>
          <p:nvPr>
            <p:ph idx="1"/>
          </p:nvPr>
        </p:nvSpPr>
        <p:spPr/>
        <p:txBody>
          <a:bodyPr>
            <a:normAutofit lnSpcReduction="10000"/>
          </a:bodyPr>
          <a:lstStyle/>
          <a:p>
            <a:endParaRPr lang="en-US" dirty="0"/>
          </a:p>
          <a:p>
            <a:endParaRPr lang="en-US" dirty="0"/>
          </a:p>
          <a:p>
            <a:r>
              <a:rPr lang="en-US" dirty="0"/>
              <a:t>Solution. </a:t>
            </a:r>
          </a:p>
          <a:p>
            <a:pPr marL="114300" indent="0">
              <a:buNone/>
            </a:pPr>
            <a:endParaRPr lang="en-US" dirty="0"/>
          </a:p>
          <a:p>
            <a:pPr marL="114300" indent="0">
              <a:buNone/>
            </a:pPr>
            <a:r>
              <a:rPr lang="en-US" sz="3200" dirty="0"/>
              <a:t>F(x) = f(g(x))  // F = </a:t>
            </a:r>
            <a:r>
              <a:rPr lang="en-US" sz="3200" dirty="0" err="1"/>
              <a:t>f</a:t>
            </a:r>
            <a:r>
              <a:rPr lang="en-US" sz="3200" dirty="0" err="1">
                <a:latin typeface="Euclid"/>
                <a:sym typeface="Euclid Extra"/>
              </a:rPr>
              <a:t>g</a:t>
            </a:r>
            <a:endParaRPr lang="en-US" sz="3200" dirty="0"/>
          </a:p>
          <a:p>
            <a:pPr marL="114300" indent="0">
              <a:buNone/>
            </a:pPr>
            <a:endParaRPr lang="en-US" dirty="0"/>
          </a:p>
          <a:p>
            <a:pPr marL="114300" indent="0">
              <a:buNone/>
            </a:pPr>
            <a:r>
              <a:rPr lang="en-US" dirty="0">
                <a:sym typeface="Wingdings" pitchFamily="2" charset="2"/>
              </a:rPr>
              <a:t> </a:t>
            </a:r>
            <a:r>
              <a:rPr lang="en-US" dirty="0"/>
              <a:t>F’(x) = f’(g(x)).g’(x) </a:t>
            </a:r>
          </a:p>
          <a:p>
            <a:pPr>
              <a:buFont typeface="Wingdings" pitchFamily="2" charset="2"/>
              <a:buChar char="è"/>
            </a:pPr>
            <a:r>
              <a:rPr lang="en-US" dirty="0">
                <a:sym typeface="Wingdings" pitchFamily="2" charset="2"/>
              </a:rPr>
              <a:t> F’(5) = f’(g(5)).g’(5)</a:t>
            </a:r>
          </a:p>
          <a:p>
            <a:pPr marL="114300" indent="0">
              <a:buNone/>
            </a:pPr>
            <a:r>
              <a:rPr lang="en-US" dirty="0">
                <a:sym typeface="Wingdings" pitchFamily="2" charset="2"/>
              </a:rPr>
              <a:t>= f’(-2).6 </a:t>
            </a:r>
          </a:p>
          <a:p>
            <a:pPr marL="114300" indent="0">
              <a:buNone/>
            </a:pPr>
            <a:r>
              <a:rPr lang="en-US" dirty="0">
                <a:sym typeface="Wingdings" pitchFamily="2" charset="2"/>
              </a:rPr>
              <a:t>= 4.6 = 24</a:t>
            </a:r>
          </a:p>
          <a:p>
            <a:pPr marL="114300" indent="0">
              <a:buNone/>
            </a:pPr>
            <a:endParaRPr lang="en-US" dirty="0">
              <a:sym typeface="Wingdings" pitchFamily="2" charset="2"/>
            </a:endParaRPr>
          </a:p>
          <a:p>
            <a:pPr>
              <a:buFont typeface="Wingdings" pitchFamily="2" charset="2"/>
              <a:buChar char="è"/>
            </a:pPr>
            <a:endParaRPr 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8800"/>
            <a:ext cx="7008091"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1818568" y="3080658"/>
            <a:ext cx="815774" cy="762000"/>
            <a:chOff x="1818568" y="3080658"/>
            <a:chExt cx="815774" cy="762000"/>
          </a:xfrm>
        </p:grpSpPr>
        <p:sp>
          <p:nvSpPr>
            <p:cNvPr id="5" name="Circular Arrow 4"/>
            <p:cNvSpPr/>
            <p:nvPr/>
          </p:nvSpPr>
          <p:spPr>
            <a:xfrm>
              <a:off x="1818568" y="3080658"/>
              <a:ext cx="413004" cy="762000"/>
            </a:xfrm>
            <a:prstGeom prst="circular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ular Arrow 6"/>
            <p:cNvSpPr/>
            <p:nvPr/>
          </p:nvSpPr>
          <p:spPr>
            <a:xfrm>
              <a:off x="2221338" y="3080658"/>
              <a:ext cx="413004" cy="762000"/>
            </a:xfrm>
            <a:prstGeom prst="circular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80720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ChangeArrowheads="1"/>
          </p:cNvSpPr>
          <p:nvPr/>
        </p:nvSpPr>
        <p:spPr bwMode="auto">
          <a:xfrm>
            <a:off x="609600" y="838200"/>
            <a:ext cx="8001000" cy="11430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Rectangle 10"/>
          <p:cNvSpPr>
            <a:spLocks noChangeArrowheads="1"/>
          </p:cNvSpPr>
          <p:nvPr/>
        </p:nvSpPr>
        <p:spPr bwMode="auto">
          <a:xfrm>
            <a:off x="609600" y="838200"/>
            <a:ext cx="8001000" cy="1143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098" name="Object 2"/>
          <p:cNvGraphicFramePr>
            <a:graphicFrameLocks noChangeAspect="1"/>
          </p:cNvGraphicFramePr>
          <p:nvPr/>
        </p:nvGraphicFramePr>
        <p:xfrm>
          <a:off x="838200" y="914400"/>
          <a:ext cx="2895600" cy="946150"/>
        </p:xfrm>
        <a:graphic>
          <a:graphicData uri="http://schemas.openxmlformats.org/presentationml/2006/ole">
            <mc:AlternateContent xmlns:mc="http://schemas.openxmlformats.org/markup-compatibility/2006">
              <mc:Choice xmlns:v="urn:schemas-microsoft-com:vml" Requires="v">
                <p:oleObj spid="_x0000_s39954" name="Equation" r:id="rId4" imgW="1282680" imgH="419040" progId="Equation.DSMT4">
                  <p:embed/>
                </p:oleObj>
              </mc:Choice>
              <mc:Fallback>
                <p:oleObj name="Equation" r:id="rId4" imgW="1282680" imgH="41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914400"/>
                        <a:ext cx="28956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 name="Text Box 3"/>
          <p:cNvSpPr txBox="1">
            <a:spLocks noChangeArrowheads="1"/>
          </p:cNvSpPr>
          <p:nvPr/>
        </p:nvSpPr>
        <p:spPr bwMode="auto">
          <a:xfrm>
            <a:off x="3870325" y="1182688"/>
            <a:ext cx="36856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is called the </a:t>
            </a:r>
            <a:r>
              <a:rPr lang="en-US" b="1" dirty="0">
                <a:solidFill>
                  <a:srgbClr val="0070C0"/>
                </a:solidFill>
              </a:rPr>
              <a:t>derivative</a:t>
            </a:r>
            <a:r>
              <a:rPr lang="en-US" dirty="0"/>
              <a:t> of f at a.</a:t>
            </a:r>
          </a:p>
        </p:txBody>
      </p:sp>
      <p:sp>
        <p:nvSpPr>
          <p:cNvPr id="4103" name="Line 7"/>
          <p:cNvSpPr>
            <a:spLocks noChangeShapeType="1"/>
          </p:cNvSpPr>
          <p:nvPr/>
        </p:nvSpPr>
        <p:spPr bwMode="auto">
          <a:xfrm>
            <a:off x="5638800" y="1905000"/>
            <a:ext cx="274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 name="Group 3"/>
          <p:cNvGrpSpPr/>
          <p:nvPr/>
        </p:nvGrpSpPr>
        <p:grpSpPr>
          <a:xfrm>
            <a:off x="1066800" y="3016250"/>
            <a:ext cx="6629400" cy="1905000"/>
            <a:chOff x="1066800" y="3016250"/>
            <a:chExt cx="6629400" cy="1905000"/>
          </a:xfrm>
        </p:grpSpPr>
        <p:sp>
          <p:nvSpPr>
            <p:cNvPr id="4108" name="Rectangle 12"/>
            <p:cNvSpPr>
              <a:spLocks noChangeArrowheads="1"/>
            </p:cNvSpPr>
            <p:nvPr/>
          </p:nvSpPr>
          <p:spPr bwMode="auto">
            <a:xfrm>
              <a:off x="1066800" y="3016250"/>
              <a:ext cx="6629400" cy="19050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105" name="Object 9"/>
            <p:cNvGraphicFramePr>
              <a:graphicFrameLocks noChangeAspect="1"/>
            </p:cNvGraphicFramePr>
            <p:nvPr>
              <p:extLst/>
            </p:nvPr>
          </p:nvGraphicFramePr>
          <p:xfrm>
            <a:off x="1595437" y="3060700"/>
            <a:ext cx="4043363" cy="946150"/>
          </p:xfrm>
          <a:graphic>
            <a:graphicData uri="http://schemas.openxmlformats.org/presentationml/2006/ole">
              <mc:AlternateContent xmlns:mc="http://schemas.openxmlformats.org/markup-compatibility/2006">
                <mc:Choice xmlns:v="urn:schemas-microsoft-com:vml" Requires="v">
                  <p:oleObj spid="_x0000_s39955" name="Equation" r:id="rId6" imgW="1790640" imgH="419040" progId="Equation.DSMT4">
                    <p:embed/>
                  </p:oleObj>
                </mc:Choice>
                <mc:Fallback>
                  <p:oleObj name="Equation" r:id="rId6" imgW="1790640" imgH="419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5437" y="3060700"/>
                          <a:ext cx="4043363"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7" name="Text Box 11"/>
            <p:cNvSpPr txBox="1">
              <a:spLocks noChangeArrowheads="1"/>
            </p:cNvSpPr>
            <p:nvPr/>
          </p:nvSpPr>
          <p:spPr bwMode="auto">
            <a:xfrm>
              <a:off x="1508125" y="4006850"/>
              <a:ext cx="571021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Read: “The derivative of </a:t>
              </a:r>
              <a:r>
                <a:rPr lang="en-US" sz="3200" i="1" dirty="0">
                  <a:latin typeface="Times New Roman" pitchFamily="18" charset="0"/>
                </a:rPr>
                <a:t>f</a:t>
              </a:r>
              <a:r>
                <a:rPr lang="en-US" dirty="0"/>
                <a:t>  with respect to </a:t>
              </a:r>
              <a:r>
                <a:rPr lang="en-US" sz="3200" i="1" dirty="0">
                  <a:latin typeface="Times New Roman" pitchFamily="18" charset="0"/>
                </a:rPr>
                <a:t>x</a:t>
              </a:r>
              <a:r>
                <a:rPr lang="en-US" dirty="0"/>
                <a:t> is …”</a:t>
              </a:r>
            </a:p>
            <a:p>
              <a:r>
                <a:rPr lang="en-US" dirty="0"/>
                <a:t>f’(x): “f prime x”</a:t>
              </a:r>
            </a:p>
          </p:txBody>
        </p:sp>
      </p:grpSp>
      <p:graphicFrame>
        <p:nvGraphicFramePr>
          <p:cNvPr id="2" name="Object 1"/>
          <p:cNvGraphicFramePr>
            <a:graphicFrameLocks noChangeAspect="1"/>
          </p:cNvGraphicFramePr>
          <p:nvPr>
            <p:extLst/>
          </p:nvPr>
        </p:nvGraphicFramePr>
        <p:xfrm>
          <a:off x="1600200" y="5149850"/>
          <a:ext cx="3582988" cy="946150"/>
        </p:xfrm>
        <a:graphic>
          <a:graphicData uri="http://schemas.openxmlformats.org/presentationml/2006/ole">
            <mc:AlternateContent xmlns:mc="http://schemas.openxmlformats.org/markup-compatibility/2006">
              <mc:Choice xmlns:v="urn:schemas-microsoft-com:vml" Requires="v">
                <p:oleObj spid="_x0000_s39956" name="Equation" r:id="rId8" imgW="1587240" imgH="419040" progId="Equation.DSMT4">
                  <p:embed/>
                </p:oleObj>
              </mc:Choice>
              <mc:Fallback>
                <p:oleObj name="Equation" r:id="rId8" imgW="1587240" imgH="419040" progId="Equation.DSMT4">
                  <p:embed/>
                  <p:pic>
                    <p:nvPicPr>
                      <p:cNvPr id="0" name=""/>
                      <p:cNvPicPr>
                        <a:picLocks noChangeAspect="1" noChangeArrowheads="1"/>
                      </p:cNvPicPr>
                      <p:nvPr/>
                    </p:nvPicPr>
                    <p:blipFill>
                      <a:blip r:embed="rId9"/>
                      <a:srcRect/>
                      <a:stretch>
                        <a:fillRect/>
                      </a:stretch>
                    </p:blipFill>
                    <p:spPr bwMode="auto">
                      <a:xfrm>
                        <a:off x="1600200" y="5149850"/>
                        <a:ext cx="3582988" cy="946150"/>
                      </a:xfrm>
                      <a:prstGeom prst="rect">
                        <a:avLst/>
                      </a:prstGeom>
                      <a:solidFill>
                        <a:srgbClr val="FFFF66"/>
                      </a:solidFill>
                      <a:ln>
                        <a:noFill/>
                      </a:ln>
                      <a:effectLst/>
                    </p:spPr>
                  </p:pic>
                </p:oleObj>
              </mc:Fallback>
            </mc:AlternateContent>
          </a:graphicData>
        </a:graphic>
      </p:graphicFrame>
      <p:graphicFrame>
        <p:nvGraphicFramePr>
          <p:cNvPr id="3" name="Object 2"/>
          <p:cNvGraphicFramePr>
            <a:graphicFrameLocks noChangeAspect="1"/>
          </p:cNvGraphicFramePr>
          <p:nvPr>
            <p:extLst/>
          </p:nvPr>
        </p:nvGraphicFramePr>
        <p:xfrm>
          <a:off x="1566862" y="2047422"/>
          <a:ext cx="4071938" cy="946150"/>
        </p:xfrm>
        <a:graphic>
          <a:graphicData uri="http://schemas.openxmlformats.org/presentationml/2006/ole">
            <mc:AlternateContent xmlns:mc="http://schemas.openxmlformats.org/markup-compatibility/2006">
              <mc:Choice xmlns:v="urn:schemas-microsoft-com:vml" Requires="v">
                <p:oleObj spid="_x0000_s39957" name="Equation" r:id="rId10" imgW="1803240" imgH="419040" progId="Equation.DSMT4">
                  <p:embed/>
                </p:oleObj>
              </mc:Choice>
              <mc:Fallback>
                <p:oleObj name="Equation" r:id="rId10" imgW="1803240" imgH="419040" progId="Equation.DSMT4">
                  <p:embed/>
                  <p:pic>
                    <p:nvPicPr>
                      <p:cNvPr id="0" name=""/>
                      <p:cNvPicPr>
                        <a:picLocks noChangeAspect="1" noChangeArrowheads="1"/>
                      </p:cNvPicPr>
                      <p:nvPr/>
                    </p:nvPicPr>
                    <p:blipFill>
                      <a:blip r:embed="rId11"/>
                      <a:srcRect/>
                      <a:stretch>
                        <a:fillRect/>
                      </a:stretch>
                    </p:blipFill>
                    <p:spPr bwMode="auto">
                      <a:xfrm>
                        <a:off x="1566862" y="2047422"/>
                        <a:ext cx="4071938" cy="946150"/>
                      </a:xfrm>
                      <a:prstGeom prst="rect">
                        <a:avLst/>
                      </a:prstGeom>
                      <a:solidFill>
                        <a:srgbClr val="FFFF66"/>
                      </a:solidFill>
                      <a:ln>
                        <a:solidFill>
                          <a:srgbClr val="FF0000"/>
                        </a:solidFill>
                      </a:ln>
                      <a:effectLst/>
                    </p:spPr>
                  </p:pic>
                </p:oleObj>
              </mc:Fallback>
            </mc:AlternateContent>
          </a:graphicData>
        </a:graphic>
      </p:graphicFrame>
    </p:spTree>
    <p:extLst>
      <p:ext uri="{BB962C8B-B14F-4D97-AF65-F5344CB8AC3E}">
        <p14:creationId xmlns:p14="http://schemas.microsoft.com/office/powerpoint/2010/main" val="65425202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ChangeArrowheads="1"/>
          </p:cNvSpPr>
          <p:nvPr/>
        </p:nvSpPr>
        <p:spPr bwMode="auto">
          <a:xfrm>
            <a:off x="274638" y="822325"/>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2800">
                <a:solidFill>
                  <a:srgbClr val="FF0000"/>
                </a:solidFill>
                <a:latin typeface="LiberationSans"/>
              </a:rPr>
              <a:t>Example. </a:t>
            </a:r>
            <a:endParaRPr lang="en-US" sz="2800">
              <a:solidFill>
                <a:srgbClr val="FF0000"/>
              </a:solidFill>
            </a:endParaRPr>
          </a:p>
        </p:txBody>
      </p:sp>
      <p:graphicFrame>
        <p:nvGraphicFramePr>
          <p:cNvPr id="7" name="Table 6"/>
          <p:cNvGraphicFramePr>
            <a:graphicFrameLocks noGrp="1"/>
          </p:cNvGraphicFramePr>
          <p:nvPr/>
        </p:nvGraphicFramePr>
        <p:xfrm>
          <a:off x="1050925" y="1495425"/>
          <a:ext cx="4014788" cy="685800"/>
        </p:xfrm>
        <a:graphic>
          <a:graphicData uri="http://schemas.openxmlformats.org/drawingml/2006/table">
            <a:tbl>
              <a:tblPr/>
              <a:tblGrid>
                <a:gridCol w="4014788"/>
              </a:tblGrid>
              <a:tr h="685800">
                <a:tc>
                  <a:txBody>
                    <a:bodyPr/>
                    <a:lstStyle/>
                    <a:p>
                      <a:r>
                        <a:rPr lang="en-US" sz="2800" b="0" i="0" dirty="0">
                          <a:solidFill>
                            <a:srgbClr val="000000"/>
                          </a:solidFill>
                          <a:effectLst/>
                          <a:latin typeface="LiberationSerif"/>
                        </a:rPr>
                        <a:t>Find the </a:t>
                      </a:r>
                      <a:r>
                        <a:rPr lang="en-US" sz="2800" b="0" i="0" dirty="0" smtClean="0">
                          <a:solidFill>
                            <a:srgbClr val="000000"/>
                          </a:solidFill>
                          <a:effectLst/>
                          <a:latin typeface="LiberationSerif"/>
                        </a:rPr>
                        <a:t>derivative of</a:t>
                      </a:r>
                      <a:endParaRPr lang="en-US" sz="2800" dirty="0">
                        <a:effectLst/>
                      </a:endParaRPr>
                    </a:p>
                  </a:txBody>
                  <a:tcPr marL="91453" marR="914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03433" name="Object 8"/>
          <p:cNvGraphicFramePr>
            <a:graphicFrameLocks noChangeAspect="1"/>
          </p:cNvGraphicFramePr>
          <p:nvPr/>
        </p:nvGraphicFramePr>
        <p:xfrm>
          <a:off x="1362075" y="2422525"/>
          <a:ext cx="3467100" cy="3749675"/>
        </p:xfrm>
        <a:graphic>
          <a:graphicData uri="http://schemas.openxmlformats.org/presentationml/2006/ole">
            <mc:AlternateContent xmlns:mc="http://schemas.openxmlformats.org/markup-compatibility/2006">
              <mc:Choice xmlns:v="urn:schemas-microsoft-com:vml" Requires="v">
                <p:oleObj spid="_x0000_s66566" name="Equation" r:id="rId3" imgW="1270000" imgH="1371600" progId="Equation.DSMT4">
                  <p:embed/>
                </p:oleObj>
              </mc:Choice>
              <mc:Fallback>
                <p:oleObj name="Equation" r:id="rId3" imgW="1270000" imgH="1371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075" y="2422525"/>
                        <a:ext cx="34671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509370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0146" name="Group 2">
            <a:extLst/>
          </p:cNvPr>
          <p:cNvGraphicFramePr>
            <a:graphicFrameLocks noGrp="1"/>
          </p:cNvGraphicFramePr>
          <p:nvPr/>
        </p:nvGraphicFramePr>
        <p:xfrm>
          <a:off x="1801813" y="952500"/>
          <a:ext cx="5853112" cy="4427537"/>
        </p:xfrm>
        <a:graphic>
          <a:graphicData uri="http://schemas.openxmlformats.org/drawingml/2006/table">
            <a:tbl>
              <a:tblPr/>
              <a:tblGrid>
                <a:gridCol w="1227439">
                  <a:extLst>
                    <a:ext uri="{9D8B030D-6E8A-4147-A177-3AD203B41FA5}"/>
                  </a:extLst>
                </a:gridCol>
                <a:gridCol w="4625673">
                  <a:extLst>
                    <a:ext uri="{9D8B030D-6E8A-4147-A177-3AD203B41FA5}"/>
                  </a:extLst>
                </a:gridCol>
              </a:tblGrid>
              <a:tr h="1188788">
                <a:tc gridSpan="2">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Let </a:t>
                      </a:r>
                      <a:r>
                        <a:rPr kumimoji="0" lang="en-US"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f(x)=g(</a:t>
                      </a:r>
                      <a:r>
                        <a:rPr kumimoji="0" 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sin</a:t>
                      </a:r>
                      <a:r>
                        <a:rPr kumimoji="0" lang="en-US"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3x). </a:t>
                      </a:r>
                      <a:r>
                        <a:rPr kumimoji="0" 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Find </a:t>
                      </a:r>
                      <a:r>
                        <a:rPr kumimoji="0" lang="en-US"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f </a:t>
                      </a:r>
                      <a:r>
                        <a:rPr kumimoji="0" lang="ja-JP" altLang="en-US"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a:t>
                      </a:r>
                      <a:r>
                        <a:rPr kumimoji="0" lang="en-US" altLang="ja-JP"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 in terms of g</a:t>
                      </a:r>
                      <a:r>
                        <a:rPr kumimoji="0" lang="ja-JP" alt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a:t>
                      </a:r>
                      <a:r>
                        <a:rPr kumimoji="0" lang="en-US" altLang="ja-JP"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1455" marR="91455"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extLst>
              </a:tr>
              <a:tr h="1079583">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a:ln>
                            <a:noFill/>
                          </a:ln>
                          <a:solidFill>
                            <a:srgbClr val="800000"/>
                          </a:solidFill>
                          <a:effectLst/>
                          <a:latin typeface="Times New Roman" panose="02020603050405020304" pitchFamily="18" charset="0"/>
                          <a:ea typeface="Calibri" panose="020F0502020204030204" pitchFamily="34" charset="0"/>
                        </a:rPr>
                        <a:t>A</a:t>
                      </a:r>
                      <a:endParaRPr kumimoji="0" lang="en-US" sz="3600" b="0" i="0" u="none" strike="noStrike" cap="none" normalizeH="0" baseline="0">
                        <a:ln>
                          <a:noFill/>
                        </a:ln>
                        <a:solidFill>
                          <a:srgbClr val="800000"/>
                        </a:solidFill>
                        <a:effectLst/>
                        <a:latin typeface="Arial" panose="020B0604020202020204" pitchFamily="34" charset="0"/>
                        <a:ea typeface="Calibri" panose="020F0502020204030204" pitchFamily="34" charset="0"/>
                      </a:endParaRPr>
                    </a:p>
                  </a:txBody>
                  <a:tcPr marL="91455" marR="91455"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3</a:t>
                      </a:r>
                      <a:r>
                        <a:rPr kumimoji="0" 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cos</a:t>
                      </a:r>
                      <a:r>
                        <a:rPr kumimoji="0" lang="en-US"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3xg</a:t>
                      </a:r>
                      <a:r>
                        <a:rPr kumimoji="0" lang="ja-JP" altLang="en-US"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a:t>
                      </a:r>
                      <a:r>
                        <a:rPr kumimoji="0" lang="en-US" altLang="ja-JP"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(x)</a:t>
                      </a:r>
                      <a:endParaRPr kumimoji="0" lang="en-US" sz="3600" b="0" i="1" u="none" strike="noStrike" cap="none" normalizeH="0" baseline="0" dirty="0">
                        <a:ln>
                          <a:noFill/>
                        </a:ln>
                        <a:solidFill>
                          <a:srgbClr val="8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91455" marR="91455"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1079583">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a:ln>
                            <a:noFill/>
                          </a:ln>
                          <a:solidFill>
                            <a:srgbClr val="800000"/>
                          </a:solidFill>
                          <a:effectLst/>
                          <a:latin typeface="Times New Roman" panose="02020603050405020304" pitchFamily="18" charset="0"/>
                          <a:ea typeface="Calibri" panose="020F0502020204030204" pitchFamily="34" charset="0"/>
                        </a:rPr>
                        <a:t>B</a:t>
                      </a:r>
                      <a:endParaRPr kumimoji="0" lang="en-US" sz="3600" b="0" i="0" u="none" strike="noStrike" cap="none" normalizeH="0" baseline="0">
                        <a:ln>
                          <a:noFill/>
                        </a:ln>
                        <a:solidFill>
                          <a:srgbClr val="800000"/>
                        </a:solidFill>
                        <a:effectLst/>
                        <a:latin typeface="Arial" panose="020B0604020202020204" pitchFamily="34" charset="0"/>
                        <a:ea typeface="Calibri" panose="020F0502020204030204" pitchFamily="34" charset="0"/>
                      </a:endParaRPr>
                    </a:p>
                  </a:txBody>
                  <a:tcPr marL="91455" marR="91455"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3</a:t>
                      </a:r>
                      <a:r>
                        <a:rPr kumimoji="0" 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cos</a:t>
                      </a:r>
                      <a:r>
                        <a:rPr kumimoji="0" lang="en-US"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3xg</a:t>
                      </a:r>
                      <a:r>
                        <a:rPr kumimoji="0" lang="ja-JP" altLang="en-US"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a:t>
                      </a:r>
                      <a:r>
                        <a:rPr kumimoji="0" lang="en-US" altLang="ja-JP"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ja-JP"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sin</a:t>
                      </a:r>
                      <a:r>
                        <a:rPr kumimoji="0" lang="en-US" altLang="ja-JP"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3x)</a:t>
                      </a:r>
                      <a:endParaRPr kumimoji="0" lang="en-US" sz="3600" b="0" i="1" u="none" strike="noStrike" cap="none" normalizeH="0" baseline="0" dirty="0">
                        <a:ln>
                          <a:noFill/>
                        </a:ln>
                        <a:solidFill>
                          <a:srgbClr val="8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91455" marR="91455"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1079583">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a:ln>
                            <a:noFill/>
                          </a:ln>
                          <a:solidFill>
                            <a:srgbClr val="800000"/>
                          </a:solidFill>
                          <a:effectLst/>
                          <a:latin typeface="Times New Roman" panose="02020603050405020304" pitchFamily="18" charset="0"/>
                          <a:ea typeface="Calibri" panose="020F0502020204030204" pitchFamily="34" charset="0"/>
                        </a:rPr>
                        <a:t>C</a:t>
                      </a:r>
                      <a:endParaRPr kumimoji="0" lang="en-US" sz="3600" b="0" i="0" u="none" strike="noStrike" cap="none" normalizeH="0" baseline="0">
                        <a:ln>
                          <a:noFill/>
                        </a:ln>
                        <a:solidFill>
                          <a:srgbClr val="800000"/>
                        </a:solidFill>
                        <a:effectLst/>
                        <a:latin typeface="Arial" panose="020B0604020202020204" pitchFamily="34" charset="0"/>
                        <a:ea typeface="Calibri" panose="020F0502020204030204" pitchFamily="34" charset="0"/>
                      </a:endParaRPr>
                    </a:p>
                  </a:txBody>
                  <a:tcPr marL="91455" marR="91455"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cos</a:t>
                      </a:r>
                      <a:r>
                        <a:rPr kumimoji="0" lang="en-US"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3xg</a:t>
                      </a:r>
                      <a:r>
                        <a:rPr kumimoji="0" lang="ja-JP" altLang="en-US"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a:t>
                      </a:r>
                      <a:r>
                        <a:rPr kumimoji="0" lang="en-US" altLang="ja-JP"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ja-JP"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sin</a:t>
                      </a:r>
                      <a:r>
                        <a:rPr kumimoji="0" lang="en-US" altLang="ja-JP" sz="3600" b="0" i="1"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3x)</a:t>
                      </a:r>
                      <a:endParaRPr kumimoji="0" lang="en-US" sz="3600" b="0" i="1" u="none" strike="noStrike" cap="none" normalizeH="0" baseline="0" dirty="0">
                        <a:ln>
                          <a:noFill/>
                        </a:ln>
                        <a:solidFill>
                          <a:srgbClr val="8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91455" marR="91455"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1030162" name="Text Box 18"/>
          <p:cNvSpPr txBox="1">
            <a:spLocks noChangeArrowheads="1"/>
          </p:cNvSpPr>
          <p:nvPr/>
        </p:nvSpPr>
        <p:spPr bwMode="auto">
          <a:xfrm>
            <a:off x="1812925" y="5365750"/>
            <a:ext cx="2222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600">
                <a:latin typeface="Tahoma" panose="020B0604030504040204" pitchFamily="34" charset="0"/>
              </a:rPr>
              <a:t>Answer: b</a:t>
            </a:r>
          </a:p>
        </p:txBody>
      </p:sp>
    </p:spTree>
    <p:extLst>
      <p:ext uri="{BB962C8B-B14F-4D97-AF65-F5344CB8AC3E}">
        <p14:creationId xmlns:p14="http://schemas.microsoft.com/office/powerpoint/2010/main" val="654601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0162"/>
                                        </p:tgtEl>
                                        <p:attrNameLst>
                                          <p:attrName>style.visibility</p:attrName>
                                        </p:attrNameLst>
                                      </p:cBhvr>
                                      <p:to>
                                        <p:strVal val="visible"/>
                                      </p:to>
                                    </p:set>
                                    <p:animEffect transition="in" filter="fade">
                                      <p:cBhvr>
                                        <p:cTn id="7" dur="500"/>
                                        <p:tgtEl>
                                          <p:spTgt spid="1030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6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1170" name="Group 2">
            <a:extLst/>
          </p:cNvPr>
          <p:cNvGraphicFramePr>
            <a:graphicFrameLocks noGrp="1"/>
          </p:cNvGraphicFramePr>
          <p:nvPr/>
        </p:nvGraphicFramePr>
        <p:xfrm>
          <a:off x="1325563" y="822325"/>
          <a:ext cx="7269162" cy="4937172"/>
        </p:xfrm>
        <a:graphic>
          <a:graphicData uri="http://schemas.openxmlformats.org/drawingml/2006/table">
            <a:tbl>
              <a:tblPr/>
              <a:tblGrid>
                <a:gridCol w="1524505">
                  <a:extLst>
                    <a:ext uri="{9D8B030D-6E8A-4147-A177-3AD203B41FA5}"/>
                  </a:extLst>
                </a:gridCol>
                <a:gridCol w="5744657">
                  <a:extLst>
                    <a:ext uri="{9D8B030D-6E8A-4147-A177-3AD203B41FA5}"/>
                  </a:extLst>
                </a:gridCol>
              </a:tblGrid>
              <a:tr h="1737245">
                <a:tc gridSpan="2">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Suppose h(x)=f(g(x)) and f(2)=3, g(2)=1, g</a:t>
                      </a:r>
                      <a:r>
                        <a:rPr kumimoji="0" lang="ja-JP" alt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a:t>
                      </a:r>
                      <a:r>
                        <a:rPr kumimoji="0" lang="en-US" altLang="ja-JP"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(2)=1, f</a:t>
                      </a:r>
                      <a:r>
                        <a:rPr kumimoji="0" lang="ja-JP" alt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a:t>
                      </a:r>
                      <a:r>
                        <a:rPr kumimoji="0" lang="en-US" altLang="ja-JP"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(2)=2, f</a:t>
                      </a:r>
                      <a:r>
                        <a:rPr kumimoji="0" lang="ja-JP" alt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a:t>
                      </a:r>
                      <a:r>
                        <a:rPr kumimoji="0" lang="en-US" altLang="ja-JP"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(1)=5.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Find h</a:t>
                      </a:r>
                      <a:r>
                        <a:rPr kumimoji="0" lang="ja-JP" alt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a:t>
                      </a:r>
                      <a:r>
                        <a:rPr kumimoji="0" lang="en-US" altLang="ja-JP"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kumimoji="0" lang="en-US" sz="3600" b="0" i="0" u="none" strike="noStrike" cap="none" normalizeH="0" baseline="0" dirty="0">
                        <a:ln>
                          <a:noFill/>
                        </a:ln>
                        <a:solidFill>
                          <a:srgbClr val="8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91436" marR="91436"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extLst>
              </a:tr>
              <a:tr h="639976">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a:ln>
                            <a:noFill/>
                          </a:ln>
                          <a:solidFill>
                            <a:srgbClr val="800000"/>
                          </a:solidFill>
                          <a:effectLst/>
                          <a:latin typeface="Times New Roman" panose="02020603050405020304" pitchFamily="18" charset="0"/>
                          <a:ea typeface="Calibri" panose="020F0502020204030204" pitchFamily="34" charset="0"/>
                        </a:rPr>
                        <a:t>A</a:t>
                      </a:r>
                      <a:endParaRPr kumimoji="0" lang="en-US" sz="3600" b="0" i="0" u="none" strike="noStrike" cap="none" normalizeH="0" baseline="0">
                        <a:ln>
                          <a:noFill/>
                        </a:ln>
                        <a:solidFill>
                          <a:srgbClr val="800000"/>
                        </a:solidFill>
                        <a:effectLst/>
                        <a:latin typeface="Arial" panose="020B0604020202020204" pitchFamily="34" charset="0"/>
                        <a:ea typeface="Calibri" panose="020F0502020204030204" pitchFamily="34" charset="0"/>
                      </a:endParaRPr>
                    </a:p>
                  </a:txBody>
                  <a:tcPr marL="91436" marR="91436"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a:ln>
                            <a:noFill/>
                          </a:ln>
                          <a:solidFill>
                            <a:srgbClr val="800000"/>
                          </a:solidFill>
                          <a:effectLst/>
                          <a:latin typeface="Times New Roman" panose="02020603050405020304" pitchFamily="18" charset="0"/>
                          <a:ea typeface="Calibri" panose="020F0502020204030204" pitchFamily="34" charset="0"/>
                        </a:rPr>
                        <a:t>1</a:t>
                      </a:r>
                      <a:endParaRPr kumimoji="0" lang="en-US" sz="3600" b="0" i="0" u="none" strike="noStrike" cap="none" normalizeH="0" baseline="0">
                        <a:ln>
                          <a:noFill/>
                        </a:ln>
                        <a:solidFill>
                          <a:srgbClr val="800000"/>
                        </a:solidFill>
                        <a:effectLst/>
                        <a:latin typeface="Arial" panose="020B0604020202020204" pitchFamily="34" charset="0"/>
                        <a:ea typeface="Calibri" panose="020F0502020204030204" pitchFamily="34" charset="0"/>
                      </a:endParaRPr>
                    </a:p>
                  </a:txBody>
                  <a:tcPr marL="91436" marR="91436"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639976">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a:ln>
                            <a:noFill/>
                          </a:ln>
                          <a:solidFill>
                            <a:srgbClr val="800000"/>
                          </a:solidFill>
                          <a:effectLst/>
                          <a:latin typeface="Times New Roman" panose="02020603050405020304" pitchFamily="18" charset="0"/>
                          <a:ea typeface="Calibri" panose="020F0502020204030204" pitchFamily="34" charset="0"/>
                        </a:rPr>
                        <a:t>B</a:t>
                      </a:r>
                      <a:endParaRPr kumimoji="0" lang="en-US" sz="3600" b="0" i="0" u="none" strike="noStrike" cap="none" normalizeH="0" baseline="0">
                        <a:ln>
                          <a:noFill/>
                        </a:ln>
                        <a:solidFill>
                          <a:srgbClr val="800000"/>
                        </a:solidFill>
                        <a:effectLst/>
                        <a:latin typeface="Arial" panose="020B0604020202020204" pitchFamily="34" charset="0"/>
                        <a:ea typeface="Calibri" panose="020F0502020204030204" pitchFamily="34" charset="0"/>
                      </a:endParaRPr>
                    </a:p>
                  </a:txBody>
                  <a:tcPr marL="91436" marR="91436"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a:ln>
                            <a:noFill/>
                          </a:ln>
                          <a:solidFill>
                            <a:srgbClr val="800000"/>
                          </a:solidFill>
                          <a:effectLst/>
                          <a:latin typeface="Times New Roman" panose="02020603050405020304" pitchFamily="18" charset="0"/>
                          <a:ea typeface="Calibri" panose="020F0502020204030204" pitchFamily="34" charset="0"/>
                        </a:rPr>
                        <a:t>2</a:t>
                      </a:r>
                      <a:endParaRPr kumimoji="0" lang="en-US" sz="3600" b="0" i="0" u="none" strike="noStrike" cap="none" normalizeH="0" baseline="0">
                        <a:ln>
                          <a:noFill/>
                        </a:ln>
                        <a:solidFill>
                          <a:srgbClr val="800000"/>
                        </a:solidFill>
                        <a:effectLst/>
                        <a:latin typeface="Arial" panose="020B0604020202020204" pitchFamily="34" charset="0"/>
                        <a:ea typeface="Calibri" panose="020F0502020204030204" pitchFamily="34" charset="0"/>
                      </a:endParaRPr>
                    </a:p>
                  </a:txBody>
                  <a:tcPr marL="91436" marR="91436"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639976">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a:ln>
                            <a:noFill/>
                          </a:ln>
                          <a:solidFill>
                            <a:srgbClr val="800000"/>
                          </a:solidFill>
                          <a:effectLst/>
                          <a:latin typeface="Times New Roman" panose="02020603050405020304" pitchFamily="18" charset="0"/>
                          <a:ea typeface="Calibri" panose="020F0502020204030204" pitchFamily="34" charset="0"/>
                        </a:rPr>
                        <a:t>C</a:t>
                      </a:r>
                      <a:endParaRPr kumimoji="0" lang="en-US" sz="3600" b="0" i="0" u="none" strike="noStrike" cap="none" normalizeH="0" baseline="0">
                        <a:ln>
                          <a:noFill/>
                        </a:ln>
                        <a:solidFill>
                          <a:srgbClr val="800000"/>
                        </a:solidFill>
                        <a:effectLst/>
                        <a:latin typeface="Arial" panose="020B0604020202020204" pitchFamily="34" charset="0"/>
                        <a:ea typeface="Calibri" panose="020F0502020204030204" pitchFamily="34" charset="0"/>
                      </a:endParaRPr>
                    </a:p>
                  </a:txBody>
                  <a:tcPr marL="91436" marR="91436"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3</a:t>
                      </a:r>
                      <a:endParaRPr kumimoji="0" lang="en-US" sz="3600" b="0" i="0" u="none" strike="noStrike" cap="none" normalizeH="0" baseline="0" dirty="0">
                        <a:ln>
                          <a:noFill/>
                        </a:ln>
                        <a:solidFill>
                          <a:srgbClr val="800000"/>
                        </a:solidFill>
                        <a:effectLst/>
                        <a:latin typeface="Arial" panose="020B0604020202020204" pitchFamily="34" charset="0"/>
                        <a:ea typeface="Calibri" panose="020F0502020204030204" pitchFamily="34" charset="0"/>
                      </a:endParaRPr>
                    </a:p>
                  </a:txBody>
                  <a:tcPr marL="91436" marR="91436"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639976">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a:ln>
                            <a:noFill/>
                          </a:ln>
                          <a:solidFill>
                            <a:srgbClr val="800000"/>
                          </a:solidFill>
                          <a:effectLst/>
                          <a:latin typeface="Times New Roman" panose="02020603050405020304" pitchFamily="18" charset="0"/>
                          <a:ea typeface="Calibri" panose="020F0502020204030204" pitchFamily="34" charset="0"/>
                        </a:rPr>
                        <a:t>D</a:t>
                      </a:r>
                      <a:endParaRPr kumimoji="0" lang="en-US" sz="3600" b="0" i="0" u="none" strike="noStrike" cap="none" normalizeH="0" baseline="0">
                        <a:ln>
                          <a:noFill/>
                        </a:ln>
                        <a:solidFill>
                          <a:srgbClr val="800000"/>
                        </a:solidFill>
                        <a:effectLst/>
                        <a:latin typeface="Arial" panose="020B0604020202020204" pitchFamily="34" charset="0"/>
                        <a:ea typeface="Calibri" panose="020F0502020204030204" pitchFamily="34" charset="0"/>
                      </a:endParaRPr>
                    </a:p>
                  </a:txBody>
                  <a:tcPr marL="91436" marR="91436"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a:ln>
                            <a:noFill/>
                          </a:ln>
                          <a:solidFill>
                            <a:srgbClr val="800000"/>
                          </a:solidFill>
                          <a:effectLst/>
                          <a:latin typeface="Times New Roman" panose="02020603050405020304" pitchFamily="18" charset="0"/>
                          <a:ea typeface="Calibri" panose="020F0502020204030204" pitchFamily="34" charset="0"/>
                        </a:rPr>
                        <a:t>4</a:t>
                      </a:r>
                      <a:endParaRPr kumimoji="0" lang="en-US" sz="3600" b="0" i="0" u="none" strike="noStrike" cap="none" normalizeH="0" baseline="0">
                        <a:ln>
                          <a:noFill/>
                        </a:ln>
                        <a:solidFill>
                          <a:srgbClr val="800000"/>
                        </a:solidFill>
                        <a:effectLst/>
                        <a:latin typeface="Arial" panose="020B0604020202020204" pitchFamily="34" charset="0"/>
                        <a:ea typeface="Calibri" panose="020F0502020204030204" pitchFamily="34" charset="0"/>
                      </a:endParaRPr>
                    </a:p>
                  </a:txBody>
                  <a:tcPr marL="91436" marR="91436"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639976">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a:ln>
                            <a:noFill/>
                          </a:ln>
                          <a:solidFill>
                            <a:srgbClr val="800000"/>
                          </a:solidFill>
                          <a:effectLst/>
                          <a:latin typeface="Times New Roman" panose="02020603050405020304" pitchFamily="18" charset="0"/>
                          <a:ea typeface="Calibri" panose="020F0502020204030204" pitchFamily="34" charset="0"/>
                        </a:rPr>
                        <a:t>E</a:t>
                      </a:r>
                      <a:endParaRPr kumimoji="0" lang="en-US" sz="3600" b="0" i="0" u="none" strike="noStrike" cap="none" normalizeH="0" baseline="0">
                        <a:ln>
                          <a:noFill/>
                        </a:ln>
                        <a:solidFill>
                          <a:srgbClr val="800000"/>
                        </a:solidFill>
                        <a:effectLst/>
                        <a:latin typeface="Arial" panose="020B0604020202020204" pitchFamily="34" charset="0"/>
                        <a:ea typeface="Calibri" panose="020F0502020204030204" pitchFamily="34" charset="0"/>
                      </a:endParaRPr>
                    </a:p>
                  </a:txBody>
                  <a:tcPr marL="91436" marR="91436"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800000"/>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000">
                          <a:solidFill>
                            <a:srgbClr val="AC4600"/>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rgbClr val="800000"/>
                          </a:solidFill>
                          <a:effectLst/>
                          <a:latin typeface="Times New Roman" panose="02020603050405020304" pitchFamily="18" charset="0"/>
                          <a:ea typeface="Calibri" panose="020F0502020204030204" pitchFamily="34" charset="0"/>
                        </a:rPr>
                        <a:t>5</a:t>
                      </a:r>
                      <a:endParaRPr kumimoji="0" lang="en-US" sz="3600" b="0" i="0" u="none" strike="noStrike" cap="none" normalizeH="0" baseline="0" dirty="0">
                        <a:ln>
                          <a:noFill/>
                        </a:ln>
                        <a:solidFill>
                          <a:srgbClr val="800000"/>
                        </a:solidFill>
                        <a:effectLst/>
                        <a:latin typeface="Arial" panose="020B0604020202020204" pitchFamily="34" charset="0"/>
                        <a:ea typeface="Calibri" panose="020F0502020204030204" pitchFamily="34" charset="0"/>
                      </a:endParaRPr>
                    </a:p>
                  </a:txBody>
                  <a:tcPr marL="91436" marR="91436"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1031192" name="Text Box 24"/>
          <p:cNvSpPr txBox="1">
            <a:spLocks noChangeArrowheads="1"/>
          </p:cNvSpPr>
          <p:nvPr/>
        </p:nvSpPr>
        <p:spPr bwMode="auto">
          <a:xfrm>
            <a:off x="990600" y="5759450"/>
            <a:ext cx="2211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600">
                <a:latin typeface="Tahoma" panose="020B0604030504040204" pitchFamily="34" charset="0"/>
              </a:rPr>
              <a:t>Answer: e</a:t>
            </a:r>
          </a:p>
        </p:txBody>
      </p:sp>
    </p:spTree>
    <p:extLst>
      <p:ext uri="{BB962C8B-B14F-4D97-AF65-F5344CB8AC3E}">
        <p14:creationId xmlns:p14="http://schemas.microsoft.com/office/powerpoint/2010/main" val="2681339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1192"/>
                                        </p:tgtEl>
                                        <p:attrNameLst>
                                          <p:attrName>style.visibility</p:attrName>
                                        </p:attrNameLst>
                                      </p:cBhvr>
                                      <p:to>
                                        <p:strVal val="visible"/>
                                      </p:to>
                                    </p:set>
                                    <p:animEffect transition="in" filter="fade">
                                      <p:cBhvr>
                                        <p:cTn id="7" dur="500"/>
                                        <p:tgtEl>
                                          <p:spTgt spid="1031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9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777875" y="1508125"/>
            <a:ext cx="73152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0"/>
              </a:spcBef>
              <a:buClrTx/>
              <a:buSzTx/>
              <a:buFontTx/>
              <a:buNone/>
            </a:pPr>
            <a:r>
              <a:rPr lang="en-US" altLang="en-US" sz="4800" b="1">
                <a:solidFill>
                  <a:srgbClr val="800000"/>
                </a:solidFill>
              </a:rPr>
              <a:t>3.8</a:t>
            </a:r>
          </a:p>
          <a:p>
            <a:pPr algn="ctr" eaLnBrk="1" hangingPunct="1">
              <a:lnSpc>
                <a:spcPct val="120000"/>
              </a:lnSpc>
              <a:spcBef>
                <a:spcPct val="0"/>
              </a:spcBef>
              <a:buClrTx/>
              <a:buSzTx/>
              <a:buFontTx/>
              <a:buNone/>
            </a:pPr>
            <a:r>
              <a:rPr lang="en-US" altLang="en-US" sz="4000" b="1">
                <a:solidFill>
                  <a:srgbClr val="E45C00"/>
                </a:solidFill>
              </a:rPr>
              <a:t> Implicit Differentiation</a:t>
            </a:r>
          </a:p>
        </p:txBody>
      </p:sp>
      <p:sp>
        <p:nvSpPr>
          <p:cNvPr id="106499" name="Text Box 3"/>
          <p:cNvSpPr txBox="1">
            <a:spLocks noChangeArrowheads="1"/>
          </p:cNvSpPr>
          <p:nvPr/>
        </p:nvSpPr>
        <p:spPr bwMode="auto">
          <a:xfrm>
            <a:off x="549275" y="685800"/>
            <a:ext cx="6629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3300"/>
                </a:solidFill>
              </a:rPr>
              <a:t>DERIVATIVES</a:t>
            </a:r>
          </a:p>
        </p:txBody>
      </p:sp>
    </p:spTree>
    <p:extLst>
      <p:ext uri="{BB962C8B-B14F-4D97-AF65-F5344CB8AC3E}">
        <p14:creationId xmlns:p14="http://schemas.microsoft.com/office/powerpoint/2010/main" val="19813182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idx="1"/>
          </p:nvPr>
        </p:nvSpPr>
        <p:spPr>
          <a:xfrm>
            <a:off x="673100" y="1384300"/>
            <a:ext cx="7954963" cy="1554163"/>
          </a:xfrm>
        </p:spPr>
        <p:txBody>
          <a:bodyPr/>
          <a:lstStyle/>
          <a:p>
            <a:pPr eaLnBrk="1" hangingPunct="1">
              <a:lnSpc>
                <a:spcPct val="125000"/>
              </a:lnSpc>
              <a:buFontTx/>
              <a:buNone/>
            </a:pPr>
            <a:r>
              <a:rPr lang="en-US" altLang="en-US" sz="2800" dirty="0" smtClean="0">
                <a:solidFill>
                  <a:srgbClr val="FF3300"/>
                </a:solidFill>
                <a:latin typeface="Times New Roman" panose="02020603050405020304" pitchFamily="18" charset="0"/>
                <a:cs typeface="Times New Roman" panose="02020603050405020304" pitchFamily="18" charset="0"/>
              </a:rPr>
              <a:t>The graphs of </a:t>
            </a:r>
            <a:r>
              <a:rPr lang="en-US" altLang="en-US" sz="2800" i="1" dirty="0" smtClean="0">
                <a:solidFill>
                  <a:srgbClr val="FF3300"/>
                </a:solidFill>
                <a:latin typeface="Times New Roman" panose="02020603050405020304" pitchFamily="18" charset="0"/>
                <a:cs typeface="Times New Roman" panose="02020603050405020304" pitchFamily="18" charset="0"/>
              </a:rPr>
              <a:t>f </a:t>
            </a:r>
            <a:r>
              <a:rPr lang="en-US" altLang="en-US" sz="2800" dirty="0" smtClean="0">
                <a:solidFill>
                  <a:srgbClr val="FF3300"/>
                </a:solidFill>
                <a:latin typeface="Times New Roman" panose="02020603050405020304" pitchFamily="18" charset="0"/>
                <a:cs typeface="Times New Roman" panose="02020603050405020304" pitchFamily="18" charset="0"/>
              </a:rPr>
              <a:t>and </a:t>
            </a:r>
            <a:r>
              <a:rPr lang="en-US" altLang="en-US" sz="2800" i="1" dirty="0" smtClean="0">
                <a:solidFill>
                  <a:srgbClr val="FF3300"/>
                </a:solidFill>
                <a:latin typeface="Times New Roman" panose="02020603050405020304" pitchFamily="18" charset="0"/>
                <a:cs typeface="Times New Roman" panose="02020603050405020304" pitchFamily="18" charset="0"/>
              </a:rPr>
              <a:t>g</a:t>
            </a:r>
            <a:r>
              <a:rPr lang="en-US" altLang="en-US" sz="2800" dirty="0" smtClean="0">
                <a:solidFill>
                  <a:srgbClr val="FF3300"/>
                </a:solidFill>
                <a:latin typeface="Times New Roman" panose="02020603050405020304" pitchFamily="18" charset="0"/>
                <a:cs typeface="Times New Roman" panose="02020603050405020304" pitchFamily="18" charset="0"/>
              </a:rPr>
              <a:t> are the upper and lower semicircles of the circle  </a:t>
            </a:r>
            <a:r>
              <a:rPr lang="en-US" altLang="en-US" sz="2800" i="1" dirty="0" smtClean="0">
                <a:solidFill>
                  <a:srgbClr val="FF3300"/>
                </a:solidFill>
                <a:latin typeface="Times New Roman" panose="02020603050405020304" pitchFamily="18" charset="0"/>
                <a:cs typeface="Times New Roman" panose="02020603050405020304" pitchFamily="18" charset="0"/>
              </a:rPr>
              <a:t>x</a:t>
            </a:r>
            <a:r>
              <a:rPr lang="en-US" altLang="en-US" sz="2800" baseline="30000" dirty="0" smtClean="0">
                <a:solidFill>
                  <a:srgbClr val="FF3300"/>
                </a:solidFill>
                <a:latin typeface="Times New Roman" panose="02020603050405020304" pitchFamily="18" charset="0"/>
                <a:cs typeface="Times New Roman" panose="02020603050405020304" pitchFamily="18" charset="0"/>
              </a:rPr>
              <a:t>2</a:t>
            </a:r>
            <a:r>
              <a:rPr lang="en-US" altLang="en-US" sz="2800" dirty="0" smtClean="0">
                <a:solidFill>
                  <a:srgbClr val="FF3300"/>
                </a:solidFill>
                <a:latin typeface="Times New Roman" panose="02020603050405020304" pitchFamily="18" charset="0"/>
                <a:cs typeface="Times New Roman" panose="02020603050405020304" pitchFamily="18" charset="0"/>
              </a:rPr>
              <a:t> + </a:t>
            </a:r>
            <a:r>
              <a:rPr lang="en-US" altLang="en-US" sz="2800" i="1" dirty="0" smtClean="0">
                <a:solidFill>
                  <a:srgbClr val="FF3300"/>
                </a:solidFill>
                <a:latin typeface="Times New Roman" panose="02020603050405020304" pitchFamily="18" charset="0"/>
                <a:cs typeface="Times New Roman" panose="02020603050405020304" pitchFamily="18" charset="0"/>
              </a:rPr>
              <a:t>y</a:t>
            </a:r>
            <a:r>
              <a:rPr lang="en-US" altLang="en-US" sz="2800" baseline="30000" dirty="0" smtClean="0">
                <a:solidFill>
                  <a:srgbClr val="FF3300"/>
                </a:solidFill>
                <a:latin typeface="Times New Roman" panose="02020603050405020304" pitchFamily="18" charset="0"/>
                <a:cs typeface="Times New Roman" panose="02020603050405020304" pitchFamily="18" charset="0"/>
              </a:rPr>
              <a:t>2</a:t>
            </a:r>
            <a:r>
              <a:rPr lang="en-US" altLang="en-US" sz="2800" dirty="0" smtClean="0">
                <a:solidFill>
                  <a:srgbClr val="FF3300"/>
                </a:solidFill>
                <a:latin typeface="Times New Roman" panose="02020603050405020304" pitchFamily="18" charset="0"/>
                <a:cs typeface="Times New Roman" panose="02020603050405020304" pitchFamily="18" charset="0"/>
              </a:rPr>
              <a:t> = 25.</a:t>
            </a:r>
          </a:p>
        </p:txBody>
      </p:sp>
      <p:sp>
        <p:nvSpPr>
          <p:cNvPr id="108547" name="Rectangle 3"/>
          <p:cNvSpPr>
            <a:spLocks noChangeArrowheads="1"/>
          </p:cNvSpPr>
          <p:nvPr/>
        </p:nvSpPr>
        <p:spPr bwMode="auto">
          <a:xfrm>
            <a:off x="533400" y="3151188"/>
            <a:ext cx="8234363" cy="2909887"/>
          </a:xfrm>
          <a:prstGeom prst="rect">
            <a:avLst/>
          </a:prstGeom>
          <a:noFill/>
          <a:ln w="9525">
            <a:solidFill>
              <a:srgbClr val="E45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8548" name="Text Box 4"/>
          <p:cNvSpPr txBox="1">
            <a:spLocks noChangeArrowheads="1"/>
          </p:cNvSpPr>
          <p:nvPr/>
        </p:nvSpPr>
        <p:spPr bwMode="auto">
          <a:xfrm>
            <a:off x="1462088" y="676275"/>
            <a:ext cx="6629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3300"/>
                </a:solidFill>
              </a:rPr>
              <a:t>IMPLICIT DIFFERENTIATION</a:t>
            </a:r>
          </a:p>
        </p:txBody>
      </p:sp>
      <p:pic>
        <p:nvPicPr>
          <p:cNvPr id="108549" name="Picture 5" descr="0305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25" y="3406775"/>
            <a:ext cx="7859713"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89951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idx="1"/>
          </p:nvPr>
        </p:nvSpPr>
        <p:spPr>
          <a:xfrm>
            <a:off x="320675" y="1874838"/>
            <a:ext cx="8534400" cy="2743200"/>
          </a:xfrm>
        </p:spPr>
        <p:txBody>
          <a:bodyPr/>
          <a:lstStyle/>
          <a:p>
            <a:pPr eaLnBrk="1" hangingPunct="1">
              <a:lnSpc>
                <a:spcPct val="125000"/>
              </a:lnSpc>
              <a:spcBef>
                <a:spcPct val="45000"/>
              </a:spcBef>
              <a:buFontTx/>
              <a:buNone/>
            </a:pPr>
            <a:r>
              <a:rPr lang="en-US" altLang="en-US" sz="2600" dirty="0" smtClean="0">
                <a:latin typeface="Times New Roman" panose="02020603050405020304" pitchFamily="18" charset="0"/>
                <a:cs typeface="Times New Roman" panose="02020603050405020304" pitchFamily="18" charset="0"/>
              </a:rPr>
              <a:t>Instead, we can use the method of implicit differentiation. </a:t>
            </a:r>
          </a:p>
          <a:p>
            <a:pPr lvl="1" eaLnBrk="1" hangingPunct="1">
              <a:lnSpc>
                <a:spcPct val="125000"/>
              </a:lnSpc>
              <a:spcBef>
                <a:spcPct val="45000"/>
              </a:spcBef>
            </a:pPr>
            <a:r>
              <a:rPr lang="en-US" altLang="en-US" sz="2600" dirty="0" smtClean="0">
                <a:latin typeface="Times New Roman" panose="02020603050405020304" pitchFamily="18" charset="0"/>
                <a:cs typeface="Times New Roman" panose="02020603050405020304" pitchFamily="18" charset="0"/>
              </a:rPr>
              <a:t>This consists of </a:t>
            </a:r>
            <a:r>
              <a:rPr lang="en-US" altLang="en-US" sz="2600" dirty="0" smtClean="0">
                <a:solidFill>
                  <a:srgbClr val="6600FF"/>
                </a:solidFill>
                <a:latin typeface="Times New Roman" panose="02020603050405020304" pitchFamily="18" charset="0"/>
                <a:cs typeface="Times New Roman" panose="02020603050405020304" pitchFamily="18" charset="0"/>
              </a:rPr>
              <a:t>differentiating both sides of the equation </a:t>
            </a:r>
            <a:r>
              <a:rPr lang="en-US" altLang="en-US" sz="2600" dirty="0" smtClean="0">
                <a:latin typeface="Times New Roman" panose="02020603050405020304" pitchFamily="18" charset="0"/>
                <a:cs typeface="Times New Roman" panose="02020603050405020304" pitchFamily="18" charset="0"/>
              </a:rPr>
              <a:t>with respect to </a:t>
            </a:r>
            <a:r>
              <a:rPr lang="en-US" altLang="en-US" sz="2600" i="1" dirty="0" smtClean="0">
                <a:latin typeface="Times New Roman" panose="02020603050405020304" pitchFamily="18" charset="0"/>
                <a:cs typeface="Times New Roman" panose="02020603050405020304" pitchFamily="18" charset="0"/>
              </a:rPr>
              <a:t>x</a:t>
            </a:r>
            <a:r>
              <a:rPr lang="en-US" altLang="en-US" sz="2600" dirty="0" smtClean="0">
                <a:latin typeface="Times New Roman" panose="02020603050405020304" pitchFamily="18" charset="0"/>
                <a:cs typeface="Times New Roman" panose="02020603050405020304" pitchFamily="18" charset="0"/>
              </a:rPr>
              <a:t> and then </a:t>
            </a:r>
            <a:r>
              <a:rPr lang="en-US" altLang="en-US" sz="2600" dirty="0" smtClean="0">
                <a:solidFill>
                  <a:srgbClr val="6600FF"/>
                </a:solidFill>
                <a:latin typeface="Times New Roman" panose="02020603050405020304" pitchFamily="18" charset="0"/>
                <a:cs typeface="Times New Roman" panose="02020603050405020304" pitchFamily="18" charset="0"/>
              </a:rPr>
              <a:t>solving the resulting equation for </a:t>
            </a:r>
            <a:r>
              <a:rPr lang="en-US" altLang="en-US" sz="2600" i="1" dirty="0" smtClean="0">
                <a:solidFill>
                  <a:srgbClr val="6600FF"/>
                </a:solidFill>
                <a:latin typeface="Times New Roman" panose="02020603050405020304" pitchFamily="18" charset="0"/>
                <a:cs typeface="Times New Roman" panose="02020603050405020304" pitchFamily="18" charset="0"/>
              </a:rPr>
              <a:t>y</a:t>
            </a:r>
            <a:r>
              <a:rPr lang="ja-JP" altLang="en-US" sz="2600" i="1" dirty="0" smtClean="0">
                <a:solidFill>
                  <a:srgbClr val="6600FF"/>
                </a:solidFill>
                <a:latin typeface="Times New Roman" panose="02020603050405020304" pitchFamily="18" charset="0"/>
                <a:cs typeface="Times New Roman" panose="02020603050405020304" pitchFamily="18" charset="0"/>
              </a:rPr>
              <a:t>’</a:t>
            </a:r>
            <a:r>
              <a:rPr lang="en-US" altLang="ja-JP" sz="2600" dirty="0" smtClean="0">
                <a:solidFill>
                  <a:srgbClr val="6600FF"/>
                </a:solidFill>
                <a:latin typeface="Times New Roman" panose="02020603050405020304" pitchFamily="18" charset="0"/>
                <a:cs typeface="Times New Roman" panose="02020603050405020304" pitchFamily="18" charset="0"/>
              </a:rPr>
              <a:t>.</a:t>
            </a:r>
            <a:endParaRPr lang="en-US" altLang="en-US" sz="2600" dirty="0" smtClean="0">
              <a:solidFill>
                <a:srgbClr val="6600FF"/>
              </a:solidFill>
              <a:latin typeface="Times New Roman" panose="02020603050405020304" pitchFamily="18" charset="0"/>
              <a:cs typeface="Times New Roman" panose="02020603050405020304" pitchFamily="18" charset="0"/>
            </a:endParaRPr>
          </a:p>
        </p:txBody>
      </p:sp>
      <p:sp>
        <p:nvSpPr>
          <p:cNvPr id="110595" name="Text Box 3"/>
          <p:cNvSpPr txBox="1">
            <a:spLocks noChangeArrowheads="1"/>
          </p:cNvSpPr>
          <p:nvPr/>
        </p:nvSpPr>
        <p:spPr bwMode="auto">
          <a:xfrm>
            <a:off x="1600200" y="731838"/>
            <a:ext cx="6629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3300"/>
                </a:solidFill>
              </a:rPr>
              <a:t>IMPLICIT DIFFERENTIATION METHOD</a:t>
            </a:r>
          </a:p>
        </p:txBody>
      </p:sp>
    </p:spTree>
    <p:extLst>
      <p:ext uri="{BB962C8B-B14F-4D97-AF65-F5344CB8AC3E}">
        <p14:creationId xmlns:p14="http://schemas.microsoft.com/office/powerpoint/2010/main" val="34376301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body" sz="half" idx="1"/>
          </p:nvPr>
        </p:nvSpPr>
        <p:spPr>
          <a:xfrm>
            <a:off x="428625" y="1463675"/>
            <a:ext cx="8305800" cy="5168900"/>
          </a:xfrm>
        </p:spPr>
        <p:txBody>
          <a:bodyPr/>
          <a:lstStyle/>
          <a:p>
            <a:pPr marL="0" indent="0" eaLnBrk="1" hangingPunct="1">
              <a:lnSpc>
                <a:spcPct val="120000"/>
              </a:lnSpc>
              <a:buFontTx/>
              <a:buNone/>
            </a:pPr>
            <a:r>
              <a:rPr lang="en-US" altLang="en-US" sz="2500" smtClean="0">
                <a:solidFill>
                  <a:srgbClr val="0000FF"/>
                </a:solidFill>
                <a:latin typeface="Times New Roman" panose="02020603050405020304" pitchFamily="18" charset="0"/>
                <a:cs typeface="Times New Roman" panose="02020603050405020304" pitchFamily="18" charset="0"/>
              </a:rPr>
              <a:t>a. If </a:t>
            </a:r>
            <a:r>
              <a:rPr lang="en-US" altLang="en-US" sz="2500" i="1" smtClean="0">
                <a:solidFill>
                  <a:srgbClr val="FF3300"/>
                </a:solidFill>
                <a:latin typeface="Times New Roman" panose="02020603050405020304" pitchFamily="18" charset="0"/>
                <a:cs typeface="Times New Roman" panose="02020603050405020304" pitchFamily="18" charset="0"/>
              </a:rPr>
              <a:t>x</a:t>
            </a:r>
            <a:r>
              <a:rPr lang="en-US" altLang="en-US" sz="2500" baseline="30000" smtClean="0">
                <a:solidFill>
                  <a:srgbClr val="FF3300"/>
                </a:solidFill>
                <a:latin typeface="Times New Roman" panose="02020603050405020304" pitchFamily="18" charset="0"/>
                <a:cs typeface="Times New Roman" panose="02020603050405020304" pitchFamily="18" charset="0"/>
              </a:rPr>
              <a:t>2</a:t>
            </a:r>
            <a:r>
              <a:rPr lang="en-US" altLang="en-US" sz="2500" smtClean="0">
                <a:solidFill>
                  <a:srgbClr val="FF3300"/>
                </a:solidFill>
                <a:latin typeface="Times New Roman" panose="02020603050405020304" pitchFamily="18" charset="0"/>
                <a:cs typeface="Times New Roman" panose="02020603050405020304" pitchFamily="18" charset="0"/>
              </a:rPr>
              <a:t> + </a:t>
            </a:r>
            <a:r>
              <a:rPr lang="en-US" altLang="en-US" sz="2500" i="1" smtClean="0">
                <a:solidFill>
                  <a:srgbClr val="FF3300"/>
                </a:solidFill>
                <a:latin typeface="Times New Roman" panose="02020603050405020304" pitchFamily="18" charset="0"/>
                <a:cs typeface="Times New Roman" panose="02020603050405020304" pitchFamily="18" charset="0"/>
              </a:rPr>
              <a:t>y</a:t>
            </a:r>
            <a:r>
              <a:rPr lang="en-US" altLang="en-US" sz="2500" baseline="30000" smtClean="0">
                <a:solidFill>
                  <a:srgbClr val="FF3300"/>
                </a:solidFill>
                <a:latin typeface="Times New Roman" panose="02020603050405020304" pitchFamily="18" charset="0"/>
                <a:cs typeface="Times New Roman" panose="02020603050405020304" pitchFamily="18" charset="0"/>
              </a:rPr>
              <a:t>2</a:t>
            </a:r>
            <a:r>
              <a:rPr lang="en-US" altLang="en-US" sz="2500" smtClean="0">
                <a:solidFill>
                  <a:srgbClr val="FF3300"/>
                </a:solidFill>
                <a:latin typeface="Times New Roman" panose="02020603050405020304" pitchFamily="18" charset="0"/>
                <a:cs typeface="Times New Roman" panose="02020603050405020304" pitchFamily="18" charset="0"/>
              </a:rPr>
              <a:t> = 25</a:t>
            </a:r>
            <a:r>
              <a:rPr lang="en-US" altLang="en-US" sz="2500" smtClean="0">
                <a:solidFill>
                  <a:srgbClr val="0000FF"/>
                </a:solidFill>
                <a:latin typeface="Times New Roman" panose="02020603050405020304" pitchFamily="18" charset="0"/>
                <a:cs typeface="Times New Roman" panose="02020603050405020304" pitchFamily="18" charset="0"/>
              </a:rPr>
              <a:t>, find       . </a:t>
            </a:r>
          </a:p>
          <a:p>
            <a:pPr marL="0" indent="0" eaLnBrk="1" hangingPunct="1">
              <a:lnSpc>
                <a:spcPct val="120000"/>
              </a:lnSpc>
              <a:buFontTx/>
              <a:buNone/>
            </a:pPr>
            <a:endParaRPr lang="en-US" altLang="en-US" sz="2500" smtClean="0">
              <a:solidFill>
                <a:srgbClr val="0000FF"/>
              </a:solidFill>
              <a:latin typeface="Times New Roman" panose="02020603050405020304" pitchFamily="18" charset="0"/>
              <a:cs typeface="Times New Roman" panose="02020603050405020304" pitchFamily="18" charset="0"/>
            </a:endParaRPr>
          </a:p>
          <a:p>
            <a:pPr marL="0" indent="0" eaLnBrk="1" hangingPunct="1">
              <a:lnSpc>
                <a:spcPct val="120000"/>
              </a:lnSpc>
              <a:buFontTx/>
              <a:buNone/>
            </a:pPr>
            <a:r>
              <a:rPr lang="en-US" altLang="en-US" sz="2500" smtClean="0">
                <a:solidFill>
                  <a:srgbClr val="0000FF"/>
                </a:solidFill>
                <a:latin typeface="Times New Roman" panose="02020603050405020304" pitchFamily="18" charset="0"/>
                <a:cs typeface="Times New Roman" panose="02020603050405020304" pitchFamily="18" charset="0"/>
              </a:rPr>
              <a:t>b. Find an equation of the tangent to the circle </a:t>
            </a:r>
            <a:r>
              <a:rPr lang="en-US" altLang="en-US" sz="2500" i="1" smtClean="0">
                <a:solidFill>
                  <a:srgbClr val="FF3300"/>
                </a:solidFill>
                <a:latin typeface="Times New Roman" panose="02020603050405020304" pitchFamily="18" charset="0"/>
                <a:cs typeface="Times New Roman" panose="02020603050405020304" pitchFamily="18" charset="0"/>
              </a:rPr>
              <a:t>x</a:t>
            </a:r>
            <a:r>
              <a:rPr lang="en-US" altLang="en-US" sz="2500" baseline="30000" smtClean="0">
                <a:solidFill>
                  <a:srgbClr val="FF3300"/>
                </a:solidFill>
                <a:latin typeface="Times New Roman" panose="02020603050405020304" pitchFamily="18" charset="0"/>
                <a:cs typeface="Times New Roman" panose="02020603050405020304" pitchFamily="18" charset="0"/>
              </a:rPr>
              <a:t>2</a:t>
            </a:r>
            <a:r>
              <a:rPr lang="en-US" altLang="en-US" sz="2500" smtClean="0">
                <a:solidFill>
                  <a:srgbClr val="FF3300"/>
                </a:solidFill>
                <a:latin typeface="Times New Roman" panose="02020603050405020304" pitchFamily="18" charset="0"/>
                <a:cs typeface="Times New Roman" panose="02020603050405020304" pitchFamily="18" charset="0"/>
              </a:rPr>
              <a:t> + </a:t>
            </a:r>
            <a:r>
              <a:rPr lang="en-US" altLang="en-US" sz="2500" i="1" smtClean="0">
                <a:solidFill>
                  <a:srgbClr val="FF3300"/>
                </a:solidFill>
                <a:latin typeface="Times New Roman" panose="02020603050405020304" pitchFamily="18" charset="0"/>
                <a:cs typeface="Times New Roman" panose="02020603050405020304" pitchFamily="18" charset="0"/>
              </a:rPr>
              <a:t>y</a:t>
            </a:r>
            <a:r>
              <a:rPr lang="en-US" altLang="en-US" sz="2500" baseline="30000" smtClean="0">
                <a:solidFill>
                  <a:srgbClr val="FF3300"/>
                </a:solidFill>
                <a:latin typeface="Times New Roman" panose="02020603050405020304" pitchFamily="18" charset="0"/>
                <a:cs typeface="Times New Roman" panose="02020603050405020304" pitchFamily="18" charset="0"/>
              </a:rPr>
              <a:t>2</a:t>
            </a:r>
            <a:r>
              <a:rPr lang="en-US" altLang="en-US" sz="2500" smtClean="0">
                <a:solidFill>
                  <a:srgbClr val="FF3300"/>
                </a:solidFill>
                <a:latin typeface="Times New Roman" panose="02020603050405020304" pitchFamily="18" charset="0"/>
                <a:cs typeface="Times New Roman" panose="02020603050405020304" pitchFamily="18" charset="0"/>
              </a:rPr>
              <a:t> = 25 </a:t>
            </a:r>
            <a:r>
              <a:rPr lang="en-US" altLang="en-US" sz="2500" smtClean="0">
                <a:solidFill>
                  <a:srgbClr val="0000FF"/>
                </a:solidFill>
                <a:latin typeface="Times New Roman" panose="02020603050405020304" pitchFamily="18" charset="0"/>
                <a:cs typeface="Times New Roman" panose="02020603050405020304" pitchFamily="18" charset="0"/>
              </a:rPr>
              <a:t>at the point </a:t>
            </a:r>
            <a:r>
              <a:rPr lang="en-US" altLang="en-US" sz="2500" smtClean="0">
                <a:solidFill>
                  <a:srgbClr val="FF3300"/>
                </a:solidFill>
                <a:latin typeface="Times New Roman" panose="02020603050405020304" pitchFamily="18" charset="0"/>
                <a:cs typeface="Times New Roman" panose="02020603050405020304" pitchFamily="18" charset="0"/>
              </a:rPr>
              <a:t>(3, 4).</a:t>
            </a:r>
          </a:p>
        </p:txBody>
      </p:sp>
      <p:graphicFrame>
        <p:nvGraphicFramePr>
          <p:cNvPr id="844806" name="Object 6"/>
          <p:cNvGraphicFramePr>
            <a:graphicFrameLocks noGrp="1" noChangeAspect="1"/>
          </p:cNvGraphicFramePr>
          <p:nvPr>
            <p:ph sz="half" idx="2"/>
          </p:nvPr>
        </p:nvGraphicFramePr>
        <p:xfrm>
          <a:off x="2533650" y="3657600"/>
          <a:ext cx="2962275" cy="2249488"/>
        </p:xfrm>
        <a:graphic>
          <a:graphicData uri="http://schemas.openxmlformats.org/presentationml/2006/ole">
            <mc:AlternateContent xmlns:mc="http://schemas.openxmlformats.org/markup-compatibility/2006">
              <mc:Choice xmlns:v="urn:schemas-microsoft-com:vml" Requires="v">
                <p:oleObj spid="_x0000_s67594" name="Equation" r:id="rId3" imgW="1371600" imgH="1041400" progId="Equation.DSMT4">
                  <p:embed/>
                </p:oleObj>
              </mc:Choice>
              <mc:Fallback>
                <p:oleObj name="Equation" r:id="rId3" imgW="1371600" imgH="10414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650" y="3657600"/>
                        <a:ext cx="2962275"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44" name="Object 3"/>
          <p:cNvGraphicFramePr>
            <a:graphicFrameLocks noChangeAspect="1"/>
          </p:cNvGraphicFramePr>
          <p:nvPr/>
        </p:nvGraphicFramePr>
        <p:xfrm>
          <a:off x="3494088" y="1346200"/>
          <a:ext cx="520700" cy="952500"/>
        </p:xfrm>
        <a:graphic>
          <a:graphicData uri="http://schemas.openxmlformats.org/presentationml/2006/ole">
            <mc:AlternateContent xmlns:mc="http://schemas.openxmlformats.org/markup-compatibility/2006">
              <mc:Choice xmlns:v="urn:schemas-microsoft-com:vml" Requires="v">
                <p:oleObj spid="_x0000_s67595" name="Equation" r:id="rId5" imgW="215713" imgH="393359" progId="Equation.DSMT4">
                  <p:embed/>
                </p:oleObj>
              </mc:Choice>
              <mc:Fallback>
                <p:oleObj name="Equation" r:id="rId5" imgW="215713" imgH="39335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088" y="1346200"/>
                        <a:ext cx="5207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5" name="Text Box 4"/>
          <p:cNvSpPr txBox="1">
            <a:spLocks noChangeArrowheads="1"/>
          </p:cNvSpPr>
          <p:nvPr/>
        </p:nvSpPr>
        <p:spPr bwMode="auto">
          <a:xfrm>
            <a:off x="439738" y="746125"/>
            <a:ext cx="6629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3300"/>
                </a:solidFill>
              </a:rPr>
              <a:t>IMPLICIT DIFFERENTIATION</a:t>
            </a:r>
          </a:p>
        </p:txBody>
      </p:sp>
      <p:sp>
        <p:nvSpPr>
          <p:cNvPr id="112646" name="Text Box 5"/>
          <p:cNvSpPr txBox="1">
            <a:spLocks noChangeArrowheads="1"/>
          </p:cNvSpPr>
          <p:nvPr/>
        </p:nvSpPr>
        <p:spPr bwMode="auto">
          <a:xfrm>
            <a:off x="6904038" y="71437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800000"/>
                </a:solidFill>
              </a:rPr>
              <a:t>Example 1</a:t>
            </a:r>
          </a:p>
        </p:txBody>
      </p:sp>
    </p:spTree>
    <p:extLst>
      <p:ext uri="{BB962C8B-B14F-4D97-AF65-F5344CB8AC3E}">
        <p14:creationId xmlns:p14="http://schemas.microsoft.com/office/powerpoint/2010/main" val="579238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4806"/>
                                        </p:tgtEl>
                                        <p:attrNameLst>
                                          <p:attrName>style.visibility</p:attrName>
                                        </p:attrNameLst>
                                      </p:cBhvr>
                                      <p:to>
                                        <p:strVal val="visible"/>
                                      </p:to>
                                    </p:set>
                                    <p:animEffect transition="in" filter="blinds(horizontal)">
                                      <p:cBhvr>
                                        <p:cTn id="7" dur="500"/>
                                        <p:tgtEl>
                                          <p:spTgt spid="844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idx="1"/>
          </p:nvPr>
        </p:nvSpPr>
        <p:spPr>
          <a:xfrm>
            <a:off x="149225" y="1700213"/>
            <a:ext cx="8547100" cy="5829300"/>
          </a:xfrm>
        </p:spPr>
        <p:txBody>
          <a:bodyPr/>
          <a:lstStyle/>
          <a:p>
            <a:pPr eaLnBrk="1" hangingPunct="1">
              <a:buFontTx/>
              <a:buNone/>
            </a:pPr>
            <a:r>
              <a:rPr lang="en-US" altLang="en-US" sz="2400" smtClean="0">
                <a:latin typeface="Times New Roman" panose="02020603050405020304" pitchFamily="18" charset="0"/>
                <a:cs typeface="Times New Roman" panose="02020603050405020304" pitchFamily="18" charset="0"/>
              </a:rPr>
              <a:t>Remembering that </a:t>
            </a:r>
            <a:r>
              <a:rPr lang="en-US" altLang="en-US" sz="2400" i="1" smtClean="0">
                <a:latin typeface="Times New Roman" panose="02020603050405020304" pitchFamily="18" charset="0"/>
                <a:cs typeface="Times New Roman" panose="02020603050405020304" pitchFamily="18" charset="0"/>
              </a:rPr>
              <a:t>y</a:t>
            </a:r>
            <a:r>
              <a:rPr lang="en-US" altLang="en-US" sz="2400" smtClean="0">
                <a:latin typeface="Times New Roman" panose="02020603050405020304" pitchFamily="18" charset="0"/>
                <a:cs typeface="Times New Roman" panose="02020603050405020304" pitchFamily="18" charset="0"/>
              </a:rPr>
              <a:t> is a function of </a:t>
            </a:r>
            <a:r>
              <a:rPr lang="en-US" altLang="en-US" sz="2400" i="1" smtClean="0">
                <a:latin typeface="Times New Roman" panose="02020603050405020304" pitchFamily="18" charset="0"/>
                <a:cs typeface="Times New Roman" panose="02020603050405020304" pitchFamily="18" charset="0"/>
              </a:rPr>
              <a:t>x</a:t>
            </a:r>
            <a:r>
              <a:rPr lang="en-US" altLang="en-US" sz="2400" smtClean="0">
                <a:latin typeface="Times New Roman" panose="02020603050405020304" pitchFamily="18" charset="0"/>
                <a:cs typeface="Times New Roman" panose="02020603050405020304" pitchFamily="18" charset="0"/>
              </a:rPr>
              <a:t> and using the Chain Rule, we have:</a:t>
            </a:r>
          </a:p>
          <a:p>
            <a:pPr eaLnBrk="1" hangingPunct="1">
              <a:buFontTx/>
              <a:buNone/>
            </a:pPr>
            <a:endParaRPr lang="en-US" altLang="en-US" sz="2400" smtClean="0">
              <a:latin typeface="Times New Roman" panose="02020603050405020304" pitchFamily="18" charset="0"/>
              <a:cs typeface="Times New Roman" panose="02020603050405020304" pitchFamily="18" charset="0"/>
            </a:endParaRPr>
          </a:p>
          <a:p>
            <a:pPr eaLnBrk="1" hangingPunct="1">
              <a:buFontTx/>
              <a:buNone/>
            </a:pPr>
            <a:endParaRPr lang="en-US" altLang="en-US" sz="2400" smtClean="0">
              <a:latin typeface="Times New Roman" panose="02020603050405020304" pitchFamily="18" charset="0"/>
              <a:cs typeface="Times New Roman" panose="02020603050405020304" pitchFamily="18" charset="0"/>
            </a:endParaRPr>
          </a:p>
          <a:p>
            <a:pPr eaLnBrk="1" hangingPunct="1">
              <a:buFontTx/>
              <a:buNone/>
            </a:pPr>
            <a:endParaRPr lang="en-US" altLang="en-US" sz="2400" smtClean="0">
              <a:latin typeface="Times New Roman" panose="02020603050405020304" pitchFamily="18" charset="0"/>
              <a:cs typeface="Times New Roman" panose="02020603050405020304" pitchFamily="18" charset="0"/>
            </a:endParaRPr>
          </a:p>
          <a:p>
            <a:pPr eaLnBrk="1" hangingPunct="1">
              <a:buFontTx/>
              <a:buNone/>
            </a:pPr>
            <a:endParaRPr lang="en-US" altLang="en-US" sz="2400" smtClean="0">
              <a:latin typeface="Times New Roman" panose="02020603050405020304" pitchFamily="18" charset="0"/>
              <a:cs typeface="Times New Roman" panose="02020603050405020304" pitchFamily="18" charset="0"/>
            </a:endParaRPr>
          </a:p>
          <a:p>
            <a:pPr eaLnBrk="1" hangingPunct="1">
              <a:buFontTx/>
              <a:buNone/>
            </a:pPr>
            <a:endParaRPr lang="en-US" altLang="en-US" sz="2400" smtClean="0">
              <a:latin typeface="Times New Roman" panose="02020603050405020304" pitchFamily="18" charset="0"/>
              <a:cs typeface="Times New Roman" panose="02020603050405020304" pitchFamily="18" charset="0"/>
            </a:endParaRPr>
          </a:p>
          <a:p>
            <a:pPr eaLnBrk="1" hangingPunct="1">
              <a:buFontTx/>
              <a:buNone/>
            </a:pPr>
            <a:endParaRPr lang="en-US" altLang="en-US" sz="2400" smtClean="0">
              <a:latin typeface="Times New Roman" panose="02020603050405020304" pitchFamily="18" charset="0"/>
              <a:cs typeface="Times New Roman" panose="02020603050405020304" pitchFamily="18" charset="0"/>
            </a:endParaRPr>
          </a:p>
          <a:p>
            <a:pPr eaLnBrk="1" hangingPunct="1">
              <a:buFontTx/>
              <a:buNone/>
            </a:pPr>
            <a:r>
              <a:rPr lang="en-US" altLang="en-US" sz="2400" smtClean="0">
                <a:latin typeface="Times New Roman" panose="02020603050405020304" pitchFamily="18" charset="0"/>
                <a:cs typeface="Times New Roman" panose="02020603050405020304" pitchFamily="18" charset="0"/>
              </a:rPr>
              <a:t>Then, we solve this equation for          :</a:t>
            </a:r>
          </a:p>
        </p:txBody>
      </p:sp>
      <p:graphicFrame>
        <p:nvGraphicFramePr>
          <p:cNvPr id="113667" name="Object 3"/>
          <p:cNvGraphicFramePr>
            <a:graphicFrameLocks noChangeAspect="1"/>
          </p:cNvGraphicFramePr>
          <p:nvPr/>
        </p:nvGraphicFramePr>
        <p:xfrm>
          <a:off x="1773238" y="2393950"/>
          <a:ext cx="4657725" cy="2166938"/>
        </p:xfrm>
        <a:graphic>
          <a:graphicData uri="http://schemas.openxmlformats.org/presentationml/2006/ole">
            <mc:AlternateContent xmlns:mc="http://schemas.openxmlformats.org/markup-compatibility/2006">
              <mc:Choice xmlns:v="urn:schemas-microsoft-com:vml" Requires="v">
                <p:oleObj spid="_x0000_s68622" name="Equation" r:id="rId3" imgW="1803400" imgH="838200" progId="Equation.DSMT4">
                  <p:embed/>
                </p:oleObj>
              </mc:Choice>
              <mc:Fallback>
                <p:oleObj name="Equation" r:id="rId3" imgW="1803400" imgH="83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238" y="2393950"/>
                        <a:ext cx="4657725" cy="216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13668" name="Object 4"/>
          <p:cNvGraphicFramePr>
            <a:graphicFrameLocks noChangeAspect="1"/>
          </p:cNvGraphicFramePr>
          <p:nvPr/>
        </p:nvGraphicFramePr>
        <p:xfrm>
          <a:off x="4300538" y="4937125"/>
          <a:ext cx="542925" cy="990600"/>
        </p:xfrm>
        <a:graphic>
          <a:graphicData uri="http://schemas.openxmlformats.org/presentationml/2006/ole">
            <mc:AlternateContent xmlns:mc="http://schemas.openxmlformats.org/markup-compatibility/2006">
              <mc:Choice xmlns:v="urn:schemas-microsoft-com:vml" Requires="v">
                <p:oleObj spid="_x0000_s68623" name="Equation" r:id="rId5" imgW="215900" imgH="393700" progId="Equation.DSMT4">
                  <p:embed/>
                </p:oleObj>
              </mc:Choice>
              <mc:Fallback>
                <p:oleObj name="Equation" r:id="rId5" imgW="2159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0538" y="4937125"/>
                        <a:ext cx="54292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13669" name="Object 5"/>
          <p:cNvGraphicFramePr>
            <a:graphicFrameLocks noChangeAspect="1"/>
          </p:cNvGraphicFramePr>
          <p:nvPr/>
        </p:nvGraphicFramePr>
        <p:xfrm>
          <a:off x="5897563" y="4833938"/>
          <a:ext cx="1524000" cy="1093787"/>
        </p:xfrm>
        <a:graphic>
          <a:graphicData uri="http://schemas.openxmlformats.org/presentationml/2006/ole">
            <mc:AlternateContent xmlns:mc="http://schemas.openxmlformats.org/markup-compatibility/2006">
              <mc:Choice xmlns:v="urn:schemas-microsoft-com:vml" Requires="v">
                <p:oleObj spid="_x0000_s68624" name="Equation" r:id="rId7" imgW="583947" imgH="418918" progId="Equation.DSMT4">
                  <p:embed/>
                </p:oleObj>
              </mc:Choice>
              <mc:Fallback>
                <p:oleObj name="Equation" r:id="rId7" imgW="583947" imgH="41891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97563" y="4833938"/>
                        <a:ext cx="1524000" cy="109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3670" name="Text Box 6"/>
          <p:cNvSpPr txBox="1">
            <a:spLocks noChangeArrowheads="1"/>
          </p:cNvSpPr>
          <p:nvPr/>
        </p:nvSpPr>
        <p:spPr bwMode="auto">
          <a:xfrm>
            <a:off x="1295400" y="700088"/>
            <a:ext cx="6629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3300"/>
                </a:solidFill>
                <a:latin typeface="Times New Roman" panose="02020603050405020304" pitchFamily="18" charset="0"/>
                <a:cs typeface="Times New Roman" panose="02020603050405020304" pitchFamily="18" charset="0"/>
              </a:rPr>
              <a:t>IMPLICIT DIFFERENTIATION</a:t>
            </a:r>
          </a:p>
        </p:txBody>
      </p:sp>
      <p:sp>
        <p:nvSpPr>
          <p:cNvPr id="113671" name="Text Box 7"/>
          <p:cNvSpPr txBox="1">
            <a:spLocks noChangeArrowheads="1"/>
          </p:cNvSpPr>
          <p:nvPr/>
        </p:nvSpPr>
        <p:spPr bwMode="auto">
          <a:xfrm>
            <a:off x="6515100" y="700088"/>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800000"/>
                </a:solidFill>
                <a:latin typeface="Times New Roman" panose="02020603050405020304" pitchFamily="18" charset="0"/>
                <a:cs typeface="Times New Roman" panose="02020603050405020304" pitchFamily="18" charset="0"/>
              </a:rPr>
              <a:t>Example 1 a</a:t>
            </a:r>
          </a:p>
        </p:txBody>
      </p:sp>
    </p:spTree>
    <p:extLst>
      <p:ext uri="{BB962C8B-B14F-4D97-AF65-F5344CB8AC3E}">
        <p14:creationId xmlns:p14="http://schemas.microsoft.com/office/powerpoint/2010/main" val="7138034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idx="1"/>
          </p:nvPr>
        </p:nvSpPr>
        <p:spPr>
          <a:xfrm>
            <a:off x="228600" y="1874838"/>
            <a:ext cx="8534400" cy="3630612"/>
          </a:xfrm>
        </p:spPr>
        <p:txBody>
          <a:bodyPr/>
          <a:lstStyle/>
          <a:p>
            <a:pPr eaLnBrk="1" hangingPunct="1">
              <a:buFontTx/>
              <a:buNone/>
            </a:pPr>
            <a:r>
              <a:rPr lang="en-US" altLang="en-US" sz="2600" smtClean="0">
                <a:latin typeface="Times New Roman" panose="02020603050405020304" pitchFamily="18" charset="0"/>
                <a:cs typeface="Times New Roman" panose="02020603050405020304" pitchFamily="18" charset="0"/>
              </a:rPr>
              <a:t>At the point (3, 4) we have </a:t>
            </a:r>
            <a:r>
              <a:rPr lang="en-US" altLang="en-US" sz="2600" i="1" smtClean="0">
                <a:latin typeface="Times New Roman" panose="02020603050405020304" pitchFamily="18" charset="0"/>
                <a:cs typeface="Times New Roman" panose="02020603050405020304" pitchFamily="18" charset="0"/>
              </a:rPr>
              <a:t>x</a:t>
            </a:r>
            <a:r>
              <a:rPr lang="en-US" altLang="en-US" sz="2600" smtClean="0">
                <a:latin typeface="Times New Roman" panose="02020603050405020304" pitchFamily="18" charset="0"/>
                <a:cs typeface="Times New Roman" panose="02020603050405020304" pitchFamily="18" charset="0"/>
              </a:rPr>
              <a:t> = 3 and </a:t>
            </a:r>
            <a:r>
              <a:rPr lang="en-US" altLang="en-US" sz="2600" i="1" smtClean="0">
                <a:latin typeface="Times New Roman" panose="02020603050405020304" pitchFamily="18" charset="0"/>
                <a:cs typeface="Times New Roman" panose="02020603050405020304" pitchFamily="18" charset="0"/>
              </a:rPr>
              <a:t>y</a:t>
            </a:r>
            <a:r>
              <a:rPr lang="en-US" altLang="en-US" sz="2600" smtClean="0">
                <a:latin typeface="Times New Roman" panose="02020603050405020304" pitchFamily="18" charset="0"/>
                <a:cs typeface="Times New Roman" panose="02020603050405020304" pitchFamily="18" charset="0"/>
              </a:rPr>
              <a:t> = 4. </a:t>
            </a:r>
            <a:br>
              <a:rPr lang="en-US" altLang="en-US" sz="2600" smtClean="0">
                <a:latin typeface="Times New Roman" panose="02020603050405020304" pitchFamily="18" charset="0"/>
                <a:cs typeface="Times New Roman" panose="02020603050405020304" pitchFamily="18" charset="0"/>
              </a:rPr>
            </a:br>
            <a:endParaRPr lang="en-US" altLang="en-US" sz="2600" smtClean="0">
              <a:latin typeface="Times New Roman" panose="02020603050405020304" pitchFamily="18" charset="0"/>
              <a:cs typeface="Times New Roman" panose="02020603050405020304" pitchFamily="18" charset="0"/>
            </a:endParaRPr>
          </a:p>
          <a:p>
            <a:pPr eaLnBrk="1" hangingPunct="1">
              <a:buFontTx/>
              <a:buNone/>
            </a:pPr>
            <a:r>
              <a:rPr lang="en-US" altLang="en-US" sz="2600" smtClean="0">
                <a:latin typeface="Times New Roman" panose="02020603050405020304" pitchFamily="18" charset="0"/>
                <a:cs typeface="Times New Roman" panose="02020603050405020304" pitchFamily="18" charset="0"/>
              </a:rPr>
              <a:t>So,</a:t>
            </a:r>
          </a:p>
          <a:p>
            <a:pPr marL="457200" lvl="1" indent="0" eaLnBrk="1" hangingPunct="1">
              <a:buFont typeface="Wingdings 3" panose="05040102010807070707" pitchFamily="18" charset="2"/>
              <a:buNone/>
            </a:pPr>
            <a:endParaRPr lang="en-US" altLang="en-US" sz="2600" smtClean="0">
              <a:latin typeface="Times New Roman" panose="02020603050405020304" pitchFamily="18" charset="0"/>
              <a:cs typeface="Times New Roman" panose="02020603050405020304" pitchFamily="18" charset="0"/>
            </a:endParaRPr>
          </a:p>
          <a:p>
            <a:pPr marL="457200" lvl="1" indent="0" eaLnBrk="1" hangingPunct="1">
              <a:buFont typeface="Wingdings 3" panose="05040102010807070707" pitchFamily="18" charset="2"/>
              <a:buNone/>
            </a:pPr>
            <a:r>
              <a:rPr lang="en-US" altLang="en-US" sz="2600" smtClean="0">
                <a:latin typeface="Times New Roman" panose="02020603050405020304" pitchFamily="18" charset="0"/>
                <a:cs typeface="Times New Roman" panose="02020603050405020304" pitchFamily="18" charset="0"/>
              </a:rPr>
              <a:t>Thus, an equation of the tangent to the circle at </a:t>
            </a:r>
            <a:r>
              <a:rPr lang="en-US" altLang="en-US" sz="2600" smtClean="0">
                <a:solidFill>
                  <a:srgbClr val="FF3300"/>
                </a:solidFill>
                <a:latin typeface="Times New Roman" panose="02020603050405020304" pitchFamily="18" charset="0"/>
                <a:cs typeface="Times New Roman" panose="02020603050405020304" pitchFamily="18" charset="0"/>
              </a:rPr>
              <a:t>(3, 4) </a:t>
            </a:r>
            <a:r>
              <a:rPr lang="en-US" altLang="en-US" sz="2600" smtClean="0">
                <a:latin typeface="Times New Roman" panose="02020603050405020304" pitchFamily="18" charset="0"/>
                <a:cs typeface="Times New Roman" panose="02020603050405020304" pitchFamily="18" charset="0"/>
              </a:rPr>
              <a:t/>
            </a:r>
            <a:br>
              <a:rPr lang="en-US" altLang="en-US" sz="2600" smtClean="0">
                <a:latin typeface="Times New Roman" panose="02020603050405020304" pitchFamily="18" charset="0"/>
                <a:cs typeface="Times New Roman" panose="02020603050405020304" pitchFamily="18" charset="0"/>
              </a:rPr>
            </a:br>
            <a:r>
              <a:rPr lang="en-US" altLang="en-US" sz="2600" smtClean="0">
                <a:latin typeface="Times New Roman" panose="02020603050405020304" pitchFamily="18" charset="0"/>
                <a:cs typeface="Times New Roman" panose="02020603050405020304" pitchFamily="18" charset="0"/>
              </a:rPr>
              <a:t>is: </a:t>
            </a:r>
            <a:r>
              <a:rPr lang="en-US" altLang="en-US" sz="2600" i="1" smtClean="0">
                <a:solidFill>
                  <a:srgbClr val="FF3300"/>
                </a:solidFill>
                <a:latin typeface="Times New Roman" panose="02020603050405020304" pitchFamily="18" charset="0"/>
                <a:cs typeface="Times New Roman" panose="02020603050405020304" pitchFamily="18" charset="0"/>
              </a:rPr>
              <a:t>y</a:t>
            </a:r>
            <a:r>
              <a:rPr lang="en-US" altLang="en-US" sz="2600" smtClean="0">
                <a:solidFill>
                  <a:srgbClr val="FF3300"/>
                </a:solidFill>
                <a:latin typeface="Times New Roman" panose="02020603050405020304" pitchFamily="18" charset="0"/>
                <a:cs typeface="Times New Roman" panose="02020603050405020304" pitchFamily="18" charset="0"/>
              </a:rPr>
              <a:t> – 4 = – ¾(</a:t>
            </a:r>
            <a:r>
              <a:rPr lang="en-US" altLang="en-US" sz="2600" i="1" smtClean="0">
                <a:solidFill>
                  <a:srgbClr val="FF3300"/>
                </a:solidFill>
                <a:latin typeface="Times New Roman" panose="02020603050405020304" pitchFamily="18" charset="0"/>
                <a:cs typeface="Times New Roman" panose="02020603050405020304" pitchFamily="18" charset="0"/>
              </a:rPr>
              <a:t>x</a:t>
            </a:r>
            <a:r>
              <a:rPr lang="en-US" altLang="en-US" sz="2600" smtClean="0">
                <a:solidFill>
                  <a:srgbClr val="FF3300"/>
                </a:solidFill>
                <a:latin typeface="Times New Roman" panose="02020603050405020304" pitchFamily="18" charset="0"/>
                <a:cs typeface="Times New Roman" panose="02020603050405020304" pitchFamily="18" charset="0"/>
              </a:rPr>
              <a:t> – 3) </a:t>
            </a:r>
            <a:r>
              <a:rPr lang="en-US" altLang="en-US" sz="2600" smtClean="0">
                <a:latin typeface="Times New Roman" panose="02020603050405020304" pitchFamily="18" charset="0"/>
                <a:cs typeface="Times New Roman" panose="02020603050405020304" pitchFamily="18" charset="0"/>
              </a:rPr>
              <a:t>or </a:t>
            </a:r>
            <a:r>
              <a:rPr lang="en-US" altLang="en-US" sz="2600" smtClean="0">
                <a:solidFill>
                  <a:srgbClr val="FF3300"/>
                </a:solidFill>
                <a:latin typeface="Times New Roman" panose="02020603050405020304" pitchFamily="18" charset="0"/>
                <a:cs typeface="Times New Roman" panose="02020603050405020304" pitchFamily="18" charset="0"/>
              </a:rPr>
              <a:t>3</a:t>
            </a:r>
            <a:r>
              <a:rPr lang="en-US" altLang="en-US" sz="2600" i="1" smtClean="0">
                <a:solidFill>
                  <a:srgbClr val="FF3300"/>
                </a:solidFill>
                <a:latin typeface="Times New Roman" panose="02020603050405020304" pitchFamily="18" charset="0"/>
                <a:cs typeface="Times New Roman" panose="02020603050405020304" pitchFamily="18" charset="0"/>
              </a:rPr>
              <a:t>x</a:t>
            </a:r>
            <a:r>
              <a:rPr lang="en-US" altLang="en-US" sz="2600" smtClean="0">
                <a:solidFill>
                  <a:srgbClr val="FF3300"/>
                </a:solidFill>
                <a:latin typeface="Times New Roman" panose="02020603050405020304" pitchFamily="18" charset="0"/>
                <a:cs typeface="Times New Roman" panose="02020603050405020304" pitchFamily="18" charset="0"/>
              </a:rPr>
              <a:t> + 4</a:t>
            </a:r>
            <a:r>
              <a:rPr lang="en-US" altLang="en-US" sz="2600" i="1" smtClean="0">
                <a:solidFill>
                  <a:srgbClr val="FF3300"/>
                </a:solidFill>
                <a:latin typeface="Times New Roman" panose="02020603050405020304" pitchFamily="18" charset="0"/>
                <a:cs typeface="Times New Roman" panose="02020603050405020304" pitchFamily="18" charset="0"/>
              </a:rPr>
              <a:t>y</a:t>
            </a:r>
            <a:r>
              <a:rPr lang="en-US" altLang="en-US" sz="2600" smtClean="0">
                <a:solidFill>
                  <a:srgbClr val="FF3300"/>
                </a:solidFill>
                <a:latin typeface="Times New Roman" panose="02020603050405020304" pitchFamily="18" charset="0"/>
                <a:cs typeface="Times New Roman" panose="02020603050405020304" pitchFamily="18" charset="0"/>
              </a:rPr>
              <a:t> = 25</a:t>
            </a:r>
            <a:r>
              <a:rPr lang="en-US" altLang="en-US" sz="2600" smtClean="0">
                <a:latin typeface="Times New Roman" panose="02020603050405020304" pitchFamily="18" charset="0"/>
                <a:cs typeface="Times New Roman" panose="02020603050405020304" pitchFamily="18" charset="0"/>
              </a:rPr>
              <a:t>.</a:t>
            </a:r>
          </a:p>
        </p:txBody>
      </p:sp>
      <p:graphicFrame>
        <p:nvGraphicFramePr>
          <p:cNvPr id="114691" name="Object 3"/>
          <p:cNvGraphicFramePr>
            <a:graphicFrameLocks noChangeAspect="1"/>
          </p:cNvGraphicFramePr>
          <p:nvPr/>
        </p:nvGraphicFramePr>
        <p:xfrm>
          <a:off x="777875" y="2579688"/>
          <a:ext cx="1524000" cy="1025525"/>
        </p:xfrm>
        <a:graphic>
          <a:graphicData uri="http://schemas.openxmlformats.org/presentationml/2006/ole">
            <mc:AlternateContent xmlns:mc="http://schemas.openxmlformats.org/markup-compatibility/2006">
              <mc:Choice xmlns:v="urn:schemas-microsoft-com:vml" Requires="v">
                <p:oleObj spid="_x0000_s69638" name="Equation" r:id="rId3" imgW="583947" imgH="393529" progId="Equation.DSMT4">
                  <p:embed/>
                </p:oleObj>
              </mc:Choice>
              <mc:Fallback>
                <p:oleObj name="Equation" r:id="rId3" imgW="583947"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 y="2579688"/>
                        <a:ext cx="152400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4692" name="Text Box 4"/>
          <p:cNvSpPr txBox="1">
            <a:spLocks noChangeArrowheads="1"/>
          </p:cNvSpPr>
          <p:nvPr/>
        </p:nvSpPr>
        <p:spPr bwMode="auto">
          <a:xfrm>
            <a:off x="1371600" y="679450"/>
            <a:ext cx="6629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E45C00"/>
                </a:solidFill>
                <a:latin typeface="Times New Roman" panose="02020603050405020304" pitchFamily="18" charset="0"/>
                <a:cs typeface="Times New Roman" panose="02020603050405020304" pitchFamily="18" charset="0"/>
              </a:rPr>
              <a:t>IMPLICIT</a:t>
            </a:r>
            <a:r>
              <a:rPr lang="en-US" altLang="en-US" sz="2600" b="1">
                <a:solidFill>
                  <a:srgbClr val="E45C00"/>
                </a:solidFill>
                <a:latin typeface="Times New Roman" panose="02020603050405020304" pitchFamily="18" charset="0"/>
                <a:cs typeface="Times New Roman" panose="02020603050405020304" pitchFamily="18" charset="0"/>
              </a:rPr>
              <a:t> DIFFERENTIATION</a:t>
            </a:r>
          </a:p>
        </p:txBody>
      </p:sp>
      <p:sp>
        <p:nvSpPr>
          <p:cNvPr id="114693" name="Text Box 5"/>
          <p:cNvSpPr txBox="1">
            <a:spLocks noChangeArrowheads="1"/>
          </p:cNvSpPr>
          <p:nvPr/>
        </p:nvSpPr>
        <p:spPr bwMode="auto">
          <a:xfrm>
            <a:off x="223838" y="1382713"/>
            <a:ext cx="3276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600" b="1">
                <a:solidFill>
                  <a:srgbClr val="800000"/>
                </a:solidFill>
                <a:latin typeface="Times New Roman" panose="02020603050405020304" pitchFamily="18" charset="0"/>
                <a:cs typeface="Times New Roman" panose="02020603050405020304" pitchFamily="18" charset="0"/>
              </a:rPr>
              <a:t>E. g. 1 </a:t>
            </a:r>
            <a:r>
              <a:rPr lang="en-US" altLang="en-US" sz="2200" b="1">
                <a:solidFill>
                  <a:srgbClr val="800000"/>
                </a:solidFill>
                <a:latin typeface="Times New Roman" panose="02020603050405020304" pitchFamily="18" charset="0"/>
                <a:cs typeface="Times New Roman" panose="02020603050405020304" pitchFamily="18" charset="0"/>
              </a:rPr>
              <a:t>b—Solution</a:t>
            </a:r>
            <a:r>
              <a:rPr lang="en-US" altLang="en-US" sz="2600" b="1">
                <a:solidFill>
                  <a:srgbClr val="800000"/>
                </a:solidFill>
                <a:latin typeface="Times New Roman" panose="02020603050405020304" pitchFamily="18" charset="0"/>
                <a:cs typeface="Times New Roman" panose="02020603050405020304" pitchFamily="18" charset="0"/>
              </a:rPr>
              <a:t> 1</a:t>
            </a:r>
          </a:p>
        </p:txBody>
      </p:sp>
    </p:spTree>
    <p:extLst>
      <p:ext uri="{BB962C8B-B14F-4D97-AF65-F5344CB8AC3E}">
        <p14:creationId xmlns:p14="http://schemas.microsoft.com/office/powerpoint/2010/main" val="19792629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p:cNvSpPr>
          <p:nvPr>
            <p:ph idx="1"/>
          </p:nvPr>
        </p:nvSpPr>
        <p:spPr>
          <a:xfrm>
            <a:off x="493713" y="2422525"/>
            <a:ext cx="8534400" cy="3540125"/>
          </a:xfrm>
        </p:spPr>
        <p:txBody>
          <a:bodyPr/>
          <a:lstStyle/>
          <a:p>
            <a:pPr eaLnBrk="1" hangingPunct="1">
              <a:lnSpc>
                <a:spcPct val="125000"/>
              </a:lnSpc>
              <a:spcBef>
                <a:spcPct val="25000"/>
              </a:spcBef>
              <a:spcAft>
                <a:spcPct val="25000"/>
              </a:spcAft>
              <a:buFontTx/>
              <a:buNone/>
            </a:pPr>
            <a:r>
              <a:rPr lang="en-US" altLang="en-US" sz="2800" smtClean="0">
                <a:solidFill>
                  <a:srgbClr val="0000FF"/>
                </a:solidFill>
              </a:rPr>
              <a:t>Find </a:t>
            </a:r>
            <a:r>
              <a:rPr lang="en-US" altLang="en-US" sz="2800" i="1" smtClean="0">
                <a:solidFill>
                  <a:srgbClr val="FF3300"/>
                </a:solidFill>
              </a:rPr>
              <a:t>y</a:t>
            </a:r>
            <a:r>
              <a:rPr lang="ja-JP" altLang="en-US" sz="2800" i="1" smtClean="0">
                <a:solidFill>
                  <a:srgbClr val="FF3300"/>
                </a:solidFill>
              </a:rPr>
              <a:t>”</a:t>
            </a:r>
            <a:r>
              <a:rPr lang="en-US" altLang="ja-JP" sz="2800" smtClean="0">
                <a:solidFill>
                  <a:srgbClr val="FF3300"/>
                </a:solidFill>
              </a:rPr>
              <a:t> </a:t>
            </a:r>
            <a:r>
              <a:rPr lang="en-US" altLang="ja-JP" sz="2800" smtClean="0">
                <a:solidFill>
                  <a:srgbClr val="0000FF"/>
                </a:solidFill>
              </a:rPr>
              <a:t>if </a:t>
            </a:r>
            <a:r>
              <a:rPr lang="en-US" altLang="ja-JP" sz="2800" i="1" smtClean="0">
                <a:solidFill>
                  <a:srgbClr val="FF3300"/>
                </a:solidFill>
              </a:rPr>
              <a:t>x</a:t>
            </a:r>
            <a:r>
              <a:rPr lang="en-US" altLang="ja-JP" sz="2800" baseline="30000" smtClean="0">
                <a:solidFill>
                  <a:srgbClr val="FF3300"/>
                </a:solidFill>
              </a:rPr>
              <a:t>4</a:t>
            </a:r>
            <a:r>
              <a:rPr lang="en-US" altLang="ja-JP" sz="2800" smtClean="0">
                <a:solidFill>
                  <a:srgbClr val="FF3300"/>
                </a:solidFill>
              </a:rPr>
              <a:t> + </a:t>
            </a:r>
            <a:r>
              <a:rPr lang="en-US" altLang="ja-JP" sz="2800" i="1" smtClean="0">
                <a:solidFill>
                  <a:srgbClr val="FF3300"/>
                </a:solidFill>
              </a:rPr>
              <a:t>y</a:t>
            </a:r>
            <a:r>
              <a:rPr lang="en-US" altLang="ja-JP" sz="2800" baseline="30000" smtClean="0">
                <a:solidFill>
                  <a:srgbClr val="FF3300"/>
                </a:solidFill>
              </a:rPr>
              <a:t>4</a:t>
            </a:r>
            <a:r>
              <a:rPr lang="en-US" altLang="ja-JP" sz="2800" smtClean="0">
                <a:solidFill>
                  <a:srgbClr val="FF3300"/>
                </a:solidFill>
              </a:rPr>
              <a:t> = 16</a:t>
            </a:r>
            <a:r>
              <a:rPr lang="en-US" altLang="ja-JP" sz="2800" smtClean="0">
                <a:solidFill>
                  <a:srgbClr val="0000FF"/>
                </a:solidFill>
              </a:rPr>
              <a:t>.</a:t>
            </a:r>
          </a:p>
          <a:p>
            <a:pPr eaLnBrk="1" hangingPunct="1">
              <a:lnSpc>
                <a:spcPct val="125000"/>
              </a:lnSpc>
              <a:spcBef>
                <a:spcPct val="25000"/>
              </a:spcBef>
              <a:spcAft>
                <a:spcPct val="25000"/>
              </a:spcAft>
              <a:buFontTx/>
              <a:buNone/>
            </a:pPr>
            <a:r>
              <a:rPr lang="en-US" altLang="en-US" sz="2800" smtClean="0">
                <a:solidFill>
                  <a:srgbClr val="0000FF"/>
                </a:solidFill>
              </a:rPr>
              <a:t>Differentiating the equation implicitly with respect to </a:t>
            </a:r>
            <a:r>
              <a:rPr lang="en-US" altLang="en-US" sz="2800" i="1" smtClean="0">
                <a:solidFill>
                  <a:srgbClr val="0000FF"/>
                </a:solidFill>
              </a:rPr>
              <a:t>x</a:t>
            </a:r>
            <a:r>
              <a:rPr lang="en-US" altLang="en-US" sz="2800" smtClean="0">
                <a:solidFill>
                  <a:srgbClr val="0000FF"/>
                </a:solidFill>
              </a:rPr>
              <a:t>, we get </a:t>
            </a:r>
            <a:r>
              <a:rPr lang="en-US" altLang="en-US" sz="2800" smtClean="0">
                <a:solidFill>
                  <a:srgbClr val="FF3300"/>
                </a:solidFill>
              </a:rPr>
              <a:t>4</a:t>
            </a:r>
            <a:r>
              <a:rPr lang="en-US" altLang="en-US" sz="2800" i="1" smtClean="0">
                <a:solidFill>
                  <a:srgbClr val="FF3300"/>
                </a:solidFill>
              </a:rPr>
              <a:t>x</a:t>
            </a:r>
            <a:r>
              <a:rPr lang="en-US" altLang="en-US" sz="2800" baseline="30000" smtClean="0">
                <a:solidFill>
                  <a:srgbClr val="FF3300"/>
                </a:solidFill>
              </a:rPr>
              <a:t>3</a:t>
            </a:r>
            <a:r>
              <a:rPr lang="en-US" altLang="en-US" sz="2800" smtClean="0">
                <a:solidFill>
                  <a:srgbClr val="FF3300"/>
                </a:solidFill>
              </a:rPr>
              <a:t> + 4</a:t>
            </a:r>
            <a:r>
              <a:rPr lang="en-US" altLang="en-US" sz="2800" i="1" smtClean="0">
                <a:solidFill>
                  <a:srgbClr val="FF3300"/>
                </a:solidFill>
              </a:rPr>
              <a:t>y</a:t>
            </a:r>
            <a:r>
              <a:rPr lang="en-US" altLang="en-US" sz="2800" baseline="30000" smtClean="0">
                <a:solidFill>
                  <a:srgbClr val="FF3300"/>
                </a:solidFill>
              </a:rPr>
              <a:t>3</a:t>
            </a:r>
            <a:r>
              <a:rPr lang="en-US" altLang="en-US" sz="2800" i="1" smtClean="0">
                <a:solidFill>
                  <a:srgbClr val="FF3300"/>
                </a:solidFill>
              </a:rPr>
              <a:t>y</a:t>
            </a:r>
            <a:r>
              <a:rPr lang="ja-JP" altLang="en-US" sz="2800" i="1" smtClean="0">
                <a:solidFill>
                  <a:srgbClr val="FF3300"/>
                </a:solidFill>
              </a:rPr>
              <a:t>’</a:t>
            </a:r>
            <a:r>
              <a:rPr lang="en-US" altLang="ja-JP" sz="2800" smtClean="0">
                <a:solidFill>
                  <a:srgbClr val="FF3300"/>
                </a:solidFill>
              </a:rPr>
              <a:t> = 0</a:t>
            </a:r>
            <a:r>
              <a:rPr lang="en-US" altLang="ja-JP" sz="2800" smtClean="0">
                <a:solidFill>
                  <a:srgbClr val="0000FF"/>
                </a:solidFill>
              </a:rPr>
              <a:t>.</a:t>
            </a:r>
            <a:endParaRPr lang="en-US" altLang="en-US" sz="2800" smtClean="0">
              <a:solidFill>
                <a:srgbClr val="0000FF"/>
              </a:solidFill>
            </a:endParaRPr>
          </a:p>
        </p:txBody>
      </p:sp>
      <p:sp>
        <p:nvSpPr>
          <p:cNvPr id="115715" name="Text Box 3"/>
          <p:cNvSpPr txBox="1">
            <a:spLocks noChangeArrowheads="1"/>
          </p:cNvSpPr>
          <p:nvPr/>
        </p:nvSpPr>
        <p:spPr bwMode="auto">
          <a:xfrm>
            <a:off x="1446213" y="685800"/>
            <a:ext cx="6629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E45C00"/>
                </a:solidFill>
              </a:rPr>
              <a:t>IMPLICIT DIFFERENTIATION</a:t>
            </a:r>
          </a:p>
        </p:txBody>
      </p:sp>
      <p:sp>
        <p:nvSpPr>
          <p:cNvPr id="115716" name="Text Box 4"/>
          <p:cNvSpPr txBox="1">
            <a:spLocks noChangeArrowheads="1"/>
          </p:cNvSpPr>
          <p:nvPr/>
        </p:nvSpPr>
        <p:spPr bwMode="auto">
          <a:xfrm>
            <a:off x="474663" y="196532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800000"/>
                </a:solidFill>
              </a:rPr>
              <a:t>Example 4</a:t>
            </a:r>
          </a:p>
        </p:txBody>
      </p:sp>
    </p:spTree>
    <p:extLst>
      <p:ext uri="{BB962C8B-B14F-4D97-AF65-F5344CB8AC3E}">
        <p14:creationId xmlns:p14="http://schemas.microsoft.com/office/powerpoint/2010/main" val="2310969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0946">
                                            <p:txEl>
                                              <p:pRg st="0" end="0"/>
                                            </p:txEl>
                                          </p:spTgt>
                                        </p:tgtEl>
                                        <p:attrNameLst>
                                          <p:attrName>style.visibility</p:attrName>
                                        </p:attrNameLst>
                                      </p:cBhvr>
                                      <p:to>
                                        <p:strVal val="visible"/>
                                      </p:to>
                                    </p:set>
                                    <p:animEffect transition="in" filter="blinds(horizontal)">
                                      <p:cBhvr>
                                        <p:cTn id="7" dur="500"/>
                                        <p:tgtEl>
                                          <p:spTgt spid="8509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0946">
                                            <p:txEl>
                                              <p:pRg st="1" end="1"/>
                                            </p:txEl>
                                          </p:spTgt>
                                        </p:tgtEl>
                                        <p:attrNameLst>
                                          <p:attrName>style.visibility</p:attrName>
                                        </p:attrNameLst>
                                      </p:cBhvr>
                                      <p:to>
                                        <p:strVal val="visible"/>
                                      </p:to>
                                    </p:set>
                                    <p:animEffect transition="in" filter="blinds(horizontal)">
                                      <p:cBhvr>
                                        <p:cTn id="12" dur="500"/>
                                        <p:tgtEl>
                                          <p:spTgt spid="8509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a:t>Slope of a line</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374" y="1093470"/>
            <a:ext cx="2813685" cy="264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645" y="3909060"/>
            <a:ext cx="2840355" cy="272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6144986" y="4016828"/>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814456" y="3984170"/>
            <a:ext cx="76200" cy="200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434942" y="6008914"/>
            <a:ext cx="76200" cy="489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825321" y="4512128"/>
            <a:ext cx="619080" cy="369332"/>
          </a:xfrm>
          <a:prstGeom prst="rect">
            <a:avLst/>
          </a:prstGeom>
          <a:noFill/>
        </p:spPr>
        <p:txBody>
          <a:bodyPr wrap="none" rtlCol="0">
            <a:spAutoFit/>
          </a:bodyPr>
          <a:lstStyle/>
          <a:p>
            <a:r>
              <a:rPr lang="en-US" dirty="0"/>
              <a:t>f’(x)</a:t>
            </a:r>
          </a:p>
        </p:txBody>
      </p:sp>
      <p:sp>
        <p:nvSpPr>
          <p:cNvPr id="34" name="TextBox 33"/>
          <p:cNvSpPr txBox="1"/>
          <p:nvPr/>
        </p:nvSpPr>
        <p:spPr>
          <a:xfrm>
            <a:off x="6885213" y="1447800"/>
            <a:ext cx="537327" cy="369332"/>
          </a:xfrm>
          <a:prstGeom prst="rect">
            <a:avLst/>
          </a:prstGeom>
          <a:noFill/>
        </p:spPr>
        <p:txBody>
          <a:bodyPr wrap="none" rtlCol="0">
            <a:spAutoFit/>
          </a:bodyPr>
          <a:lstStyle/>
          <a:p>
            <a:r>
              <a:rPr lang="en-US" dirty="0"/>
              <a:t>f(x)</a:t>
            </a:r>
          </a:p>
        </p:txBody>
      </p:sp>
      <p:sp>
        <p:nvSpPr>
          <p:cNvPr id="32" name="TextBox 31"/>
          <p:cNvSpPr txBox="1"/>
          <p:nvPr/>
        </p:nvSpPr>
        <p:spPr>
          <a:xfrm>
            <a:off x="304800" y="1900535"/>
            <a:ext cx="4870244" cy="461665"/>
          </a:xfrm>
          <a:prstGeom prst="rect">
            <a:avLst/>
          </a:prstGeom>
          <a:noFill/>
        </p:spPr>
        <p:txBody>
          <a:bodyPr wrap="none" rtlCol="0">
            <a:spAutoFit/>
          </a:bodyPr>
          <a:lstStyle/>
          <a:p>
            <a:r>
              <a:rPr lang="en-US" sz="2400" dirty="0">
                <a:solidFill>
                  <a:srgbClr val="FF0000"/>
                </a:solidFill>
              </a:rPr>
              <a:t>m</a:t>
            </a:r>
            <a:r>
              <a:rPr lang="en-US" sz="2400" dirty="0"/>
              <a:t> = </a:t>
            </a:r>
            <a:r>
              <a:rPr lang="en-US" sz="2400" dirty="0">
                <a:solidFill>
                  <a:srgbClr val="FF0000"/>
                </a:solidFill>
              </a:rPr>
              <a:t>slope</a:t>
            </a:r>
            <a:r>
              <a:rPr lang="en-US" sz="2400" dirty="0"/>
              <a:t> of the line y = </a:t>
            </a:r>
            <a:r>
              <a:rPr lang="en-US" sz="2400" dirty="0">
                <a:solidFill>
                  <a:srgbClr val="FF0000"/>
                </a:solidFill>
              </a:rPr>
              <a:t>m</a:t>
            </a:r>
            <a:r>
              <a:rPr lang="en-US" sz="2400" dirty="0"/>
              <a:t>x + b </a:t>
            </a:r>
          </a:p>
        </p:txBody>
      </p:sp>
      <p:cxnSp>
        <p:nvCxnSpPr>
          <p:cNvPr id="35" name="Straight Connector 34"/>
          <p:cNvCxnSpPr/>
          <p:nvPr/>
        </p:nvCxnSpPr>
        <p:spPr>
          <a:xfrm flipV="1">
            <a:off x="914400" y="2855051"/>
            <a:ext cx="1600200" cy="1148052"/>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513114" y="3584393"/>
            <a:ext cx="609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111828" y="3160939"/>
            <a:ext cx="0" cy="4343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ight Brace 42"/>
          <p:cNvSpPr/>
          <p:nvPr/>
        </p:nvSpPr>
        <p:spPr>
          <a:xfrm>
            <a:off x="2177144" y="3160939"/>
            <a:ext cx="304800" cy="423454"/>
          </a:xfrm>
          <a:prstGeom prst="rightBrac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2401271" y="3182405"/>
            <a:ext cx="1180131" cy="369332"/>
          </a:xfrm>
          <a:prstGeom prst="rect">
            <a:avLst/>
          </a:prstGeom>
          <a:solidFill>
            <a:srgbClr val="FFFF66"/>
          </a:solidFill>
        </p:spPr>
        <p:txBody>
          <a:bodyPr wrap="none" rtlCol="0">
            <a:spAutoFit/>
          </a:bodyPr>
          <a:lstStyle/>
          <a:p>
            <a:r>
              <a:rPr lang="en-US" dirty="0"/>
              <a:t>f(x) – f(a)</a:t>
            </a:r>
          </a:p>
        </p:txBody>
      </p:sp>
      <p:sp>
        <p:nvSpPr>
          <p:cNvPr id="45" name="Left Brace 44"/>
          <p:cNvSpPr/>
          <p:nvPr/>
        </p:nvSpPr>
        <p:spPr>
          <a:xfrm rot="16200000">
            <a:off x="1670958" y="3502753"/>
            <a:ext cx="304800" cy="5987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545773" y="3944405"/>
            <a:ext cx="529312" cy="369332"/>
          </a:xfrm>
          <a:prstGeom prst="rect">
            <a:avLst/>
          </a:prstGeom>
          <a:solidFill>
            <a:srgbClr val="FFFF66"/>
          </a:solidFill>
        </p:spPr>
        <p:txBody>
          <a:bodyPr wrap="none" rtlCol="0">
            <a:spAutoFit/>
          </a:bodyPr>
          <a:lstStyle/>
          <a:p>
            <a:r>
              <a:rPr lang="en-US" dirty="0"/>
              <a:t>x-a</a:t>
            </a:r>
          </a:p>
        </p:txBody>
      </p:sp>
      <mc:AlternateContent xmlns:mc="http://schemas.openxmlformats.org/markup-compatibility/2006" xmlns:a14="http://schemas.microsoft.com/office/drawing/2010/main">
        <mc:Choice Requires="a14">
          <p:sp>
            <p:nvSpPr>
              <p:cNvPr id="53" name="TextBox 52"/>
              <p:cNvSpPr txBox="1"/>
              <p:nvPr/>
            </p:nvSpPr>
            <p:spPr>
              <a:xfrm>
                <a:off x="381000" y="4881460"/>
                <a:ext cx="4592860" cy="781945"/>
              </a:xfrm>
              <a:prstGeom prst="rect">
                <a:avLst/>
              </a:prstGeom>
              <a:solidFill>
                <a:srgbClr val="00B050"/>
              </a:solidFill>
            </p:spPr>
            <p:txBody>
              <a:bodyPr wrap="none" rtlCol="0">
                <a:spAutoFit/>
              </a:bodyPr>
              <a:lstStyle/>
              <a:p>
                <a:r>
                  <a:rPr lang="en-US" dirty="0"/>
                  <a:t>y = 3x + 2</a:t>
                </a:r>
              </a:p>
              <a:p>
                <a:r>
                  <a:rPr lang="en-US" dirty="0"/>
                  <a:t>slope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𝑓</m:t>
                        </m:r>
                        <m:r>
                          <a:rPr lang="en-US" b="0" i="1" smtClean="0">
                            <a:latin typeface="Cambria Math"/>
                          </a:rPr>
                          <m:t>(</m:t>
                        </m:r>
                        <m:r>
                          <a:rPr lang="en-US" b="0" i="1" smtClean="0">
                            <a:latin typeface="Cambria Math"/>
                          </a:rPr>
                          <m:t>𝑎</m:t>
                        </m:r>
                        <m:r>
                          <a:rPr lang="en-US" b="0" i="1" smtClean="0">
                            <a:latin typeface="Cambria Math"/>
                          </a:rPr>
                          <m:t>)</m:t>
                        </m:r>
                      </m:num>
                      <m:den>
                        <m:r>
                          <a:rPr lang="en-US" b="0" i="1" smtClean="0">
                            <a:latin typeface="Cambria Math"/>
                          </a:rPr>
                          <m:t>𝑥</m:t>
                        </m:r>
                        <m:r>
                          <a:rPr lang="en-US" b="0" i="1" smtClean="0">
                            <a:latin typeface="Cambria Math"/>
                          </a:rPr>
                          <m:t>−</m:t>
                        </m:r>
                        <m:r>
                          <a:rPr lang="en-US" b="0" i="1" smtClean="0">
                            <a:latin typeface="Cambria Math"/>
                          </a:rPr>
                          <m:t>𝑎</m:t>
                        </m:r>
                      </m:den>
                    </m:f>
                    <m:r>
                      <a:rPr lang="en-US" b="0" i="1" smtClean="0">
                        <a:latin typeface="Cambria Math"/>
                      </a:rPr>
                      <m:t>=</m:t>
                    </m:r>
                    <m:f>
                      <m:fPr>
                        <m:ctrlPr>
                          <a:rPr lang="en-US" i="1" smtClean="0">
                            <a:latin typeface="Cambria Math" panose="02040503050406030204" pitchFamily="18" charset="0"/>
                          </a:rPr>
                        </m:ctrlPr>
                      </m:fPr>
                      <m:num>
                        <m:r>
                          <a:rPr lang="en-US" b="0" i="1" smtClean="0">
                            <a:latin typeface="Cambria Math"/>
                          </a:rPr>
                          <m:t>3</m:t>
                        </m:r>
                        <m:r>
                          <a:rPr lang="en-US" b="0" i="1" smtClean="0">
                            <a:latin typeface="Cambria Math"/>
                          </a:rPr>
                          <m:t>𝑥</m:t>
                        </m:r>
                        <m:r>
                          <a:rPr lang="en-US" b="0" i="1" smtClean="0">
                            <a:latin typeface="Cambria Math"/>
                          </a:rPr>
                          <m:t>+2−(3</m:t>
                        </m:r>
                        <m:r>
                          <a:rPr lang="en-US" b="0" i="1" smtClean="0">
                            <a:latin typeface="Cambria Math"/>
                          </a:rPr>
                          <m:t>𝑎</m:t>
                        </m:r>
                        <m:r>
                          <a:rPr lang="en-US" b="0" i="1" smtClean="0">
                            <a:latin typeface="Cambria Math"/>
                          </a:rPr>
                          <m:t>+2)</m:t>
                        </m:r>
                      </m:num>
                      <m:den>
                        <m:r>
                          <a:rPr lang="en-US" b="0" i="1" smtClean="0">
                            <a:latin typeface="Cambria Math"/>
                          </a:rPr>
                          <m:t>𝑥</m:t>
                        </m:r>
                        <m:r>
                          <a:rPr lang="en-US" b="0" i="1" smtClean="0">
                            <a:latin typeface="Cambria Math"/>
                          </a:rPr>
                          <m:t>−</m:t>
                        </m:r>
                        <m:r>
                          <a:rPr lang="en-US" b="0" i="1" smtClean="0">
                            <a:latin typeface="Cambria Math"/>
                          </a:rPr>
                          <m:t>𝑎</m:t>
                        </m:r>
                      </m:den>
                    </m:f>
                    <m:r>
                      <a:rPr lang="en-US" b="0" i="1" smtClean="0">
                        <a:latin typeface="Cambria Math"/>
                      </a:rPr>
                      <m:t>=</m:t>
                    </m:r>
                    <m:f>
                      <m:fPr>
                        <m:ctrlPr>
                          <a:rPr lang="en-US" i="1" smtClean="0">
                            <a:latin typeface="Cambria Math" panose="02040503050406030204" pitchFamily="18" charset="0"/>
                          </a:rPr>
                        </m:ctrlPr>
                      </m:fPr>
                      <m:num>
                        <m:r>
                          <a:rPr lang="en-US" b="0" i="1" smtClean="0">
                            <a:latin typeface="Cambria Math"/>
                          </a:rPr>
                          <m:t>3(</m:t>
                        </m:r>
                        <m:r>
                          <a:rPr lang="en-US" b="0" i="1" smtClean="0">
                            <a:latin typeface="Cambria Math"/>
                          </a:rPr>
                          <m:t>𝑥</m:t>
                        </m:r>
                        <m:r>
                          <a:rPr lang="en-US" b="0" i="1" smtClean="0">
                            <a:latin typeface="Cambria Math"/>
                          </a:rPr>
                          <m:t>−</m:t>
                        </m:r>
                        <m:r>
                          <a:rPr lang="en-US" b="0" i="1" smtClean="0">
                            <a:latin typeface="Cambria Math"/>
                          </a:rPr>
                          <m:t>𝑎</m:t>
                        </m:r>
                        <m:r>
                          <a:rPr lang="en-US" b="0" i="1" smtClean="0">
                            <a:latin typeface="Cambria Math"/>
                          </a:rPr>
                          <m:t>)</m:t>
                        </m:r>
                      </m:num>
                      <m:den>
                        <m:r>
                          <a:rPr lang="en-US" b="0" i="1" smtClean="0">
                            <a:latin typeface="Cambria Math"/>
                          </a:rPr>
                          <m:t>𝑥</m:t>
                        </m:r>
                        <m:r>
                          <a:rPr lang="en-US" b="0" i="1" smtClean="0">
                            <a:latin typeface="Cambria Math"/>
                          </a:rPr>
                          <m:t>−</m:t>
                        </m:r>
                        <m:r>
                          <a:rPr lang="en-US" b="0" i="1" smtClean="0">
                            <a:latin typeface="Cambria Math"/>
                          </a:rPr>
                          <m:t>𝑎</m:t>
                        </m:r>
                      </m:den>
                    </m:f>
                    <m:r>
                      <a:rPr lang="en-US" b="0" i="1" smtClean="0">
                        <a:latin typeface="Cambria Math"/>
                      </a:rPr>
                      <m:t>=3</m:t>
                    </m:r>
                  </m:oMath>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381000" y="4881460"/>
                <a:ext cx="4592860" cy="781945"/>
              </a:xfrm>
              <a:prstGeom prst="rect">
                <a:avLst/>
              </a:prstGeom>
              <a:blipFill rotWithShape="0">
                <a:blip r:embed="rId5"/>
                <a:stretch>
                  <a:fillRect l="-1195" t="-4688" b="-3125"/>
                </a:stretch>
              </a:blipFill>
            </p:spPr>
            <p:txBody>
              <a:bodyPr/>
              <a:lstStyle/>
              <a:p>
                <a:r>
                  <a:rPr lang="en-US">
                    <a:noFill/>
                  </a:rPr>
                  <a:t> </a:t>
                </a:r>
              </a:p>
            </p:txBody>
          </p:sp>
        </mc:Fallback>
      </mc:AlternateContent>
    </p:spTree>
    <p:extLst>
      <p:ext uri="{BB962C8B-B14F-4D97-AF65-F5344CB8AC3E}">
        <p14:creationId xmlns:p14="http://schemas.microsoft.com/office/powerpoint/2010/main" val="39284177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idx="1"/>
          </p:nvPr>
        </p:nvSpPr>
        <p:spPr>
          <a:xfrm>
            <a:off x="369888" y="2154238"/>
            <a:ext cx="8534400" cy="3286125"/>
          </a:xfrm>
        </p:spPr>
        <p:txBody>
          <a:bodyPr/>
          <a:lstStyle/>
          <a:p>
            <a:pPr eaLnBrk="1" hangingPunct="1">
              <a:buFontTx/>
              <a:buNone/>
            </a:pPr>
            <a:r>
              <a:rPr lang="en-US" altLang="en-US" sz="4400" smtClean="0">
                <a:solidFill>
                  <a:srgbClr val="0000FF"/>
                </a:solidFill>
                <a:latin typeface="Times New Roman" panose="02020603050405020304" pitchFamily="18" charset="0"/>
                <a:cs typeface="Times New Roman" panose="02020603050405020304" pitchFamily="18" charset="0"/>
              </a:rPr>
              <a:t>Solving for </a:t>
            </a:r>
            <a:r>
              <a:rPr lang="en-US" altLang="en-US" sz="4400" i="1" smtClean="0">
                <a:solidFill>
                  <a:srgbClr val="0000FF"/>
                </a:solidFill>
                <a:latin typeface="Times New Roman" panose="02020603050405020304" pitchFamily="18" charset="0"/>
                <a:cs typeface="Times New Roman" panose="02020603050405020304" pitchFamily="18" charset="0"/>
              </a:rPr>
              <a:t>y</a:t>
            </a:r>
            <a:r>
              <a:rPr lang="ja-JP" altLang="en-US" sz="4400" smtClean="0">
                <a:solidFill>
                  <a:srgbClr val="0000FF"/>
                </a:solidFill>
                <a:latin typeface="Times New Roman" panose="02020603050405020304" pitchFamily="18" charset="0"/>
                <a:cs typeface="Times New Roman" panose="02020603050405020304" pitchFamily="18" charset="0"/>
              </a:rPr>
              <a:t>’</a:t>
            </a:r>
            <a:r>
              <a:rPr lang="en-US" altLang="ja-JP" sz="4400" smtClean="0">
                <a:solidFill>
                  <a:srgbClr val="0000FF"/>
                </a:solidFill>
                <a:latin typeface="Times New Roman" panose="02020603050405020304" pitchFamily="18" charset="0"/>
                <a:cs typeface="Times New Roman" panose="02020603050405020304" pitchFamily="18" charset="0"/>
              </a:rPr>
              <a:t> gives:</a:t>
            </a:r>
            <a:endParaRPr lang="en-US" altLang="en-US" sz="4400" smtClean="0">
              <a:solidFill>
                <a:srgbClr val="0000FF"/>
              </a:solidFill>
              <a:latin typeface="Times New Roman" panose="02020603050405020304" pitchFamily="18" charset="0"/>
              <a:cs typeface="Times New Roman" panose="02020603050405020304" pitchFamily="18" charset="0"/>
            </a:endParaRPr>
          </a:p>
        </p:txBody>
      </p:sp>
      <p:graphicFrame>
        <p:nvGraphicFramePr>
          <p:cNvPr id="117763" name="Object 3"/>
          <p:cNvGraphicFramePr>
            <a:graphicFrameLocks noChangeAspect="1"/>
          </p:cNvGraphicFramePr>
          <p:nvPr/>
        </p:nvGraphicFramePr>
        <p:xfrm>
          <a:off x="3336925" y="3200400"/>
          <a:ext cx="2292350" cy="1681163"/>
        </p:xfrm>
        <a:graphic>
          <a:graphicData uri="http://schemas.openxmlformats.org/presentationml/2006/ole">
            <mc:AlternateContent xmlns:mc="http://schemas.openxmlformats.org/markup-compatibility/2006">
              <mc:Choice xmlns:v="urn:schemas-microsoft-com:vml" Requires="v">
                <p:oleObj spid="_x0000_s70662" name="Equation" r:id="rId3" imgW="622300" imgH="457200" progId="Equation.DSMT4">
                  <p:embed/>
                </p:oleObj>
              </mc:Choice>
              <mc:Fallback>
                <p:oleObj name="Equation" r:id="rId3" imgW="6223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925" y="3200400"/>
                        <a:ext cx="2292350"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64" name="Text Box 4"/>
          <p:cNvSpPr txBox="1">
            <a:spLocks noChangeArrowheads="1"/>
          </p:cNvSpPr>
          <p:nvPr/>
        </p:nvSpPr>
        <p:spPr bwMode="auto">
          <a:xfrm>
            <a:off x="1463675" y="598488"/>
            <a:ext cx="6629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3300"/>
                </a:solidFill>
              </a:rPr>
              <a:t>IMPLICIT DIFFERENTIATION</a:t>
            </a:r>
          </a:p>
        </p:txBody>
      </p:sp>
      <p:sp>
        <p:nvSpPr>
          <p:cNvPr id="117765" name="Text Box 5"/>
          <p:cNvSpPr txBox="1">
            <a:spLocks noChangeArrowheads="1"/>
          </p:cNvSpPr>
          <p:nvPr/>
        </p:nvSpPr>
        <p:spPr bwMode="auto">
          <a:xfrm>
            <a:off x="352425" y="16510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800000"/>
                </a:solidFill>
              </a:rPr>
              <a:t>E. g. 4—Equation 3</a:t>
            </a:r>
          </a:p>
        </p:txBody>
      </p:sp>
    </p:spTree>
    <p:extLst>
      <p:ext uri="{BB962C8B-B14F-4D97-AF65-F5344CB8AC3E}">
        <p14:creationId xmlns:p14="http://schemas.microsoft.com/office/powerpoint/2010/main" val="5830226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idx="1"/>
          </p:nvPr>
        </p:nvSpPr>
        <p:spPr>
          <a:xfrm>
            <a:off x="261938" y="2084388"/>
            <a:ext cx="8534400" cy="4535487"/>
          </a:xfrm>
        </p:spPr>
        <p:txBody>
          <a:bodyPr/>
          <a:lstStyle/>
          <a:p>
            <a:pPr eaLnBrk="1" hangingPunct="1">
              <a:buFontTx/>
              <a:buNone/>
            </a:pPr>
            <a:r>
              <a:rPr lang="en-US" altLang="en-US" sz="2600" smtClean="0">
                <a:latin typeface="Times New Roman" panose="02020603050405020304" pitchFamily="18" charset="0"/>
                <a:cs typeface="Times New Roman" panose="02020603050405020304" pitchFamily="18" charset="0"/>
              </a:rPr>
              <a:t>To find </a:t>
            </a:r>
            <a:r>
              <a:rPr lang="en-US" altLang="en-US" sz="2600" i="1" smtClean="0">
                <a:latin typeface="Times New Roman" panose="02020603050405020304" pitchFamily="18" charset="0"/>
                <a:cs typeface="Times New Roman" panose="02020603050405020304" pitchFamily="18" charset="0"/>
              </a:rPr>
              <a:t>y</a:t>
            </a:r>
            <a:r>
              <a:rPr lang="ja-JP" altLang="en-US" sz="2600" i="1" smtClean="0">
                <a:latin typeface="Times New Roman" panose="02020603050405020304" pitchFamily="18" charset="0"/>
                <a:cs typeface="Times New Roman" panose="02020603050405020304" pitchFamily="18" charset="0"/>
              </a:rPr>
              <a:t>’’</a:t>
            </a:r>
            <a:r>
              <a:rPr lang="en-US" altLang="ja-JP" sz="2600" smtClean="0">
                <a:latin typeface="Times New Roman" panose="02020603050405020304" pitchFamily="18" charset="0"/>
                <a:cs typeface="Times New Roman" panose="02020603050405020304" pitchFamily="18" charset="0"/>
              </a:rPr>
              <a:t>, we differentiate this expression for </a:t>
            </a:r>
            <a:r>
              <a:rPr lang="en-US" altLang="ja-JP" sz="2600" i="1" smtClean="0">
                <a:latin typeface="Times New Roman" panose="02020603050405020304" pitchFamily="18" charset="0"/>
                <a:cs typeface="Times New Roman" panose="02020603050405020304" pitchFamily="18" charset="0"/>
              </a:rPr>
              <a:t>y</a:t>
            </a:r>
            <a:r>
              <a:rPr lang="ja-JP" altLang="en-US" sz="2600" smtClean="0">
                <a:latin typeface="Times New Roman" panose="02020603050405020304" pitchFamily="18" charset="0"/>
                <a:cs typeface="Times New Roman" panose="02020603050405020304" pitchFamily="18" charset="0"/>
              </a:rPr>
              <a:t>’</a:t>
            </a:r>
            <a:r>
              <a:rPr lang="en-US" altLang="ja-JP" sz="2600" smtClean="0">
                <a:latin typeface="Times New Roman" panose="02020603050405020304" pitchFamily="18" charset="0"/>
                <a:cs typeface="Times New Roman" panose="02020603050405020304" pitchFamily="18" charset="0"/>
              </a:rPr>
              <a:t> using the Quotient Rule and remembering that </a:t>
            </a:r>
            <a:r>
              <a:rPr lang="en-US" altLang="ja-JP" sz="2600" i="1" smtClean="0">
                <a:latin typeface="Times New Roman" panose="02020603050405020304" pitchFamily="18" charset="0"/>
                <a:cs typeface="Times New Roman" panose="02020603050405020304" pitchFamily="18" charset="0"/>
              </a:rPr>
              <a:t>y</a:t>
            </a:r>
            <a:r>
              <a:rPr lang="en-US" altLang="ja-JP" sz="2600" smtClean="0">
                <a:latin typeface="Times New Roman" panose="02020603050405020304" pitchFamily="18" charset="0"/>
                <a:cs typeface="Times New Roman" panose="02020603050405020304" pitchFamily="18" charset="0"/>
              </a:rPr>
              <a:t> is a function of </a:t>
            </a:r>
            <a:r>
              <a:rPr lang="en-US" altLang="ja-JP" sz="2600" i="1" smtClean="0">
                <a:latin typeface="Times New Roman" panose="02020603050405020304" pitchFamily="18" charset="0"/>
                <a:cs typeface="Times New Roman" panose="02020603050405020304" pitchFamily="18" charset="0"/>
              </a:rPr>
              <a:t>x</a:t>
            </a:r>
            <a:r>
              <a:rPr lang="en-US" altLang="ja-JP" sz="2600" smtClean="0">
                <a:latin typeface="Times New Roman" panose="02020603050405020304" pitchFamily="18" charset="0"/>
                <a:cs typeface="Times New Roman" panose="02020603050405020304" pitchFamily="18" charset="0"/>
              </a:rPr>
              <a:t>:</a:t>
            </a:r>
            <a:endParaRPr lang="en-US" altLang="en-US" sz="2600" smtClean="0">
              <a:latin typeface="Times New Roman" panose="02020603050405020304" pitchFamily="18" charset="0"/>
              <a:cs typeface="Times New Roman" panose="02020603050405020304" pitchFamily="18" charset="0"/>
            </a:endParaRPr>
          </a:p>
        </p:txBody>
      </p:sp>
      <p:graphicFrame>
        <p:nvGraphicFramePr>
          <p:cNvPr id="118787" name="Object 3"/>
          <p:cNvGraphicFramePr>
            <a:graphicFrameLocks noChangeAspect="1"/>
          </p:cNvGraphicFramePr>
          <p:nvPr/>
        </p:nvGraphicFramePr>
        <p:xfrm>
          <a:off x="777875" y="3200400"/>
          <a:ext cx="7504113" cy="2303463"/>
        </p:xfrm>
        <a:graphic>
          <a:graphicData uri="http://schemas.openxmlformats.org/presentationml/2006/ole">
            <mc:AlternateContent xmlns:mc="http://schemas.openxmlformats.org/markup-compatibility/2006">
              <mc:Choice xmlns:v="urn:schemas-microsoft-com:vml" Requires="v">
                <p:oleObj spid="_x0000_s71686" name="Equation" r:id="rId3" imgW="3060700" imgH="939800" progId="Equation.DSMT4">
                  <p:embed/>
                </p:oleObj>
              </mc:Choice>
              <mc:Fallback>
                <p:oleObj name="Equation" r:id="rId3" imgW="3060700" imgH="93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 y="3200400"/>
                        <a:ext cx="7504113"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788" name="Text Box 4"/>
          <p:cNvSpPr txBox="1">
            <a:spLocks noChangeArrowheads="1"/>
          </p:cNvSpPr>
          <p:nvPr/>
        </p:nvSpPr>
        <p:spPr bwMode="auto">
          <a:xfrm>
            <a:off x="1382713" y="714375"/>
            <a:ext cx="6629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3300"/>
                </a:solidFill>
              </a:rPr>
              <a:t>IMPLICIT DIFFERENTIATION</a:t>
            </a:r>
          </a:p>
        </p:txBody>
      </p:sp>
      <p:sp>
        <p:nvSpPr>
          <p:cNvPr id="118789" name="Text Box 5"/>
          <p:cNvSpPr txBox="1">
            <a:spLocks noChangeArrowheads="1"/>
          </p:cNvSpPr>
          <p:nvPr/>
        </p:nvSpPr>
        <p:spPr bwMode="auto">
          <a:xfrm>
            <a:off x="231775" y="1246188"/>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800000"/>
                </a:solidFill>
              </a:rPr>
              <a:t>Example 4</a:t>
            </a:r>
          </a:p>
        </p:txBody>
      </p:sp>
    </p:spTree>
    <p:extLst>
      <p:ext uri="{BB962C8B-B14F-4D97-AF65-F5344CB8AC3E}">
        <p14:creationId xmlns:p14="http://schemas.microsoft.com/office/powerpoint/2010/main" val="25244390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idx="1"/>
          </p:nvPr>
        </p:nvSpPr>
        <p:spPr>
          <a:xfrm>
            <a:off x="606425" y="1920875"/>
            <a:ext cx="7923213" cy="4144963"/>
          </a:xfrm>
        </p:spPr>
        <p:txBody>
          <a:bodyPr/>
          <a:lstStyle/>
          <a:p>
            <a:pPr eaLnBrk="1" hangingPunct="1">
              <a:buFontTx/>
              <a:buNone/>
            </a:pPr>
            <a:r>
              <a:rPr lang="en-US" altLang="en-US" sz="2400" smtClean="0">
                <a:solidFill>
                  <a:srgbClr val="0000FF"/>
                </a:solidFill>
                <a:latin typeface="Times New Roman" panose="02020603050405020304" pitchFamily="18" charset="0"/>
                <a:cs typeface="Times New Roman" panose="02020603050405020304" pitchFamily="18" charset="0"/>
              </a:rPr>
              <a:t>If we now substitute Equation 3 into </a:t>
            </a:r>
            <a:br>
              <a:rPr lang="en-US" altLang="en-US" sz="2400" smtClean="0">
                <a:solidFill>
                  <a:srgbClr val="0000FF"/>
                </a:solidFill>
                <a:latin typeface="Times New Roman" panose="02020603050405020304" pitchFamily="18" charset="0"/>
                <a:cs typeface="Times New Roman" panose="02020603050405020304" pitchFamily="18" charset="0"/>
              </a:rPr>
            </a:br>
            <a:r>
              <a:rPr lang="en-US" altLang="en-US" sz="2400" smtClean="0">
                <a:solidFill>
                  <a:srgbClr val="0000FF"/>
                </a:solidFill>
                <a:latin typeface="Times New Roman" panose="02020603050405020304" pitchFamily="18" charset="0"/>
                <a:cs typeface="Times New Roman" panose="02020603050405020304" pitchFamily="18" charset="0"/>
              </a:rPr>
              <a:t>this expression, we get</a:t>
            </a:r>
            <a:r>
              <a:rPr lang="en-US" altLang="en-US" sz="2400" smtClean="0">
                <a:solidFill>
                  <a:srgbClr val="FF3300"/>
                </a:solidFill>
                <a:latin typeface="Times New Roman" panose="02020603050405020304" pitchFamily="18" charset="0"/>
                <a:cs typeface="Times New Roman" panose="02020603050405020304" pitchFamily="18" charset="0"/>
              </a:rPr>
              <a:t>:</a:t>
            </a:r>
          </a:p>
        </p:txBody>
      </p:sp>
      <p:graphicFrame>
        <p:nvGraphicFramePr>
          <p:cNvPr id="119811" name="Object 3"/>
          <p:cNvGraphicFramePr>
            <a:graphicFrameLocks noChangeAspect="1"/>
          </p:cNvGraphicFramePr>
          <p:nvPr/>
        </p:nvGraphicFramePr>
        <p:xfrm>
          <a:off x="1600200" y="2835275"/>
          <a:ext cx="5867400" cy="3001963"/>
        </p:xfrm>
        <a:graphic>
          <a:graphicData uri="http://schemas.openxmlformats.org/presentationml/2006/ole">
            <mc:AlternateContent xmlns:mc="http://schemas.openxmlformats.org/markup-compatibility/2006">
              <mc:Choice xmlns:v="urn:schemas-microsoft-com:vml" Requires="v">
                <p:oleObj spid="_x0000_s72710" name="Equation" r:id="rId3" imgW="2235200" imgH="1143000" progId="Equation.DSMT4">
                  <p:embed/>
                </p:oleObj>
              </mc:Choice>
              <mc:Fallback>
                <p:oleObj name="Equation" r:id="rId3" imgW="2235200" imgH="1143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835275"/>
                        <a:ext cx="5867400" cy="300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12" name="Text Box 4"/>
          <p:cNvSpPr txBox="1">
            <a:spLocks noChangeArrowheads="1"/>
          </p:cNvSpPr>
          <p:nvPr/>
        </p:nvSpPr>
        <p:spPr bwMode="auto">
          <a:xfrm>
            <a:off x="1254125" y="703263"/>
            <a:ext cx="6629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E45C00"/>
                </a:solidFill>
              </a:rPr>
              <a:t>IMPLICIT DIFFERENTIATION</a:t>
            </a:r>
          </a:p>
        </p:txBody>
      </p:sp>
      <p:sp>
        <p:nvSpPr>
          <p:cNvPr id="119813" name="Text Box 5"/>
          <p:cNvSpPr txBox="1">
            <a:spLocks noChangeArrowheads="1"/>
          </p:cNvSpPr>
          <p:nvPr/>
        </p:nvSpPr>
        <p:spPr bwMode="auto">
          <a:xfrm>
            <a:off x="6324600" y="703263"/>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800000"/>
                </a:solidFill>
              </a:rPr>
              <a:t>Example 4</a:t>
            </a:r>
          </a:p>
        </p:txBody>
      </p:sp>
    </p:spTree>
    <p:extLst>
      <p:ext uri="{BB962C8B-B14F-4D97-AF65-F5344CB8AC3E}">
        <p14:creationId xmlns:p14="http://schemas.microsoft.com/office/powerpoint/2010/main" val="31373218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p:cNvSpPr>
          <p:nvPr>
            <p:ph idx="1"/>
          </p:nvPr>
        </p:nvSpPr>
        <p:spPr>
          <a:xfrm>
            <a:off x="457200" y="1736725"/>
            <a:ext cx="8382000" cy="4919663"/>
          </a:xfrm>
        </p:spPr>
        <p:txBody>
          <a:bodyPr/>
          <a:lstStyle/>
          <a:p>
            <a:pPr eaLnBrk="1" hangingPunct="1">
              <a:lnSpc>
                <a:spcPct val="125000"/>
              </a:lnSpc>
              <a:buFontTx/>
              <a:buNone/>
            </a:pPr>
            <a:r>
              <a:rPr lang="en-US" altLang="en-US" sz="2800" smtClean="0">
                <a:solidFill>
                  <a:srgbClr val="0000FF"/>
                </a:solidFill>
                <a:latin typeface="Times New Roman" panose="02020603050405020304" pitchFamily="18" charset="0"/>
                <a:cs typeface="Times New Roman" panose="02020603050405020304" pitchFamily="18" charset="0"/>
              </a:rPr>
              <a:t>However, the values of </a:t>
            </a:r>
            <a:r>
              <a:rPr lang="en-US" altLang="en-US" sz="2800" i="1" smtClean="0">
                <a:solidFill>
                  <a:srgbClr val="0000FF"/>
                </a:solidFill>
                <a:latin typeface="Times New Roman" panose="02020603050405020304" pitchFamily="18" charset="0"/>
                <a:cs typeface="Times New Roman" panose="02020603050405020304" pitchFamily="18" charset="0"/>
              </a:rPr>
              <a:t>x</a:t>
            </a:r>
            <a:r>
              <a:rPr lang="en-US" altLang="en-US" sz="2800" smtClean="0">
                <a:solidFill>
                  <a:srgbClr val="0000FF"/>
                </a:solidFill>
                <a:latin typeface="Times New Roman" panose="02020603050405020304" pitchFamily="18" charset="0"/>
                <a:cs typeface="Times New Roman" panose="02020603050405020304" pitchFamily="18" charset="0"/>
              </a:rPr>
              <a:t> and </a:t>
            </a:r>
            <a:r>
              <a:rPr lang="en-US" altLang="en-US" sz="2800" i="1" smtClean="0">
                <a:solidFill>
                  <a:srgbClr val="0000FF"/>
                </a:solidFill>
                <a:latin typeface="Times New Roman" panose="02020603050405020304" pitchFamily="18" charset="0"/>
                <a:cs typeface="Times New Roman" panose="02020603050405020304" pitchFamily="18" charset="0"/>
              </a:rPr>
              <a:t>y</a:t>
            </a:r>
            <a:r>
              <a:rPr lang="en-US" altLang="en-US" sz="2800" smtClean="0">
                <a:solidFill>
                  <a:srgbClr val="0000FF"/>
                </a:solidFill>
                <a:latin typeface="Times New Roman" panose="02020603050405020304" pitchFamily="18" charset="0"/>
                <a:cs typeface="Times New Roman" panose="02020603050405020304" pitchFamily="18" charset="0"/>
              </a:rPr>
              <a:t> must satisfy the original equation </a:t>
            </a:r>
            <a:r>
              <a:rPr lang="en-US" altLang="en-US" sz="2800" i="1" smtClean="0">
                <a:solidFill>
                  <a:srgbClr val="0000FF"/>
                </a:solidFill>
                <a:latin typeface="Times New Roman" panose="02020603050405020304" pitchFamily="18" charset="0"/>
                <a:cs typeface="Times New Roman" panose="02020603050405020304" pitchFamily="18" charset="0"/>
              </a:rPr>
              <a:t>x</a:t>
            </a:r>
            <a:r>
              <a:rPr lang="en-US" altLang="en-US" sz="2800" baseline="30000" smtClean="0">
                <a:solidFill>
                  <a:srgbClr val="0000FF"/>
                </a:solidFill>
                <a:latin typeface="Times New Roman" panose="02020603050405020304" pitchFamily="18" charset="0"/>
                <a:cs typeface="Times New Roman" panose="02020603050405020304" pitchFamily="18" charset="0"/>
              </a:rPr>
              <a:t>4</a:t>
            </a:r>
            <a:r>
              <a:rPr lang="en-US" altLang="en-US" sz="2800" smtClean="0">
                <a:solidFill>
                  <a:srgbClr val="0000FF"/>
                </a:solidFill>
                <a:latin typeface="Times New Roman" panose="02020603050405020304" pitchFamily="18" charset="0"/>
                <a:cs typeface="Times New Roman" panose="02020603050405020304" pitchFamily="18" charset="0"/>
              </a:rPr>
              <a:t> + </a:t>
            </a:r>
            <a:r>
              <a:rPr lang="en-US" altLang="en-US" sz="2800" i="1" smtClean="0">
                <a:solidFill>
                  <a:srgbClr val="0000FF"/>
                </a:solidFill>
                <a:latin typeface="Times New Roman" panose="02020603050405020304" pitchFamily="18" charset="0"/>
                <a:cs typeface="Times New Roman" panose="02020603050405020304" pitchFamily="18" charset="0"/>
              </a:rPr>
              <a:t>y</a:t>
            </a:r>
            <a:r>
              <a:rPr lang="en-US" altLang="en-US" sz="2800" baseline="30000" smtClean="0">
                <a:solidFill>
                  <a:srgbClr val="0000FF"/>
                </a:solidFill>
                <a:latin typeface="Times New Roman" panose="02020603050405020304" pitchFamily="18" charset="0"/>
                <a:cs typeface="Times New Roman" panose="02020603050405020304" pitchFamily="18" charset="0"/>
              </a:rPr>
              <a:t>4</a:t>
            </a:r>
            <a:r>
              <a:rPr lang="en-US" altLang="en-US" sz="2800" smtClean="0">
                <a:solidFill>
                  <a:srgbClr val="0000FF"/>
                </a:solidFill>
                <a:latin typeface="Times New Roman" panose="02020603050405020304" pitchFamily="18" charset="0"/>
                <a:cs typeface="Times New Roman" panose="02020603050405020304" pitchFamily="18" charset="0"/>
              </a:rPr>
              <a:t> = 16. </a:t>
            </a:r>
          </a:p>
          <a:p>
            <a:pPr eaLnBrk="1" hangingPunct="1">
              <a:lnSpc>
                <a:spcPct val="125000"/>
              </a:lnSpc>
              <a:buFontTx/>
              <a:buNone/>
            </a:pPr>
            <a:r>
              <a:rPr lang="en-US" altLang="en-US" sz="2800" smtClean="0">
                <a:solidFill>
                  <a:srgbClr val="0000FF"/>
                </a:solidFill>
                <a:latin typeface="Times New Roman" panose="02020603050405020304" pitchFamily="18" charset="0"/>
                <a:cs typeface="Times New Roman" panose="02020603050405020304" pitchFamily="18" charset="0"/>
              </a:rPr>
              <a:t>So, the answer simplifies to:</a:t>
            </a:r>
          </a:p>
        </p:txBody>
      </p:sp>
      <p:graphicFrame>
        <p:nvGraphicFramePr>
          <p:cNvPr id="852995" name="Object 3"/>
          <p:cNvGraphicFramePr>
            <a:graphicFrameLocks noChangeAspect="1"/>
          </p:cNvGraphicFramePr>
          <p:nvPr/>
        </p:nvGraphicFramePr>
        <p:xfrm>
          <a:off x="2286000" y="4181475"/>
          <a:ext cx="4343400" cy="1276350"/>
        </p:xfrm>
        <a:graphic>
          <a:graphicData uri="http://schemas.openxmlformats.org/presentationml/2006/ole">
            <mc:AlternateContent xmlns:mc="http://schemas.openxmlformats.org/markup-compatibility/2006">
              <mc:Choice xmlns:v="urn:schemas-microsoft-com:vml" Requires="v">
                <p:oleObj spid="_x0000_s73734" name="Equation" r:id="rId3" imgW="1511300" imgH="444500" progId="Equation.DSMT4">
                  <p:embed/>
                </p:oleObj>
              </mc:Choice>
              <mc:Fallback>
                <p:oleObj name="Equation" r:id="rId3" imgW="15113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181475"/>
                        <a:ext cx="4343400" cy="127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0836" name="Text Box 4"/>
          <p:cNvSpPr txBox="1">
            <a:spLocks noChangeArrowheads="1"/>
          </p:cNvSpPr>
          <p:nvPr/>
        </p:nvSpPr>
        <p:spPr bwMode="auto">
          <a:xfrm>
            <a:off x="1638300" y="704850"/>
            <a:ext cx="6629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E45C00"/>
                </a:solidFill>
              </a:rPr>
              <a:t>IMPLICIT DIFFERENTIATION</a:t>
            </a:r>
          </a:p>
        </p:txBody>
      </p:sp>
      <p:sp>
        <p:nvSpPr>
          <p:cNvPr id="120837" name="Text Box 5"/>
          <p:cNvSpPr txBox="1">
            <a:spLocks noChangeArrowheads="1"/>
          </p:cNvSpPr>
          <p:nvPr/>
        </p:nvSpPr>
        <p:spPr bwMode="auto">
          <a:xfrm>
            <a:off x="228600" y="128587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800000"/>
                </a:solidFill>
              </a:rPr>
              <a:t>Example 4</a:t>
            </a:r>
          </a:p>
        </p:txBody>
      </p:sp>
    </p:spTree>
    <p:extLst>
      <p:ext uri="{BB962C8B-B14F-4D97-AF65-F5344CB8AC3E}">
        <p14:creationId xmlns:p14="http://schemas.microsoft.com/office/powerpoint/2010/main" val="206503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2994">
                                            <p:txEl>
                                              <p:pRg st="0" end="0"/>
                                            </p:txEl>
                                          </p:spTgt>
                                        </p:tgtEl>
                                        <p:attrNameLst>
                                          <p:attrName>style.visibility</p:attrName>
                                        </p:attrNameLst>
                                      </p:cBhvr>
                                      <p:to>
                                        <p:strVal val="visible"/>
                                      </p:to>
                                    </p:set>
                                    <p:animEffect transition="in" filter="blinds(horizontal)">
                                      <p:cBhvr>
                                        <p:cTn id="7" dur="500"/>
                                        <p:tgtEl>
                                          <p:spTgt spid="852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2994">
                                            <p:txEl>
                                              <p:pRg st="1" end="1"/>
                                            </p:txEl>
                                          </p:spTgt>
                                        </p:tgtEl>
                                        <p:attrNameLst>
                                          <p:attrName>style.visibility</p:attrName>
                                        </p:attrNameLst>
                                      </p:cBhvr>
                                      <p:to>
                                        <p:strVal val="visible"/>
                                      </p:to>
                                    </p:set>
                                    <p:animEffect transition="in" filter="blinds(horizontal)">
                                      <p:cBhvr>
                                        <p:cTn id="12" dur="500"/>
                                        <p:tgtEl>
                                          <p:spTgt spid="85299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52995"/>
                                        </p:tgtEl>
                                        <p:attrNameLst>
                                          <p:attrName>style.visibility</p:attrName>
                                        </p:attrNameLst>
                                      </p:cBhvr>
                                      <p:to>
                                        <p:strVal val="visible"/>
                                      </p:to>
                                    </p:set>
                                    <p:animEffect transition="in" filter="blinds(horizontal)">
                                      <p:cBhvr>
                                        <p:cTn id="15" dur="500"/>
                                        <p:tgtEl>
                                          <p:spTgt spid="852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8E9A67-C721-4399-9FD2-7F17E5771BA8}"/>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 xmlns:a16="http://schemas.microsoft.com/office/drawing/2014/main" id="{6224CE40-9EBA-4B61-A5C9-3DD1ED39D3B3}"/>
              </a:ext>
            </a:extLst>
          </p:cNvPr>
          <p:cNvSpPr>
            <a:spLocks noGrp="1"/>
          </p:cNvSpPr>
          <p:nvPr>
            <p:ph idx="1"/>
          </p:nvPr>
        </p:nvSpPr>
        <p:spPr/>
        <p:txBody>
          <a:bodyPr/>
          <a:lstStyle/>
          <a:p>
            <a:r>
              <a:rPr lang="en-US" dirty="0"/>
              <a:t>Derivatives and slope of tangent lines </a:t>
            </a:r>
          </a:p>
          <a:p>
            <a:r>
              <a:rPr lang="en-US" dirty="0"/>
              <a:t>Definition of derivative </a:t>
            </a:r>
          </a:p>
          <a:p>
            <a:r>
              <a:rPr lang="en-US" dirty="0"/>
              <a:t>Symbols </a:t>
            </a:r>
          </a:p>
          <a:p>
            <a:r>
              <a:rPr lang="en-US" dirty="0"/>
              <a:t>Rules for computing derivatives </a:t>
            </a:r>
          </a:p>
          <a:p>
            <a:r>
              <a:rPr lang="en-US" dirty="0"/>
              <a:t>The chain rule  </a:t>
            </a:r>
          </a:p>
        </p:txBody>
      </p:sp>
    </p:spTree>
    <p:extLst>
      <p:ext uri="{BB962C8B-B14F-4D97-AF65-F5344CB8AC3E}">
        <p14:creationId xmlns:p14="http://schemas.microsoft.com/office/powerpoint/2010/main" val="10935254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114300" indent="0" algn="ctr">
              <a:buNone/>
            </a:pPr>
            <a:r>
              <a:rPr lang="en-US" sz="9600" b="1" dirty="0"/>
              <a:t>THANKS</a:t>
            </a:r>
          </a:p>
        </p:txBody>
      </p:sp>
    </p:spTree>
    <p:extLst>
      <p:ext uri="{BB962C8B-B14F-4D97-AF65-F5344CB8AC3E}">
        <p14:creationId xmlns:p14="http://schemas.microsoft.com/office/powerpoint/2010/main" val="2874109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Slope of a curve - Tangent line </a:t>
            </a:r>
          </a:p>
        </p:txBody>
      </p:sp>
      <p:sp>
        <p:nvSpPr>
          <p:cNvPr id="3" name="Content Placeholder 2"/>
          <p:cNvSpPr>
            <a:spLocks noGrp="1"/>
          </p:cNvSpPr>
          <p:nvPr>
            <p:ph idx="1"/>
          </p:nvPr>
        </p:nvSpPr>
        <p:spPr/>
        <p:txBody>
          <a:bodyPr/>
          <a:lstStyle/>
          <a:p>
            <a:pPr marL="114300" indent="0">
              <a:buNone/>
            </a:pPr>
            <a:r>
              <a:rPr lang="en-US" dirty="0"/>
              <a:t>How to find the slope of a curve y = f(x) (not a line)?</a:t>
            </a:r>
          </a:p>
          <a:p>
            <a:pPr marL="114300" indent="0">
              <a:buNone/>
            </a:pPr>
            <a:r>
              <a:rPr lang="en-US" dirty="0"/>
              <a:t>f’(a) = slope of tangent line to the curve at x = a</a:t>
            </a:r>
          </a:p>
          <a:p>
            <a:pPr marL="114300" indent="0">
              <a:buNone/>
            </a:pPr>
            <a:r>
              <a:rPr lang="en-US" dirty="0"/>
              <a:t>Slope of the curve = slope of the tangent line at x = a.</a:t>
            </a:r>
          </a:p>
        </p:txBody>
      </p:sp>
      <p:grpSp>
        <p:nvGrpSpPr>
          <p:cNvPr id="13" name="Group 12"/>
          <p:cNvGrpSpPr/>
          <p:nvPr/>
        </p:nvGrpSpPr>
        <p:grpSpPr>
          <a:xfrm>
            <a:off x="3962400" y="3352800"/>
            <a:ext cx="4762500" cy="2857500"/>
            <a:chOff x="3962400" y="3352800"/>
            <a:chExt cx="4762500" cy="285750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352800"/>
              <a:ext cx="4762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6215742" y="4713514"/>
              <a:ext cx="0" cy="24765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010400" y="3962400"/>
              <a:ext cx="0" cy="998764"/>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74228" y="4887682"/>
              <a:ext cx="341760" cy="369332"/>
            </a:xfrm>
            <a:prstGeom prst="rect">
              <a:avLst/>
            </a:prstGeom>
            <a:noFill/>
          </p:spPr>
          <p:txBody>
            <a:bodyPr wrap="none" rtlCol="0">
              <a:spAutoFit/>
            </a:bodyPr>
            <a:lstStyle/>
            <a:p>
              <a:r>
                <a:rPr lang="en-US" dirty="0"/>
                <a:t>a</a:t>
              </a:r>
            </a:p>
          </p:txBody>
        </p:sp>
        <p:sp>
          <p:nvSpPr>
            <p:cNvPr id="9" name="TextBox 8"/>
            <p:cNvSpPr txBox="1"/>
            <p:nvPr/>
          </p:nvSpPr>
          <p:spPr>
            <a:xfrm>
              <a:off x="6879770" y="4920342"/>
              <a:ext cx="295274" cy="369332"/>
            </a:xfrm>
            <a:prstGeom prst="rect">
              <a:avLst/>
            </a:prstGeom>
            <a:noFill/>
          </p:spPr>
          <p:txBody>
            <a:bodyPr wrap="none" rtlCol="0">
              <a:spAutoFit/>
            </a:bodyPr>
            <a:lstStyle/>
            <a:p>
              <a:r>
                <a:rPr lang="en-US" dirty="0"/>
                <a:t>x</a:t>
              </a:r>
            </a:p>
          </p:txBody>
        </p:sp>
      </p:grpSp>
      <mc:AlternateContent xmlns:mc="http://schemas.openxmlformats.org/markup-compatibility/2006" xmlns:a14="http://schemas.microsoft.com/office/drawing/2010/main">
        <mc:Choice Requires="a14">
          <p:sp>
            <p:nvSpPr>
              <p:cNvPr id="11" name="TextBox 10"/>
              <p:cNvSpPr txBox="1"/>
              <p:nvPr/>
            </p:nvSpPr>
            <p:spPr>
              <a:xfrm>
                <a:off x="304800" y="3814186"/>
                <a:ext cx="3937232" cy="1596014"/>
              </a:xfrm>
              <a:prstGeom prst="rect">
                <a:avLst/>
              </a:prstGeom>
              <a:solidFill>
                <a:srgbClr val="FFFF66"/>
              </a:solidFill>
            </p:spPr>
            <p:txBody>
              <a:bodyPr wrap="none" rtlCol="0">
                <a:spAutoFit/>
              </a:bodyPr>
              <a:lstStyle/>
              <a:p>
                <a:r>
                  <a:rPr lang="en-US" sz="2800" dirty="0"/>
                  <a:t>slope = </a:t>
                </a:r>
                <a14:m>
                  <m:oMath xmlns:m="http://schemas.openxmlformats.org/officeDocument/2006/math">
                    <m:func>
                      <m:funcPr>
                        <m:ctrlPr>
                          <a:rPr lang="en-US" sz="2800" i="1" smtClean="0">
                            <a:latin typeface="Cambria Math" panose="02040503050406030204" pitchFamily="18" charset="0"/>
                          </a:rPr>
                        </m:ctrlPr>
                      </m:funcPr>
                      <m:fName>
                        <m:limLow>
                          <m:limLowPr>
                            <m:ctrlPr>
                              <a:rPr lang="en-US" sz="2800" i="1" smtClean="0">
                                <a:latin typeface="Cambria Math" panose="02040503050406030204" pitchFamily="18" charset="0"/>
                              </a:rPr>
                            </m:ctrlPr>
                          </m:limLowPr>
                          <m:e>
                            <m:r>
                              <m:rPr>
                                <m:sty m:val="p"/>
                              </m:rPr>
                              <a:rPr lang="en-US" sz="2800" i="0" smtClean="0">
                                <a:latin typeface="Cambria Math"/>
                              </a:rPr>
                              <m:t>lim</m:t>
                            </m:r>
                          </m:e>
                          <m:lim>
                            <m:r>
                              <a:rPr lang="en-US" sz="2800" b="0" i="1" smtClean="0">
                                <a:latin typeface="Cambria Math"/>
                              </a:rPr>
                              <m:t>𝑥</m:t>
                            </m:r>
                            <m:r>
                              <a:rPr lang="en-US" sz="2800" b="0" i="1" smtClean="0">
                                <a:latin typeface="Cambria Math"/>
                                <a:ea typeface="Cambria Math"/>
                              </a:rPr>
                              <m:t>→</m:t>
                            </m:r>
                            <m:r>
                              <a:rPr lang="en-US" sz="2800" b="0" i="1" smtClean="0">
                                <a:latin typeface="Cambria Math"/>
                                <a:ea typeface="Cambria Math"/>
                              </a:rPr>
                              <m:t>𝑎</m:t>
                            </m:r>
                          </m:lim>
                        </m:limLow>
                      </m:fName>
                      <m:e>
                        <m:f>
                          <m:fPr>
                            <m:ctrlPr>
                              <a:rPr lang="en-US" sz="2800" i="1" smtClean="0">
                                <a:latin typeface="Cambria Math" panose="02040503050406030204" pitchFamily="18" charset="0"/>
                              </a:rPr>
                            </m:ctrlPr>
                          </m:fPr>
                          <m:num>
                            <m:r>
                              <a:rPr lang="en-US" sz="2800" b="0" i="1" smtClean="0">
                                <a:latin typeface="Cambria Math"/>
                              </a:rPr>
                              <m:t>𝑓</m:t>
                            </m:r>
                            <m:d>
                              <m:dPr>
                                <m:ctrlPr>
                                  <a:rPr lang="en-US" sz="2800" b="0" i="1" smtClean="0">
                                    <a:latin typeface="Cambria Math" panose="02040503050406030204" pitchFamily="18" charset="0"/>
                                  </a:rPr>
                                </m:ctrlPr>
                              </m:dPr>
                              <m:e>
                                <m:r>
                                  <a:rPr lang="en-US" sz="2800" b="0" i="1" smtClean="0">
                                    <a:latin typeface="Cambria Math"/>
                                  </a:rPr>
                                  <m:t>𝑥</m:t>
                                </m:r>
                              </m:e>
                            </m:d>
                            <m:r>
                              <a:rPr lang="en-US" sz="2800" b="0" i="1" smtClean="0">
                                <a:latin typeface="Cambria Math"/>
                              </a:rPr>
                              <m:t>−</m:t>
                            </m:r>
                            <m:r>
                              <a:rPr lang="en-US" sz="2800" b="0" i="1" smtClean="0">
                                <a:latin typeface="Cambria Math"/>
                              </a:rPr>
                              <m:t>𝑓</m:t>
                            </m:r>
                            <m:r>
                              <a:rPr lang="en-US" sz="2800" b="0" i="1" smtClean="0">
                                <a:latin typeface="Cambria Math"/>
                              </a:rPr>
                              <m:t>(</m:t>
                            </m:r>
                            <m:r>
                              <a:rPr lang="en-US" sz="2800" b="0" i="1" smtClean="0">
                                <a:latin typeface="Cambria Math"/>
                              </a:rPr>
                              <m:t>𝑎</m:t>
                            </m:r>
                            <m:r>
                              <a:rPr lang="en-US" sz="2800" b="0" i="1" smtClean="0">
                                <a:latin typeface="Cambria Math"/>
                              </a:rPr>
                              <m:t>)</m:t>
                            </m:r>
                          </m:num>
                          <m:den>
                            <m:r>
                              <a:rPr lang="en-US" sz="2800" b="0" i="1" smtClean="0">
                                <a:latin typeface="Cambria Math"/>
                              </a:rPr>
                              <m:t>𝑥</m:t>
                            </m:r>
                            <m:r>
                              <a:rPr lang="en-US" sz="2800" b="0" i="1" smtClean="0">
                                <a:latin typeface="Cambria Math"/>
                              </a:rPr>
                              <m:t>−</m:t>
                            </m:r>
                            <m:r>
                              <a:rPr lang="en-US" sz="2800" b="0" i="1" smtClean="0">
                                <a:latin typeface="Cambria Math"/>
                              </a:rPr>
                              <m:t>𝑎</m:t>
                            </m:r>
                          </m:den>
                        </m:f>
                      </m:e>
                    </m:func>
                  </m:oMath>
                </a14:m>
                <a:endParaRPr lang="en-US" sz="2800" dirty="0"/>
              </a:p>
              <a:p>
                <a:endParaRPr lang="en-US" sz="2800" dirty="0"/>
              </a:p>
              <a:p>
                <a:r>
                  <a:rPr lang="en-US" sz="2800" dirty="0"/>
                  <a:t>slope = f’(a)</a:t>
                </a:r>
              </a:p>
            </p:txBody>
          </p:sp>
        </mc:Choice>
        <mc:Fallback xmlns="">
          <p:sp>
            <p:nvSpPr>
              <p:cNvPr id="11" name="TextBox 10"/>
              <p:cNvSpPr txBox="1">
                <a:spLocks noRot="1" noChangeAspect="1" noMove="1" noResize="1" noEditPoints="1" noAdjustHandles="1" noChangeArrowheads="1" noChangeShapeType="1" noTextEdit="1"/>
              </p:cNvSpPr>
              <p:nvPr/>
            </p:nvSpPr>
            <p:spPr>
              <a:xfrm>
                <a:off x="304800" y="3814186"/>
                <a:ext cx="3937232" cy="1596014"/>
              </a:xfrm>
              <a:prstGeom prst="rect">
                <a:avLst/>
              </a:prstGeom>
              <a:blipFill rotWithShape="0">
                <a:blip r:embed="rId4"/>
                <a:stretch>
                  <a:fillRect l="-3096" b="-11832"/>
                </a:stretch>
              </a:blipFill>
            </p:spPr>
            <p:txBody>
              <a:bodyPr/>
              <a:lstStyle/>
              <a:p>
                <a:r>
                  <a:rPr lang="en-US">
                    <a:noFill/>
                  </a:rPr>
                  <a:t> </a:t>
                </a:r>
              </a:p>
            </p:txBody>
          </p:sp>
        </mc:Fallback>
      </mc:AlternateContent>
    </p:spTree>
    <p:extLst>
      <p:ext uri="{BB962C8B-B14F-4D97-AF65-F5344CB8AC3E}">
        <p14:creationId xmlns:p14="http://schemas.microsoft.com/office/powerpoint/2010/main" val="412116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a:xfrm>
            <a:off x="608013" y="1874838"/>
            <a:ext cx="8047037" cy="4175125"/>
          </a:xfrm>
          <a:solidFill>
            <a:srgbClr val="FFFFFF"/>
          </a:solidFill>
          <a:ln>
            <a:solidFill>
              <a:srgbClr val="000000"/>
            </a:solidFill>
            <a:miter lim="800000"/>
            <a:headEnd/>
            <a:tailEnd/>
          </a:ln>
        </p:spPr>
        <p:txBody>
          <a:bodyPr/>
          <a:lstStyle/>
          <a:p>
            <a:pPr marL="0" indent="0" eaLnBrk="1" hangingPunct="1">
              <a:lnSpc>
                <a:spcPct val="130000"/>
              </a:lnSpc>
              <a:spcBef>
                <a:spcPct val="55000"/>
              </a:spcBef>
              <a:buFontTx/>
              <a:buNone/>
            </a:pPr>
            <a:r>
              <a:rPr lang="en-US" altLang="en-US" sz="2400" smtClean="0"/>
              <a:t>The tangent line to the curve </a:t>
            </a:r>
            <a:r>
              <a:rPr lang="en-US" altLang="en-US" sz="2400" i="1" smtClean="0"/>
              <a:t>y</a:t>
            </a:r>
            <a:r>
              <a:rPr lang="en-US" altLang="en-US" sz="2400" smtClean="0"/>
              <a:t> = </a:t>
            </a:r>
            <a:r>
              <a:rPr lang="en-US" altLang="en-US" sz="2400" i="1" smtClean="0"/>
              <a:t>f</a:t>
            </a:r>
            <a:r>
              <a:rPr lang="en-US" altLang="en-US" sz="2400" smtClean="0"/>
              <a:t>(</a:t>
            </a:r>
            <a:r>
              <a:rPr lang="en-US" altLang="en-US" sz="2400" i="1" smtClean="0"/>
              <a:t>x</a:t>
            </a:r>
            <a:r>
              <a:rPr lang="en-US" altLang="en-US" sz="2400" smtClean="0"/>
              <a:t>) at the point </a:t>
            </a:r>
            <a:r>
              <a:rPr lang="en-US" altLang="en-US" sz="2400" i="1" smtClean="0"/>
              <a:t>P</a:t>
            </a:r>
            <a:r>
              <a:rPr lang="en-US" altLang="en-US" sz="2400" smtClean="0"/>
              <a:t>(</a:t>
            </a:r>
            <a:r>
              <a:rPr lang="en-US" altLang="en-US" sz="2400" i="1" smtClean="0"/>
              <a:t>a</a:t>
            </a:r>
            <a:r>
              <a:rPr lang="en-US" altLang="en-US" sz="2400" smtClean="0"/>
              <a:t>, </a:t>
            </a:r>
            <a:r>
              <a:rPr lang="en-US" altLang="en-US" sz="2400" i="1" smtClean="0"/>
              <a:t>f</a:t>
            </a:r>
            <a:r>
              <a:rPr lang="en-US" altLang="en-US" sz="2400" smtClean="0"/>
              <a:t>(</a:t>
            </a:r>
            <a:r>
              <a:rPr lang="en-US" altLang="en-US" sz="2400" i="1" smtClean="0"/>
              <a:t>a</a:t>
            </a:r>
            <a:r>
              <a:rPr lang="en-US" altLang="en-US" sz="2400" smtClean="0"/>
              <a:t>)) is the line through </a:t>
            </a:r>
            <a:r>
              <a:rPr lang="en-US" altLang="en-US" sz="2400" i="1" smtClean="0"/>
              <a:t>P</a:t>
            </a:r>
            <a:r>
              <a:rPr lang="en-US" altLang="en-US" sz="2400" smtClean="0"/>
              <a:t> </a:t>
            </a:r>
            <a:r>
              <a:rPr lang="en-US" altLang="en-US" sz="2400" b="1" smtClean="0">
                <a:solidFill>
                  <a:schemeClr val="accent2"/>
                </a:solidFill>
              </a:rPr>
              <a:t>with slope </a:t>
            </a:r>
          </a:p>
          <a:p>
            <a:pPr marL="0" indent="0" eaLnBrk="1" hangingPunct="1">
              <a:lnSpc>
                <a:spcPct val="130000"/>
              </a:lnSpc>
              <a:spcBef>
                <a:spcPct val="55000"/>
              </a:spcBef>
              <a:buFontTx/>
              <a:buNone/>
            </a:pPr>
            <a:endParaRPr lang="en-US" altLang="en-US" sz="2400" smtClean="0"/>
          </a:p>
          <a:p>
            <a:pPr marL="0" indent="0" eaLnBrk="1" hangingPunct="1">
              <a:lnSpc>
                <a:spcPct val="130000"/>
              </a:lnSpc>
              <a:spcBef>
                <a:spcPct val="55000"/>
              </a:spcBef>
              <a:buFontTx/>
              <a:buNone/>
            </a:pPr>
            <a:endParaRPr lang="en-US" altLang="en-US" sz="2400" smtClean="0"/>
          </a:p>
          <a:p>
            <a:pPr marL="0" indent="0" eaLnBrk="1" hangingPunct="1">
              <a:lnSpc>
                <a:spcPct val="130000"/>
              </a:lnSpc>
              <a:spcBef>
                <a:spcPct val="55000"/>
              </a:spcBef>
              <a:buFontTx/>
              <a:buNone/>
            </a:pPr>
            <a:r>
              <a:rPr lang="en-US" altLang="en-US" sz="2400" smtClean="0"/>
              <a:t>provided that this limit exists.</a:t>
            </a:r>
          </a:p>
        </p:txBody>
      </p:sp>
      <p:graphicFrame>
        <p:nvGraphicFramePr>
          <p:cNvPr id="26627" name="Object 3"/>
          <p:cNvGraphicFramePr>
            <a:graphicFrameLocks noChangeAspect="1"/>
          </p:cNvGraphicFramePr>
          <p:nvPr/>
        </p:nvGraphicFramePr>
        <p:xfrm>
          <a:off x="2378075" y="3154363"/>
          <a:ext cx="3546475" cy="1047750"/>
        </p:xfrm>
        <a:graphic>
          <a:graphicData uri="http://schemas.openxmlformats.org/presentationml/2006/ole">
            <mc:AlternateContent xmlns:mc="http://schemas.openxmlformats.org/markup-compatibility/2006">
              <mc:Choice xmlns:v="urn:schemas-microsoft-com:vml" Requires="v">
                <p:oleObj spid="_x0000_s40967" name="Equation" r:id="rId4" imgW="1333500" imgH="393700" progId="Equation.DSMT4">
                  <p:embed/>
                </p:oleObj>
              </mc:Choice>
              <mc:Fallback>
                <p:oleObj name="Equation" r:id="rId4" imgW="1333500" imgH="39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8075" y="3154363"/>
                        <a:ext cx="3546475"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6628" name="Text Box 4"/>
          <p:cNvSpPr txBox="1">
            <a:spLocks noChangeArrowheads="1"/>
          </p:cNvSpPr>
          <p:nvPr/>
        </p:nvSpPr>
        <p:spPr bwMode="auto">
          <a:xfrm>
            <a:off x="1316038" y="720725"/>
            <a:ext cx="6629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rPr>
              <a:t>TANGENTS</a:t>
            </a:r>
          </a:p>
        </p:txBody>
      </p:sp>
      <p:sp>
        <p:nvSpPr>
          <p:cNvPr id="26629" name="Text Box 5"/>
          <p:cNvSpPr txBox="1">
            <a:spLocks noChangeArrowheads="1"/>
          </p:cNvSpPr>
          <p:nvPr/>
        </p:nvSpPr>
        <p:spPr bwMode="auto">
          <a:xfrm>
            <a:off x="365125" y="1335088"/>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800000"/>
                </a:solidFill>
              </a:rPr>
              <a:t> Definition</a:t>
            </a:r>
          </a:p>
        </p:txBody>
      </p:sp>
    </p:spTree>
    <p:extLst>
      <p:ext uri="{BB962C8B-B14F-4D97-AF65-F5344CB8AC3E}">
        <p14:creationId xmlns:p14="http://schemas.microsoft.com/office/powerpoint/2010/main" val="478864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4602</TotalTime>
  <Words>2925</Words>
  <Application>Microsoft Office PowerPoint</Application>
  <PresentationFormat>On-screen Show (4:3)</PresentationFormat>
  <Paragraphs>487</Paragraphs>
  <Slides>75</Slides>
  <Notes>55</Notes>
  <HiddenSlides>6</HiddenSlides>
  <MMClips>0</MMClips>
  <ScaleCrop>false</ScaleCrop>
  <HeadingPairs>
    <vt:vector size="8" baseType="variant">
      <vt:variant>
        <vt:lpstr>Fonts Used</vt:lpstr>
      </vt:variant>
      <vt:variant>
        <vt:i4>25</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102" baseType="lpstr">
      <vt:lpstr>ＭＳ ゴシック</vt:lpstr>
      <vt:lpstr>MS PGothic</vt:lpstr>
      <vt:lpstr>MS PGothic</vt:lpstr>
      <vt:lpstr>Arial</vt:lpstr>
      <vt:lpstr>Book Antiqua</vt:lpstr>
      <vt:lpstr>Calibri</vt:lpstr>
      <vt:lpstr>Cambria Math</vt:lpstr>
      <vt:lpstr>Century Gothic</vt:lpstr>
      <vt:lpstr>Euclid</vt:lpstr>
      <vt:lpstr>Euclid Extra</vt:lpstr>
      <vt:lpstr>Gill Sans MT</vt:lpstr>
      <vt:lpstr>GillSans-BoldCondensed</vt:lpstr>
      <vt:lpstr>GillSans-Condensed</vt:lpstr>
      <vt:lpstr>LiberationSans</vt:lpstr>
      <vt:lpstr>LiberationSans-Bold</vt:lpstr>
      <vt:lpstr>LiberationSerif</vt:lpstr>
      <vt:lpstr>STIXGeneral-Italic-Identity-H</vt:lpstr>
      <vt:lpstr>STIXGeneral-Regular-Identity-H</vt:lpstr>
      <vt:lpstr>STIXSizeOneSym-Regular-Identity</vt:lpstr>
      <vt:lpstr>Symbol</vt:lpstr>
      <vt:lpstr>Tahoma</vt:lpstr>
      <vt:lpstr>Times New Roman</vt:lpstr>
      <vt:lpstr>Times-Roman</vt:lpstr>
      <vt:lpstr>Wingdings</vt:lpstr>
      <vt:lpstr>Wingdings 3</vt:lpstr>
      <vt:lpstr>Apothecary</vt:lpstr>
      <vt:lpstr>Equation</vt:lpstr>
      <vt:lpstr>DERIVATIVES</vt:lpstr>
      <vt:lpstr>CONTENTS </vt:lpstr>
      <vt:lpstr>PowerPoint Presentation</vt:lpstr>
      <vt:lpstr>Velocity problem</vt:lpstr>
      <vt:lpstr>Definition of derivative</vt:lpstr>
      <vt:lpstr>PowerPoint Presentation</vt:lpstr>
      <vt:lpstr>Slope of a line</vt:lpstr>
      <vt:lpstr>Slope of a curve - Tangent 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differentiable</vt:lpstr>
      <vt:lpstr>PowerPoint Presentation</vt:lpstr>
      <vt:lpstr>PowerPoint Presentation</vt:lpstr>
      <vt:lpstr>PowerPoint Presentation</vt:lpstr>
      <vt:lpstr>PowerPoint Presentation</vt:lpstr>
      <vt:lpstr>Formulas</vt:lpstr>
      <vt:lpstr>formulas</vt:lpstr>
      <vt:lpstr>PowerPoint Presentation</vt:lpstr>
      <vt:lpstr>3.5 DERIVATIVES OF TRIGONOMETRIC FUNCTIONS</vt:lpstr>
      <vt:lpstr>3.9 DERIVATIVES OF EXPONENTIAL AND LOGARITHMIC FUNCTIONS</vt:lpstr>
      <vt:lpstr>PowerPoint Presentation</vt:lpstr>
      <vt:lpstr> </vt:lpstr>
      <vt:lpstr>TANGENT AND NORMAL LINES </vt:lpstr>
      <vt:lpstr>PowerPoint Presentation</vt:lpstr>
      <vt:lpstr>PowerPoint Presentation</vt:lpstr>
      <vt:lpstr>Find velocity, acceleration</vt:lpstr>
      <vt:lpstr>Do yourself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chain rule</vt:lpstr>
      <vt:lpstr>Formulas (from chain rule)</vt:lpstr>
      <vt:lpstr>The chain rule-examples</vt:lpstr>
      <vt:lpstr>The chain rule -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dc:title>
  <dc:creator>Lenovo</dc:creator>
  <cp:lastModifiedBy>Admin</cp:lastModifiedBy>
  <cp:revision>92</cp:revision>
  <dcterms:created xsi:type="dcterms:W3CDTF">2017-05-13T14:42:07Z</dcterms:created>
  <dcterms:modified xsi:type="dcterms:W3CDTF">2022-01-08T10:34:20Z</dcterms:modified>
</cp:coreProperties>
</file>