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7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2.jpg" ContentType="image/jpeg"/>
  <Override PartName="/ppt/media/image24.jpg" ContentType="image/jpeg"/>
  <Override PartName="/ppt/notesSlides/notesSlide7.xml" ContentType="application/vnd.openxmlformats-officedocument.presentationml.notesSlide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9" r:id="rId2"/>
    <p:sldId id="287" r:id="rId3"/>
    <p:sldId id="286" r:id="rId4"/>
    <p:sldId id="294" r:id="rId5"/>
    <p:sldId id="291" r:id="rId6"/>
    <p:sldId id="319" r:id="rId7"/>
    <p:sldId id="297" r:id="rId8"/>
    <p:sldId id="298" r:id="rId9"/>
    <p:sldId id="299" r:id="rId10"/>
    <p:sldId id="318" r:id="rId11"/>
    <p:sldId id="312" r:id="rId12"/>
    <p:sldId id="316" r:id="rId13"/>
    <p:sldId id="317" r:id="rId14"/>
    <p:sldId id="311" r:id="rId15"/>
    <p:sldId id="307" r:id="rId16"/>
    <p:sldId id="308" r:id="rId17"/>
    <p:sldId id="309" r:id="rId18"/>
    <p:sldId id="310" r:id="rId19"/>
    <p:sldId id="278" r:id="rId20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Poppins Light" panose="020B0604020202020204" charset="0"/>
      <p:regular r:id="rId27"/>
      <p:bold r:id="rId28"/>
      <p:italic r:id="rId29"/>
      <p:boldItalic r:id="rId30"/>
    </p:embeddedFont>
    <p:embeddedFont>
      <p:font typeface="Poppins" panose="020B0604020202020204" charset="0"/>
      <p:regular r:id="rId31"/>
      <p:bold r:id="rId32"/>
      <p:italic r:id="rId33"/>
      <p:boldItalic r:id="rId34"/>
    </p:embeddedFont>
    <p:embeddedFont>
      <p:font typeface="Muli Regular" panose="020B0604020202020204" charset="0"/>
      <p:regular r:id="rId35"/>
      <p:bold r:id="rId36"/>
      <p:italic r:id="rId37"/>
      <p:boldItalic r:id="rId38"/>
    </p:embeddedFont>
  </p:embeddedFontLst>
  <p:custShowLst>
    <p:custShow name="Custom Show 1" id="0">
      <p:sldLst>
        <p:sld r:id="rId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A2"/>
    <a:srgbClr val="6965FC"/>
    <a:srgbClr val="6A65FC"/>
    <a:srgbClr val="242798"/>
    <a:srgbClr val="1600BC"/>
    <a:srgbClr val="0218BA"/>
    <a:srgbClr val="273D86"/>
    <a:srgbClr val="007CBF"/>
    <a:srgbClr val="596CEB"/>
    <a:srgbClr val="F0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4149A-223D-49CE-A041-D19B33636836}">
  <a:tblStyle styleId="{78F4149A-223D-49CE-A041-D19B33636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678" autoAdjust="0"/>
  </p:normalViewPr>
  <p:slideViewPr>
    <p:cSldViewPr snapToGrid="0">
      <p:cViewPr varScale="1">
        <p:scale>
          <a:sx n="65" d="100"/>
          <a:sy n="65" d="100"/>
        </p:scale>
        <p:origin x="48" y="4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5A072-1F63-4C8F-A6DA-980D857F5BE4}" type="datetimeFigureOut">
              <a:rPr lang="en-US" smtClean="0"/>
              <a:t>24/05/2022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E7C2-0678-4163-8BFE-015136A0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7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061973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3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100" b="0" strike="noStrike" spc="-1" smtClean="0">
                <a:latin typeface="Arial"/>
              </a:rPr>
              <a:t>Ứng dụng gửi yêu cầu lên server thông qua API, server yêu cầu dữ liệu phù hợp từ database</a:t>
            </a: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100" b="0" strike="noStrike" spc="-1" smtClean="0">
                <a:latin typeface="Arial"/>
              </a:rPr>
              <a:t>Sau đó, database sẽ trả về dữ liệu cho server, server sẽ trả về response dưới dạng JSON cho ứng dụng để hiển thị dữ liệu</a:t>
            </a:r>
          </a:p>
        </p:txBody>
      </p:sp>
    </p:spTree>
    <p:extLst>
      <p:ext uri="{BB962C8B-B14F-4D97-AF65-F5344CB8AC3E}">
        <p14:creationId xmlns:p14="http://schemas.microsoft.com/office/powerpoint/2010/main" val="42052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1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355760-8AC5-44DA-9755-59C7B03782E6}"/>
              </a:ext>
            </a:extLst>
          </p:cNvPr>
          <p:cNvSpPr txBox="1"/>
          <p:nvPr/>
        </p:nvSpPr>
        <p:spPr>
          <a:xfrm>
            <a:off x="1516380" y="232835"/>
            <a:ext cx="363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</a:t>
            </a:r>
            <a:r>
              <a:rPr lang="en-US" smtClean="0">
                <a:solidFill>
                  <a:schemeClr val="tx1"/>
                </a:solidFill>
              </a:rPr>
              <a:t>rường đại học Cần Thơ</a:t>
            </a:r>
          </a:p>
          <a:p>
            <a:r>
              <a:rPr lang="en-US">
                <a:solidFill>
                  <a:schemeClr val="tx1"/>
                </a:solidFill>
              </a:rPr>
              <a:t>K</a:t>
            </a:r>
            <a:r>
              <a:rPr lang="en-US" smtClean="0">
                <a:solidFill>
                  <a:schemeClr val="tx1"/>
                </a:solidFill>
              </a:rPr>
              <a:t>hoa Công nghệ thông tin và truyền thông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Can Tho University - Wikipedia">
            <a:extLst>
              <a:ext uri="{FF2B5EF4-FFF2-40B4-BE49-F238E27FC236}">
                <a16:creationId xmlns:a16="http://schemas.microsoft.com/office/drawing/2014/main" xmlns="" id="{1F052272-AB6D-47D9-AFAB-2ADE80347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1" t="5821" r="11325" b="3806"/>
          <a:stretch/>
        </p:blipFill>
        <p:spPr bwMode="auto">
          <a:xfrm>
            <a:off x="60960" y="67668"/>
            <a:ext cx="171450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A94A2EC-561B-4F4B-B907-D7A5065CAB3C}"/>
              </a:ext>
            </a:extLst>
          </p:cNvPr>
          <p:cNvSpPr txBox="1"/>
          <p:nvPr/>
        </p:nvSpPr>
        <p:spPr>
          <a:xfrm>
            <a:off x="0" y="116143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BÁO CÁO LUẬN VĂN TỐT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NGHIỆP </a:t>
            </a:r>
          </a:p>
          <a:p>
            <a:pPr algn="ctr"/>
            <a:r>
              <a:rPr lang="en-US" sz="1600" smtClean="0">
                <a:solidFill>
                  <a:schemeClr val="tx1">
                    <a:lumMod val="50000"/>
                  </a:schemeClr>
                </a:solidFill>
              </a:rPr>
              <a:t>NGÀNH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CÔNG NGHỆ THÔNG TIN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65727F4-49D9-4291-B37B-E9A8DB80BEB8}"/>
              </a:ext>
            </a:extLst>
          </p:cNvPr>
          <p:cNvSpPr txBox="1"/>
          <p:nvPr/>
        </p:nvSpPr>
        <p:spPr>
          <a:xfrm>
            <a:off x="0" y="186975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BF886D6-E91A-4BDC-8852-E8A60E4E7832}"/>
              </a:ext>
            </a:extLst>
          </p:cNvPr>
          <p:cNvSpPr txBox="1"/>
          <p:nvPr/>
        </p:nvSpPr>
        <p:spPr>
          <a:xfrm>
            <a:off x="0" y="2243823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ỨNG DỤNG QUẢN LÝ </a:t>
            </a:r>
            <a:r>
              <a:rPr lang="en-US" sz="2400" b="1">
                <a:solidFill>
                  <a:srgbClr val="0070C0"/>
                </a:solidFill>
              </a:rPr>
              <a:t>LÀNG </a:t>
            </a:r>
            <a:r>
              <a:rPr lang="en-US" sz="2400" b="1" smtClean="0">
                <a:solidFill>
                  <a:srgbClr val="0070C0"/>
                </a:solidFill>
              </a:rPr>
              <a:t>NGHỀ</a:t>
            </a:r>
          </a:p>
          <a:p>
            <a:pPr algn="ctr">
              <a:lnSpc>
                <a:spcPct val="150000"/>
              </a:lnSpc>
            </a:pPr>
            <a:r>
              <a:rPr lang="en-US" sz="2000" smtClean="0">
                <a:solidFill>
                  <a:srgbClr val="0070C0"/>
                </a:solidFill>
              </a:rPr>
              <a:t>Phân hệ ứng dụng di động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0DB67B7-C086-43BD-BB73-C4BFD997910C}"/>
              </a:ext>
            </a:extLst>
          </p:cNvPr>
          <p:cNvSpPr txBox="1"/>
          <p:nvPr/>
        </p:nvSpPr>
        <p:spPr>
          <a:xfrm>
            <a:off x="861237" y="3556609"/>
            <a:ext cx="288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/>
              <a:t>Giáo</a:t>
            </a:r>
            <a:r>
              <a:rPr lang="en-US" sz="1600" b="1" dirty="0"/>
              <a:t> </a:t>
            </a:r>
            <a:r>
              <a:rPr lang="en-US" sz="1600" b="1" dirty="0" err="1"/>
              <a:t>viên</a:t>
            </a:r>
            <a:r>
              <a:rPr lang="en-US" sz="1600" b="1" dirty="0"/>
              <a:t> </a:t>
            </a:r>
            <a:r>
              <a:rPr lang="en-US" sz="1600" b="1" dirty="0" err="1"/>
              <a:t>hướng</a:t>
            </a:r>
            <a:r>
              <a:rPr lang="en-US" sz="1600" b="1" dirty="0"/>
              <a:t> </a:t>
            </a:r>
            <a:r>
              <a:rPr lang="en-US" sz="1600" b="1" dirty="0" err="1"/>
              <a:t>dẫn</a:t>
            </a:r>
            <a:r>
              <a:rPr lang="en-US" sz="1600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TS</a:t>
            </a:r>
            <a:r>
              <a:rPr lang="en-US" sz="1600"/>
              <a:t>. </a:t>
            </a:r>
            <a:r>
              <a:rPr lang="en-US" sz="1600" smtClean="0"/>
              <a:t>TRẦN CÔNG ÁN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EBFCAD-D030-4347-ABB0-A828BE05BABF}"/>
              </a:ext>
            </a:extLst>
          </p:cNvPr>
          <p:cNvSpPr txBox="1"/>
          <p:nvPr/>
        </p:nvSpPr>
        <p:spPr>
          <a:xfrm>
            <a:off x="5970737" y="3556609"/>
            <a:ext cx="216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/>
              <a:t>Sinh</a:t>
            </a:r>
            <a:r>
              <a:rPr lang="en-US" sz="1600" b="1" dirty="0"/>
              <a:t> </a:t>
            </a:r>
            <a:r>
              <a:rPr lang="en-US" sz="1600" b="1" dirty="0" err="1"/>
              <a:t>viên</a:t>
            </a:r>
            <a:r>
              <a:rPr lang="en-US" sz="1600" b="1" dirty="0"/>
              <a:t> </a:t>
            </a:r>
            <a:r>
              <a:rPr lang="en-US" sz="1600" b="1" dirty="0" err="1"/>
              <a:t>thực</a:t>
            </a:r>
            <a:r>
              <a:rPr lang="en-US" sz="1600" b="1" dirty="0"/>
              <a:t> </a:t>
            </a:r>
            <a:r>
              <a:rPr lang="en-US" sz="1600" b="1" err="1"/>
              <a:t>hiện</a:t>
            </a:r>
            <a:r>
              <a:rPr lang="en-US" sz="1600" b="1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1600" smtClean="0"/>
              <a:t>ĐỖ THỊ BÍCH TRÂM</a:t>
            </a:r>
          </a:p>
          <a:p>
            <a:pPr>
              <a:lnSpc>
                <a:spcPct val="150000"/>
              </a:lnSpc>
            </a:pPr>
            <a:r>
              <a:rPr lang="en-US" sz="1600" smtClean="0"/>
              <a:t>MSSV: B1809420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16380" y="791568"/>
            <a:ext cx="3573780" cy="0"/>
          </a:xfrm>
          <a:prstGeom prst="line">
            <a:avLst/>
          </a:prstGeom>
          <a:ln>
            <a:solidFill>
              <a:srgbClr val="007C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91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545015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1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05" y="1074419"/>
            <a:ext cx="7969427" cy="38961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6560820" y="200226"/>
            <a:ext cx="1771442" cy="29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 kế và cài đặt</a:t>
            </a:r>
            <a:endParaRPr lang="en-US" sz="1600" b="0" dirty="0">
              <a:latin typeface="+mj-lt"/>
            </a:endParaRP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560820" y="497609"/>
            <a:ext cx="1870086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637071"/>
            <a:ext cx="5090160" cy="4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Sơ đồ chức năng đại lý cấp 1</a:t>
            </a:r>
            <a:endParaRPr lang="en-US" sz="28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9100" y="1013460"/>
            <a:ext cx="5090160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18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6560820" y="200226"/>
            <a:ext cx="1771442" cy="29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 kế và cài đặt</a:t>
            </a:r>
            <a:endParaRPr lang="en-US" sz="1600" b="0" dirty="0">
              <a:latin typeface="+mj-lt"/>
            </a:endParaRP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560820" y="497609"/>
            <a:ext cx="1870086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637071"/>
            <a:ext cx="5090160" cy="4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Sơ đồ chức năng đại lý cấp 2</a:t>
            </a:r>
            <a:endParaRPr lang="en-US" sz="28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9100" y="1013460"/>
            <a:ext cx="5090160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12" y="1074420"/>
            <a:ext cx="7861894" cy="39014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39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6560820" y="200226"/>
            <a:ext cx="1771442" cy="29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 kế và cài đặt</a:t>
            </a:r>
            <a:endParaRPr lang="en-US" sz="1600" b="0" dirty="0">
              <a:latin typeface="+mj-lt"/>
            </a:endParaRP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560820" y="497609"/>
            <a:ext cx="1870086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637071"/>
            <a:ext cx="5090160" cy="4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Sơ đồ chức năng hộ dân</a:t>
            </a:r>
            <a:endParaRPr lang="en-US" sz="28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9100" y="1013460"/>
            <a:ext cx="5090160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47" y="1148272"/>
            <a:ext cx="7222513" cy="37936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4745115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n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8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71F2-121B-4323-B5D7-6317998EAF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15171" y="2446020"/>
            <a:ext cx="5391150" cy="121761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KẾT LUẬN VÀ </a:t>
            </a:r>
            <a:b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HƯỚNG PHÁT TRIỂN </a:t>
            </a: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xmlns="" id="{6B20E857-289F-42D0-B40B-DC3FBE095315}"/>
              </a:ext>
            </a:extLst>
          </p:cNvPr>
          <p:cNvSpPr/>
          <p:nvPr/>
        </p:nvSpPr>
        <p:spPr>
          <a:xfrm>
            <a:off x="2281222" y="510179"/>
            <a:ext cx="2059049" cy="1625009"/>
          </a:xfrm>
          <a:prstGeom prst="roundRect">
            <a:avLst/>
          </a:prstGeom>
          <a:gradFill flip="none" rotWithShape="1"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  <a:tileRect/>
          </a:gra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60" y="951229"/>
            <a:ext cx="4100578" cy="42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60" y="2554605"/>
            <a:ext cx="4338320" cy="3253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704A3D-3CB6-45DB-AFB7-27D732A2DDF9}"/>
              </a:ext>
            </a:extLst>
          </p:cNvPr>
          <p:cNvSpPr txBox="1"/>
          <p:nvPr/>
        </p:nvSpPr>
        <p:spPr>
          <a:xfrm>
            <a:off x="419100" y="1450809"/>
            <a:ext cx="7719060" cy="26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800" dirty="0"/>
              <a:t>Thiết kế và xây dựng thành công “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err="1"/>
              <a:t>làng</a:t>
            </a:r>
            <a:r>
              <a:rPr lang="en-US" sz="1800"/>
              <a:t> </a:t>
            </a:r>
            <a:r>
              <a:rPr lang="en-US" sz="1800" smtClean="0"/>
              <a:t>nghề</a:t>
            </a:r>
            <a:r>
              <a:rPr lang="vi-VN" sz="1800" smtClean="0"/>
              <a:t>”</a:t>
            </a:r>
            <a:r>
              <a:rPr lang="en-US" sz="1800" smtClean="0"/>
              <a:t> dựa trên nền tảng React Native và NodeJs</a:t>
            </a:r>
            <a:r>
              <a:rPr lang="vi-VN" sz="1800" smtClean="0"/>
              <a:t> </a:t>
            </a:r>
            <a:r>
              <a:rPr lang="vi-VN" sz="1800" dirty="0"/>
              <a:t>với hầu hết các chức năng, yêu cầu đặt ra. </a:t>
            </a:r>
            <a:endParaRPr lang="en-US" sz="18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err="1"/>
              <a:t>thể</a:t>
            </a:r>
            <a:r>
              <a:rPr lang="en-US" sz="1800"/>
              <a:t> </a:t>
            </a:r>
            <a:r>
              <a:rPr lang="en-US" sz="1800" smtClean="0"/>
              <a:t>quản lý </a:t>
            </a:r>
            <a:r>
              <a:rPr lang="en-US" sz="1800" err="1"/>
              <a:t>đơn</a:t>
            </a:r>
            <a:r>
              <a:rPr lang="en-US" sz="1800"/>
              <a:t> </a:t>
            </a:r>
            <a:r>
              <a:rPr lang="en-US" sz="1800" smtClean="0"/>
              <a:t>hàng, kho nguyên vật liệu,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cáo</a:t>
            </a:r>
            <a:r>
              <a:rPr lang="en-US" sz="1800" dirty="0"/>
              <a:t> </a:t>
            </a:r>
            <a:r>
              <a:rPr lang="en-US" sz="1800" err="1"/>
              <a:t>tiến</a:t>
            </a:r>
            <a:r>
              <a:rPr lang="en-US" sz="1800"/>
              <a:t> </a:t>
            </a:r>
            <a:r>
              <a:rPr lang="en-US" sz="1800" smtClean="0"/>
              <a:t>độ, giao hàng.</a:t>
            </a:r>
            <a:endParaRPr lang="en-US" sz="18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/>
              <a:t>Đáp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5642402" y="87189"/>
            <a:ext cx="2678222" cy="37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Kết luận và hướng phát triển</a:t>
            </a:r>
            <a:endParaRPr lang="en-US" sz="1600" b="0" dirty="0">
              <a:latin typeface="+mj-lt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703362" y="497609"/>
            <a:ext cx="2727544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637071"/>
            <a:ext cx="5090160" cy="4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Kết quả đạt được</a:t>
            </a:r>
            <a:endParaRPr lang="en-US" sz="28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9100" y="1013460"/>
            <a:ext cx="3048000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05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" t="9879" r="6426"/>
          <a:stretch/>
        </p:blipFill>
        <p:spPr>
          <a:xfrm>
            <a:off x="5354843" y="2668260"/>
            <a:ext cx="3789157" cy="2430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704A3D-3CB6-45DB-AFB7-27D732A2DDF9}"/>
              </a:ext>
            </a:extLst>
          </p:cNvPr>
          <p:cNvSpPr txBox="1"/>
          <p:nvPr/>
        </p:nvSpPr>
        <p:spPr>
          <a:xfrm>
            <a:off x="419100" y="1520952"/>
            <a:ext cx="8922958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800" smtClean="0">
                <a:latin typeface="+mj-lt"/>
              </a:rPr>
              <a:t>Chưa có chức năng giao tiếp giữa các thành viên.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800" smtClean="0">
                <a:latin typeface="+mj-lt"/>
              </a:rPr>
              <a:t>Chưa có chức năng lọc thông tin.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800" smtClean="0">
                <a:latin typeface="+mj-lt"/>
              </a:rPr>
              <a:t>Chưa có chức năng thêm, sửa, xóa người dùng.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800" smtClean="0"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5642402" y="87189"/>
            <a:ext cx="2678222" cy="37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Kết luận và hướng phát triển</a:t>
            </a:r>
            <a:endParaRPr lang="en-US" sz="1600" b="0" dirty="0">
              <a:latin typeface="+mj-lt"/>
            </a:endParaRP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703362" y="497609"/>
            <a:ext cx="2727544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552242" y="831362"/>
            <a:ext cx="5090160" cy="4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Hạn chế</a:t>
            </a:r>
            <a:endParaRPr lang="en-US" sz="2800" dirty="0"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2242" y="1207751"/>
            <a:ext cx="1524000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20" y="2362200"/>
            <a:ext cx="4450080" cy="2781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704A3D-3CB6-45DB-AFB7-27D732A2DDF9}"/>
              </a:ext>
            </a:extLst>
          </p:cNvPr>
          <p:cNvSpPr txBox="1"/>
          <p:nvPr/>
        </p:nvSpPr>
        <p:spPr>
          <a:xfrm>
            <a:off x="106326" y="1335591"/>
            <a:ext cx="8922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/>
              <a:t>Tăng tốc độ xử lý website.</a:t>
            </a:r>
            <a:endParaRPr lang="en-US" sz="18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/>
              <a:t>Tăng cường hiệu năng, bảo mật cho </a:t>
            </a:r>
            <a:r>
              <a:rPr lang="vi-VN" sz="1800"/>
              <a:t>hệ </a:t>
            </a:r>
            <a:r>
              <a:rPr lang="vi-VN" sz="1800" smtClean="0"/>
              <a:t>thống.</a:t>
            </a: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5608509" y="128030"/>
            <a:ext cx="2678222" cy="37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Kết luận và hướng phát triển</a:t>
            </a:r>
            <a:endParaRPr lang="en-US" sz="1600" b="0" dirty="0">
              <a:latin typeface="+mj-lt"/>
            </a:endParaRP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47691" y="159556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69469" y="538450"/>
            <a:ext cx="2727544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385207" y="677912"/>
            <a:ext cx="5090160" cy="4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Hướng phát triển</a:t>
            </a:r>
            <a:endParaRPr lang="en-US" sz="2800" dirty="0">
              <a:latin typeface="+mj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5207" y="1054301"/>
            <a:ext cx="3048000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21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71F2-121B-4323-B5D7-6317998EAF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135188"/>
            <a:ext cx="5391150" cy="125571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GIỚI THIỆU </a:t>
            </a:r>
            <a:b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CHƯƠNG TRÌNH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4"/>
          <a:stretch/>
        </p:blipFill>
        <p:spPr>
          <a:xfrm>
            <a:off x="5003785" y="1402080"/>
            <a:ext cx="4140215" cy="3741420"/>
          </a:xfrm>
          <a:prstGeom prst="rect">
            <a:avLst/>
          </a:prstGeom>
        </p:spPr>
      </p:pic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xmlns="" id="{6B20E857-289F-42D0-B40B-DC3FBE095315}"/>
              </a:ext>
            </a:extLst>
          </p:cNvPr>
          <p:cNvSpPr/>
          <p:nvPr/>
        </p:nvSpPr>
        <p:spPr>
          <a:xfrm>
            <a:off x="1666050" y="438741"/>
            <a:ext cx="2059049" cy="1625009"/>
          </a:xfrm>
          <a:prstGeom prst="roundRect">
            <a:avLst/>
          </a:prstGeom>
          <a:gradFill flip="none" rotWithShape="1"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  <a:tileRect/>
          </a:gra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" t="17545" r="4065" b="8132"/>
          <a:stretch/>
        </p:blipFill>
        <p:spPr>
          <a:xfrm>
            <a:off x="4579145" y="2721768"/>
            <a:ext cx="4479131" cy="23502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B65546-BB61-49EE-BD0B-040BF9C97ED5}"/>
              </a:ext>
            </a:extLst>
          </p:cNvPr>
          <p:cNvSpPr txBox="1"/>
          <p:nvPr/>
        </p:nvSpPr>
        <p:spPr>
          <a:xfrm>
            <a:off x="1016528" y="1332082"/>
            <a:ext cx="746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CẢM ƠN QUÝ </a:t>
            </a:r>
            <a:r>
              <a:rPr lang="en-US" sz="2800" b="1">
                <a:solidFill>
                  <a:srgbClr val="0070C0"/>
                </a:solidFill>
              </a:rPr>
              <a:t>THẦY </a:t>
            </a:r>
            <a:r>
              <a:rPr lang="en-US" sz="2800" b="1" smtClean="0">
                <a:solidFill>
                  <a:srgbClr val="0070C0"/>
                </a:solidFill>
              </a:rPr>
              <a:t>CÔ </a:t>
            </a:r>
            <a:r>
              <a:rPr lang="en-US" sz="2800" b="1" dirty="0">
                <a:solidFill>
                  <a:srgbClr val="0070C0"/>
                </a:solidFill>
              </a:rPr>
              <a:t>VÀ CÁC BẠN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ĐÃ QUAN TÂM THEO DÕI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B4E4E-C1EE-4D8C-86A5-DC3DB8A9CD3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76447" y="449226"/>
            <a:ext cx="4332288" cy="571500"/>
          </a:xfrm>
        </p:spPr>
        <p:txBody>
          <a:bodyPr/>
          <a:lstStyle/>
          <a:p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Nội</a:t>
            </a:r>
            <a:r>
              <a:rPr lang="en-US" sz="4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08BB1D-95F1-4EB5-A01B-D818D98772C1}"/>
              </a:ext>
            </a:extLst>
          </p:cNvPr>
          <p:cNvSpPr txBox="1"/>
          <p:nvPr/>
        </p:nvSpPr>
        <p:spPr>
          <a:xfrm>
            <a:off x="276447" y="1020726"/>
            <a:ext cx="4478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1800" b="1" dirty="0"/>
              <a:t>GIỚI THIỆU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1800" b="1" dirty="0"/>
              <a:t>THIẾT KẾ VÀ CÀI </a:t>
            </a:r>
            <a:r>
              <a:rPr lang="en-US" sz="1800" b="1"/>
              <a:t>ĐẶT </a:t>
            </a:r>
            <a:endParaRPr lang="en-US" sz="1800" b="1" smtClean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1800" b="1" smtClean="0"/>
              <a:t>KẾT </a:t>
            </a:r>
            <a:r>
              <a:rPr lang="en-US" sz="1800" b="1" dirty="0"/>
              <a:t>LUẬN VÀ HƯỚNG PHÁT TRIỂN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1800" b="1" dirty="0"/>
              <a:t>GIỚI THIỆU CHƯƠNG TRÌNH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91" y="1211580"/>
            <a:ext cx="53515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80" y="1368868"/>
            <a:ext cx="4198620" cy="3717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71F2-121B-4323-B5D7-6317998EAF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5715000" cy="1005840"/>
          </a:xfrm>
        </p:spPr>
        <p:txBody>
          <a:bodyPr/>
          <a:lstStyle/>
          <a:p>
            <a:r>
              <a:rPr lang="en-US" sz="4400" dirty="0">
                <a:solidFill>
                  <a:srgbClr val="0073BB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Giới</a:t>
            </a:r>
            <a:r>
              <a:rPr lang="en-US" sz="4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thiệu</a:t>
            </a:r>
            <a:r>
              <a:rPr lang="en-US" sz="4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đề</a:t>
            </a:r>
            <a:r>
              <a:rPr lang="en-US" sz="4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tài</a:t>
            </a:r>
            <a:endParaRPr lang="en-US" sz="4400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B20E857-289F-42D0-B40B-DC3FBE095315}"/>
              </a:ext>
            </a:extLst>
          </p:cNvPr>
          <p:cNvSpPr/>
          <p:nvPr/>
        </p:nvSpPr>
        <p:spPr>
          <a:xfrm>
            <a:off x="2010031" y="737191"/>
            <a:ext cx="2059049" cy="1625009"/>
          </a:xfrm>
          <a:prstGeom prst="roundRect">
            <a:avLst/>
          </a:prstGeom>
          <a:gradFill flip="none" rotWithShape="1"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  <a:tileRect/>
          </a:gra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616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342" y="200226"/>
            <a:ext cx="1645920" cy="297383"/>
          </a:xfrm>
        </p:spPr>
        <p:txBody>
          <a:bodyPr/>
          <a:lstStyle/>
          <a:p>
            <a:pPr algn="r"/>
            <a:r>
              <a:rPr lang="en-US" sz="1600" b="0" smtClean="0">
                <a:solidFill>
                  <a:srgbClr val="242798"/>
                </a:solidFill>
                <a:latin typeface="+mj-lt"/>
                <a:cs typeface="Times New Roman" panose="02020603050405020304" pitchFamily="18" charset="0"/>
              </a:rPr>
              <a:t>Giới </a:t>
            </a:r>
            <a:r>
              <a:rPr lang="en-US" sz="1600" b="0" dirty="0" err="1">
                <a:solidFill>
                  <a:srgbClr val="242798"/>
                </a:solidFill>
                <a:latin typeface="+mj-lt"/>
                <a:cs typeface="Times New Roman" panose="02020603050405020304" pitchFamily="18" charset="0"/>
              </a:rPr>
              <a:t>thiệu</a:t>
            </a:r>
            <a:r>
              <a:rPr lang="en-US" sz="1600" b="0" dirty="0">
                <a:solidFill>
                  <a:srgbClr val="24279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rgbClr val="242798"/>
                </a:solidFill>
                <a:latin typeface="+mj-lt"/>
                <a:cs typeface="Times New Roman" panose="02020603050405020304" pitchFamily="18" charset="0"/>
              </a:rPr>
              <a:t>đề</a:t>
            </a:r>
            <a:r>
              <a:rPr lang="en-US" sz="1600" b="0" dirty="0">
                <a:solidFill>
                  <a:srgbClr val="24279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rgbClr val="242798"/>
                </a:solidFill>
                <a:latin typeface="+mj-lt"/>
                <a:cs typeface="Times New Roman" panose="02020603050405020304" pitchFamily="18" charset="0"/>
              </a:rPr>
              <a:t>tài</a:t>
            </a:r>
            <a:endParaRPr lang="en-US" sz="1600" b="0" dirty="0">
              <a:solidFill>
                <a:srgbClr val="242798"/>
              </a:solidFill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819900" y="497609"/>
            <a:ext cx="1611006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637071"/>
            <a:ext cx="2072640" cy="37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 vấn đề</a:t>
            </a:r>
            <a:endParaRPr lang="en-US" sz="2800" dirty="0">
              <a:latin typeface="+mj-l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97180" y="1013460"/>
            <a:ext cx="2301240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100" y="1517650"/>
            <a:ext cx="6110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smtClean="0"/>
              <a:t>Quản lý theo phương pháp cũ</a:t>
            </a:r>
          </a:p>
          <a:p>
            <a:pPr marL="738188" lvl="8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smtClean="0"/>
              <a:t>Quản lý trên giấy tờ</a:t>
            </a:r>
          </a:p>
          <a:p>
            <a:pPr marL="738188" lvl="8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smtClean="0"/>
              <a:t>Quản lý bằng Excel</a:t>
            </a: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smtClean="0"/>
              <a:t>Hệ thống quản lý có chi phí cao và quy trình phức tạp</a:t>
            </a:r>
            <a:endParaRPr lang="en-US" sz="180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" b="3979"/>
          <a:stretch/>
        </p:blipFill>
        <p:spPr>
          <a:xfrm>
            <a:off x="6733051" y="2671812"/>
            <a:ext cx="2410949" cy="24716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16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59" y="2699798"/>
            <a:ext cx="3590925" cy="23902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704A3D-3CB6-45DB-AFB7-27D732A2DDF9}"/>
              </a:ext>
            </a:extLst>
          </p:cNvPr>
          <p:cNvSpPr txBox="1"/>
          <p:nvPr/>
        </p:nvSpPr>
        <p:spPr>
          <a:xfrm>
            <a:off x="419100" y="1389849"/>
            <a:ext cx="7962484" cy="261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vi-VN" dirty="0">
              <a:latin typeface="+mn-lt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smtClean="0">
                <a:latin typeface="+mn-lt"/>
              </a:rPr>
              <a:t>Cung cấp các tính năng quản lý đơn hàng, nguyên vật liệu, phân phối đơn hàng, giao hàng, báo cáo tiến độ,…</a:t>
            </a:r>
            <a:endParaRPr lang="en-US" sz="1800" dirty="0">
              <a:latin typeface="+mn-lt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Đáp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quyền</a:t>
            </a:r>
            <a:endParaRPr lang="vi-VN" sz="1800" dirty="0">
              <a:latin typeface="+mn-lt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>
                <a:latin typeface="+mn-lt"/>
              </a:rPr>
              <a:t>Hệ thống hoạt động </a:t>
            </a:r>
            <a:r>
              <a:rPr lang="vi-VN" sz="1800">
                <a:latin typeface="+mn-lt"/>
              </a:rPr>
              <a:t>tốt </a:t>
            </a:r>
            <a:r>
              <a:rPr lang="en-US" sz="1800" smtClean="0">
                <a:latin typeface="+mn-lt"/>
              </a:rPr>
              <a:t>trên di </a:t>
            </a:r>
            <a:r>
              <a:rPr lang="en-US" sz="1800" dirty="0" err="1">
                <a:latin typeface="+mn-lt"/>
              </a:rPr>
              <a:t>động</a:t>
            </a:r>
            <a:r>
              <a:rPr lang="en-US" sz="1800" dirty="0">
                <a:latin typeface="+mn-lt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6686342" y="200226"/>
            <a:ext cx="1645920" cy="29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Giới thiệu đề tài</a:t>
            </a:r>
            <a:endParaRPr lang="en-US" sz="1600" b="0" dirty="0">
              <a:latin typeface="+mj-lt"/>
            </a:endParaRP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19900" y="497609"/>
            <a:ext cx="1611006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637071"/>
            <a:ext cx="2903220" cy="37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Mục tiêu đề tài</a:t>
            </a:r>
            <a:endParaRPr lang="en-US" sz="2800" dirty="0">
              <a:latin typeface="+mj-l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19100" y="1013460"/>
            <a:ext cx="2750820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9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557172" y="4749851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23504" r="24359" b="23687"/>
          <a:stretch/>
        </p:blipFill>
        <p:spPr>
          <a:xfrm>
            <a:off x="6365882" y="3303830"/>
            <a:ext cx="2013379" cy="116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83" y="1955729"/>
            <a:ext cx="3118339" cy="10059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48" y="1751952"/>
            <a:ext cx="3246363" cy="18035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47" y="3196451"/>
            <a:ext cx="1940964" cy="11870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8" y="1751952"/>
            <a:ext cx="1810018" cy="1451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6" y="3303830"/>
            <a:ext cx="1446021" cy="144602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6686342" y="200226"/>
            <a:ext cx="1645920" cy="29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Giới thiệu đề tài</a:t>
            </a:r>
            <a:endParaRPr lang="en-US" sz="1600" b="0" dirty="0">
              <a:latin typeface="+mj-lt"/>
            </a:endParaRPr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819900" y="497609"/>
            <a:ext cx="1611006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637071"/>
            <a:ext cx="3566746" cy="37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Công nghệ sử dụng</a:t>
            </a:r>
            <a:endParaRPr lang="en-US" sz="2800" dirty="0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9100" y="1013460"/>
            <a:ext cx="3566746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71F2-121B-4323-B5D7-6317998EAF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7680" y="306388"/>
            <a:ext cx="5391150" cy="293052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 KẾ </a:t>
            </a:r>
            <a:r>
              <a:rPr lang="en-US" sz="360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 </a:t>
            </a:r>
            <a:r>
              <a:rPr lang="en-US" sz="36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 ĐẶT</a:t>
            </a:r>
            <a:endParaRPr lang="en-US" sz="3600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xmlns="" id="{6B20E857-289F-42D0-B40B-DC3FBE095315}"/>
              </a:ext>
            </a:extLst>
          </p:cNvPr>
          <p:cNvSpPr/>
          <p:nvPr/>
        </p:nvSpPr>
        <p:spPr>
          <a:xfrm>
            <a:off x="2016570" y="653371"/>
            <a:ext cx="2059049" cy="1625009"/>
          </a:xfrm>
          <a:prstGeom prst="roundRect">
            <a:avLst/>
          </a:prstGeom>
          <a:gradFill flip="none" rotWithShape="1"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  <a:tileRect/>
          </a:gra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34" y="653372"/>
            <a:ext cx="4747260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6560820" y="200226"/>
            <a:ext cx="1771442" cy="29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 kế và cài đặt</a:t>
            </a:r>
            <a:endParaRPr lang="en-US" sz="1600" b="0" dirty="0">
              <a:latin typeface="+mj-lt"/>
            </a:endParaRP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560820" y="497609"/>
            <a:ext cx="1870086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637071"/>
            <a:ext cx="3215640" cy="37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Kiến trúc hệ thống</a:t>
            </a:r>
            <a:endParaRPr lang="en-US" sz="28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9100" y="1013460"/>
            <a:ext cx="3215640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010092"/>
            <a:ext cx="9144000" cy="19370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4746991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58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002060"/>
                </a:solidFill>
                <a:latin typeface="+mj-lt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6560820" y="200226"/>
            <a:ext cx="1771442" cy="29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1600" b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 kế và cài đặt</a:t>
            </a:r>
            <a:endParaRPr lang="en-US" sz="1600" b="0" dirty="0">
              <a:latin typeface="+mj-lt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DDA50DEC-4825-4AF7-832E-30375377000F}"/>
              </a:ext>
            </a:extLst>
          </p:cNvPr>
          <p:cNvSpPr/>
          <p:nvPr/>
        </p:nvSpPr>
        <p:spPr>
          <a:xfrm>
            <a:off x="8381584" y="118715"/>
            <a:ext cx="647700" cy="460405"/>
          </a:xfrm>
          <a:prstGeom prst="roundRect">
            <a:avLst/>
          </a:prstGeom>
          <a:gradFill>
            <a:gsLst>
              <a:gs pos="0">
                <a:srgbClr val="6C63FF"/>
              </a:gs>
              <a:gs pos="100000">
                <a:srgbClr val="007CBF"/>
              </a:gs>
            </a:gsLst>
            <a:lin ang="30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560820" y="497609"/>
            <a:ext cx="1870086" cy="0"/>
          </a:xfrm>
          <a:prstGeom prst="line">
            <a:avLst/>
          </a:prstGeom>
          <a:ln w="3175">
            <a:solidFill>
              <a:srgbClr val="596CE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637071"/>
            <a:ext cx="3215640" cy="37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lang="en-US" sz="2800" dirty="0">
              <a:latin typeface="+mj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4963" y="1177583"/>
            <a:ext cx="6715437" cy="0"/>
          </a:xfrm>
          <a:prstGeom prst="line">
            <a:avLst/>
          </a:prstGeom>
          <a:ln w="3175">
            <a:solidFill>
              <a:srgbClr val="242798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1023441-858F-4B7C-B6A4-BEFEE06B8DEE}"/>
              </a:ext>
            </a:extLst>
          </p:cNvPr>
          <p:cNvSpPr txBox="1">
            <a:spLocks/>
          </p:cNvSpPr>
          <p:nvPr/>
        </p:nvSpPr>
        <p:spPr>
          <a:xfrm>
            <a:off x="419100" y="509789"/>
            <a:ext cx="7025054" cy="57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Mô hình </a:t>
            </a:r>
            <a:r>
              <a:rPr lang="en-US" sz="280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dữ liệu mức quan niệm (CDM)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0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959</TotalTime>
  <Words>489</Words>
  <Application>Microsoft Office PowerPoint</Application>
  <PresentationFormat>On-screen Show (16:9)</PresentationFormat>
  <Paragraphs>91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Arial</vt:lpstr>
      <vt:lpstr>Roboto</vt:lpstr>
      <vt:lpstr>Poppins Light</vt:lpstr>
      <vt:lpstr>Times New Roman</vt:lpstr>
      <vt:lpstr>Wingdings</vt:lpstr>
      <vt:lpstr>Poppins</vt:lpstr>
      <vt:lpstr>Muli Regular</vt:lpstr>
      <vt:lpstr>Gower template</vt:lpstr>
      <vt:lpstr>PowerPoint Presentation</vt:lpstr>
      <vt:lpstr>Nội dung</vt:lpstr>
      <vt:lpstr> Giới thiệu đề tài</vt:lpstr>
      <vt:lpstr>Giới thiệu đề tài</vt:lpstr>
      <vt:lpstr>PowerPoint Presentation</vt:lpstr>
      <vt:lpstr>PowerPoint Presentation</vt:lpstr>
      <vt:lpstr>THIẾT KẾ VÀ CÀI ĐẶT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VÀ  HƯỚNG PHÁT TRIỂN </vt:lpstr>
      <vt:lpstr>PowerPoint Presentation</vt:lpstr>
      <vt:lpstr>PowerPoint Presentation</vt:lpstr>
      <vt:lpstr>PowerPoint Presentation</vt:lpstr>
      <vt:lpstr>GIỚI THIỆU  CHƯƠNG TRÌNH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KhanhDuy</dc:creator>
  <cp:lastModifiedBy>DELL</cp:lastModifiedBy>
  <cp:revision>63</cp:revision>
  <dcterms:modified xsi:type="dcterms:W3CDTF">2022-05-24T13:38:25Z</dcterms:modified>
</cp:coreProperties>
</file>