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5" r:id="rId7"/>
    <p:sldId id="259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79" r:id="rId17"/>
    <p:sldId id="269" r:id="rId18"/>
    <p:sldId id="271" r:id="rId19"/>
    <p:sldId id="270" r:id="rId20"/>
    <p:sldId id="280" r:id="rId2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4B7"/>
    <a:srgbClr val="CDC4A7"/>
    <a:srgbClr val="3A3620"/>
    <a:srgbClr val="F9EEC6"/>
    <a:srgbClr val="A64E2C"/>
    <a:srgbClr val="F7F0E8"/>
    <a:srgbClr val="797B62"/>
    <a:srgbClr val="D7B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89"/>
    <p:restoredTop sz="94767"/>
  </p:normalViewPr>
  <p:slideViewPr>
    <p:cSldViewPr snapToGrid="0" snapToObjects="1">
      <p:cViewPr varScale="1">
        <p:scale>
          <a:sx n="65" d="100"/>
          <a:sy n="65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23F8-9F59-4D4D-B8DC-2E10FCCB56E4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3FDB-17D3-3048-B7AC-7C016CF1585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8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057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1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839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7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086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065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867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358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3FDB-17D3-3048-B7AC-7C016CF15857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081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F06B-C5C0-8E8E-AC91-7887FA20D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C9FC-383F-87B0-3CF8-0F3EB720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809C-4D40-B6CD-6557-4F77A51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979E-18D7-8131-4328-D3863258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2DC0-4C55-4CE1-F623-88C94055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191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0141-93B0-4DB9-8D92-975520B6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DFB6C-624B-0ABB-579B-57C653BD4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2F21-CD25-AD56-C206-600B5F92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09BB-82FA-7E4C-D6F8-3543FE62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F7AA-8FD2-4FCE-6B3C-9D1FB2DD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2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6E69C-409E-28D5-37E8-727BC66D0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3837D-876E-2120-0C9B-4DFDE3DF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4497-51D5-FDBF-5A6C-6FF195F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B035-B4B7-2182-2261-BE19F6B8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98CB-D1D1-B5C9-BC07-5E66E448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37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42B4-1BBA-71A1-10F8-4E8E6CD1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C8D2-8881-AA90-50B4-2C5EC5D4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526D-E7FC-F05B-3596-182A5599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B8FF-0A51-2C2B-79AE-345B2E18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237C-478D-7DE5-ACA9-8D5D6F3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30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58BC-F040-FC20-0A79-2A46B409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1749-DEAC-BF79-32DA-AF54125F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53C1-BFB9-9DF7-D965-C9913454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C100-7BE4-E945-2D3C-70E758F5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0CCA-3CFC-677D-C380-0D751E9A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905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898B-ADF0-29D7-09E7-0A5B500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3049-423B-7ACB-8BCC-DD40F6BB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987DD-587D-3F69-2C67-A52A72D0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8DBA-B014-C720-6F56-36D9F67F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AF833-041B-7DB6-9C92-FFAF0636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D1B2-48BB-0165-E6BD-4F80694F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86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6646-5373-7E03-794D-5C3FB7A7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1FC82-C41C-CC50-2178-4099C069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BE97-0FFE-4236-4D06-E8BE8872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F114-AE1C-061F-E920-D919B4011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0B7A3-041D-F55E-32EA-C03A83FD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E9789-D896-DD10-CE9D-BA7000BE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F643-0B10-F564-13DB-6F734B93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F2DA2-1883-46F8-D0A3-BCAAD61A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05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CDC8-5321-DBDA-1BAE-24A9DD41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60C10-04D6-806E-F310-C776E7F1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3BCA4-1CE2-C532-7340-F60951A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E3A1-DC31-E664-D7F6-D3FC144B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560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FCF2-DED6-E22E-0CC3-09A3AD2C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3B496-6A43-205C-5D54-FA3BED9B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262C8-5F5C-78CE-F6C4-59A77F0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80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1871-2CA6-BC9B-248F-53E73750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497C-10B3-62B7-A70C-BD07AFD7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B4722-AD07-D64F-AB87-8894B496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08E1F-F74A-D83F-1C0D-B6BDE69A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1AB3-CCEE-A230-DBAE-51DD97E9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D9082-4AA0-7093-5DE6-3F91070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371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8882-B5AA-C710-0268-D6A83903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7BBD9-4602-068E-6675-07CD9C57C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87E3D-92B2-C51A-90A7-E05F2F1F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4B62A-9A67-855E-95D8-EB45A880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42DC-297A-93B6-2FB4-8B011FBF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9569-4DDA-23A1-FC81-2756572A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01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5A3FB-AD10-75B8-DCCA-3298EF18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FC68-490C-E0D9-1C82-C18BB127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3206-E4B2-1162-53E0-A7201063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CE8E-8483-9948-946D-159471D6675E}" type="datetimeFigureOut">
              <a:rPr lang="en-VN" smtClean="0"/>
              <a:t>03/05/2022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FC2E-00ED-AAE7-C11D-F52A1413A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D9E5-C87F-324A-CA4A-CE253D602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629D-D07E-5049-B475-3EAB3412A6A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140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62B94F-44F7-E52D-A0E0-D65AB1BB1357}"/>
              </a:ext>
            </a:extLst>
          </p:cNvPr>
          <p:cNvSpPr/>
          <p:nvPr/>
        </p:nvSpPr>
        <p:spPr>
          <a:xfrm>
            <a:off x="6282047" y="1"/>
            <a:ext cx="5659990" cy="4916384"/>
          </a:xfrm>
          <a:prstGeom prst="rect">
            <a:avLst/>
          </a:prstGeom>
          <a:solidFill>
            <a:srgbClr val="D7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8EF2-1C96-07B8-0458-EB93503D855F}"/>
              </a:ext>
            </a:extLst>
          </p:cNvPr>
          <p:cNvSpPr txBox="1"/>
          <p:nvPr/>
        </p:nvSpPr>
        <p:spPr>
          <a:xfrm>
            <a:off x="1714943" y="2653086"/>
            <a:ext cx="2427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/>
              <a:t>MÃ HOÁ HILL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BBB32-1D87-F13D-D3A6-D115A1394BE2}"/>
              </a:ext>
            </a:extLst>
          </p:cNvPr>
          <p:cNvSpPr txBox="1"/>
          <p:nvPr/>
        </p:nvSpPr>
        <p:spPr>
          <a:xfrm>
            <a:off x="6623405" y="1542944"/>
            <a:ext cx="2678362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400" dirty="0"/>
              <a:t>Đỗ Thị Thu Thảo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Nguyễn Hoàng Nam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Nguyễn Văn Nghĩa 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Bùi Thái Sơn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09D03-CE0F-A43C-5FA3-A0535B7189FE}"/>
              </a:ext>
            </a:extLst>
          </p:cNvPr>
          <p:cNvSpPr/>
          <p:nvPr/>
        </p:nvSpPr>
        <p:spPr>
          <a:xfrm>
            <a:off x="9380927" y="1542943"/>
            <a:ext cx="2811073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400" dirty="0"/>
              <a:t>Ngô Trung Thành  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Phạm Thị Hải Vân 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Hoàng Văn Sang 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Võ Lê Minh Huy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9EE58A5-ABF4-01E5-895C-7606FE8BEBB0}"/>
              </a:ext>
            </a:extLst>
          </p:cNvPr>
          <p:cNvSpPr/>
          <p:nvPr/>
        </p:nvSpPr>
        <p:spPr>
          <a:xfrm>
            <a:off x="6032084" y="148440"/>
            <a:ext cx="5750686" cy="5147956"/>
          </a:xfrm>
          <a:prstGeom prst="frame">
            <a:avLst>
              <a:gd name="adj1" fmla="val 407"/>
            </a:avLst>
          </a:prstGeom>
          <a:solidFill>
            <a:srgbClr val="3A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5224F-6604-FA20-4152-E10E8292E499}"/>
              </a:ext>
            </a:extLst>
          </p:cNvPr>
          <p:cNvSpPr/>
          <p:nvPr/>
        </p:nvSpPr>
        <p:spPr>
          <a:xfrm>
            <a:off x="6651375" y="385494"/>
            <a:ext cx="141417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400" dirty="0"/>
              <a:t>Nhóm 12: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A8524A-450B-8FC6-79CB-B02576605355}"/>
              </a:ext>
            </a:extLst>
          </p:cNvPr>
          <p:cNvCxnSpPr>
            <a:cxnSpLocks/>
          </p:cNvCxnSpPr>
          <p:nvPr/>
        </p:nvCxnSpPr>
        <p:spPr>
          <a:xfrm>
            <a:off x="6282047" y="974566"/>
            <a:ext cx="1714469" cy="0"/>
          </a:xfrm>
          <a:prstGeom prst="line">
            <a:avLst/>
          </a:prstGeom>
          <a:ln w="38100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270A3-FF1D-5CBB-478D-5243275AD602}"/>
              </a:ext>
            </a:extLst>
          </p:cNvPr>
          <p:cNvCxnSpPr>
            <a:cxnSpLocks/>
          </p:cNvCxnSpPr>
          <p:nvPr/>
        </p:nvCxnSpPr>
        <p:spPr>
          <a:xfrm>
            <a:off x="0" y="2148244"/>
            <a:ext cx="1714469" cy="0"/>
          </a:xfrm>
          <a:prstGeom prst="line">
            <a:avLst/>
          </a:prstGeom>
          <a:ln w="38100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81C923-E4A3-9ACD-F478-886EA11D6602}"/>
              </a:ext>
            </a:extLst>
          </p:cNvPr>
          <p:cNvCxnSpPr>
            <a:cxnSpLocks/>
          </p:cNvCxnSpPr>
          <p:nvPr/>
        </p:nvCxnSpPr>
        <p:spPr>
          <a:xfrm>
            <a:off x="4142402" y="3573283"/>
            <a:ext cx="1889682" cy="0"/>
          </a:xfrm>
          <a:prstGeom prst="line">
            <a:avLst/>
          </a:prstGeom>
          <a:ln w="38100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7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EC049-8F69-A25E-E6CF-D79C20AE7EEE}"/>
              </a:ext>
            </a:extLst>
          </p:cNvPr>
          <p:cNvSpPr/>
          <p:nvPr/>
        </p:nvSpPr>
        <p:spPr>
          <a:xfrm>
            <a:off x="278395" y="0"/>
            <a:ext cx="6594960" cy="6716161"/>
          </a:xfrm>
          <a:prstGeom prst="rect">
            <a:avLst/>
          </a:prstGeom>
          <a:solidFill>
            <a:srgbClr val="CDC4A7">
              <a:alpha val="924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/>
                  <a:t>Mã hoá chuỗi: P = UOCGITHAYCHOFULLDIEM</a:t>
                </a:r>
              </a:p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blipFill>
                <a:blip r:embed="rId2"/>
                <a:stretch>
                  <a:fillRect l="-1528" t="-4598" r="-655" b="-57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E30DC4-1B6C-91C5-EA4A-604501AA3893}"/>
              </a:ext>
            </a:extLst>
          </p:cNvPr>
          <p:cNvSpPr txBox="1"/>
          <p:nvPr/>
        </p:nvSpPr>
        <p:spPr>
          <a:xfrm>
            <a:off x="576174" y="2275154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Công thức mã hoá:  C = KP mod 26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94AC-1C1B-8C43-989D-1A03585705E3}"/>
              </a:ext>
            </a:extLst>
          </p:cNvPr>
          <p:cNvSpPr txBox="1"/>
          <p:nvPr/>
        </p:nvSpPr>
        <p:spPr>
          <a:xfrm>
            <a:off x="2666466" y="455206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Mã hoá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B694-E717-108B-57B4-906D47BF68B3}"/>
              </a:ext>
            </a:extLst>
          </p:cNvPr>
          <p:cNvCxnSpPr/>
          <p:nvPr/>
        </p:nvCxnSpPr>
        <p:spPr>
          <a:xfrm>
            <a:off x="756138" y="822774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F9D10F-D824-AD90-FD88-01008B950705}"/>
              </a:ext>
            </a:extLst>
          </p:cNvPr>
          <p:cNvCxnSpPr/>
          <p:nvPr/>
        </p:nvCxnSpPr>
        <p:spPr>
          <a:xfrm>
            <a:off x="4332906" y="811216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ECDF2-E39C-4B55-C0D2-842E2A62C5FE}"/>
                  </a:ext>
                </a:extLst>
              </p:cNvPr>
              <p:cNvSpPr txBox="1"/>
              <p:nvPr/>
            </p:nvSpPr>
            <p:spPr>
              <a:xfrm>
                <a:off x="552138" y="2921025"/>
                <a:ext cx="5226046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DECDF2-E39C-4B55-C0D2-842E2A62C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2921025"/>
                <a:ext cx="5226046" cy="1708288"/>
              </a:xfrm>
              <a:prstGeom prst="rect">
                <a:avLst/>
              </a:prstGeom>
              <a:blipFill>
                <a:blip r:embed="rId3"/>
                <a:stretch>
                  <a:fillRect l="-1695" b="-29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758313-01D4-B273-C0FF-14B83E666AEC}"/>
                  </a:ext>
                </a:extLst>
              </p:cNvPr>
              <p:cNvSpPr txBox="1"/>
              <p:nvPr/>
            </p:nvSpPr>
            <p:spPr>
              <a:xfrm>
                <a:off x="552138" y="4879254"/>
                <a:ext cx="5226046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187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758313-01D4-B273-C0FF-14B83E66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4879254"/>
                <a:ext cx="5226046" cy="1700787"/>
              </a:xfrm>
              <a:prstGeom prst="rect">
                <a:avLst/>
              </a:prstGeom>
              <a:blipFill>
                <a:blip r:embed="rId4"/>
                <a:stretch>
                  <a:fillRect l="-1695" b="-29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D5A2D879-47DA-42A5-9147-4A771D34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466"/>
              </p:ext>
            </p:extLst>
          </p:nvPr>
        </p:nvGraphicFramePr>
        <p:xfrm>
          <a:off x="7865158" y="490196"/>
          <a:ext cx="3774704" cy="4572000"/>
        </p:xfrm>
        <a:graphic>
          <a:graphicData uri="http://schemas.openxmlformats.org/drawingml/2006/table">
            <a:tbl>
              <a:tblPr firstRow="1" bandRow="1"/>
              <a:tblGrid>
                <a:gridCol w="943676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B24B332-CF75-5ADF-BEBA-65FF3DC4540F}"/>
              </a:ext>
            </a:extLst>
          </p:cNvPr>
          <p:cNvSpPr/>
          <p:nvPr/>
        </p:nvSpPr>
        <p:spPr>
          <a:xfrm>
            <a:off x="7478052" y="5906139"/>
            <a:ext cx="419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mã: OAOSFBJEACBAVMGF…</a:t>
            </a:r>
          </a:p>
        </p:txBody>
      </p:sp>
    </p:spTree>
    <p:extLst>
      <p:ext uri="{BB962C8B-B14F-4D97-AF65-F5344CB8AC3E}">
        <p14:creationId xmlns:p14="http://schemas.microsoft.com/office/powerpoint/2010/main" val="16245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EC049-8F69-A25E-E6CF-D79C20AE7EEE}"/>
              </a:ext>
            </a:extLst>
          </p:cNvPr>
          <p:cNvSpPr/>
          <p:nvPr/>
        </p:nvSpPr>
        <p:spPr>
          <a:xfrm>
            <a:off x="278395" y="0"/>
            <a:ext cx="6594960" cy="6716161"/>
          </a:xfrm>
          <a:prstGeom prst="rect">
            <a:avLst/>
          </a:prstGeom>
          <a:solidFill>
            <a:srgbClr val="CDC4A7">
              <a:alpha val="924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/>
                  <a:t>Mã hoá chuỗi: P = UOCGITHAYCHOFULLDIEM</a:t>
                </a:r>
              </a:p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blipFill>
                <a:blip r:embed="rId2"/>
                <a:stretch>
                  <a:fillRect l="-1528" t="-4598" r="-655" b="-57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E30DC4-1B6C-91C5-EA4A-604501AA3893}"/>
              </a:ext>
            </a:extLst>
          </p:cNvPr>
          <p:cNvSpPr txBox="1"/>
          <p:nvPr/>
        </p:nvSpPr>
        <p:spPr>
          <a:xfrm>
            <a:off x="576174" y="2275154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Công thức mã hoá:  C = KP mod 26 </a:t>
            </a:r>
          </a:p>
        </p:txBody>
      </p:sp>
      <p:pic>
        <p:nvPicPr>
          <p:cNvPr id="13" name="Picture 12" descr="A picture containing tree, outdoor, building, house&#10;&#10;Description automatically generated">
            <a:extLst>
              <a:ext uri="{FF2B5EF4-FFF2-40B4-BE49-F238E27FC236}">
                <a16:creationId xmlns:a16="http://schemas.microsoft.com/office/drawing/2014/main" id="{DC90BF6A-2705-A325-AEBB-4E5CE4D5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50" y="8330398"/>
            <a:ext cx="3774704" cy="6706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3294AC-1C1B-8C43-989D-1A03585705E3}"/>
              </a:ext>
            </a:extLst>
          </p:cNvPr>
          <p:cNvSpPr txBox="1"/>
          <p:nvPr/>
        </p:nvSpPr>
        <p:spPr>
          <a:xfrm>
            <a:off x="2666466" y="455206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Mã hoá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B694-E717-108B-57B4-906D47BF68B3}"/>
              </a:ext>
            </a:extLst>
          </p:cNvPr>
          <p:cNvCxnSpPr/>
          <p:nvPr/>
        </p:nvCxnSpPr>
        <p:spPr>
          <a:xfrm>
            <a:off x="756138" y="822774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F9D10F-D824-AD90-FD88-01008B950705}"/>
              </a:ext>
            </a:extLst>
          </p:cNvPr>
          <p:cNvCxnSpPr/>
          <p:nvPr/>
        </p:nvCxnSpPr>
        <p:spPr>
          <a:xfrm>
            <a:off x="4332906" y="811216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BBC890-A045-9B28-AA1B-582547E993BD}"/>
                  </a:ext>
                </a:extLst>
              </p:cNvPr>
              <p:cNvSpPr txBox="1"/>
              <p:nvPr/>
            </p:nvSpPr>
            <p:spPr>
              <a:xfrm>
                <a:off x="552138" y="2818290"/>
                <a:ext cx="5056128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BBC890-A045-9B28-AA1B-582547E9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2818290"/>
                <a:ext cx="5056128" cy="1708288"/>
              </a:xfrm>
              <a:prstGeom prst="rect">
                <a:avLst/>
              </a:prstGeom>
              <a:blipFill>
                <a:blip r:embed="rId4"/>
                <a:stretch>
                  <a:fillRect l="-1754" b="-29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7D1B00-BFA7-1EED-8EC6-D7F3108A8BE5}"/>
                  </a:ext>
                </a:extLst>
              </p:cNvPr>
              <p:cNvSpPr txBox="1"/>
              <p:nvPr/>
            </p:nvSpPr>
            <p:spPr>
              <a:xfrm>
                <a:off x="528102" y="4933903"/>
                <a:ext cx="5226046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7D1B00-BFA7-1EED-8EC6-D7F3108A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2" y="4933903"/>
                <a:ext cx="5226046" cy="1700787"/>
              </a:xfrm>
              <a:prstGeom prst="rect">
                <a:avLst/>
              </a:prstGeom>
              <a:blipFill>
                <a:blip r:embed="rId5"/>
                <a:stretch>
                  <a:fillRect l="-1695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AB00C520-BDDC-3B37-2F7F-DE1B2B4CD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466"/>
              </p:ext>
            </p:extLst>
          </p:nvPr>
        </p:nvGraphicFramePr>
        <p:xfrm>
          <a:off x="7865158" y="490196"/>
          <a:ext cx="3774704" cy="4572000"/>
        </p:xfrm>
        <a:graphic>
          <a:graphicData uri="http://schemas.openxmlformats.org/drawingml/2006/table">
            <a:tbl>
              <a:tblPr firstRow="1" bandRow="1"/>
              <a:tblGrid>
                <a:gridCol w="943676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569477AA-AA4C-A908-6432-3FE9D24722BE}"/>
              </a:ext>
            </a:extLst>
          </p:cNvPr>
          <p:cNvSpPr/>
          <p:nvPr/>
        </p:nvSpPr>
        <p:spPr>
          <a:xfrm>
            <a:off x="7291997" y="5906139"/>
            <a:ext cx="463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mã: OAOSFBJEACBAVMGFDSCK</a:t>
            </a:r>
          </a:p>
        </p:txBody>
      </p:sp>
    </p:spTree>
    <p:extLst>
      <p:ext uri="{BB962C8B-B14F-4D97-AF65-F5344CB8AC3E}">
        <p14:creationId xmlns:p14="http://schemas.microsoft.com/office/powerpoint/2010/main" val="328398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4A7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6DD83-106E-643D-B906-FC59EA78CE63}"/>
              </a:ext>
            </a:extLst>
          </p:cNvPr>
          <p:cNvSpPr/>
          <p:nvPr/>
        </p:nvSpPr>
        <p:spPr>
          <a:xfrm>
            <a:off x="281354" y="0"/>
            <a:ext cx="6945923" cy="6858000"/>
          </a:xfrm>
          <a:prstGeom prst="rect">
            <a:avLst/>
          </a:prstGeom>
          <a:solidFill>
            <a:srgbClr val="A64E2C">
              <a:alpha val="799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Giải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mã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chuỗi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VN" sz="2400" dirty="0">
                    <a:solidFill>
                      <a:schemeClr val="bg1"/>
                    </a:solidFill>
                  </a:rPr>
                  <a:t>C = OAOSFBJEACBAVMFGDSCK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V</a:t>
                </a:r>
                <a:r>
                  <a:rPr lang="en-VN" sz="2400" dirty="0">
                    <a:solidFill>
                      <a:schemeClr val="bg1"/>
                    </a:solidFill>
                  </a:rPr>
                  <a:t>ới khoá: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blipFill>
                <a:blip r:embed="rId3"/>
                <a:stretch>
                  <a:fillRect l="-1515" t="-4651" r="-649" b="-46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/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Công thức giải mã: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V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blipFill>
                <a:blip r:embed="rId4"/>
                <a:stretch>
                  <a:fillRect l="-2572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FBB79-9E8D-7AE3-F910-2E833250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48199"/>
              </p:ext>
            </p:extLst>
          </p:nvPr>
        </p:nvGraphicFramePr>
        <p:xfrm>
          <a:off x="8226666" y="313016"/>
          <a:ext cx="2955194" cy="45720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13905-41F8-43C2-9568-4227F2C41721}"/>
                  </a:ext>
                </a:extLst>
              </p:cNvPr>
              <p:cNvSpPr txBox="1"/>
              <p:nvPr/>
            </p:nvSpPr>
            <p:spPr>
              <a:xfrm>
                <a:off x="529348" y="2737492"/>
                <a:ext cx="5566652" cy="169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13905-41F8-43C2-9568-4227F2C41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8" y="2737492"/>
                <a:ext cx="5566652" cy="1698414"/>
              </a:xfrm>
              <a:prstGeom prst="rect">
                <a:avLst/>
              </a:prstGeom>
              <a:blipFill>
                <a:blip r:embed="rId5"/>
                <a:stretch>
                  <a:fillRect l="-1591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E73E7-A369-74FE-577F-D790DA7EF26D}"/>
                  </a:ext>
                </a:extLst>
              </p:cNvPr>
              <p:cNvSpPr txBox="1"/>
              <p:nvPr/>
            </p:nvSpPr>
            <p:spPr>
              <a:xfrm>
                <a:off x="527851" y="4744700"/>
                <a:ext cx="5566652" cy="1703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E73E7-A369-74FE-577F-D790DA7E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4744700"/>
                <a:ext cx="5566652" cy="1703543"/>
              </a:xfrm>
              <a:prstGeom prst="rect">
                <a:avLst/>
              </a:prstGeom>
              <a:blipFill>
                <a:blip r:embed="rId6"/>
                <a:stretch>
                  <a:fillRect l="-1591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/>
              <p:nvPr/>
            </p:nvSpPr>
            <p:spPr>
              <a:xfrm>
                <a:off x="6096000" y="9271628"/>
                <a:ext cx="5396734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271628"/>
                <a:ext cx="5396734" cy="1700787"/>
              </a:xfrm>
              <a:prstGeom prst="rect">
                <a:avLst/>
              </a:prstGeom>
              <a:blipFill>
                <a:blip r:embed="rId7"/>
                <a:stretch>
                  <a:fillRect l="-1882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/>
              <p:nvPr/>
            </p:nvSpPr>
            <p:spPr>
              <a:xfrm>
                <a:off x="697769" y="7324492"/>
                <a:ext cx="5396734" cy="169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9" y="7324492"/>
                <a:ext cx="5396734" cy="1698414"/>
              </a:xfrm>
              <a:prstGeom prst="rect">
                <a:avLst/>
              </a:prstGeom>
              <a:blipFill>
                <a:blip r:embed="rId8"/>
                <a:stretch>
                  <a:fillRect l="-1639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/>
              <p:nvPr/>
            </p:nvSpPr>
            <p:spPr>
              <a:xfrm>
                <a:off x="-291619" y="9572757"/>
                <a:ext cx="5669244" cy="1703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619" y="9572757"/>
                <a:ext cx="5669244" cy="1703543"/>
              </a:xfrm>
              <a:prstGeom prst="rect">
                <a:avLst/>
              </a:prstGeom>
              <a:blipFill>
                <a:blip r:embed="rId9"/>
                <a:stretch>
                  <a:fillRect l="-1563" b="-2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3DF66B-5F71-9497-3ED6-C7713CFF7320}"/>
              </a:ext>
            </a:extLst>
          </p:cNvPr>
          <p:cNvSpPr txBox="1"/>
          <p:nvPr/>
        </p:nvSpPr>
        <p:spPr>
          <a:xfrm>
            <a:off x="2963073" y="300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Giải mã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026C9-7166-1940-7DAC-1B64C82F147D}"/>
              </a:ext>
            </a:extLst>
          </p:cNvPr>
          <p:cNvCxnSpPr/>
          <p:nvPr/>
        </p:nvCxnSpPr>
        <p:spPr>
          <a:xfrm>
            <a:off x="1010140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15A7F-E92C-B1EF-FEAA-6F46682FA03A}"/>
              </a:ext>
            </a:extLst>
          </p:cNvPr>
          <p:cNvCxnSpPr/>
          <p:nvPr/>
        </p:nvCxnSpPr>
        <p:spPr>
          <a:xfrm>
            <a:off x="4738718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6FC24-159E-FF51-E4B5-B20EBEA63B41}"/>
              </a:ext>
            </a:extLst>
          </p:cNvPr>
          <p:cNvSpPr/>
          <p:nvPr/>
        </p:nvSpPr>
        <p:spPr>
          <a:xfrm>
            <a:off x="7291997" y="5906139"/>
            <a:ext cx="2131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rõ: UOCG…</a:t>
            </a:r>
          </a:p>
        </p:txBody>
      </p:sp>
    </p:spTree>
    <p:extLst>
      <p:ext uri="{BB962C8B-B14F-4D97-AF65-F5344CB8AC3E}">
        <p14:creationId xmlns:p14="http://schemas.microsoft.com/office/powerpoint/2010/main" val="108063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6DD83-106E-643D-B906-FC59EA78CE63}"/>
              </a:ext>
            </a:extLst>
          </p:cNvPr>
          <p:cNvSpPr/>
          <p:nvPr/>
        </p:nvSpPr>
        <p:spPr>
          <a:xfrm>
            <a:off x="281354" y="0"/>
            <a:ext cx="6945923" cy="6858000"/>
          </a:xfrm>
          <a:prstGeom prst="rect">
            <a:avLst/>
          </a:prstGeom>
          <a:solidFill>
            <a:srgbClr val="A64E2C">
              <a:alpha val="799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Giải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mã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chuỗi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VN" sz="2400" dirty="0">
                    <a:solidFill>
                      <a:schemeClr val="bg1"/>
                    </a:solidFill>
                  </a:rPr>
                  <a:t>C = OAOSFBJEACBAVMFGDSCK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V</a:t>
                </a:r>
                <a:r>
                  <a:rPr lang="en-VN" sz="2400" dirty="0">
                    <a:solidFill>
                      <a:schemeClr val="bg1"/>
                    </a:solidFill>
                  </a:rPr>
                  <a:t>ới khoá: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blipFill>
                <a:blip r:embed="rId3"/>
                <a:stretch>
                  <a:fillRect l="-1515" t="-4651" r="-649" b="-46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/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Công thức giải mã: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V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blipFill>
                <a:blip r:embed="rId4"/>
                <a:stretch>
                  <a:fillRect l="-2572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FBB79-9E8D-7AE3-F910-2E833250300E}"/>
              </a:ext>
            </a:extLst>
          </p:cNvPr>
          <p:cNvGraphicFramePr>
            <a:graphicFrameLocks noGrp="1"/>
          </p:cNvGraphicFramePr>
          <p:nvPr/>
        </p:nvGraphicFramePr>
        <p:xfrm>
          <a:off x="8226666" y="313016"/>
          <a:ext cx="2955194" cy="45720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/>
              <p:nvPr/>
            </p:nvSpPr>
            <p:spPr>
              <a:xfrm>
                <a:off x="527851" y="2908312"/>
                <a:ext cx="5396734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2908312"/>
                <a:ext cx="5396734" cy="1700787"/>
              </a:xfrm>
              <a:prstGeom prst="rect">
                <a:avLst/>
              </a:prstGeom>
              <a:blipFill>
                <a:blip r:embed="rId5"/>
                <a:stretch>
                  <a:fillRect l="-1643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/>
              <p:nvPr/>
            </p:nvSpPr>
            <p:spPr>
              <a:xfrm>
                <a:off x="527851" y="4884342"/>
                <a:ext cx="5396734" cy="169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4884342"/>
                <a:ext cx="5396734" cy="1698414"/>
              </a:xfrm>
              <a:prstGeom prst="rect">
                <a:avLst/>
              </a:prstGeom>
              <a:blipFill>
                <a:blip r:embed="rId6"/>
                <a:stretch>
                  <a:fillRect l="-1643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/>
              <p:nvPr/>
            </p:nvSpPr>
            <p:spPr>
              <a:xfrm>
                <a:off x="-291619" y="9572757"/>
                <a:ext cx="5669244" cy="1703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1619" y="9572757"/>
                <a:ext cx="5669244" cy="1703543"/>
              </a:xfrm>
              <a:prstGeom prst="rect">
                <a:avLst/>
              </a:prstGeom>
              <a:blipFill>
                <a:blip r:embed="rId7"/>
                <a:stretch>
                  <a:fillRect l="-1563" b="-2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3DF66B-5F71-9497-3ED6-C7713CFF7320}"/>
              </a:ext>
            </a:extLst>
          </p:cNvPr>
          <p:cNvSpPr txBox="1"/>
          <p:nvPr/>
        </p:nvSpPr>
        <p:spPr>
          <a:xfrm>
            <a:off x="2963073" y="300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Giải mã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026C9-7166-1940-7DAC-1B64C82F147D}"/>
              </a:ext>
            </a:extLst>
          </p:cNvPr>
          <p:cNvCxnSpPr/>
          <p:nvPr/>
        </p:nvCxnSpPr>
        <p:spPr>
          <a:xfrm>
            <a:off x="1010140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15A7F-E92C-B1EF-FEAA-6F46682FA03A}"/>
              </a:ext>
            </a:extLst>
          </p:cNvPr>
          <p:cNvCxnSpPr/>
          <p:nvPr/>
        </p:nvCxnSpPr>
        <p:spPr>
          <a:xfrm>
            <a:off x="4738718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6FC24-159E-FF51-E4B5-B20EBEA63B41}"/>
              </a:ext>
            </a:extLst>
          </p:cNvPr>
          <p:cNvSpPr/>
          <p:nvPr/>
        </p:nvSpPr>
        <p:spPr>
          <a:xfrm>
            <a:off x="7291997" y="5906139"/>
            <a:ext cx="2711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rõ: UOCGITHA…</a:t>
            </a:r>
          </a:p>
        </p:txBody>
      </p:sp>
    </p:spTree>
    <p:extLst>
      <p:ext uri="{BB962C8B-B14F-4D97-AF65-F5344CB8AC3E}">
        <p14:creationId xmlns:p14="http://schemas.microsoft.com/office/powerpoint/2010/main" val="43460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6DD83-106E-643D-B906-FC59EA78CE63}"/>
              </a:ext>
            </a:extLst>
          </p:cNvPr>
          <p:cNvSpPr/>
          <p:nvPr/>
        </p:nvSpPr>
        <p:spPr>
          <a:xfrm>
            <a:off x="281354" y="0"/>
            <a:ext cx="6945923" cy="6858000"/>
          </a:xfrm>
          <a:prstGeom prst="rect">
            <a:avLst/>
          </a:prstGeom>
          <a:solidFill>
            <a:srgbClr val="A64E2C">
              <a:alpha val="799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Giải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mã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chuỗi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VN" sz="2400" dirty="0">
                    <a:solidFill>
                      <a:schemeClr val="bg1"/>
                    </a:solidFill>
                  </a:rPr>
                  <a:t>C = OAOSFBJEACBAVMFGDSCK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V</a:t>
                </a:r>
                <a:r>
                  <a:rPr lang="en-VN" sz="2400" dirty="0">
                    <a:solidFill>
                      <a:schemeClr val="bg1"/>
                    </a:solidFill>
                  </a:rPr>
                  <a:t>ới khoá: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blipFill>
                <a:blip r:embed="rId3"/>
                <a:stretch>
                  <a:fillRect l="-1515" t="-4651" r="-649" b="-46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/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Công thức giải mã: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V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blipFill>
                <a:blip r:embed="rId4"/>
                <a:stretch>
                  <a:fillRect l="-2572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FBB79-9E8D-7AE3-F910-2E833250300E}"/>
              </a:ext>
            </a:extLst>
          </p:cNvPr>
          <p:cNvGraphicFramePr>
            <a:graphicFrameLocks noGrp="1"/>
          </p:cNvGraphicFramePr>
          <p:nvPr/>
        </p:nvGraphicFramePr>
        <p:xfrm>
          <a:off x="8226666" y="313016"/>
          <a:ext cx="2955194" cy="45720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/>
              <p:nvPr/>
            </p:nvSpPr>
            <p:spPr>
              <a:xfrm>
                <a:off x="527851" y="2782107"/>
                <a:ext cx="5669244" cy="1703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2782107"/>
                <a:ext cx="5669244" cy="1703543"/>
              </a:xfrm>
              <a:prstGeom prst="rect">
                <a:avLst/>
              </a:prstGeom>
              <a:blipFill>
                <a:blip r:embed="rId5"/>
                <a:stretch>
                  <a:fillRect l="-1563" b="-2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3DF66B-5F71-9497-3ED6-C7713CFF7320}"/>
              </a:ext>
            </a:extLst>
          </p:cNvPr>
          <p:cNvSpPr txBox="1"/>
          <p:nvPr/>
        </p:nvSpPr>
        <p:spPr>
          <a:xfrm>
            <a:off x="2963073" y="300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Giải mã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026C9-7166-1940-7DAC-1B64C82F147D}"/>
              </a:ext>
            </a:extLst>
          </p:cNvPr>
          <p:cNvCxnSpPr/>
          <p:nvPr/>
        </p:nvCxnSpPr>
        <p:spPr>
          <a:xfrm>
            <a:off x="1010140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15A7F-E92C-B1EF-FEAA-6F46682FA03A}"/>
              </a:ext>
            </a:extLst>
          </p:cNvPr>
          <p:cNvCxnSpPr/>
          <p:nvPr/>
        </p:nvCxnSpPr>
        <p:spPr>
          <a:xfrm>
            <a:off x="4738718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6FC24-159E-FF51-E4B5-B20EBEA63B41}"/>
              </a:ext>
            </a:extLst>
          </p:cNvPr>
          <p:cNvSpPr/>
          <p:nvPr/>
        </p:nvSpPr>
        <p:spPr>
          <a:xfrm>
            <a:off x="7291997" y="5906139"/>
            <a:ext cx="3388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rõ: UOCGITHAYCHO…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B20CA6-9F22-F797-B551-70349F5A449E}"/>
                  </a:ext>
                </a:extLst>
              </p:cNvPr>
              <p:cNvSpPr txBox="1"/>
              <p:nvPr/>
            </p:nvSpPr>
            <p:spPr>
              <a:xfrm>
                <a:off x="527851" y="4720650"/>
                <a:ext cx="5669244" cy="1696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B20CA6-9F22-F797-B551-70349F5A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4720650"/>
                <a:ext cx="5669244" cy="1696170"/>
              </a:xfrm>
              <a:prstGeom prst="rect">
                <a:avLst/>
              </a:prstGeom>
              <a:blipFill>
                <a:blip r:embed="rId6"/>
                <a:stretch>
                  <a:fillRect l="-1563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50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6DD83-106E-643D-B906-FC59EA78CE63}"/>
              </a:ext>
            </a:extLst>
          </p:cNvPr>
          <p:cNvSpPr/>
          <p:nvPr/>
        </p:nvSpPr>
        <p:spPr>
          <a:xfrm>
            <a:off x="281354" y="0"/>
            <a:ext cx="6945923" cy="6858000"/>
          </a:xfrm>
          <a:prstGeom prst="rect">
            <a:avLst/>
          </a:prstGeom>
          <a:solidFill>
            <a:srgbClr val="A64E2C">
              <a:alpha val="799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Giải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mã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chuỗi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VN" sz="2400" dirty="0">
                    <a:solidFill>
                      <a:schemeClr val="bg1"/>
                    </a:solidFill>
                  </a:rPr>
                  <a:t>C = OAOSFBJEACBAVMFGDSCK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V</a:t>
                </a:r>
                <a:r>
                  <a:rPr lang="en-VN" sz="2400" dirty="0">
                    <a:solidFill>
                      <a:schemeClr val="bg1"/>
                    </a:solidFill>
                  </a:rPr>
                  <a:t>ới khoá: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blipFill>
                <a:blip r:embed="rId3"/>
                <a:stretch>
                  <a:fillRect l="-1515" t="-4651" r="-649" b="-46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/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Công thức giải mã: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V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blipFill>
                <a:blip r:embed="rId4"/>
                <a:stretch>
                  <a:fillRect l="-2572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FBB79-9E8D-7AE3-F910-2E833250300E}"/>
              </a:ext>
            </a:extLst>
          </p:cNvPr>
          <p:cNvGraphicFramePr>
            <a:graphicFrameLocks noGrp="1"/>
          </p:cNvGraphicFramePr>
          <p:nvPr/>
        </p:nvGraphicFramePr>
        <p:xfrm>
          <a:off x="8226666" y="313016"/>
          <a:ext cx="2955194" cy="45720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DF66B-5F71-9497-3ED6-C7713CFF7320}"/>
              </a:ext>
            </a:extLst>
          </p:cNvPr>
          <p:cNvSpPr txBox="1"/>
          <p:nvPr/>
        </p:nvSpPr>
        <p:spPr>
          <a:xfrm>
            <a:off x="2963073" y="300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Giải mã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026C9-7166-1940-7DAC-1B64C82F147D}"/>
              </a:ext>
            </a:extLst>
          </p:cNvPr>
          <p:cNvCxnSpPr/>
          <p:nvPr/>
        </p:nvCxnSpPr>
        <p:spPr>
          <a:xfrm>
            <a:off x="1010140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15A7F-E92C-B1EF-FEAA-6F46682FA03A}"/>
              </a:ext>
            </a:extLst>
          </p:cNvPr>
          <p:cNvCxnSpPr/>
          <p:nvPr/>
        </p:nvCxnSpPr>
        <p:spPr>
          <a:xfrm>
            <a:off x="4738718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6FC24-159E-FF51-E4B5-B20EBEA63B41}"/>
              </a:ext>
            </a:extLst>
          </p:cNvPr>
          <p:cNvSpPr/>
          <p:nvPr/>
        </p:nvSpPr>
        <p:spPr>
          <a:xfrm>
            <a:off x="7291997" y="5906139"/>
            <a:ext cx="398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rõ: UOCGITHAYCHOFULL…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0BB50-A7E3-2BD9-AB80-B96B19BA1348}"/>
                  </a:ext>
                </a:extLst>
              </p:cNvPr>
              <p:cNvSpPr txBox="1"/>
              <p:nvPr/>
            </p:nvSpPr>
            <p:spPr>
              <a:xfrm>
                <a:off x="533084" y="2779734"/>
                <a:ext cx="5839163" cy="1705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0BB50-A7E3-2BD9-AB80-B96B19BA1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4" y="2779734"/>
                <a:ext cx="5839163" cy="1705916"/>
              </a:xfrm>
              <a:prstGeom prst="rect">
                <a:avLst/>
              </a:prstGeom>
              <a:blipFill>
                <a:blip r:embed="rId5"/>
                <a:stretch>
                  <a:fillRect l="-1518" b="-29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4C79E-1BF4-0BBD-736D-7CA2BC5BA45D}"/>
                  </a:ext>
                </a:extLst>
              </p:cNvPr>
              <p:cNvSpPr txBox="1"/>
              <p:nvPr/>
            </p:nvSpPr>
            <p:spPr>
              <a:xfrm>
                <a:off x="527851" y="4821431"/>
                <a:ext cx="5669244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67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4C79E-1BF4-0BBD-736D-7CA2BC5BA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4821431"/>
                <a:ext cx="5669244" cy="1700787"/>
              </a:xfrm>
              <a:prstGeom prst="rect">
                <a:avLst/>
              </a:prstGeom>
              <a:blipFill>
                <a:blip r:embed="rId6"/>
                <a:stretch>
                  <a:fillRect l="-1563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3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6DD83-106E-643D-B906-FC59EA78CE63}"/>
              </a:ext>
            </a:extLst>
          </p:cNvPr>
          <p:cNvSpPr/>
          <p:nvPr/>
        </p:nvSpPr>
        <p:spPr>
          <a:xfrm>
            <a:off x="281353" y="-21092"/>
            <a:ext cx="6945923" cy="6858000"/>
          </a:xfrm>
          <a:prstGeom prst="rect">
            <a:avLst/>
          </a:prstGeom>
          <a:solidFill>
            <a:srgbClr val="A64E2C">
              <a:alpha val="799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Giải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mã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chuỗi</a:t>
                </a:r>
                <a:r>
                  <a:rPr lang="en-US" sz="2400" dirty="0">
                    <a:solidFill>
                      <a:schemeClr val="bg1"/>
                    </a:solidFill>
                  </a:rPr>
                  <a:t>: </a:t>
                </a:r>
                <a:r>
                  <a:rPr lang="en-VN" sz="2400" dirty="0">
                    <a:solidFill>
                      <a:schemeClr val="bg1"/>
                    </a:solidFill>
                  </a:rPr>
                  <a:t>C = OAOSFBJEACBAVMFGDSCK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V</a:t>
                </a:r>
                <a:r>
                  <a:rPr lang="en-VN" sz="2400" dirty="0">
                    <a:solidFill>
                      <a:schemeClr val="bg1"/>
                    </a:solidFill>
                  </a:rPr>
                  <a:t>ới khoá: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1030697"/>
                <a:ext cx="5853334" cy="1082604"/>
              </a:xfrm>
              <a:prstGeom prst="rect">
                <a:avLst/>
              </a:prstGeom>
              <a:blipFill>
                <a:blip r:embed="rId3"/>
                <a:stretch>
                  <a:fillRect l="-1515" t="-4651" r="-649" b="-46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/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Công thức giải mã: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V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30DC4-1B6C-91C5-EA4A-604501AA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9" y="2137351"/>
                <a:ext cx="3934860" cy="461665"/>
              </a:xfrm>
              <a:prstGeom prst="rect">
                <a:avLst/>
              </a:prstGeom>
              <a:blipFill>
                <a:blip r:embed="rId4"/>
                <a:stretch>
                  <a:fillRect l="-2572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8FBB79-9E8D-7AE3-F910-2E833250300E}"/>
              </a:ext>
            </a:extLst>
          </p:cNvPr>
          <p:cNvGraphicFramePr>
            <a:graphicFrameLocks noGrp="1"/>
          </p:cNvGraphicFramePr>
          <p:nvPr/>
        </p:nvGraphicFramePr>
        <p:xfrm>
          <a:off x="8226666" y="313016"/>
          <a:ext cx="2955194" cy="45720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3DF66B-5F71-9497-3ED6-C7713CFF7320}"/>
              </a:ext>
            </a:extLst>
          </p:cNvPr>
          <p:cNvSpPr txBox="1"/>
          <p:nvPr/>
        </p:nvSpPr>
        <p:spPr>
          <a:xfrm>
            <a:off x="2963073" y="300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Giải mã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6026C9-7166-1940-7DAC-1B64C82F147D}"/>
              </a:ext>
            </a:extLst>
          </p:cNvPr>
          <p:cNvCxnSpPr/>
          <p:nvPr/>
        </p:nvCxnSpPr>
        <p:spPr>
          <a:xfrm>
            <a:off x="1010140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15A7F-E92C-B1EF-FEAA-6F46682FA03A}"/>
              </a:ext>
            </a:extLst>
          </p:cNvPr>
          <p:cNvCxnSpPr/>
          <p:nvPr/>
        </p:nvCxnSpPr>
        <p:spPr>
          <a:xfrm>
            <a:off x="4738718" y="659411"/>
            <a:ext cx="1698941" cy="0"/>
          </a:xfrm>
          <a:prstGeom prst="line">
            <a:avLst/>
          </a:prstGeom>
          <a:ln w="31750">
            <a:solidFill>
              <a:srgbClr val="F9EE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6FC24-159E-FF51-E4B5-B20EBEA63B41}"/>
              </a:ext>
            </a:extLst>
          </p:cNvPr>
          <p:cNvSpPr/>
          <p:nvPr/>
        </p:nvSpPr>
        <p:spPr>
          <a:xfrm>
            <a:off x="7291997" y="5906139"/>
            <a:ext cx="4453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rõ: UOCGITHAYCHOFULLDIEM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5D287E-E38F-8F22-087C-6F8077B71BA6}"/>
                  </a:ext>
                </a:extLst>
              </p:cNvPr>
              <p:cNvSpPr txBox="1"/>
              <p:nvPr/>
            </p:nvSpPr>
            <p:spPr>
              <a:xfrm>
                <a:off x="527851" y="2817657"/>
                <a:ext cx="5839163" cy="169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5D287E-E38F-8F22-087C-6F8077B7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2817657"/>
                <a:ext cx="5839163" cy="1698414"/>
              </a:xfrm>
              <a:prstGeom prst="rect">
                <a:avLst/>
              </a:prstGeom>
              <a:blipFill>
                <a:blip r:embed="rId5"/>
                <a:stretch>
                  <a:fillRect l="-1518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5EF00F-6123-247E-48CA-219BFF5E4C6B}"/>
                  </a:ext>
                </a:extLst>
              </p:cNvPr>
              <p:cNvSpPr txBox="1"/>
              <p:nvPr/>
            </p:nvSpPr>
            <p:spPr>
              <a:xfrm>
                <a:off x="527851" y="4761764"/>
                <a:ext cx="5839163" cy="169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VN" sz="2400" dirty="0">
                  <a:solidFill>
                    <a:schemeClr val="bg1"/>
                  </a:solidFill>
                </a:endParaRP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5EF00F-6123-247E-48CA-219BFF5E4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1" y="4761764"/>
                <a:ext cx="5839163" cy="1698414"/>
              </a:xfrm>
              <a:prstGeom prst="rect">
                <a:avLst/>
              </a:prstGeom>
              <a:blipFill>
                <a:blip r:embed="rId6"/>
                <a:stretch>
                  <a:fillRect l="-1518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4A7">
            <a:alpha val="652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D3CD8-133D-7619-7F3A-804BE9B378FC}"/>
              </a:ext>
            </a:extLst>
          </p:cNvPr>
          <p:cNvSpPr txBox="1"/>
          <p:nvPr/>
        </p:nvSpPr>
        <p:spPr>
          <a:xfrm>
            <a:off x="673741" y="428643"/>
            <a:ext cx="4993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guet Script" pitchFamily="2" charset="77"/>
              </a:rPr>
              <a:t>M</a:t>
            </a:r>
            <a:r>
              <a:rPr lang="en-VN" sz="3200" dirty="0">
                <a:latin typeface="Baguet Script" pitchFamily="2" charset="77"/>
              </a:rPr>
              <a:t>ã hoá Hill với khoá K cấp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88948-FB4C-C737-D5B8-C6823574DE42}"/>
                  </a:ext>
                </a:extLst>
              </p:cNvPr>
              <p:cNvSpPr txBox="1"/>
              <p:nvPr/>
            </p:nvSpPr>
            <p:spPr>
              <a:xfrm>
                <a:off x="508000" y="1733429"/>
                <a:ext cx="246221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VN" sz="2400" dirty="0"/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88948-FB4C-C737-D5B8-C6823574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733429"/>
                <a:ext cx="2462213" cy="976614"/>
              </a:xfrm>
              <a:prstGeom prst="rect">
                <a:avLst/>
              </a:prstGeom>
              <a:blipFill>
                <a:blip r:embed="rId3"/>
                <a:stretch>
                  <a:fillRect l="-7179" b="-89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A30532-280C-1F23-ADBA-D585D438E5A2}"/>
              </a:ext>
            </a:extLst>
          </p:cNvPr>
          <p:cNvSpPr txBox="1"/>
          <p:nvPr/>
        </p:nvSpPr>
        <p:spPr>
          <a:xfrm>
            <a:off x="508000" y="4114518"/>
            <a:ext cx="628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Kết quả mã hoá C: OWAQTQIBWXSBQHUDBKQLY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D081-F41E-D87F-DC52-83B598968701}"/>
              </a:ext>
            </a:extLst>
          </p:cNvPr>
          <p:cNvSpPr txBox="1"/>
          <p:nvPr/>
        </p:nvSpPr>
        <p:spPr>
          <a:xfrm>
            <a:off x="378454" y="6197878"/>
            <a:ext cx="6142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Kết quả giải mã: OKEMVICHUNGEMXUNGDANG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687E36-E456-DCDB-CEF1-3C0000FE5AED}"/>
                  </a:ext>
                </a:extLst>
              </p:cNvPr>
              <p:cNvSpPr txBox="1"/>
              <p:nvPr/>
            </p:nvSpPr>
            <p:spPr>
              <a:xfrm>
                <a:off x="332887" y="2940693"/>
                <a:ext cx="85134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26=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 sz="2400" dirty="0"/>
                  <a:t>=</a:t>
                </a:r>
                <a:r>
                  <a:rPr lang="vi-V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687E36-E456-DCDB-CEF1-3C0000FE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7" y="2940693"/>
                <a:ext cx="8513421" cy="976614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18BF1D1-AE4E-E62F-E895-5A36EDB8D352}"/>
              </a:ext>
            </a:extLst>
          </p:cNvPr>
          <p:cNvSpPr txBox="1"/>
          <p:nvPr/>
        </p:nvSpPr>
        <p:spPr>
          <a:xfrm>
            <a:off x="673741" y="1088949"/>
            <a:ext cx="668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Chuỗi cần mã hoá P: OKEMVICHUNGEMXUNGDANG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EA464D-55D2-20F4-7E91-351DBE70887F}"/>
                  </a:ext>
                </a:extLst>
              </p:cNvPr>
              <p:cNvSpPr txBox="1"/>
              <p:nvPr/>
            </p:nvSpPr>
            <p:spPr>
              <a:xfrm>
                <a:off x="3183380" y="1686591"/>
                <a:ext cx="281243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V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EA464D-55D2-20F4-7E91-351DBE70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380" y="1686591"/>
                <a:ext cx="2812437" cy="976614"/>
              </a:xfrm>
              <a:prstGeom prst="rect">
                <a:avLst/>
              </a:prstGeom>
              <a:blipFill>
                <a:blip r:embed="rId5"/>
                <a:stretch>
                  <a:fillRect l="-3587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185ECE-E78D-CEA8-304E-D5D98EA0534A}"/>
                  </a:ext>
                </a:extLst>
              </p:cNvPr>
              <p:cNvSpPr txBox="1"/>
              <p:nvPr/>
            </p:nvSpPr>
            <p:spPr>
              <a:xfrm>
                <a:off x="414641" y="4898723"/>
                <a:ext cx="84316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296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238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26=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 sz="2400" dirty="0"/>
                  <a:t>=</a:t>
                </a:r>
                <a:r>
                  <a:rPr lang="vi-V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185ECE-E78D-CEA8-304E-D5D98EA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1" y="4898723"/>
                <a:ext cx="8431667" cy="976614"/>
              </a:xfrm>
              <a:prstGeom prst="rect">
                <a:avLst/>
              </a:prstGeom>
              <a:blipFill>
                <a:blip r:embed="rId6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69E2DDC6-A81C-9FA1-270F-23297E1D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04682"/>
              </p:ext>
            </p:extLst>
          </p:nvPr>
        </p:nvGraphicFramePr>
        <p:xfrm>
          <a:off x="9021422" y="699540"/>
          <a:ext cx="2955194" cy="5029200"/>
        </p:xfrm>
        <a:graphic>
          <a:graphicData uri="http://schemas.openxmlformats.org/drawingml/2006/table">
            <a:tbl>
              <a:tblPr firstRow="1" bandRow="1"/>
              <a:tblGrid>
                <a:gridCol w="661592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764534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23407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24639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9EA96F96-A417-03B8-E5BA-307A1F54A5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474"/>
            </a:avLst>
          </a:prstGeom>
          <a:solidFill>
            <a:srgbClr val="3A3620">
              <a:alpha val="85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4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85CBA-7912-B188-55A4-E89FC18DFF6E}"/>
              </a:ext>
            </a:extLst>
          </p:cNvPr>
          <p:cNvSpPr txBox="1"/>
          <p:nvPr/>
        </p:nvSpPr>
        <p:spPr>
          <a:xfrm>
            <a:off x="287215" y="2844225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>
                <a:latin typeface="Baguet Script" pitchFamily="2" charset="77"/>
              </a:rPr>
              <a:t>Lưu đồ giải thuật</a:t>
            </a:r>
            <a:endParaRPr lang="en-VN" sz="3200" dirty="0">
              <a:latin typeface="Baguet Scrip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B9483-35A9-5D4A-23A2-D095645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0"/>
            <a:ext cx="7694735" cy="68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4B7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1277D-B814-84EC-2AFD-38E2FB04F52A}"/>
              </a:ext>
            </a:extLst>
          </p:cNvPr>
          <p:cNvSpPr txBox="1"/>
          <p:nvPr/>
        </p:nvSpPr>
        <p:spPr>
          <a:xfrm>
            <a:off x="397887" y="541754"/>
            <a:ext cx="5645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Ưu nhược điểm của mã hoá Hill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5FC8D-F389-1652-3F72-9BB4B5895C4B}"/>
              </a:ext>
            </a:extLst>
          </p:cNvPr>
          <p:cNvSpPr txBox="1"/>
          <p:nvPr/>
        </p:nvSpPr>
        <p:spPr>
          <a:xfrm>
            <a:off x="725714" y="1393371"/>
            <a:ext cx="4795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Baguet Script" pitchFamily="2" charset="77"/>
              </a:rPr>
              <a:t>Ưu điểm: </a:t>
            </a:r>
          </a:p>
          <a:p>
            <a:r>
              <a:rPr lang="en-VN" sz="2400" dirty="0"/>
              <a:t>- Dùng để mã hoá dữ liệu và bảo mật</a:t>
            </a:r>
          </a:p>
          <a:p>
            <a:r>
              <a:rPr lang="en-VN" sz="2400" dirty="0"/>
              <a:t>- Đơn giản dễ dàng sử dụng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163FE-55FD-B7DC-EEB2-24317A0AB6B2}"/>
              </a:ext>
            </a:extLst>
          </p:cNvPr>
          <p:cNvSpPr txBox="1"/>
          <p:nvPr/>
        </p:nvSpPr>
        <p:spPr>
          <a:xfrm>
            <a:off x="725714" y="2860542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>
                <a:latin typeface="Baguet Script" pitchFamily="2" charset="77"/>
              </a:rPr>
              <a:t>Nhược điểm: </a:t>
            </a:r>
          </a:p>
          <a:p>
            <a:r>
              <a:rPr lang="en-VN" sz="2400" dirty="0"/>
              <a:t>- Bảo mật kém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C3442-88D6-C648-03C5-CCBC321E7366}"/>
              </a:ext>
            </a:extLst>
          </p:cNvPr>
          <p:cNvSpPr txBox="1"/>
          <p:nvPr/>
        </p:nvSpPr>
        <p:spPr>
          <a:xfrm>
            <a:off x="725714" y="4264301"/>
            <a:ext cx="657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Baguet Script" pitchFamily="2" charset="77"/>
              </a:rPr>
              <a:t>Ứng dụng  và phát triển mã hoá hill vào mã hoá hình ảnh: </a:t>
            </a:r>
          </a:p>
        </p:txBody>
      </p:sp>
      <p:pic>
        <p:nvPicPr>
          <p:cNvPr id="11" name="Picture 10" descr="A picture containing qr code&#10;&#10;Description automatically generated">
            <a:extLst>
              <a:ext uri="{FF2B5EF4-FFF2-40B4-BE49-F238E27FC236}">
                <a16:creationId xmlns:a16="http://schemas.microsoft.com/office/drawing/2014/main" id="{834991DB-E69B-572E-9FB9-441F5A58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15" y="306424"/>
            <a:ext cx="3619098" cy="62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9DFD8FA-562A-2120-9B54-7F1CFB1A6739}"/>
              </a:ext>
            </a:extLst>
          </p:cNvPr>
          <p:cNvSpPr/>
          <p:nvPr/>
        </p:nvSpPr>
        <p:spPr>
          <a:xfrm>
            <a:off x="8459519" y="672481"/>
            <a:ext cx="2719449" cy="2719449"/>
          </a:xfrm>
          <a:prstGeom prst="ellipse">
            <a:avLst/>
          </a:prstGeom>
          <a:solidFill>
            <a:srgbClr val="3A3620">
              <a:alpha val="719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4CBFF-94AD-E69E-E5D3-FF7D544167C5}"/>
              </a:ext>
            </a:extLst>
          </p:cNvPr>
          <p:cNvSpPr txBox="1"/>
          <p:nvPr/>
        </p:nvSpPr>
        <p:spPr>
          <a:xfrm>
            <a:off x="1110836" y="1447430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i="1" dirty="0">
                <a:latin typeface="Baguet Script" panose="020F0502020204030204" pitchFamily="34" charset="0"/>
                <a:cs typeface="Baguet Script" panose="020F0502020204030204" pitchFamily="34" charset="0"/>
              </a:rPr>
              <a:t>Lịch sử mã hoá Hill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84F83-D253-7F3C-3FBB-BBD756534AD1}"/>
              </a:ext>
            </a:extLst>
          </p:cNvPr>
          <p:cNvSpPr txBox="1"/>
          <p:nvPr/>
        </p:nvSpPr>
        <p:spPr>
          <a:xfrm>
            <a:off x="1110836" y="2261020"/>
            <a:ext cx="6903604" cy="28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Mật Mã Hill được đề xuất bởi Lester.S.Hill năm 1929.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Mã cũng được thực hiện trên m ký tự. mỗi ký tự trong bản mã là một tổ hợp tuyến tính (trên vành Z26) của m ký tự trong bản rõ. Khoá sẽ được cho bởi một ma trận cấp n</a:t>
            </a:r>
            <a:endParaRPr lang="en-VN" sz="2400" dirty="0">
              <a:latin typeface="+mj-lt"/>
            </a:endParaRPr>
          </a:p>
        </p:txBody>
      </p:sp>
      <p:pic>
        <p:nvPicPr>
          <p:cNvPr id="8" name="Picture 7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2910E44F-B5BD-61D8-049C-CF06EA5FD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0" t="2373" r="5397" b="-1855"/>
          <a:stretch/>
        </p:blipFill>
        <p:spPr>
          <a:xfrm>
            <a:off x="8352887" y="787730"/>
            <a:ext cx="2487634" cy="24889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85384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F7D63E50-3C08-3AD2-0BC6-A9303B9DD07C}"/>
              </a:ext>
            </a:extLst>
          </p:cNvPr>
          <p:cNvSpPr/>
          <p:nvPr/>
        </p:nvSpPr>
        <p:spPr>
          <a:xfrm>
            <a:off x="6580094" y="0"/>
            <a:ext cx="5611906" cy="6858000"/>
          </a:xfrm>
          <a:prstGeom prst="frame">
            <a:avLst>
              <a:gd name="adj1" fmla="val 1578"/>
            </a:avLst>
          </a:prstGeom>
          <a:solidFill>
            <a:srgbClr val="3A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5A1E0F2-86CC-3E5A-8A14-1CF9ABF193A6}"/>
              </a:ext>
            </a:extLst>
          </p:cNvPr>
          <p:cNvSpPr/>
          <p:nvPr/>
        </p:nvSpPr>
        <p:spPr>
          <a:xfrm rot="21086709">
            <a:off x="1794139" y="1152800"/>
            <a:ext cx="8910918" cy="3263153"/>
          </a:xfrm>
          <a:custGeom>
            <a:avLst/>
            <a:gdLst>
              <a:gd name="connsiteX0" fmla="*/ 0 w 8910918"/>
              <a:gd name="connsiteY0" fmla="*/ 0 h 3263153"/>
              <a:gd name="connsiteX1" fmla="*/ 8910918 w 8910918"/>
              <a:gd name="connsiteY1" fmla="*/ 0 h 3263153"/>
              <a:gd name="connsiteX2" fmla="*/ 8910918 w 8910918"/>
              <a:gd name="connsiteY2" fmla="*/ 3263153 h 3263153"/>
              <a:gd name="connsiteX3" fmla="*/ 0 w 8910918"/>
              <a:gd name="connsiteY3" fmla="*/ 3263153 h 3263153"/>
              <a:gd name="connsiteX4" fmla="*/ 0 w 8910918"/>
              <a:gd name="connsiteY4" fmla="*/ 0 h 3263153"/>
              <a:gd name="connsiteX5" fmla="*/ 313764 w 8910918"/>
              <a:gd name="connsiteY5" fmla="*/ 174813 h 3263153"/>
              <a:gd name="connsiteX6" fmla="*/ 98611 w 8910918"/>
              <a:gd name="connsiteY6" fmla="*/ 389966 h 3263153"/>
              <a:gd name="connsiteX7" fmla="*/ 313764 w 8910918"/>
              <a:gd name="connsiteY7" fmla="*/ 605119 h 3263153"/>
              <a:gd name="connsiteX8" fmla="*/ 528917 w 8910918"/>
              <a:gd name="connsiteY8" fmla="*/ 389966 h 3263153"/>
              <a:gd name="connsiteX9" fmla="*/ 313764 w 8910918"/>
              <a:gd name="connsiteY9" fmla="*/ 174813 h 326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10918" h="3263153">
                <a:moveTo>
                  <a:pt x="0" y="0"/>
                </a:moveTo>
                <a:lnTo>
                  <a:pt x="8910918" y="0"/>
                </a:lnTo>
                <a:lnTo>
                  <a:pt x="8910918" y="3263153"/>
                </a:lnTo>
                <a:lnTo>
                  <a:pt x="0" y="3263153"/>
                </a:lnTo>
                <a:lnTo>
                  <a:pt x="0" y="0"/>
                </a:lnTo>
                <a:close/>
                <a:moveTo>
                  <a:pt x="313764" y="174813"/>
                </a:moveTo>
                <a:cubicBezTo>
                  <a:pt x="194938" y="174813"/>
                  <a:pt x="98611" y="271140"/>
                  <a:pt x="98611" y="389966"/>
                </a:cubicBezTo>
                <a:cubicBezTo>
                  <a:pt x="98611" y="508792"/>
                  <a:pt x="194938" y="605119"/>
                  <a:pt x="313764" y="605119"/>
                </a:cubicBezTo>
                <a:cubicBezTo>
                  <a:pt x="432590" y="605119"/>
                  <a:pt x="528917" y="508792"/>
                  <a:pt x="528917" y="389966"/>
                </a:cubicBezTo>
                <a:cubicBezTo>
                  <a:pt x="528917" y="271140"/>
                  <a:pt x="432590" y="174813"/>
                  <a:pt x="313764" y="174813"/>
                </a:cubicBezTo>
                <a:close/>
              </a:path>
            </a:pathLst>
          </a:custGeom>
          <a:solidFill>
            <a:srgbClr val="D8C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FE6CB29-72B3-0D1B-65D0-4AF80C1B778E}"/>
              </a:ext>
            </a:extLst>
          </p:cNvPr>
          <p:cNvSpPr/>
          <p:nvPr/>
        </p:nvSpPr>
        <p:spPr>
          <a:xfrm rot="21309449">
            <a:off x="1762370" y="1427129"/>
            <a:ext cx="8910918" cy="3263153"/>
          </a:xfrm>
          <a:custGeom>
            <a:avLst/>
            <a:gdLst>
              <a:gd name="connsiteX0" fmla="*/ 0 w 8910918"/>
              <a:gd name="connsiteY0" fmla="*/ 0 h 3263153"/>
              <a:gd name="connsiteX1" fmla="*/ 8910918 w 8910918"/>
              <a:gd name="connsiteY1" fmla="*/ 0 h 3263153"/>
              <a:gd name="connsiteX2" fmla="*/ 8910918 w 8910918"/>
              <a:gd name="connsiteY2" fmla="*/ 3263153 h 3263153"/>
              <a:gd name="connsiteX3" fmla="*/ 0 w 8910918"/>
              <a:gd name="connsiteY3" fmla="*/ 3263153 h 3263153"/>
              <a:gd name="connsiteX4" fmla="*/ 0 w 8910918"/>
              <a:gd name="connsiteY4" fmla="*/ 0 h 3263153"/>
              <a:gd name="connsiteX5" fmla="*/ 313764 w 8910918"/>
              <a:gd name="connsiteY5" fmla="*/ 174813 h 3263153"/>
              <a:gd name="connsiteX6" fmla="*/ 98611 w 8910918"/>
              <a:gd name="connsiteY6" fmla="*/ 389966 h 3263153"/>
              <a:gd name="connsiteX7" fmla="*/ 313764 w 8910918"/>
              <a:gd name="connsiteY7" fmla="*/ 605119 h 3263153"/>
              <a:gd name="connsiteX8" fmla="*/ 528917 w 8910918"/>
              <a:gd name="connsiteY8" fmla="*/ 389966 h 3263153"/>
              <a:gd name="connsiteX9" fmla="*/ 313764 w 8910918"/>
              <a:gd name="connsiteY9" fmla="*/ 174813 h 326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10918" h="3263153">
                <a:moveTo>
                  <a:pt x="0" y="0"/>
                </a:moveTo>
                <a:lnTo>
                  <a:pt x="8910918" y="0"/>
                </a:lnTo>
                <a:lnTo>
                  <a:pt x="8910918" y="3263153"/>
                </a:lnTo>
                <a:lnTo>
                  <a:pt x="0" y="3263153"/>
                </a:lnTo>
                <a:lnTo>
                  <a:pt x="0" y="0"/>
                </a:lnTo>
                <a:close/>
                <a:moveTo>
                  <a:pt x="313764" y="174813"/>
                </a:moveTo>
                <a:cubicBezTo>
                  <a:pt x="194938" y="174813"/>
                  <a:pt x="98611" y="271140"/>
                  <a:pt x="98611" y="389966"/>
                </a:cubicBezTo>
                <a:cubicBezTo>
                  <a:pt x="98611" y="508792"/>
                  <a:pt x="194938" y="605119"/>
                  <a:pt x="313764" y="605119"/>
                </a:cubicBezTo>
                <a:cubicBezTo>
                  <a:pt x="432590" y="605119"/>
                  <a:pt x="528917" y="508792"/>
                  <a:pt x="528917" y="389966"/>
                </a:cubicBezTo>
                <a:cubicBezTo>
                  <a:pt x="528917" y="271140"/>
                  <a:pt x="432590" y="174813"/>
                  <a:pt x="313764" y="174813"/>
                </a:cubicBezTo>
                <a:close/>
              </a:path>
            </a:pathLst>
          </a:custGeom>
          <a:solidFill>
            <a:srgbClr val="CDC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54D9F9-ACAB-BEC3-7B62-0038560C6666}"/>
              </a:ext>
            </a:extLst>
          </p:cNvPr>
          <p:cNvSpPr/>
          <p:nvPr/>
        </p:nvSpPr>
        <p:spPr>
          <a:xfrm>
            <a:off x="1640541" y="1797423"/>
            <a:ext cx="8910918" cy="3263153"/>
          </a:xfrm>
          <a:custGeom>
            <a:avLst/>
            <a:gdLst>
              <a:gd name="connsiteX0" fmla="*/ 0 w 8910918"/>
              <a:gd name="connsiteY0" fmla="*/ 0 h 3263153"/>
              <a:gd name="connsiteX1" fmla="*/ 8910918 w 8910918"/>
              <a:gd name="connsiteY1" fmla="*/ 0 h 3263153"/>
              <a:gd name="connsiteX2" fmla="*/ 8910918 w 8910918"/>
              <a:gd name="connsiteY2" fmla="*/ 3263153 h 3263153"/>
              <a:gd name="connsiteX3" fmla="*/ 0 w 8910918"/>
              <a:gd name="connsiteY3" fmla="*/ 3263153 h 3263153"/>
              <a:gd name="connsiteX4" fmla="*/ 0 w 8910918"/>
              <a:gd name="connsiteY4" fmla="*/ 0 h 3263153"/>
              <a:gd name="connsiteX5" fmla="*/ 313764 w 8910918"/>
              <a:gd name="connsiteY5" fmla="*/ 174813 h 3263153"/>
              <a:gd name="connsiteX6" fmla="*/ 98611 w 8910918"/>
              <a:gd name="connsiteY6" fmla="*/ 389966 h 3263153"/>
              <a:gd name="connsiteX7" fmla="*/ 313764 w 8910918"/>
              <a:gd name="connsiteY7" fmla="*/ 605119 h 3263153"/>
              <a:gd name="connsiteX8" fmla="*/ 528917 w 8910918"/>
              <a:gd name="connsiteY8" fmla="*/ 389966 h 3263153"/>
              <a:gd name="connsiteX9" fmla="*/ 313764 w 8910918"/>
              <a:gd name="connsiteY9" fmla="*/ 174813 h 326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10918" h="3263153">
                <a:moveTo>
                  <a:pt x="0" y="0"/>
                </a:moveTo>
                <a:lnTo>
                  <a:pt x="8910918" y="0"/>
                </a:lnTo>
                <a:lnTo>
                  <a:pt x="8910918" y="3263153"/>
                </a:lnTo>
                <a:lnTo>
                  <a:pt x="0" y="3263153"/>
                </a:lnTo>
                <a:lnTo>
                  <a:pt x="0" y="0"/>
                </a:lnTo>
                <a:close/>
                <a:moveTo>
                  <a:pt x="313764" y="174813"/>
                </a:moveTo>
                <a:cubicBezTo>
                  <a:pt x="194938" y="174813"/>
                  <a:pt x="98611" y="271140"/>
                  <a:pt x="98611" y="389966"/>
                </a:cubicBezTo>
                <a:cubicBezTo>
                  <a:pt x="98611" y="508792"/>
                  <a:pt x="194938" y="605119"/>
                  <a:pt x="313764" y="605119"/>
                </a:cubicBezTo>
                <a:cubicBezTo>
                  <a:pt x="432590" y="605119"/>
                  <a:pt x="528917" y="508792"/>
                  <a:pt x="528917" y="389966"/>
                </a:cubicBezTo>
                <a:cubicBezTo>
                  <a:pt x="528917" y="271140"/>
                  <a:pt x="432590" y="174813"/>
                  <a:pt x="313764" y="174813"/>
                </a:cubicBezTo>
                <a:close/>
              </a:path>
            </a:pathLst>
          </a:custGeom>
          <a:solidFill>
            <a:srgbClr val="3A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292BB-D258-8269-9D06-599E29C34906}"/>
              </a:ext>
            </a:extLst>
          </p:cNvPr>
          <p:cNvSpPr txBox="1"/>
          <p:nvPr/>
        </p:nvSpPr>
        <p:spPr>
          <a:xfrm>
            <a:off x="3442447" y="3105269"/>
            <a:ext cx="5307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guet Script" pitchFamily="2" charset="77"/>
              </a:rPr>
              <a:t>thanks for watching</a:t>
            </a:r>
            <a:endParaRPr lang="en-VN" sz="4800" dirty="0">
              <a:solidFill>
                <a:schemeClr val="bg1"/>
              </a:solidFill>
              <a:latin typeface="Baguet Scrip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3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4A7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80E9C-A49E-ED78-E82B-386EC0C19442}"/>
              </a:ext>
            </a:extLst>
          </p:cNvPr>
          <p:cNvSpPr txBox="1"/>
          <p:nvPr/>
        </p:nvSpPr>
        <p:spPr>
          <a:xfrm>
            <a:off x="482380" y="840850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guet Script" pitchFamily="2" charset="77"/>
              </a:rPr>
              <a:t>M</a:t>
            </a:r>
            <a:r>
              <a:rPr lang="en-VN" sz="3200" dirty="0">
                <a:latin typeface="Baguet Script" pitchFamily="2" charset="77"/>
              </a:rPr>
              <a:t>ã hoá hill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4F85-7304-682D-26C7-D0A4E0A2E678}"/>
              </a:ext>
            </a:extLst>
          </p:cNvPr>
          <p:cNvSpPr txBox="1"/>
          <p:nvPr/>
        </p:nvSpPr>
        <p:spPr>
          <a:xfrm>
            <a:off x="510869" y="4332912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 mod (modula hoặc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là số dư của phép chia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84D306-07D7-1E77-E912-8C2D546F6487}"/>
              </a:ext>
            </a:extLst>
          </p:cNvPr>
          <p:cNvGrpSpPr/>
          <p:nvPr/>
        </p:nvGrpSpPr>
        <p:grpSpPr>
          <a:xfrm>
            <a:off x="1650669" y="1722554"/>
            <a:ext cx="6487746" cy="1256933"/>
            <a:chOff x="3253839" y="1425625"/>
            <a:chExt cx="6487746" cy="12569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1A4182-89AC-3197-5ECD-BAB7F0C722A3}"/>
                </a:ext>
              </a:extLst>
            </p:cNvPr>
            <p:cNvSpPr txBox="1"/>
            <p:nvPr/>
          </p:nvSpPr>
          <p:spPr>
            <a:xfrm>
              <a:off x="3253839" y="1805049"/>
              <a:ext cx="1062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/>
                <a:t>Bản rõ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2D237-B537-F672-BD44-28CEDF7AD09F}"/>
                </a:ext>
              </a:extLst>
            </p:cNvPr>
            <p:cNvSpPr txBox="1"/>
            <p:nvPr/>
          </p:nvSpPr>
          <p:spPr>
            <a:xfrm>
              <a:off x="8550233" y="1656009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/>
                <a:t>Bản mã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6C78ED-6845-7342-4630-C8D9162E40FE}"/>
                </a:ext>
              </a:extLst>
            </p:cNvPr>
            <p:cNvCxnSpPr/>
            <p:nvPr/>
          </p:nvCxnSpPr>
          <p:spPr>
            <a:xfrm>
              <a:off x="4316822" y="1805049"/>
              <a:ext cx="4008028" cy="0"/>
            </a:xfrm>
            <a:prstGeom prst="straightConnector1">
              <a:avLst/>
            </a:prstGeom>
            <a:ln w="34925">
              <a:solidFill>
                <a:srgbClr val="3A36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237888-5651-0D35-4BF4-08C5BCAD9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6822" y="2163702"/>
              <a:ext cx="4008028" cy="0"/>
            </a:xfrm>
            <a:prstGeom prst="straightConnector1">
              <a:avLst/>
            </a:prstGeom>
            <a:ln w="34925">
              <a:solidFill>
                <a:srgbClr val="3A36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9814E1-9A43-06D1-8957-D4BCBF2794DE}"/>
                </a:ext>
              </a:extLst>
            </p:cNvPr>
            <p:cNvSpPr txBox="1"/>
            <p:nvPr/>
          </p:nvSpPr>
          <p:spPr>
            <a:xfrm>
              <a:off x="5617029" y="142562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2D0E495-C632-7759-29A4-471B95EF90A5}"/>
                    </a:ext>
                  </a:extLst>
                </p:cNvPr>
                <p:cNvSpPr txBox="1"/>
                <p:nvPr/>
              </p:nvSpPr>
              <p:spPr>
                <a:xfrm>
                  <a:off x="5699191" y="2313226"/>
                  <a:ext cx="6216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V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V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V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2D0E495-C632-7759-29A4-471B95EF9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191" y="2313226"/>
                  <a:ext cx="6216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1830F-CF50-C2CA-FC79-97CA0A0B2E83}"/>
              </a:ext>
            </a:extLst>
          </p:cNvPr>
          <p:cNvSpPr/>
          <p:nvPr/>
        </p:nvSpPr>
        <p:spPr>
          <a:xfrm>
            <a:off x="504791" y="3293547"/>
            <a:ext cx="1584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aguet Script" pitchFamily="2" charset="77"/>
              </a:rPr>
              <a:t>S</a:t>
            </a:r>
            <a:r>
              <a:rPr lang="en-VN" sz="3200" dirty="0">
                <a:latin typeface="Baguet Script" pitchFamily="2" charset="77"/>
              </a:rPr>
              <a:t>ố Mod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3A704E-5D3A-5E92-B6B9-AC46D8E01E1E}"/>
              </a:ext>
            </a:extLst>
          </p:cNvPr>
          <p:cNvGrpSpPr/>
          <p:nvPr/>
        </p:nvGrpSpPr>
        <p:grpSpPr>
          <a:xfrm>
            <a:off x="8556545" y="3293547"/>
            <a:ext cx="2033750" cy="2514024"/>
            <a:chOff x="8559040" y="3067379"/>
            <a:chExt cx="2033750" cy="251402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F794C-C925-AB13-8553-98949B7A6A68}"/>
                </a:ext>
              </a:extLst>
            </p:cNvPr>
            <p:cNvCxnSpPr/>
            <p:nvPr/>
          </p:nvCxnSpPr>
          <p:spPr>
            <a:xfrm>
              <a:off x="9464634" y="3067379"/>
              <a:ext cx="0" cy="2514024"/>
            </a:xfrm>
            <a:prstGeom prst="line">
              <a:avLst/>
            </a:prstGeom>
            <a:ln w="34925">
              <a:solidFill>
                <a:srgbClr val="3A36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AB43EA-113E-55D2-8F78-57543DB37B1C}"/>
                </a:ext>
              </a:extLst>
            </p:cNvPr>
            <p:cNvCxnSpPr/>
            <p:nvPr/>
          </p:nvCxnSpPr>
          <p:spPr>
            <a:xfrm>
              <a:off x="9476509" y="3966358"/>
              <a:ext cx="1116281" cy="0"/>
            </a:xfrm>
            <a:prstGeom prst="line">
              <a:avLst/>
            </a:prstGeom>
            <a:ln w="34925">
              <a:solidFill>
                <a:srgbClr val="3A36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A066BB-8912-7C0E-C08B-8D08BBDD266E}"/>
                </a:ext>
              </a:extLst>
            </p:cNvPr>
            <p:cNvSpPr txBox="1"/>
            <p:nvPr/>
          </p:nvSpPr>
          <p:spPr>
            <a:xfrm>
              <a:off x="10034649" y="34290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E777FB-D1EB-9426-2B23-7A8EF745C77C}"/>
                </a:ext>
              </a:extLst>
            </p:cNvPr>
            <p:cNvSpPr txBox="1"/>
            <p:nvPr/>
          </p:nvSpPr>
          <p:spPr>
            <a:xfrm>
              <a:off x="8559040" y="345849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A3A379-A70E-C79A-2847-3CF26CB3064D}"/>
                </a:ext>
              </a:extLst>
            </p:cNvPr>
            <p:cNvSpPr txBox="1"/>
            <p:nvPr/>
          </p:nvSpPr>
          <p:spPr>
            <a:xfrm>
              <a:off x="9959744" y="43329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ABBB2B-B8A2-0BC5-3B3A-33278B128125}"/>
                </a:ext>
              </a:extLst>
            </p:cNvPr>
            <p:cNvSpPr txBox="1"/>
            <p:nvPr/>
          </p:nvSpPr>
          <p:spPr>
            <a:xfrm>
              <a:off x="8559040" y="432824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674377-A6EC-B57F-ED3B-0545D7ADB9D2}"/>
                </a:ext>
              </a:extLst>
            </p:cNvPr>
            <p:cNvSpPr txBox="1"/>
            <p:nvPr/>
          </p:nvSpPr>
          <p:spPr>
            <a:xfrm>
              <a:off x="8617549" y="501333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FD9286B-654B-11DE-0FA2-DF99F3BF7D63}"/>
              </a:ext>
            </a:extLst>
          </p:cNvPr>
          <p:cNvSpPr/>
          <p:nvPr/>
        </p:nvSpPr>
        <p:spPr>
          <a:xfrm>
            <a:off x="11150931" y="0"/>
            <a:ext cx="1041070" cy="950026"/>
          </a:xfrm>
          <a:prstGeom prst="rect">
            <a:avLst/>
          </a:prstGeom>
          <a:solidFill>
            <a:srgbClr val="CDC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11049E-010A-B06A-2555-169DC305F49B}"/>
              </a:ext>
            </a:extLst>
          </p:cNvPr>
          <p:cNvSpPr/>
          <p:nvPr/>
        </p:nvSpPr>
        <p:spPr>
          <a:xfrm>
            <a:off x="10497788" y="950026"/>
            <a:ext cx="653143" cy="584774"/>
          </a:xfrm>
          <a:prstGeom prst="rect">
            <a:avLst/>
          </a:prstGeom>
          <a:solidFill>
            <a:srgbClr val="CDC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CAE1A6DF-40A4-1D8C-8A34-8DB4DD16DF10}"/>
              </a:ext>
            </a:extLst>
          </p:cNvPr>
          <p:cNvSpPr/>
          <p:nvPr/>
        </p:nvSpPr>
        <p:spPr>
          <a:xfrm>
            <a:off x="213756" y="178130"/>
            <a:ext cx="11804073" cy="6531428"/>
          </a:xfrm>
          <a:prstGeom prst="frame">
            <a:avLst>
              <a:gd name="adj1" fmla="val 864"/>
            </a:avLst>
          </a:prstGeom>
          <a:solidFill>
            <a:srgbClr val="3A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7B62">
            <a:alpha val="3521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1C35E-92C6-8931-5651-C3FE611B9FB0}"/>
                  </a:ext>
                </a:extLst>
              </p:cNvPr>
              <p:cNvSpPr txBox="1"/>
              <p:nvPr/>
            </p:nvSpPr>
            <p:spPr>
              <a:xfrm>
                <a:off x="475115" y="1339194"/>
                <a:ext cx="4573175" cy="150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VN" sz="2400" dirty="0"/>
                  <a:t>Tìm ma trận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vi-VN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endParaRPr lang="vi-VN" sz="24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V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VN" sz="2400" i="1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vi-V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VN" sz="2400" baseline="-2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91C35E-92C6-8931-5651-C3FE611B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15" y="1339194"/>
                <a:ext cx="4573175" cy="1500347"/>
              </a:xfrm>
              <a:prstGeom prst="rect">
                <a:avLst/>
              </a:prstGeom>
              <a:blipFill>
                <a:blip r:embed="rId2"/>
                <a:stretch>
                  <a:fillRect l="-2216" b="-16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5BFD5-529F-DBDD-F7A5-8668706132E6}"/>
                  </a:ext>
                </a:extLst>
              </p:cNvPr>
              <p:cNvSpPr txBox="1"/>
              <p:nvPr/>
            </p:nvSpPr>
            <p:spPr>
              <a:xfrm>
                <a:off x="546371" y="3140918"/>
                <a:ext cx="2524922" cy="99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  <a:p>
                <a:endParaRPr lang="en-V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45BFD5-529F-DBDD-F7A5-86687061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" y="3140918"/>
                <a:ext cx="2524922" cy="992644"/>
              </a:xfrm>
              <a:prstGeom prst="rect">
                <a:avLst/>
              </a:prstGeom>
              <a:blipFill>
                <a:blip r:embed="rId3"/>
                <a:stretch>
                  <a:fillRect l="-402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111EBB-6494-2095-A716-26D2E6984C72}"/>
                  </a:ext>
                </a:extLst>
              </p:cNvPr>
              <p:cNvSpPr txBox="1"/>
              <p:nvPr/>
            </p:nvSpPr>
            <p:spPr>
              <a:xfrm>
                <a:off x="546371" y="4012296"/>
                <a:ext cx="43209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D</a:t>
                </a:r>
                <a:r>
                  <a:rPr lang="en-VN" sz="2400" dirty="0"/>
                  <a:t>et(k)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4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22 − </m:t>
                    </m:r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21×</m:t>
                    </m:r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endParaRPr lang="vi-V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=5×9−8×5=5</m:t>
                      </m:r>
                    </m:oMath>
                  </m:oMathPara>
                </a14:m>
                <a:endParaRPr lang="en-V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111EBB-6494-2095-A716-26D2E698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" y="4012296"/>
                <a:ext cx="4320926" cy="1200329"/>
              </a:xfrm>
              <a:prstGeom prst="rect">
                <a:avLst/>
              </a:prstGeom>
              <a:blipFill>
                <a:blip r:embed="rId4"/>
                <a:stretch>
                  <a:fillRect l="-23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E28171C-BF33-4B56-284C-ADC02FFA87A5}"/>
              </a:ext>
            </a:extLst>
          </p:cNvPr>
          <p:cNvSpPr txBox="1"/>
          <p:nvPr/>
        </p:nvSpPr>
        <p:spPr>
          <a:xfrm>
            <a:off x="6313700" y="1382712"/>
            <a:ext cx="560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Điều kiện để tồn tại nghịch đảo của a mod n ( 5 mod 26) thì a và n là 2 số nguyên tố cùng nhau. </a:t>
            </a:r>
            <a:endParaRPr lang="en-VN" sz="2400" dirty="0"/>
          </a:p>
          <a:p>
            <a:r>
              <a:rPr lang="vi-VN" sz="2400" dirty="0"/>
              <a:t>Hai số nguyên tố a và b ( 5 và 26) được gọi là nguyên tố cùng nhau nếu nó có ước chung lớn nhất là 1. </a:t>
            </a:r>
            <a:endParaRPr lang="en-VN" sz="2400" dirty="0"/>
          </a:p>
          <a:p>
            <a:endParaRPr lang="en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5D60-3E89-EA57-759B-EB923CDD6BF1}"/>
              </a:ext>
            </a:extLst>
          </p:cNvPr>
          <p:cNvSpPr txBox="1"/>
          <p:nvPr/>
        </p:nvSpPr>
        <p:spPr>
          <a:xfrm>
            <a:off x="6405586" y="3951628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Ước số của 5 là : 1, 5</a:t>
            </a:r>
          </a:p>
          <a:p>
            <a:r>
              <a:rPr lang="vi-VN" sz="2400" dirty="0"/>
              <a:t>Ước số của 26 là: 1,2,13,26</a:t>
            </a:r>
            <a:endParaRPr lang="en-VN" sz="2400" dirty="0"/>
          </a:p>
          <a:p>
            <a:r>
              <a:rPr lang="vi-VN" sz="2400" dirty="0"/>
              <a:t>Vậy USCLN của (5,26) = 1</a:t>
            </a:r>
            <a:endParaRPr lang="en-VN" sz="2400" dirty="0"/>
          </a:p>
          <a:p>
            <a:endParaRPr lang="en-VN" dirty="0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088A11EF-5DA6-7113-CCC5-DC6A7CDFEEE5}"/>
              </a:ext>
            </a:extLst>
          </p:cNvPr>
          <p:cNvSpPr/>
          <p:nvPr/>
        </p:nvSpPr>
        <p:spPr>
          <a:xfrm>
            <a:off x="185325" y="439616"/>
            <a:ext cx="5859215" cy="5945765"/>
          </a:xfrm>
          <a:prstGeom prst="frame">
            <a:avLst>
              <a:gd name="adj1" fmla="val 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1CC67-0857-0D87-D3F3-7E6345734CA7}"/>
              </a:ext>
            </a:extLst>
          </p:cNvPr>
          <p:cNvSpPr txBox="1"/>
          <p:nvPr/>
        </p:nvSpPr>
        <p:spPr>
          <a:xfrm>
            <a:off x="612108" y="776844"/>
            <a:ext cx="4725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solidFill>
                  <a:schemeClr val="bg1"/>
                </a:solidFill>
                <a:latin typeface="Baguet Script" pitchFamily="2" charset="77"/>
              </a:rPr>
              <a:t>Ma trận khoá nghịch đảo 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F9A430-6A54-058C-3F21-6C3D0707D390}"/>
              </a:ext>
            </a:extLst>
          </p:cNvPr>
          <p:cNvCxnSpPr/>
          <p:nvPr/>
        </p:nvCxnSpPr>
        <p:spPr>
          <a:xfrm>
            <a:off x="5594818" y="1069231"/>
            <a:ext cx="6597182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1E3F9D-8362-E2AE-5396-E6A6354C314B}"/>
              </a:ext>
            </a:extLst>
          </p:cNvPr>
          <p:cNvSpPr txBox="1"/>
          <p:nvPr/>
        </p:nvSpPr>
        <p:spPr>
          <a:xfrm>
            <a:off x="6313700" y="5336622"/>
            <a:ext cx="578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VN" sz="2400" dirty="0"/>
              <a:t>hỉ áp dụng trong mod 26 </a:t>
            </a:r>
          </a:p>
          <a:p>
            <a:r>
              <a:rPr lang="en-VN" sz="2400" dirty="0"/>
              <a:t>det( K)  = 1, 3, 5, 7, 9, 11, 15, 17, 19, 21, 23, 25</a:t>
            </a:r>
          </a:p>
        </p:txBody>
      </p:sp>
    </p:spTree>
    <p:extLst>
      <p:ext uri="{BB962C8B-B14F-4D97-AF65-F5344CB8AC3E}">
        <p14:creationId xmlns:p14="http://schemas.microsoft.com/office/powerpoint/2010/main" val="112947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EC6">
            <a:alpha val="2899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2AD237-C799-1B05-391E-ED325F826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8933"/>
              </p:ext>
            </p:extLst>
          </p:nvPr>
        </p:nvGraphicFramePr>
        <p:xfrm>
          <a:off x="4138752" y="45720"/>
          <a:ext cx="8053248" cy="676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208">
                  <a:extLst>
                    <a:ext uri="{9D8B030D-6E8A-4147-A177-3AD203B41FA5}">
                      <a16:colId xmlns:a16="http://schemas.microsoft.com/office/drawing/2014/main" val="184795889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2864863890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3667686010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4208824053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1263305053"/>
                    </a:ext>
                  </a:extLst>
                </a:gridCol>
                <a:gridCol w="1342208">
                  <a:extLst>
                    <a:ext uri="{9D8B030D-6E8A-4147-A177-3AD203B41FA5}">
                      <a16:colId xmlns:a16="http://schemas.microsoft.com/office/drawing/2014/main" val="4106553783"/>
                    </a:ext>
                  </a:extLst>
                </a:gridCol>
              </a:tblGrid>
              <a:tr h="683471">
                <a:tc>
                  <a:txBody>
                    <a:bodyPr/>
                    <a:lstStyle/>
                    <a:p>
                      <a:r>
                        <a:rPr lang="en-VN" sz="2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X*a</a:t>
                      </a:r>
                      <a:endParaRPr lang="en-V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X*a mod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400" dirty="0"/>
                        <a:t>X*a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400" dirty="0"/>
                        <a:t>X*a mod 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364120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60349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31457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14504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8729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75830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68427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576738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3333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1256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059311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917312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976839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r>
                        <a:rPr lang="en-VN" sz="2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tabLst>
                          <a:tab pos="1499870" algn="l"/>
                        </a:tabLst>
                      </a:pPr>
                      <a:r>
                        <a:rPr lang="en-V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V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V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620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88AE70-B640-5056-DF34-6EC63DC07D92}"/>
                  </a:ext>
                </a:extLst>
              </p:cNvPr>
              <p:cNvSpPr txBox="1"/>
              <p:nvPr/>
            </p:nvSpPr>
            <p:spPr>
              <a:xfrm>
                <a:off x="246728" y="5321067"/>
                <a:ext cx="28468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  <a:r>
                  <a:rPr lang="en-VN" sz="2400" dirty="0"/>
                  <a:t>ậy 21*5 mod 26 = 1 </a:t>
                </a:r>
              </a:p>
              <a:p>
                <a:r>
                  <a:rPr lang="en-VN" sz="2400" dirty="0"/>
                  <a:t>nên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88AE70-B640-5056-DF34-6EC63DC0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8" y="5321067"/>
                <a:ext cx="2846870" cy="830997"/>
              </a:xfrm>
              <a:prstGeom prst="rect">
                <a:avLst/>
              </a:prstGeom>
              <a:blipFill>
                <a:blip r:embed="rId2"/>
                <a:stretch>
                  <a:fillRect l="-3111" t="-6061" r="-2667" b="-151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41EAAC3-3739-2370-F36E-D9A1AFB3FBDC}"/>
                  </a:ext>
                </a:extLst>
              </p:cNvPr>
              <p:cNvSpPr/>
              <p:nvPr/>
            </p:nvSpPr>
            <p:spPr>
              <a:xfrm>
                <a:off x="246728" y="2806123"/>
                <a:ext cx="3553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400" dirty="0"/>
                  <a:t>Định nghĩa: nếu số nguyên dương X&lt; n thoả X*a mod n = 1 thì X là nghịch đảo của a mod n, ký hiệu là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41EAAC3-3739-2370-F36E-D9A1AFB3F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8" y="2806123"/>
                <a:ext cx="3553800" cy="1938992"/>
              </a:xfrm>
              <a:prstGeom prst="rect">
                <a:avLst/>
              </a:prstGeom>
              <a:blipFill>
                <a:blip r:embed="rId3"/>
                <a:stretch>
                  <a:fillRect l="-2491" t="-2597" r="-3915" b="-58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5292EFC-593B-121B-F063-1831041CEB14}"/>
              </a:ext>
            </a:extLst>
          </p:cNvPr>
          <p:cNvSpPr txBox="1"/>
          <p:nvPr/>
        </p:nvSpPr>
        <p:spPr>
          <a:xfrm>
            <a:off x="446417" y="371135"/>
            <a:ext cx="3464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latin typeface="Baguet Script" pitchFamily="2" charset="77"/>
              </a:rPr>
              <a:t>Nghịch đảo det(K) trong mod 26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C4B5C3-7CF7-F9B1-0E59-94FAE574709F}"/>
              </a:ext>
            </a:extLst>
          </p:cNvPr>
          <p:cNvSpPr/>
          <p:nvPr/>
        </p:nvSpPr>
        <p:spPr>
          <a:xfrm>
            <a:off x="1350033" y="269361"/>
            <a:ext cx="3006970" cy="3006970"/>
          </a:xfrm>
          <a:prstGeom prst="ellipse">
            <a:avLst/>
          </a:prstGeom>
          <a:solidFill>
            <a:srgbClr val="CDC4A7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04892-01FE-520B-0F70-DA2930F099F7}"/>
              </a:ext>
            </a:extLst>
          </p:cNvPr>
          <p:cNvCxnSpPr/>
          <p:nvPr/>
        </p:nvCxnSpPr>
        <p:spPr>
          <a:xfrm>
            <a:off x="3298805" y="1237799"/>
            <a:ext cx="611781" cy="0"/>
          </a:xfrm>
          <a:prstGeom prst="line">
            <a:avLst/>
          </a:prstGeom>
          <a:ln w="2857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B8B888-6B5C-3AE8-68B7-D1D199A34162}"/>
              </a:ext>
            </a:extLst>
          </p:cNvPr>
          <p:cNvCxnSpPr/>
          <p:nvPr/>
        </p:nvCxnSpPr>
        <p:spPr>
          <a:xfrm>
            <a:off x="0" y="739568"/>
            <a:ext cx="611781" cy="0"/>
          </a:xfrm>
          <a:prstGeom prst="line">
            <a:avLst/>
          </a:prstGeom>
          <a:ln w="2857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DDDE307-8618-A504-C574-DCF1708D2C56}"/>
              </a:ext>
            </a:extLst>
          </p:cNvPr>
          <p:cNvSpPr/>
          <p:nvPr/>
        </p:nvSpPr>
        <p:spPr>
          <a:xfrm>
            <a:off x="3709566" y="-10693"/>
            <a:ext cx="11043138" cy="11043138"/>
          </a:xfrm>
          <a:prstGeom prst="ellipse">
            <a:avLst/>
          </a:prstGeom>
          <a:solidFill>
            <a:srgbClr val="CDC4A7">
              <a:alpha val="14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3DF314-B7B6-B910-B875-E11AEF0A0C07}"/>
              </a:ext>
            </a:extLst>
          </p:cNvPr>
          <p:cNvSpPr/>
          <p:nvPr/>
        </p:nvSpPr>
        <p:spPr>
          <a:xfrm>
            <a:off x="-228166" y="-435813"/>
            <a:ext cx="1059566" cy="1059566"/>
          </a:xfrm>
          <a:prstGeom prst="ellipse">
            <a:avLst/>
          </a:prstGeom>
          <a:solidFill>
            <a:srgbClr val="CDC4A7">
              <a:alpha val="3291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8501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4B7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F5FDC6-D66A-83EC-8BA1-D98EA844A0AA}"/>
              </a:ext>
            </a:extLst>
          </p:cNvPr>
          <p:cNvSpPr/>
          <p:nvPr/>
        </p:nvSpPr>
        <p:spPr>
          <a:xfrm>
            <a:off x="4715157" y="-16607"/>
            <a:ext cx="2070417" cy="2029936"/>
          </a:xfrm>
          <a:prstGeom prst="rect">
            <a:avLst/>
          </a:prstGeom>
          <a:solidFill>
            <a:srgbClr val="D8C4B7">
              <a:alpha val="571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5397A-B044-A914-CDA5-CB0552E2BCB6}"/>
              </a:ext>
            </a:extLst>
          </p:cNvPr>
          <p:cNvSpPr/>
          <p:nvPr/>
        </p:nvSpPr>
        <p:spPr>
          <a:xfrm>
            <a:off x="0" y="465992"/>
            <a:ext cx="6295292" cy="5926016"/>
          </a:xfrm>
          <a:prstGeom prst="rect">
            <a:avLst/>
          </a:prstGeom>
          <a:solidFill>
            <a:srgbClr val="3A3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61474-0D92-5DB9-C597-9A6F768C2EA1}"/>
                  </a:ext>
                </a:extLst>
              </p:cNvPr>
              <p:cNvSpPr txBox="1"/>
              <p:nvPr/>
            </p:nvSpPr>
            <p:spPr>
              <a:xfrm>
                <a:off x="773869" y="871883"/>
                <a:ext cx="4573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3200" dirty="0">
                    <a:solidFill>
                      <a:schemeClr val="bg1"/>
                    </a:solidFill>
                    <a:latin typeface="Baguet Script" pitchFamily="2" charset="77"/>
                  </a:rPr>
                  <a:t>Ma trận phụ hợp của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VN" sz="3200" dirty="0">
                  <a:solidFill>
                    <a:schemeClr val="bg1"/>
                  </a:solidFill>
                  <a:latin typeface="Baguet Script" pitchFamily="2" charset="7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61474-0D92-5DB9-C597-9A6F768C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69" y="871883"/>
                <a:ext cx="4573944" cy="584775"/>
              </a:xfrm>
              <a:prstGeom prst="rect">
                <a:avLst/>
              </a:prstGeom>
              <a:blipFill>
                <a:blip r:embed="rId2"/>
                <a:stretch>
                  <a:fillRect l="-3324" t="-17021" b="-34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D626A-2858-8A43-8980-BD353E339C3D}"/>
                  </a:ext>
                </a:extLst>
              </p:cNvPr>
              <p:cNvSpPr txBox="1"/>
              <p:nvPr/>
            </p:nvSpPr>
            <p:spPr>
              <a:xfrm>
                <a:off x="7024278" y="2338044"/>
                <a:ext cx="4535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vi-V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22= </m:t>
                      </m:r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22=9</m:t>
                      </m:r>
                    </m:oMath>
                  </m:oMathPara>
                </a14:m>
                <a:endPara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D626A-2858-8A43-8980-BD353E33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78" y="2338044"/>
                <a:ext cx="453528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B71825-4B3E-94ED-949F-D96532B83E49}"/>
                  </a:ext>
                </a:extLst>
              </p:cNvPr>
              <p:cNvSpPr/>
              <p:nvPr/>
            </p:nvSpPr>
            <p:spPr>
              <a:xfrm>
                <a:off x="7024278" y="3086650"/>
                <a:ext cx="494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vi-V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12=−5</m:t>
                      </m:r>
                    </m:oMath>
                  </m:oMathPara>
                </a14:m>
                <a:endPara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B71825-4B3E-94ED-949F-D96532B83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78" y="3086650"/>
                <a:ext cx="4947252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276989-1E90-A6D5-896E-E95E358C18D0}"/>
                  </a:ext>
                </a:extLst>
              </p:cNvPr>
              <p:cNvSpPr/>
              <p:nvPr/>
            </p:nvSpPr>
            <p:spPr>
              <a:xfrm>
                <a:off x="7027836" y="3777429"/>
                <a:ext cx="4940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vi-V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276989-1E90-A6D5-896E-E95E358C1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36" y="3777429"/>
                <a:ext cx="4940135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66F47E-D457-09A5-2FC0-F437FF49C8A1}"/>
                  </a:ext>
                </a:extLst>
              </p:cNvPr>
              <p:cNvSpPr/>
              <p:nvPr/>
            </p:nvSpPr>
            <p:spPr>
              <a:xfrm>
                <a:off x="7024278" y="4468208"/>
                <a:ext cx="4549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vi-V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11= </m:t>
                      </m:r>
                      <m:r>
                        <m:rPr>
                          <m:sty m:val="p"/>
                        </m:rPr>
                        <a:rPr lang="vi-V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11=5</m:t>
                      </m:r>
                    </m:oMath>
                  </m:oMathPara>
                </a14:m>
                <a:endPara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66F47E-D457-09A5-2FC0-F437FF49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78" y="4468208"/>
                <a:ext cx="454900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5E554E-2D3B-933F-379C-5E9AF8D8E320}"/>
                  </a:ext>
                </a:extLst>
              </p:cNvPr>
              <p:cNvSpPr txBox="1"/>
              <p:nvPr/>
            </p:nvSpPr>
            <p:spPr>
              <a:xfrm>
                <a:off x="505666" y="2965451"/>
                <a:ext cx="488172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V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ậ</m:t>
                          </m:r>
                          <m:r>
                            <m:rPr>
                              <m:sty m:val="p"/>
                            </m:rPr>
                            <a:rPr lang="en-V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V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V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vi-V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mr>
                        <m:mr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  <m:r>
                        <a:rPr lang="vi-V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vi-V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26=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mr>
                        <m:mr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en-V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5E554E-2D3B-933F-379C-5E9AF8D8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6" y="2965451"/>
                <a:ext cx="4881721" cy="623312"/>
              </a:xfrm>
              <a:prstGeom prst="rect">
                <a:avLst/>
              </a:prstGeom>
              <a:blipFill>
                <a:blip r:embed="rId7"/>
                <a:stretch>
                  <a:fillRect l="-1554" t="-2000" r="-777" b="-1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9E6D4-74A1-01FF-5ABD-40FFE66E59D6}"/>
                  </a:ext>
                </a:extLst>
              </p:cNvPr>
              <p:cNvSpPr txBox="1"/>
              <p:nvPr/>
            </p:nvSpPr>
            <p:spPr>
              <a:xfrm>
                <a:off x="376859" y="4128755"/>
                <a:ext cx="5992474" cy="1696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Vậy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vi-V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 mod 26</a:t>
                </a: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VN" sz="2400" dirty="0">
                    <a:solidFill>
                      <a:schemeClr val="bg1"/>
                    </a:solidFill>
                  </a:rPr>
                  <a:t>= 21</a:t>
                </a:r>
                <a14:m>
                  <m:oMath xmlns:m="http://schemas.openxmlformats.org/officeDocument/2006/math">
                    <m:r>
                      <a:rPr lang="en-V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vi-V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VN" sz="2400" dirty="0">
                    <a:solidFill>
                      <a:schemeClr val="bg1"/>
                    </a:solidFill>
                  </a:rPr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vi-VN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9E6D4-74A1-01FF-5ABD-40FFE66E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9" y="4128755"/>
                <a:ext cx="5992474" cy="1696042"/>
              </a:xfrm>
              <a:prstGeom prst="rect">
                <a:avLst/>
              </a:prstGeom>
              <a:blipFill>
                <a:blip r:embed="rId8"/>
                <a:stretch>
                  <a:fillRect l="-1480" r="-634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DF3956-AF79-DE47-30F5-7CAC1A203083}"/>
                  </a:ext>
                </a:extLst>
              </p:cNvPr>
              <p:cNvSpPr txBox="1"/>
              <p:nvPr/>
            </p:nvSpPr>
            <p:spPr>
              <a:xfrm>
                <a:off x="2250293" y="1787973"/>
                <a:ext cx="3574184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V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mr>
                      </m:m>
                      <m:r>
                        <a:rPr lang="vi-V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vi-V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DF3956-AF79-DE47-30F5-7CAC1A203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93" y="1787973"/>
                <a:ext cx="3574184" cy="715645"/>
              </a:xfrm>
              <a:prstGeom prst="rect">
                <a:avLst/>
              </a:prstGeom>
              <a:blipFill>
                <a:blip r:embed="rId9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EFBB2-5FB2-C211-A89E-59DEDC3439BB}"/>
                  </a:ext>
                </a:extLst>
              </p:cNvPr>
              <p:cNvSpPr/>
              <p:nvPr/>
            </p:nvSpPr>
            <p:spPr>
              <a:xfrm>
                <a:off x="461708" y="1853232"/>
                <a:ext cx="1284326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VN" sz="2400" dirty="0">
                    <a:solidFill>
                      <a:schemeClr val="bg1"/>
                    </a:solidFill>
                  </a:rPr>
                  <a:t>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1EFBB2-5FB2-C211-A89E-59DEDC343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8" y="1853232"/>
                <a:ext cx="1284326" cy="715645"/>
              </a:xfrm>
              <a:prstGeom prst="rect">
                <a:avLst/>
              </a:prstGeom>
              <a:blipFill>
                <a:blip r:embed="rId10"/>
                <a:stretch>
                  <a:fillRect l="-7843" r="-980" b="-86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ame 16">
            <a:extLst>
              <a:ext uri="{FF2B5EF4-FFF2-40B4-BE49-F238E27FC236}">
                <a16:creationId xmlns:a16="http://schemas.microsoft.com/office/drawing/2014/main" id="{DE466417-13D5-753A-FC15-33A303A22FBB}"/>
              </a:ext>
            </a:extLst>
          </p:cNvPr>
          <p:cNvSpPr/>
          <p:nvPr/>
        </p:nvSpPr>
        <p:spPr>
          <a:xfrm>
            <a:off x="209285" y="760459"/>
            <a:ext cx="6327623" cy="5926015"/>
          </a:xfrm>
          <a:prstGeom prst="frame">
            <a:avLst>
              <a:gd name="adj1" fmla="val 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0B39A1-39BA-507C-B5BF-5C653809560F}"/>
              </a:ext>
            </a:extLst>
          </p:cNvPr>
          <p:cNvSpPr/>
          <p:nvPr/>
        </p:nvSpPr>
        <p:spPr>
          <a:xfrm>
            <a:off x="11236569" y="5824797"/>
            <a:ext cx="955431" cy="1033203"/>
          </a:xfrm>
          <a:prstGeom prst="rect">
            <a:avLst/>
          </a:prstGeom>
          <a:solidFill>
            <a:srgbClr val="797B62">
              <a:alpha val="710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E01F5-04CB-FEF5-2191-AB5E2BB24B3A}"/>
              </a:ext>
            </a:extLst>
          </p:cNvPr>
          <p:cNvSpPr/>
          <p:nvPr/>
        </p:nvSpPr>
        <p:spPr>
          <a:xfrm>
            <a:off x="10550769" y="5158987"/>
            <a:ext cx="685800" cy="690779"/>
          </a:xfrm>
          <a:prstGeom prst="rect">
            <a:avLst/>
          </a:prstGeom>
          <a:solidFill>
            <a:srgbClr val="797B62">
              <a:alpha val="7102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26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EC049-8F69-A25E-E6CF-D79C20AE7EEE}"/>
              </a:ext>
            </a:extLst>
          </p:cNvPr>
          <p:cNvSpPr/>
          <p:nvPr/>
        </p:nvSpPr>
        <p:spPr>
          <a:xfrm>
            <a:off x="278394" y="0"/>
            <a:ext cx="6768271" cy="6716161"/>
          </a:xfrm>
          <a:prstGeom prst="rect">
            <a:avLst/>
          </a:prstGeom>
          <a:solidFill>
            <a:srgbClr val="CDC4A7">
              <a:alpha val="924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/>
                  <a:t>Mã hoá chuỗi: P = UOCGITHAYCHOFULLDIEM</a:t>
                </a:r>
              </a:p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blipFill>
                <a:blip r:embed="rId2"/>
                <a:stretch>
                  <a:fillRect l="-1528" t="-4598" r="-655" b="-57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E30DC4-1B6C-91C5-EA4A-604501AA3893}"/>
              </a:ext>
            </a:extLst>
          </p:cNvPr>
          <p:cNvSpPr txBox="1"/>
          <p:nvPr/>
        </p:nvSpPr>
        <p:spPr>
          <a:xfrm>
            <a:off x="576174" y="2275154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Công thức mã hoá:  C = KP mod 26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13905-41F8-43C2-9568-4227F2C41721}"/>
                  </a:ext>
                </a:extLst>
              </p:cNvPr>
              <p:cNvSpPr txBox="1"/>
              <p:nvPr/>
            </p:nvSpPr>
            <p:spPr>
              <a:xfrm>
                <a:off x="429046" y="3042397"/>
                <a:ext cx="4886209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13905-41F8-43C2-9568-4227F2C41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46" y="3042397"/>
                <a:ext cx="4886209" cy="1700787"/>
              </a:xfrm>
              <a:prstGeom prst="rect">
                <a:avLst/>
              </a:prstGeom>
              <a:blipFill>
                <a:blip r:embed="rId3"/>
                <a:stretch>
                  <a:fillRect l="-1813" b="-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E73E7-A369-74FE-577F-D790DA7EF26D}"/>
                  </a:ext>
                </a:extLst>
              </p:cNvPr>
              <p:cNvSpPr txBox="1"/>
              <p:nvPr/>
            </p:nvSpPr>
            <p:spPr>
              <a:xfrm>
                <a:off x="429046" y="5055457"/>
                <a:ext cx="4716291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CE73E7-A369-74FE-577F-D790DA7E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46" y="5055457"/>
                <a:ext cx="4716291" cy="1700787"/>
              </a:xfrm>
              <a:prstGeom prst="rect">
                <a:avLst/>
              </a:prstGeom>
              <a:blipFill>
                <a:blip r:embed="rId4"/>
                <a:stretch>
                  <a:fillRect l="-1877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3294AC-1C1B-8C43-989D-1A03585705E3}"/>
              </a:ext>
            </a:extLst>
          </p:cNvPr>
          <p:cNvSpPr txBox="1"/>
          <p:nvPr/>
        </p:nvSpPr>
        <p:spPr>
          <a:xfrm>
            <a:off x="2666466" y="455206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Mã hoá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B694-E717-108B-57B4-906D47BF68B3}"/>
              </a:ext>
            </a:extLst>
          </p:cNvPr>
          <p:cNvCxnSpPr/>
          <p:nvPr/>
        </p:nvCxnSpPr>
        <p:spPr>
          <a:xfrm>
            <a:off x="756138" y="822774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F9D10F-D824-AD90-FD88-01008B950705}"/>
              </a:ext>
            </a:extLst>
          </p:cNvPr>
          <p:cNvCxnSpPr/>
          <p:nvPr/>
        </p:nvCxnSpPr>
        <p:spPr>
          <a:xfrm>
            <a:off x="4332906" y="811216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ADC8E6A8-C1E2-C84D-8A52-027341641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466"/>
              </p:ext>
            </p:extLst>
          </p:nvPr>
        </p:nvGraphicFramePr>
        <p:xfrm>
          <a:off x="7865158" y="490196"/>
          <a:ext cx="3774704" cy="4572000"/>
        </p:xfrm>
        <a:graphic>
          <a:graphicData uri="http://schemas.openxmlformats.org/drawingml/2006/table">
            <a:tbl>
              <a:tblPr firstRow="1" bandRow="1"/>
              <a:tblGrid>
                <a:gridCol w="943676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B4DA5DF-CB35-D168-443F-9930820FDD16}"/>
              </a:ext>
            </a:extLst>
          </p:cNvPr>
          <p:cNvSpPr txBox="1"/>
          <p:nvPr/>
        </p:nvSpPr>
        <p:spPr>
          <a:xfrm>
            <a:off x="7988250" y="5905850"/>
            <a:ext cx="2223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Bản mã: OAOS…</a:t>
            </a:r>
          </a:p>
        </p:txBody>
      </p:sp>
    </p:spTree>
    <p:extLst>
      <p:ext uri="{BB962C8B-B14F-4D97-AF65-F5344CB8AC3E}">
        <p14:creationId xmlns:p14="http://schemas.microsoft.com/office/powerpoint/2010/main" val="10335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EC049-8F69-A25E-E6CF-D79C20AE7EEE}"/>
              </a:ext>
            </a:extLst>
          </p:cNvPr>
          <p:cNvSpPr/>
          <p:nvPr/>
        </p:nvSpPr>
        <p:spPr>
          <a:xfrm>
            <a:off x="278395" y="0"/>
            <a:ext cx="6594960" cy="6716161"/>
          </a:xfrm>
          <a:prstGeom prst="rect">
            <a:avLst/>
          </a:prstGeom>
          <a:solidFill>
            <a:srgbClr val="CDC4A7">
              <a:alpha val="924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/>
                  <a:t>Mã hoá chuỗi: P = UOCGITHAYCHOFULLDIEM</a:t>
                </a:r>
              </a:p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blipFill>
                <a:blip r:embed="rId2"/>
                <a:stretch>
                  <a:fillRect l="-1528" t="-4598" r="-655" b="-57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91C2297-38BF-8491-6B83-FF20D52EA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3" b="36471"/>
          <a:stretch/>
        </p:blipFill>
        <p:spPr bwMode="auto">
          <a:xfrm>
            <a:off x="6352059" y="-2496576"/>
            <a:ext cx="6516914" cy="1910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30DC4-1B6C-91C5-EA4A-604501AA3893}"/>
              </a:ext>
            </a:extLst>
          </p:cNvPr>
          <p:cNvSpPr txBox="1"/>
          <p:nvPr/>
        </p:nvSpPr>
        <p:spPr>
          <a:xfrm>
            <a:off x="576174" y="2275154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Công thức mã hoá:  C = KP mod 26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/>
              <p:nvPr/>
            </p:nvSpPr>
            <p:spPr>
              <a:xfrm>
                <a:off x="552138" y="3018202"/>
                <a:ext cx="4886209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CAC87E-4696-392F-7A82-4C62D1FA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3018202"/>
                <a:ext cx="4886209" cy="1708288"/>
              </a:xfrm>
              <a:prstGeom prst="rect">
                <a:avLst/>
              </a:prstGeom>
              <a:blipFill>
                <a:blip r:embed="rId4"/>
                <a:stretch>
                  <a:fillRect l="-1813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/>
              <p:nvPr/>
            </p:nvSpPr>
            <p:spPr>
              <a:xfrm>
                <a:off x="552138" y="4968047"/>
                <a:ext cx="4716291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0899BE-0626-E900-4781-F1E1DDF7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4968047"/>
                <a:ext cx="4716291" cy="1708288"/>
              </a:xfrm>
              <a:prstGeom prst="rect">
                <a:avLst/>
              </a:prstGeom>
              <a:blipFill>
                <a:blip r:embed="rId5"/>
                <a:stretch>
                  <a:fillRect l="-1882" b="-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3294AC-1C1B-8C43-989D-1A03585705E3}"/>
              </a:ext>
            </a:extLst>
          </p:cNvPr>
          <p:cNvSpPr txBox="1"/>
          <p:nvPr/>
        </p:nvSpPr>
        <p:spPr>
          <a:xfrm>
            <a:off x="2666466" y="455206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Mã hoá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B694-E717-108B-57B4-906D47BF68B3}"/>
              </a:ext>
            </a:extLst>
          </p:cNvPr>
          <p:cNvCxnSpPr/>
          <p:nvPr/>
        </p:nvCxnSpPr>
        <p:spPr>
          <a:xfrm>
            <a:off x="756138" y="822774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F9D10F-D824-AD90-FD88-01008B950705}"/>
              </a:ext>
            </a:extLst>
          </p:cNvPr>
          <p:cNvCxnSpPr/>
          <p:nvPr/>
        </p:nvCxnSpPr>
        <p:spPr>
          <a:xfrm>
            <a:off x="4332906" y="811216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B99D897-57CE-1F79-695F-B055820C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466"/>
              </p:ext>
            </p:extLst>
          </p:nvPr>
        </p:nvGraphicFramePr>
        <p:xfrm>
          <a:off x="7865158" y="490196"/>
          <a:ext cx="3774704" cy="4572000"/>
        </p:xfrm>
        <a:graphic>
          <a:graphicData uri="http://schemas.openxmlformats.org/drawingml/2006/table">
            <a:tbl>
              <a:tblPr firstRow="1" bandRow="1"/>
              <a:tblGrid>
                <a:gridCol w="943676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E561D93-68F2-F102-D925-CD39073EB226}"/>
              </a:ext>
            </a:extLst>
          </p:cNvPr>
          <p:cNvSpPr/>
          <p:nvPr/>
        </p:nvSpPr>
        <p:spPr>
          <a:xfrm>
            <a:off x="7372544" y="5822191"/>
            <a:ext cx="2761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mã: OAOSFBJE…</a:t>
            </a:r>
          </a:p>
        </p:txBody>
      </p:sp>
    </p:spTree>
    <p:extLst>
      <p:ext uri="{BB962C8B-B14F-4D97-AF65-F5344CB8AC3E}">
        <p14:creationId xmlns:p14="http://schemas.microsoft.com/office/powerpoint/2010/main" val="30229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EC049-8F69-A25E-E6CF-D79C20AE7EEE}"/>
              </a:ext>
            </a:extLst>
          </p:cNvPr>
          <p:cNvSpPr/>
          <p:nvPr/>
        </p:nvSpPr>
        <p:spPr>
          <a:xfrm>
            <a:off x="278395" y="0"/>
            <a:ext cx="6594960" cy="6716161"/>
          </a:xfrm>
          <a:prstGeom prst="rect">
            <a:avLst/>
          </a:prstGeom>
          <a:solidFill>
            <a:srgbClr val="CDC4A7">
              <a:alpha val="924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/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VN" sz="2400" dirty="0"/>
                  <a:t>Mã hoá chuỗi: P = UOCGITHAYCHOFULLDIEM</a:t>
                </a:r>
              </a:p>
              <a:p>
                <a:r>
                  <a:rPr lang="en-US" sz="2400" dirty="0"/>
                  <a:t>V</a:t>
                </a:r>
                <a:r>
                  <a:rPr lang="en-VN" sz="2400" dirty="0"/>
                  <a:t>ới khoá: K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endParaRPr lang="en-V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6A4639-37B3-286D-DFEE-2AEBB2D00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1128352"/>
                <a:ext cx="5799921" cy="1084977"/>
              </a:xfrm>
              <a:prstGeom prst="rect">
                <a:avLst/>
              </a:prstGeom>
              <a:blipFill>
                <a:blip r:embed="rId2"/>
                <a:stretch>
                  <a:fillRect l="-1528" t="-4598" r="-655" b="-57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E30DC4-1B6C-91C5-EA4A-604501AA3893}"/>
              </a:ext>
            </a:extLst>
          </p:cNvPr>
          <p:cNvSpPr txBox="1"/>
          <p:nvPr/>
        </p:nvSpPr>
        <p:spPr>
          <a:xfrm>
            <a:off x="576174" y="2275154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Công thức mã hoá:  C = KP mod 26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/>
              <p:nvPr/>
            </p:nvSpPr>
            <p:spPr>
              <a:xfrm>
                <a:off x="552138" y="3025702"/>
                <a:ext cx="5226046" cy="170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4E0E1-93B5-BB2A-BD4F-CCBA520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3025702"/>
                <a:ext cx="5226046" cy="1700787"/>
              </a:xfrm>
              <a:prstGeom prst="rect">
                <a:avLst/>
              </a:prstGeom>
              <a:blipFill>
                <a:blip r:embed="rId3"/>
                <a:stretch>
                  <a:fillRect l="-1695" b="-29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3294AC-1C1B-8C43-989D-1A03585705E3}"/>
              </a:ext>
            </a:extLst>
          </p:cNvPr>
          <p:cNvSpPr txBox="1"/>
          <p:nvPr/>
        </p:nvSpPr>
        <p:spPr>
          <a:xfrm>
            <a:off x="2666466" y="455206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>
                <a:latin typeface="Baguet Script" pitchFamily="2" charset="77"/>
              </a:rPr>
              <a:t>Mã hoá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5FB694-E717-108B-57B4-906D47BF68B3}"/>
              </a:ext>
            </a:extLst>
          </p:cNvPr>
          <p:cNvCxnSpPr/>
          <p:nvPr/>
        </p:nvCxnSpPr>
        <p:spPr>
          <a:xfrm>
            <a:off x="756138" y="822774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F9D10F-D824-AD90-FD88-01008B950705}"/>
              </a:ext>
            </a:extLst>
          </p:cNvPr>
          <p:cNvCxnSpPr/>
          <p:nvPr/>
        </p:nvCxnSpPr>
        <p:spPr>
          <a:xfrm>
            <a:off x="4332906" y="811216"/>
            <a:ext cx="1582616" cy="0"/>
          </a:xfrm>
          <a:prstGeom prst="line">
            <a:avLst/>
          </a:prstGeom>
          <a:ln w="34925">
            <a:solidFill>
              <a:srgbClr val="3A36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14FAB1-EB6D-DCA1-03C1-3624376DC51A}"/>
                  </a:ext>
                </a:extLst>
              </p:cNvPr>
              <p:cNvSpPr txBox="1"/>
              <p:nvPr/>
            </p:nvSpPr>
            <p:spPr>
              <a:xfrm>
                <a:off x="552138" y="4867181"/>
                <a:ext cx="5226046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K.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V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VN" sz="24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V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vi-V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  <a:p>
                <a:endParaRPr lang="en-VN" sz="2400" dirty="0"/>
              </a:p>
              <a:p>
                <a:r>
                  <a:rPr lang="en-V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05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182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vi-V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vi-V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</m:m>
                        <m:r>
                          <a:rPr lang="vi-V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VN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14FAB1-EB6D-DCA1-03C1-3624376D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8" y="4867181"/>
                <a:ext cx="5226046" cy="1708288"/>
              </a:xfrm>
              <a:prstGeom prst="rect">
                <a:avLst/>
              </a:prstGeom>
              <a:blipFill>
                <a:blip r:embed="rId4"/>
                <a:stretch>
                  <a:fillRect l="-1695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FD25662F-A5B2-707F-98BE-18D4A546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39466"/>
              </p:ext>
            </p:extLst>
          </p:nvPr>
        </p:nvGraphicFramePr>
        <p:xfrm>
          <a:off x="7865158" y="490196"/>
          <a:ext cx="3774704" cy="4572000"/>
        </p:xfrm>
        <a:graphic>
          <a:graphicData uri="http://schemas.openxmlformats.org/drawingml/2006/table">
            <a:tbl>
              <a:tblPr firstRow="1" bandRow="1"/>
              <a:tblGrid>
                <a:gridCol w="943676">
                  <a:extLst>
                    <a:ext uri="{9D8B030D-6E8A-4147-A177-3AD203B41FA5}">
                      <a16:colId xmlns:a16="http://schemas.microsoft.com/office/drawing/2014/main" val="616648697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3151714768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1272254632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val="2098758163"/>
                    </a:ext>
                  </a:extLst>
                </a:gridCol>
              </a:tblGrid>
              <a:tr h="417096"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895132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4365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8335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50821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5174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32210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62774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12579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38723"/>
                  </a:ext>
                </a:extLst>
              </a:tr>
              <a:tr h="422889">
                <a:tc>
                  <a:txBody>
                    <a:bodyPr/>
                    <a:lstStyle/>
                    <a:p>
                      <a:r>
                        <a:rPr lang="en-V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8777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E3FEE4-86DF-9B60-EDAF-827F9D5FDFE7}"/>
              </a:ext>
            </a:extLst>
          </p:cNvPr>
          <p:cNvSpPr/>
          <p:nvPr/>
        </p:nvSpPr>
        <p:spPr>
          <a:xfrm>
            <a:off x="7478052" y="5906139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sz="2400" dirty="0"/>
              <a:t>Bản mã: OAOSFBJEACBA…</a:t>
            </a:r>
          </a:p>
        </p:txBody>
      </p:sp>
    </p:spTree>
    <p:extLst>
      <p:ext uri="{BB962C8B-B14F-4D97-AF65-F5344CB8AC3E}">
        <p14:creationId xmlns:p14="http://schemas.microsoft.com/office/powerpoint/2010/main" val="29744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1800</Words>
  <Application>Microsoft Macintosh PowerPoint</Application>
  <PresentationFormat>Widescreen</PresentationFormat>
  <Paragraphs>724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Baguet Script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Do</dc:creator>
  <cp:lastModifiedBy>Thao Do</cp:lastModifiedBy>
  <cp:revision>87</cp:revision>
  <dcterms:created xsi:type="dcterms:W3CDTF">2022-04-27T16:12:11Z</dcterms:created>
  <dcterms:modified xsi:type="dcterms:W3CDTF">2022-05-03T12:38:02Z</dcterms:modified>
</cp:coreProperties>
</file>