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33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201711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58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et tex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64293-957B-C50E-FD52-A1B030CB0597}"/>
              </a:ext>
            </a:extLst>
          </p:cNvPr>
          <p:cNvSpPr>
            <a:spLocks noGrp="1"/>
          </p:cNvSpPr>
          <p:nvPr>
            <p:ph type="title"/>
          </p:nvPr>
        </p:nvSpPr>
        <p:spPr/>
        <p:txBody>
          <a:bodyPr/>
          <a:lstStyle/>
          <a:p>
            <a:r>
              <a:rPr lang="fr-FR"/>
              <a:t>Modifiez le style du titre</a:t>
            </a:r>
          </a:p>
        </p:txBody>
      </p:sp>
      <p:sp>
        <p:nvSpPr>
          <p:cNvPr id="3" name="Espace réservé du texte 2">
            <a:extLst>
              <a:ext uri="{FF2B5EF4-FFF2-40B4-BE49-F238E27FC236}">
                <a16:creationId xmlns:a16="http://schemas.microsoft.com/office/drawing/2014/main" id="{37BDEE93-226A-0732-6A43-9217F679F3BC}"/>
              </a:ext>
            </a:extLst>
          </p:cNvPr>
          <p:cNvSpPr>
            <a:spLocks noGrp="1"/>
          </p:cNvSpPr>
          <p:nvPr>
            <p:ph type="body"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07C7DC-BBA5-2686-AAA0-D1919CF5B38F}"/>
              </a:ext>
            </a:extLst>
          </p:cNvPr>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Espace réservé du pied de page 4">
            <a:extLst>
              <a:ext uri="{FF2B5EF4-FFF2-40B4-BE49-F238E27FC236}">
                <a16:creationId xmlns:a16="http://schemas.microsoft.com/office/drawing/2014/main" id="{22E89202-E5E5-9F79-92FC-31415717DC7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E1D70155-CBE0-88EE-464D-CA83C1705B45}"/>
              </a:ext>
            </a:extLst>
          </p:cNvPr>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138574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408058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47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198842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110255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127069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224349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54305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9DD120A-2898-4B70-9F9A-46DFD638BB18}" type="slidenum">
              <a:rPr lang="fr-FR" smtClean="0"/>
              <a:t>‹N°›</a:t>
            </a:fld>
            <a:endParaRPr lang="fr-FR"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63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3F6598-9B22-450B-81C0-EA573F5B8007}" type="datetimeFigureOut">
              <a:rPr lang="fr-FR" smtClean="0"/>
              <a:t>04/10/2023</a:t>
            </a:fld>
            <a:endParaRPr lang="fr-FR"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9DD120A-2898-4B70-9F9A-46DFD638BB18}" type="slidenum">
              <a:rPr lang="fr-FR" smtClean="0"/>
              <a:t>‹N°›</a:t>
            </a:fld>
            <a:endParaRPr lang="fr-FR"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5056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345FD59-034B-DA18-7491-51BEF6BB0751}"/>
              </a:ext>
            </a:extLst>
          </p:cNvPr>
          <p:cNvSpPr>
            <a:spLocks noGrp="1"/>
          </p:cNvSpPr>
          <p:nvPr>
            <p:ph type="ctrTitle"/>
          </p:nvPr>
        </p:nvSpPr>
        <p:spPr>
          <a:xfrm>
            <a:off x="964788" y="804333"/>
            <a:ext cx="3391900" cy="5249334"/>
          </a:xfrm>
        </p:spPr>
        <p:txBody>
          <a:bodyPr vert="horz" lIns="91440" tIns="45720" rIns="91440" bIns="45720" rtlCol="0" anchor="ctr">
            <a:normAutofit/>
          </a:bodyPr>
          <a:lstStyle/>
          <a:p>
            <a:r>
              <a:rPr lang="en-US" sz="4300" b="1" spc="100" dirty="0"/>
              <a:t>La cartographie des tests</a:t>
            </a:r>
          </a:p>
        </p:txBody>
      </p:sp>
      <p:cxnSp>
        <p:nvCxnSpPr>
          <p:cNvPr id="16" name="Straight Connector 11">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Espace réservé du texte 2">
            <a:extLst>
              <a:ext uri="{FF2B5EF4-FFF2-40B4-BE49-F238E27FC236}">
                <a16:creationId xmlns:a16="http://schemas.microsoft.com/office/drawing/2014/main" id="{632DCD8D-1072-692C-FE63-4464B64C3180}"/>
              </a:ext>
            </a:extLst>
          </p:cNvPr>
          <p:cNvSpPr>
            <a:spLocks noGrp="1"/>
          </p:cNvSpPr>
          <p:nvPr>
            <p:ph type="subTitle" idx="1"/>
          </p:nvPr>
        </p:nvSpPr>
        <p:spPr>
          <a:xfrm>
            <a:off x="4999330" y="804333"/>
            <a:ext cx="6257721" cy="5249334"/>
          </a:xfrm>
        </p:spPr>
        <p:txBody>
          <a:bodyPr vert="horz" lIns="45720" tIns="45720" rIns="45720" bIns="45720" rtlCol="0" anchor="ctr">
            <a:normAutofit/>
          </a:bodyPr>
          <a:lstStyle/>
          <a:p>
            <a:pPr marL="285750" indent="-285750">
              <a:lnSpc>
                <a:spcPct val="90000"/>
              </a:lnSpc>
              <a:buFont typeface="Arial" panose="020B0604020202020204" pitchFamily="34" charset="0"/>
              <a:buChar char="•"/>
            </a:pPr>
            <a:r>
              <a:rPr lang="en-US" dirty="0">
                <a:solidFill>
                  <a:schemeClr val="tx1"/>
                </a:solidFill>
              </a:rPr>
              <a:t>Software Development Life Cycle</a:t>
            </a:r>
          </a:p>
          <a:p>
            <a:pPr marL="285750" indent="-285750">
              <a:lnSpc>
                <a:spcPct val="90000"/>
              </a:lnSpc>
              <a:buFont typeface="Arial" panose="020B0604020202020204" pitchFamily="34" charset="0"/>
              <a:buChar char="•"/>
            </a:pPr>
            <a:r>
              <a:rPr lang="en-US" dirty="0">
                <a:solidFill>
                  <a:schemeClr val="tx1"/>
                </a:solidFill>
              </a:rPr>
              <a:t>Définition de Test</a:t>
            </a:r>
          </a:p>
          <a:p>
            <a:pPr marL="285750" indent="-285750">
              <a:lnSpc>
                <a:spcPct val="90000"/>
              </a:lnSpc>
              <a:buFont typeface="Arial" panose="020B0604020202020204" pitchFamily="34" charset="0"/>
              <a:buChar char="•"/>
            </a:pPr>
            <a:r>
              <a:rPr lang="en-US" dirty="0">
                <a:solidFill>
                  <a:schemeClr val="tx1"/>
                </a:solidFill>
              </a:rPr>
              <a:t>Software Testing Life Cycle </a:t>
            </a:r>
          </a:p>
          <a:p>
            <a:pPr marL="285750" indent="-285750">
              <a:lnSpc>
                <a:spcPct val="90000"/>
              </a:lnSpc>
              <a:buFont typeface="Arial" panose="020B0604020202020204" pitchFamily="34" charset="0"/>
              <a:buChar char="•"/>
            </a:pPr>
            <a:r>
              <a:rPr lang="en-US" dirty="0">
                <a:solidFill>
                  <a:schemeClr val="tx1"/>
                </a:solidFill>
              </a:rPr>
              <a:t>Les différents types de test</a:t>
            </a:r>
          </a:p>
          <a:p>
            <a:pPr marL="285750" indent="-285750">
              <a:lnSpc>
                <a:spcPct val="90000"/>
              </a:lnSpc>
              <a:buFont typeface="Arial" panose="020B0604020202020204" pitchFamily="34" charset="0"/>
              <a:buChar char="•"/>
            </a:pPr>
            <a:r>
              <a:rPr lang="en-US" dirty="0">
                <a:solidFill>
                  <a:schemeClr val="tx1"/>
                </a:solidFill>
              </a:rPr>
              <a:t>Les différents modèles de test</a:t>
            </a:r>
          </a:p>
          <a:p>
            <a:pPr marL="285750" indent="-285750">
              <a:lnSpc>
                <a:spcPct val="90000"/>
              </a:lnSpc>
              <a:buFont typeface="Arial" panose="020B0604020202020204" pitchFamily="34" charset="0"/>
              <a:buChar char="•"/>
            </a:pPr>
            <a:r>
              <a:rPr lang="en-US" dirty="0">
                <a:solidFill>
                  <a:schemeClr val="tx1"/>
                </a:solidFill>
              </a:rPr>
              <a:t>Statique Vs Dynamique</a:t>
            </a:r>
          </a:p>
          <a:p>
            <a:pPr marL="285750" indent="-285750">
              <a:lnSpc>
                <a:spcPct val="90000"/>
              </a:lnSpc>
              <a:buFont typeface="Arial" panose="020B0604020202020204" pitchFamily="34" charset="0"/>
              <a:buChar char="•"/>
            </a:pPr>
            <a:r>
              <a:rPr lang="en-US" dirty="0">
                <a:solidFill>
                  <a:schemeClr val="tx1"/>
                </a:solidFill>
              </a:rPr>
              <a:t>Auto Vs  Manuel</a:t>
            </a:r>
          </a:p>
          <a:p>
            <a:pPr marL="285750" indent="-285750">
              <a:lnSpc>
                <a:spcPct val="90000"/>
              </a:lnSpc>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6699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9BD1B-4AD3-3E12-09FF-5DC720C8EDCA}"/>
              </a:ext>
            </a:extLst>
          </p:cNvPr>
          <p:cNvSpPr>
            <a:spLocks noGrp="1"/>
          </p:cNvSpPr>
          <p:nvPr>
            <p:ph type="title"/>
          </p:nvPr>
        </p:nvSpPr>
        <p:spPr>
          <a:xfrm>
            <a:off x="1024128" y="314324"/>
            <a:ext cx="9720072" cy="1126850"/>
          </a:xfrm>
        </p:spPr>
        <p:txBody>
          <a:bodyPr>
            <a:normAutofit/>
          </a:bodyPr>
          <a:lstStyle/>
          <a:p>
            <a:r>
              <a:rPr lang="fr-FR" sz="2400" b="1" dirty="0">
                <a:latin typeface="+mn-lt"/>
              </a:rPr>
              <a:t>Software Development Life Cycle</a:t>
            </a:r>
          </a:p>
        </p:txBody>
      </p:sp>
      <p:pic>
        <p:nvPicPr>
          <p:cNvPr id="5" name="Image 4" descr="Une image contenant graphisme, texte, Graphique, capture d’écran&#10;&#10;Description générée automatiquement">
            <a:extLst>
              <a:ext uri="{FF2B5EF4-FFF2-40B4-BE49-F238E27FC236}">
                <a16:creationId xmlns:a16="http://schemas.microsoft.com/office/drawing/2014/main" id="{B6233767-DCA9-74C2-1B58-D1588F873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6" y="1441173"/>
            <a:ext cx="10147852" cy="5019261"/>
          </a:xfrm>
          <a:prstGeom prst="rect">
            <a:avLst/>
          </a:prstGeom>
        </p:spPr>
      </p:pic>
    </p:spTree>
    <p:extLst>
      <p:ext uri="{BB962C8B-B14F-4D97-AF65-F5344CB8AC3E}">
        <p14:creationId xmlns:p14="http://schemas.microsoft.com/office/powerpoint/2010/main" val="47255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AD16F62F-DE06-7900-B366-07DDC0765FDA}"/>
              </a:ext>
            </a:extLst>
          </p:cNvPr>
          <p:cNvSpPr>
            <a:spLocks noGrp="1"/>
          </p:cNvSpPr>
          <p:nvPr>
            <p:ph type="title"/>
          </p:nvPr>
        </p:nvSpPr>
        <p:spPr>
          <a:xfrm>
            <a:off x="1024128" y="585216"/>
            <a:ext cx="4732244" cy="1499616"/>
          </a:xfrm>
        </p:spPr>
        <p:txBody>
          <a:bodyPr vert="horz" lIns="91440" tIns="45720" rIns="91440" bIns="45720" rtlCol="0" anchor="ctr">
            <a:normAutofit/>
          </a:bodyPr>
          <a:lstStyle/>
          <a:p>
            <a:r>
              <a:rPr lang="en-US" b="1" dirty="0"/>
              <a:t>Définition de Test</a:t>
            </a:r>
          </a:p>
        </p:txBody>
      </p:sp>
      <p:sp>
        <p:nvSpPr>
          <p:cNvPr id="3" name="Espace réservé du texte 2">
            <a:extLst>
              <a:ext uri="{FF2B5EF4-FFF2-40B4-BE49-F238E27FC236}">
                <a16:creationId xmlns:a16="http://schemas.microsoft.com/office/drawing/2014/main" id="{BFD776C5-55B7-5ECD-D34E-1982926B874C}"/>
              </a:ext>
            </a:extLst>
          </p:cNvPr>
          <p:cNvSpPr>
            <a:spLocks noGrp="1"/>
          </p:cNvSpPr>
          <p:nvPr>
            <p:ph type="body" idx="1"/>
          </p:nvPr>
        </p:nvSpPr>
        <p:spPr>
          <a:xfrm>
            <a:off x="1024129" y="2286000"/>
            <a:ext cx="4656236" cy="4023360"/>
          </a:xfrm>
        </p:spPr>
        <p:txBody>
          <a:bodyPr vert="horz" lIns="45720" tIns="45720" rIns="45720" bIns="45720" rtlCol="0">
            <a:normAutofit/>
          </a:bodyPr>
          <a:lstStyle/>
          <a:p>
            <a:r>
              <a:rPr lang="en-US" dirty="0"/>
              <a:t>Les tests est une partie essentielle dans le processus de développement  et sont utilisé pour identifier les erreurs, les défauts, les bogues ou les problèmes potentiels dans un logiciel avant sa mise en production.</a:t>
            </a:r>
          </a:p>
          <a:p>
            <a:endParaRPr lang="en-US" dirty="0"/>
          </a:p>
          <a:p>
            <a:endParaRPr lang="en-US" dirty="0"/>
          </a:p>
        </p:txBody>
      </p:sp>
      <p:sp>
        <p:nvSpPr>
          <p:cNvPr id="16" name="Rectangle 15">
            <a:extLst>
              <a:ext uri="{FF2B5EF4-FFF2-40B4-BE49-F238E27FC236}">
                <a16:creationId xmlns:a16="http://schemas.microsoft.com/office/drawing/2014/main" id="{9D431EF2-5A31-4C05-AA3E-4580F5534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275" y="0"/>
            <a:ext cx="61054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7678399-6817-4845-9B59-E82951B0B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9" y="321731"/>
            <a:ext cx="3932506" cy="3662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 4" descr="Une image contenant texte, Police, Graphique, graphisme&#10;&#10;Description générée automatiquement">
            <a:extLst>
              <a:ext uri="{FF2B5EF4-FFF2-40B4-BE49-F238E27FC236}">
                <a16:creationId xmlns:a16="http://schemas.microsoft.com/office/drawing/2014/main" id="{F5E10A3F-D52C-E2D6-E153-91A23E0DE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482" y="484068"/>
            <a:ext cx="3337560" cy="3337560"/>
          </a:xfrm>
          <a:prstGeom prst="rect">
            <a:avLst/>
          </a:prstGeom>
        </p:spPr>
      </p:pic>
      <p:sp>
        <p:nvSpPr>
          <p:cNvPr id="20" name="Rectangle 19">
            <a:extLst>
              <a:ext uri="{FF2B5EF4-FFF2-40B4-BE49-F238E27FC236}">
                <a16:creationId xmlns:a16="http://schemas.microsoft.com/office/drawing/2014/main" id="{B044E73A-9DB7-46CD-9B4D-9DE9FB5E6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9128" y="321732"/>
            <a:ext cx="1352695" cy="366854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8057F48-2FD4-4DD3-B887-FEE2B447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8" y="4157447"/>
            <a:ext cx="2104750" cy="2312282"/>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A4469D8-5936-48B8-AF0C-37FF2AEE2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0625" y="4157447"/>
            <a:ext cx="3206709" cy="23122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descr="Une image contenant texte, capture d’écran, cercle, Graphique&#10;&#10;Description générée automatiquement">
            <a:extLst>
              <a:ext uri="{FF2B5EF4-FFF2-40B4-BE49-F238E27FC236}">
                <a16:creationId xmlns:a16="http://schemas.microsoft.com/office/drawing/2014/main" id="{6C192795-F2A7-3E4B-F7DE-C13ADCB36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799" y="4504390"/>
            <a:ext cx="2880360" cy="1618396"/>
          </a:xfrm>
          <a:prstGeom prst="rect">
            <a:avLst/>
          </a:prstGeom>
        </p:spPr>
      </p:pic>
    </p:spTree>
    <p:extLst>
      <p:ext uri="{BB962C8B-B14F-4D97-AF65-F5344CB8AC3E}">
        <p14:creationId xmlns:p14="http://schemas.microsoft.com/office/powerpoint/2010/main" val="238029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F7BA94-E14B-1920-1CD7-5C312075EC02}"/>
              </a:ext>
            </a:extLst>
          </p:cNvPr>
          <p:cNvSpPr>
            <a:spLocks noGrp="1"/>
          </p:cNvSpPr>
          <p:nvPr>
            <p:ph type="title"/>
          </p:nvPr>
        </p:nvSpPr>
        <p:spPr/>
        <p:txBody>
          <a:bodyPr>
            <a:normAutofit/>
          </a:bodyPr>
          <a:lstStyle/>
          <a:p>
            <a:r>
              <a:rPr lang="fr-FR" sz="2400" b="1" dirty="0">
                <a:latin typeface="+mn-lt"/>
              </a:rPr>
              <a:t>Software Testing Life Cycle </a:t>
            </a:r>
          </a:p>
        </p:txBody>
      </p:sp>
      <p:sp>
        <p:nvSpPr>
          <p:cNvPr id="3" name="Espace réservé du texte 2">
            <a:extLst>
              <a:ext uri="{FF2B5EF4-FFF2-40B4-BE49-F238E27FC236}">
                <a16:creationId xmlns:a16="http://schemas.microsoft.com/office/drawing/2014/main" id="{E2F840C0-A66C-7D00-4823-CA97BACC4CA1}"/>
              </a:ext>
            </a:extLst>
          </p:cNvPr>
          <p:cNvSpPr>
            <a:spLocks noGrp="1"/>
          </p:cNvSpPr>
          <p:nvPr>
            <p:ph type="body" idx="1"/>
          </p:nvPr>
        </p:nvSpPr>
        <p:spPr/>
        <p:txBody>
          <a:bodyPr>
            <a:normAutofit/>
          </a:bodyPr>
          <a:lstStyle/>
          <a:p>
            <a:r>
              <a:rPr lang="fr-FR" sz="1800" dirty="0"/>
              <a:t>Contenu de la diapositive 4</a:t>
            </a:r>
          </a:p>
        </p:txBody>
      </p:sp>
      <p:pic>
        <p:nvPicPr>
          <p:cNvPr id="4" name="Image 3" descr="Une image contenant texte, capture d’écran, cercle, Police">
            <a:extLst>
              <a:ext uri="{FF2B5EF4-FFF2-40B4-BE49-F238E27FC236}">
                <a16:creationId xmlns:a16="http://schemas.microsoft.com/office/drawing/2014/main" id="{EED15A20-DE00-35F4-8661-0AE9C8AA4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070" y="1973585"/>
            <a:ext cx="10056487" cy="4023360"/>
          </a:xfrm>
          <a:prstGeom prst="rect">
            <a:avLst/>
          </a:prstGeom>
        </p:spPr>
      </p:pic>
    </p:spTree>
    <p:extLst>
      <p:ext uri="{BB962C8B-B14F-4D97-AF65-F5344CB8AC3E}">
        <p14:creationId xmlns:p14="http://schemas.microsoft.com/office/powerpoint/2010/main" val="232786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CB06D0E-3A34-C1A5-DF75-1795F140D67C}"/>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b="1" dirty="0"/>
              <a:t>Les différents types de test</a:t>
            </a:r>
          </a:p>
        </p:txBody>
      </p:sp>
      <p:sp>
        <p:nvSpPr>
          <p:cNvPr id="6" name="Rectangle 1">
            <a:extLst>
              <a:ext uri="{FF2B5EF4-FFF2-40B4-BE49-F238E27FC236}">
                <a16:creationId xmlns:a16="http://schemas.microsoft.com/office/drawing/2014/main" id="{AFFAD4AD-2487-A7E1-0587-E4226610E37A}"/>
              </a:ext>
            </a:extLst>
          </p:cNvPr>
          <p:cNvSpPr>
            <a:spLocks noGrp="1" noChangeArrowheads="1"/>
          </p:cNvSpPr>
          <p:nvPr>
            <p:ph type="body" idx="1"/>
          </p:nvPr>
        </p:nvSpPr>
        <p:spPr bwMode="auto">
          <a:xfrm>
            <a:off x="1024128" y="2286000"/>
            <a:ext cx="6066818" cy="40233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a:bodyPr>
          <a:lstStyle/>
          <a:p>
            <a:pPr marL="0" marR="0" lvl="0" indent="0" fontAlgn="base">
              <a:spcBef>
                <a:spcPct val="0"/>
              </a:spcBef>
              <a:spcAft>
                <a:spcPts val="600"/>
              </a:spcAft>
              <a:buSzTx/>
              <a:buNone/>
              <a:tabLst/>
            </a:pPr>
            <a:endParaRPr lang="en-US" altLang="fr-FR" sz="1700" b="1" dirty="0"/>
          </a:p>
          <a:p>
            <a:pPr fontAlgn="base">
              <a:spcBef>
                <a:spcPct val="0"/>
              </a:spcBef>
              <a:spcAft>
                <a:spcPts val="600"/>
              </a:spcAft>
              <a:buSzTx/>
            </a:pPr>
            <a:r>
              <a:rPr kumimoji="0" lang="en-US" altLang="fr-FR" sz="1700" b="1" i="0" u="none" strike="noStrike" cap="none" normalizeH="0" baseline="0" dirty="0">
                <a:ln>
                  <a:noFill/>
                </a:ln>
                <a:effectLst/>
              </a:rPr>
              <a:t>-Test Fonctionnel</a:t>
            </a:r>
            <a:r>
              <a:rPr kumimoji="0" lang="en-US" altLang="fr-FR" sz="1700" b="0" i="0" u="none" strike="noStrike" cap="none" normalizeH="0" baseline="0" dirty="0">
                <a:ln>
                  <a:noFill/>
                </a:ln>
                <a:effectLst/>
              </a:rPr>
              <a:t> :</a:t>
            </a:r>
          </a:p>
          <a:p>
            <a:pPr marL="0" marR="0" lvl="0" indent="0" fontAlgn="base">
              <a:spcBef>
                <a:spcPct val="0"/>
              </a:spcBef>
              <a:spcAft>
                <a:spcPts val="600"/>
              </a:spcAft>
              <a:buSzTx/>
              <a:buNone/>
              <a:tabLst/>
            </a:pPr>
            <a:r>
              <a:rPr kumimoji="0" lang="en-US" altLang="fr-FR" sz="1700" b="0" i="0" u="none" strike="noStrike" cap="none" normalizeH="0" baseline="0" dirty="0">
                <a:ln>
                  <a:noFill/>
                </a:ln>
                <a:effectLst/>
              </a:rPr>
              <a:t>Le test fonctionnel évalue si le logiciel répond aux spécifications fonctionnelles. </a:t>
            </a:r>
          </a:p>
          <a:p>
            <a:pPr fontAlgn="base">
              <a:spcBef>
                <a:spcPct val="0"/>
              </a:spcBef>
              <a:spcAft>
                <a:spcPts val="600"/>
              </a:spcAft>
              <a:buSzTx/>
            </a:pPr>
            <a:r>
              <a:rPr kumimoji="0" lang="en-US" altLang="fr-FR" sz="1700" b="1" i="0" u="none" strike="noStrike" cap="none" normalizeH="0" baseline="0" dirty="0">
                <a:ln>
                  <a:noFill/>
                </a:ln>
                <a:effectLst/>
              </a:rPr>
              <a:t>-Test d'Intégration</a:t>
            </a:r>
            <a:r>
              <a:rPr kumimoji="0" lang="en-US" altLang="fr-FR" sz="1700" b="0" i="0" u="none" strike="noStrike" cap="none" normalizeH="0" baseline="0" dirty="0">
                <a:ln>
                  <a:noFill/>
                </a:ln>
                <a:effectLst/>
              </a:rPr>
              <a:t> :</a:t>
            </a:r>
          </a:p>
          <a:p>
            <a:pPr marL="0" marR="0" lvl="0" indent="0" fontAlgn="base">
              <a:spcBef>
                <a:spcPct val="0"/>
              </a:spcBef>
              <a:spcAft>
                <a:spcPts val="600"/>
              </a:spcAft>
              <a:buSzTx/>
              <a:buNone/>
              <a:tabLst/>
            </a:pPr>
            <a:r>
              <a:rPr kumimoji="0" lang="en-US" altLang="fr-FR" sz="1700" b="0" i="0" u="none" strike="noStrike" cap="none" normalizeH="0" baseline="0" dirty="0">
                <a:ln>
                  <a:noFill/>
                </a:ln>
                <a:effectLst/>
              </a:rPr>
              <a:t>Le test d'intégration teste comment les différentes parties du logiciel interagissent les unes avec les autres. </a:t>
            </a:r>
          </a:p>
          <a:p>
            <a:pPr marL="0" marR="0" lvl="0" indent="0" fontAlgn="base">
              <a:spcBef>
                <a:spcPct val="0"/>
              </a:spcBef>
              <a:spcAft>
                <a:spcPts val="600"/>
              </a:spcAft>
              <a:buSzTx/>
              <a:buNone/>
              <a:tabLst/>
            </a:pPr>
            <a:r>
              <a:rPr lang="en-US" altLang="fr-FR" sz="1700" b="1" dirty="0"/>
              <a:t>-test de systéme:</a:t>
            </a:r>
          </a:p>
          <a:p>
            <a:pPr marL="0" marR="0" lvl="0" indent="0" fontAlgn="base">
              <a:spcBef>
                <a:spcPct val="0"/>
              </a:spcBef>
              <a:spcAft>
                <a:spcPts val="600"/>
              </a:spcAft>
              <a:buSzTx/>
              <a:buNone/>
              <a:tabLst/>
            </a:pPr>
            <a:r>
              <a:rPr lang="en-US" sz="1700" dirty="0"/>
              <a:t>Le test de système vérifie l'ensemble du système, y compris son interaction avec des composants externes tels que des bases de données, des services web ou d'autres systèmes.</a:t>
            </a:r>
            <a:endParaRPr kumimoji="0" lang="en-US" altLang="fr-FR" sz="1700" b="0" i="0" u="none" strike="noStrike" cap="none" normalizeH="0" baseline="0" dirty="0">
              <a:ln>
                <a:noFill/>
              </a:ln>
              <a:effectLst/>
            </a:endParaRPr>
          </a:p>
          <a:p>
            <a:pPr fontAlgn="base">
              <a:spcBef>
                <a:spcPct val="0"/>
              </a:spcBef>
              <a:spcAft>
                <a:spcPts val="600"/>
              </a:spcAft>
              <a:buSzTx/>
            </a:pPr>
            <a:r>
              <a:rPr kumimoji="0" lang="en-US" altLang="fr-FR" sz="1700" b="1" i="0" u="none" strike="noStrike" cap="none" normalizeH="0" baseline="0" dirty="0">
                <a:ln>
                  <a:noFill/>
                </a:ln>
                <a:effectLst/>
              </a:rPr>
              <a:t>-Test de Validation</a:t>
            </a:r>
            <a:r>
              <a:rPr kumimoji="0" lang="en-US" altLang="fr-FR" sz="1700" b="0" i="0" u="none" strike="noStrike" cap="none" normalizeH="0" baseline="0" dirty="0">
                <a:ln>
                  <a:noFill/>
                </a:ln>
                <a:effectLst/>
              </a:rPr>
              <a:t> :</a:t>
            </a:r>
          </a:p>
          <a:p>
            <a:pPr marL="0" marR="0" lvl="0" indent="0" fontAlgn="base">
              <a:spcBef>
                <a:spcPct val="0"/>
              </a:spcBef>
              <a:spcAft>
                <a:spcPts val="600"/>
              </a:spcAft>
              <a:buSzTx/>
              <a:buNone/>
              <a:tabLst/>
            </a:pPr>
            <a:r>
              <a:rPr kumimoji="0" lang="en-US" altLang="fr-FR" sz="1700" b="0" i="0" u="none" strike="noStrike" cap="none" normalizeH="0" baseline="0" dirty="0">
                <a:ln>
                  <a:noFill/>
                </a:ln>
                <a:effectLst/>
              </a:rPr>
              <a:t>Le test de validation vise à confirmer que le logiciel répond aux besoins du client ou de l'utilisateur final. </a:t>
            </a:r>
          </a:p>
        </p:txBody>
      </p:sp>
      <p:pic>
        <p:nvPicPr>
          <p:cNvPr id="5" name="Image 4" descr="Une image contenant texte, capture d’écran, Police, conception&#10;&#10;Description générée automatiquement">
            <a:extLst>
              <a:ext uri="{FF2B5EF4-FFF2-40B4-BE49-F238E27FC236}">
                <a16:creationId xmlns:a16="http://schemas.microsoft.com/office/drawing/2014/main" id="{940692A1-0E78-AA7F-0BA6-4CCA9677BA92}"/>
              </a:ext>
            </a:extLst>
          </p:cNvPr>
          <p:cNvPicPr>
            <a:picLocks noChangeAspect="1"/>
          </p:cNvPicPr>
          <p:nvPr/>
        </p:nvPicPr>
        <p:blipFill rotWithShape="1">
          <a:blip r:embed="rId2">
            <a:extLst>
              <a:ext uri="{28A0092B-C50C-407E-A947-70E740481C1C}">
                <a14:useLocalDpi xmlns:a14="http://schemas.microsoft.com/office/drawing/2010/main" val="0"/>
              </a:ext>
            </a:extLst>
          </a:blip>
          <a:srcRect l="31196" r="26520"/>
          <a:stretch/>
        </p:blipFill>
        <p:spPr>
          <a:xfrm>
            <a:off x="7552266" y="10"/>
            <a:ext cx="4639733" cy="6857990"/>
          </a:xfrm>
          <a:prstGeom prst="rect">
            <a:avLst/>
          </a:prstGeom>
        </p:spPr>
      </p:pic>
    </p:spTree>
    <p:extLst>
      <p:ext uri="{BB962C8B-B14F-4D97-AF65-F5344CB8AC3E}">
        <p14:creationId xmlns:p14="http://schemas.microsoft.com/office/powerpoint/2010/main" val="283607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59E42A6F-1CCF-0DEE-C7F9-2C9B929AC394}"/>
              </a:ext>
            </a:extLst>
          </p:cNvPr>
          <p:cNvSpPr>
            <a:spLocks noGrp="1"/>
          </p:cNvSpPr>
          <p:nvPr>
            <p:ph type="title"/>
          </p:nvPr>
        </p:nvSpPr>
        <p:spPr>
          <a:xfrm>
            <a:off x="1024128" y="585216"/>
            <a:ext cx="5902061" cy="1499616"/>
          </a:xfrm>
        </p:spPr>
        <p:txBody>
          <a:bodyPr vert="horz" lIns="91440" tIns="45720" rIns="91440" bIns="45720" rtlCol="0" anchor="ctr">
            <a:normAutofit/>
          </a:bodyPr>
          <a:lstStyle/>
          <a:p>
            <a:r>
              <a:rPr lang="en-US" b="1" dirty="0"/>
              <a:t>Les différents modèles de test</a:t>
            </a:r>
          </a:p>
        </p:txBody>
      </p:sp>
      <p:sp>
        <p:nvSpPr>
          <p:cNvPr id="3" name="Espace réservé du texte 2">
            <a:extLst>
              <a:ext uri="{FF2B5EF4-FFF2-40B4-BE49-F238E27FC236}">
                <a16:creationId xmlns:a16="http://schemas.microsoft.com/office/drawing/2014/main" id="{988ED57E-D671-2F2E-ACE6-43DAADF5A1BE}"/>
              </a:ext>
            </a:extLst>
          </p:cNvPr>
          <p:cNvSpPr>
            <a:spLocks noGrp="1"/>
          </p:cNvSpPr>
          <p:nvPr>
            <p:ph type="body" idx="1"/>
          </p:nvPr>
        </p:nvSpPr>
        <p:spPr>
          <a:xfrm>
            <a:off x="1024128" y="2286000"/>
            <a:ext cx="5902061" cy="3931920"/>
          </a:xfrm>
        </p:spPr>
        <p:txBody>
          <a:bodyPr vert="horz" lIns="45720" tIns="45720" rIns="45720" bIns="45720" rtlCol="0">
            <a:normAutofit/>
          </a:bodyPr>
          <a:lstStyle/>
          <a:p>
            <a:pPr marL="0" indent="0">
              <a:buNone/>
            </a:pPr>
            <a:r>
              <a:rPr lang="en-US" b="1" dirty="0"/>
              <a:t>Cycle V</a:t>
            </a:r>
          </a:p>
          <a:p>
            <a:pPr marL="0" indent="0">
              <a:buNone/>
            </a:pPr>
            <a:r>
              <a:rPr lang="en-US" dirty="0"/>
              <a:t>Le modèle en V est une extension du modèle en cascade. Il met davantage l'accent sur la validation et la vérification tout au long du cycle de développement. Chaque phase de développement a une phase correspondante de test.</a:t>
            </a:r>
            <a:endParaRPr lang="en-US" b="1" dirty="0"/>
          </a:p>
          <a:p>
            <a:pPr marL="0" indent="0">
              <a:buNone/>
            </a:pPr>
            <a:endParaRPr lang="en-US" b="1" dirty="0"/>
          </a:p>
        </p:txBody>
      </p:sp>
      <p:pic>
        <p:nvPicPr>
          <p:cNvPr id="7" name="Image 6" descr="Une image contenant capture d’écran, texte, Logiciel multimédia, logiciel&#10;&#10;Description générée automatiquement">
            <a:extLst>
              <a:ext uri="{FF2B5EF4-FFF2-40B4-BE49-F238E27FC236}">
                <a16:creationId xmlns:a16="http://schemas.microsoft.com/office/drawing/2014/main" id="{EDD9E7BD-E5C9-8714-EAB7-09B1F8FBB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267" y="2429086"/>
            <a:ext cx="3999654" cy="1999827"/>
          </a:xfrm>
          <a:prstGeom prst="rect">
            <a:avLst/>
          </a:prstGeom>
        </p:spPr>
      </p:pic>
    </p:spTree>
    <p:extLst>
      <p:ext uri="{BB962C8B-B14F-4D97-AF65-F5344CB8AC3E}">
        <p14:creationId xmlns:p14="http://schemas.microsoft.com/office/powerpoint/2010/main" val="7470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2C636F77-5C68-36F0-DAA0-E66A8134B35B}"/>
              </a:ext>
            </a:extLst>
          </p:cNvPr>
          <p:cNvSpPr>
            <a:spLocks noGrp="1"/>
          </p:cNvSpPr>
          <p:nvPr>
            <p:ph type="title"/>
          </p:nvPr>
        </p:nvSpPr>
        <p:spPr>
          <a:xfrm>
            <a:off x="1024128" y="585216"/>
            <a:ext cx="5902061" cy="1499616"/>
          </a:xfrm>
        </p:spPr>
        <p:txBody>
          <a:bodyPr vert="horz" lIns="91440" tIns="45720" rIns="91440" bIns="45720" rtlCol="0" anchor="ctr">
            <a:normAutofit/>
          </a:bodyPr>
          <a:lstStyle/>
          <a:p>
            <a:r>
              <a:rPr lang="en-US" b="1" dirty="0"/>
              <a:t>Les différents modèles de test</a:t>
            </a:r>
          </a:p>
        </p:txBody>
      </p:sp>
      <p:sp>
        <p:nvSpPr>
          <p:cNvPr id="3" name="Espace réservé du texte 2">
            <a:extLst>
              <a:ext uri="{FF2B5EF4-FFF2-40B4-BE49-F238E27FC236}">
                <a16:creationId xmlns:a16="http://schemas.microsoft.com/office/drawing/2014/main" id="{A64B0D09-D13D-28B9-9614-CE4589FEB7D6}"/>
              </a:ext>
            </a:extLst>
          </p:cNvPr>
          <p:cNvSpPr>
            <a:spLocks noGrp="1"/>
          </p:cNvSpPr>
          <p:nvPr>
            <p:ph type="body" idx="1"/>
          </p:nvPr>
        </p:nvSpPr>
        <p:spPr>
          <a:xfrm>
            <a:off x="1024128" y="2286000"/>
            <a:ext cx="5902061" cy="3931920"/>
          </a:xfrm>
        </p:spPr>
        <p:txBody>
          <a:bodyPr vert="horz" lIns="45720" tIns="45720" rIns="45720" bIns="45720" rtlCol="0">
            <a:normAutofit/>
          </a:bodyPr>
          <a:lstStyle/>
          <a:p>
            <a:r>
              <a:rPr lang="en-US" b="1" dirty="0"/>
              <a:t>Cycle Agile</a:t>
            </a:r>
          </a:p>
          <a:p>
            <a:r>
              <a:rPr lang="en-US" dirty="0"/>
              <a:t>L'approche Agile est itérative et incrémentielle. Les tests sont effectués tout au long du cycle de développement, et les itérations sont courtes. Les méthodologies Agiles populaires incluent Scrum, Kanban et Extreme Programming (XP).</a:t>
            </a:r>
            <a:endParaRPr lang="en-US" b="1" dirty="0"/>
          </a:p>
        </p:txBody>
      </p:sp>
      <p:pic>
        <p:nvPicPr>
          <p:cNvPr id="4" name="Image 3" descr="Une image contenant texte, capture d’écran, diagramme, cercle&#10;&#10;Description générée automatiquement">
            <a:extLst>
              <a:ext uri="{FF2B5EF4-FFF2-40B4-BE49-F238E27FC236}">
                <a16:creationId xmlns:a16="http://schemas.microsoft.com/office/drawing/2014/main" id="{91676A8D-2D4B-698E-639F-B66ADB2D6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267" y="2274100"/>
            <a:ext cx="3999654" cy="2309799"/>
          </a:xfrm>
          <a:prstGeom prst="rect">
            <a:avLst/>
          </a:prstGeom>
        </p:spPr>
      </p:pic>
    </p:spTree>
    <p:extLst>
      <p:ext uri="{BB962C8B-B14F-4D97-AF65-F5344CB8AC3E}">
        <p14:creationId xmlns:p14="http://schemas.microsoft.com/office/powerpoint/2010/main" val="421564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sp>
        <p:nvSpPr>
          <p:cNvPr id="3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cxnSp>
        <p:nvCxnSpPr>
          <p:cNvPr id="36" name="Straight Connector 3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3E5A5A33-6203-24B7-ACD7-9688BBF26C8A}"/>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b="1" kern="1200" cap="all" spc="200" baseline="0" dirty="0">
                <a:solidFill>
                  <a:schemeClr val="tx1">
                    <a:lumMod val="95000"/>
                    <a:lumOff val="5000"/>
                  </a:schemeClr>
                </a:solidFill>
                <a:latin typeface="+mj-lt"/>
                <a:ea typeface="+mj-ea"/>
                <a:cs typeface="+mj-cs"/>
              </a:rPr>
              <a:t>Statique Vs Dynamique</a:t>
            </a:r>
          </a:p>
        </p:txBody>
      </p:sp>
      <p:sp>
        <p:nvSpPr>
          <p:cNvPr id="3" name="Espace réservé du texte 2">
            <a:extLst>
              <a:ext uri="{FF2B5EF4-FFF2-40B4-BE49-F238E27FC236}">
                <a16:creationId xmlns:a16="http://schemas.microsoft.com/office/drawing/2014/main" id="{B057D105-852C-36CE-F3CC-F6A7E0F3119E}"/>
              </a:ext>
            </a:extLst>
          </p:cNvPr>
          <p:cNvSpPr>
            <a:spLocks noGrp="1"/>
          </p:cNvSpPr>
          <p:nvPr>
            <p:ph type="body" idx="1"/>
          </p:nvPr>
        </p:nvSpPr>
        <p:spPr>
          <a:xfrm>
            <a:off x="636806" y="3849539"/>
            <a:ext cx="3378098" cy="2367405"/>
          </a:xfrm>
        </p:spPr>
        <p:txBody>
          <a:bodyPr vert="horz" lIns="91440" tIns="45720" rIns="91440" bIns="45720" rtlCol="0" anchor="t">
            <a:normAutofit/>
          </a:bodyPr>
          <a:lstStyle/>
          <a:p>
            <a:pPr marL="0" indent="0" algn="r">
              <a:lnSpc>
                <a:spcPct val="100000"/>
              </a:lnSpc>
              <a:spcBef>
                <a:spcPts val="0"/>
              </a:spcBef>
              <a:buNone/>
            </a:pPr>
            <a:r>
              <a:rPr lang="en-US" sz="1600" dirty="0">
                <a:solidFill>
                  <a:schemeClr val="tx1">
                    <a:lumMod val="95000"/>
                    <a:lumOff val="5000"/>
                  </a:schemeClr>
                </a:solidFill>
              </a:rPr>
              <a:t>vide</a:t>
            </a:r>
          </a:p>
        </p:txBody>
      </p:sp>
      <p:cxnSp>
        <p:nvCxnSpPr>
          <p:cNvPr id="40" name="Straight Connector 39">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texte, capture d’écran, Police, nombre&#10;&#10;Description générée automatiquement">
            <a:extLst>
              <a:ext uri="{FF2B5EF4-FFF2-40B4-BE49-F238E27FC236}">
                <a16:creationId xmlns:a16="http://schemas.microsoft.com/office/drawing/2014/main" id="{3FAE306E-14BB-C5D9-38A5-8B280733788D}"/>
              </a:ext>
            </a:extLst>
          </p:cNvPr>
          <p:cNvPicPr>
            <a:picLocks noChangeAspect="1"/>
          </p:cNvPicPr>
          <p:nvPr/>
        </p:nvPicPr>
        <p:blipFill rotWithShape="1">
          <a:blip r:embed="rId2">
            <a:extLst>
              <a:ext uri="{28A0092B-C50C-407E-A947-70E740481C1C}">
                <a14:useLocalDpi xmlns:a14="http://schemas.microsoft.com/office/drawing/2010/main" val="0"/>
              </a:ext>
            </a:extLst>
          </a:blip>
          <a:srcRect l="8123" t="1840" r="388" b="9791"/>
          <a:stretch/>
        </p:blipFill>
        <p:spPr>
          <a:xfrm>
            <a:off x="4654984" y="939664"/>
            <a:ext cx="6896936" cy="4979647"/>
          </a:xfrm>
          <a:prstGeom prst="rect">
            <a:avLst/>
          </a:prstGeom>
        </p:spPr>
      </p:pic>
    </p:spTree>
    <p:extLst>
      <p:ext uri="{BB962C8B-B14F-4D97-AF65-F5344CB8AC3E}">
        <p14:creationId xmlns:p14="http://schemas.microsoft.com/office/powerpoint/2010/main" val="387111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65AA8873-3C67-18C8-70E2-F012D855E1E4}"/>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b="1" dirty="0"/>
              <a:t>Auto Vs  Manuel     </a:t>
            </a:r>
          </a:p>
        </p:txBody>
      </p:sp>
      <p:sp>
        <p:nvSpPr>
          <p:cNvPr id="3" name="Espace réservé du texte 2">
            <a:extLst>
              <a:ext uri="{FF2B5EF4-FFF2-40B4-BE49-F238E27FC236}">
                <a16:creationId xmlns:a16="http://schemas.microsoft.com/office/drawing/2014/main" id="{31D4DA7F-BB77-3718-EF20-1E5E935969EE}"/>
              </a:ext>
            </a:extLst>
          </p:cNvPr>
          <p:cNvSpPr>
            <a:spLocks noGrp="1"/>
          </p:cNvSpPr>
          <p:nvPr>
            <p:ph type="body" idx="1"/>
          </p:nvPr>
        </p:nvSpPr>
        <p:spPr>
          <a:xfrm>
            <a:off x="1024128" y="2286000"/>
            <a:ext cx="6066818" cy="4023360"/>
          </a:xfrm>
        </p:spPr>
        <p:txBody>
          <a:bodyPr vert="horz" lIns="45720" tIns="45720" rIns="45720" bIns="45720" rtlCol="0">
            <a:normAutofit/>
          </a:bodyPr>
          <a:lstStyle/>
          <a:p>
            <a:r>
              <a:rPr lang="en-US" b="1" dirty="0"/>
              <a:t>.Tests Manuel : </a:t>
            </a:r>
            <a:r>
              <a:rPr lang="en-US" dirty="0"/>
              <a:t>sont une approche de vérification de la qualité des logiciels dans laquelle un testeur humain exécute manuellement des scénarios de test, explore le logiciel et évalue son comportement. Les tests manuels sont effectués sans l'utilisation d'outils ou de scripts automatisés.</a:t>
            </a:r>
          </a:p>
          <a:p>
            <a:r>
              <a:rPr lang="en-US" b="1" dirty="0"/>
              <a:t>. Tests Auto :</a:t>
            </a:r>
            <a:r>
              <a:rPr lang="en-US" dirty="0"/>
              <a:t> sont une approche de vérification de la qualité des logiciels dans laquelle des scripts ou des programmes informatiques sont utilisés pour exécuter automatiquement des scénarios de test, évaluer le comportement du logiciel et comparer les résultats aux résultats attendus.</a:t>
            </a:r>
          </a:p>
        </p:txBody>
      </p:sp>
      <p:pic>
        <p:nvPicPr>
          <p:cNvPr id="7" name="Image 6" descr="Une image contenant texte, capture d’écran, Police, logo&#10;&#10;Description générée automatiquement">
            <a:extLst>
              <a:ext uri="{FF2B5EF4-FFF2-40B4-BE49-F238E27FC236}">
                <a16:creationId xmlns:a16="http://schemas.microsoft.com/office/drawing/2014/main" id="{38BB2300-59DB-83F5-0091-C4353B1E3CAF}"/>
              </a:ext>
            </a:extLst>
          </p:cNvPr>
          <p:cNvPicPr>
            <a:picLocks noChangeAspect="1"/>
          </p:cNvPicPr>
          <p:nvPr/>
        </p:nvPicPr>
        <p:blipFill rotWithShape="1">
          <a:blip r:embed="rId2">
            <a:extLst>
              <a:ext uri="{28A0092B-C50C-407E-A947-70E740481C1C}">
                <a14:useLocalDpi xmlns:a14="http://schemas.microsoft.com/office/drawing/2010/main" val="0"/>
              </a:ext>
            </a:extLst>
          </a:blip>
          <a:srcRect b="16334"/>
          <a:stretch/>
        </p:blipFill>
        <p:spPr>
          <a:xfrm>
            <a:off x="7981532" y="640080"/>
            <a:ext cx="3141124" cy="2628053"/>
          </a:xfrm>
          <a:prstGeom prst="rect">
            <a:avLst/>
          </a:prstGeom>
        </p:spPr>
      </p:pic>
      <p:pic>
        <p:nvPicPr>
          <p:cNvPr id="5" name="Image 4" descr="Une image contenant transport, levier de vitesse, voiture, Console centrale&#10;&#10;Description générée automatiquement">
            <a:extLst>
              <a:ext uri="{FF2B5EF4-FFF2-40B4-BE49-F238E27FC236}">
                <a16:creationId xmlns:a16="http://schemas.microsoft.com/office/drawing/2014/main" id="{668BF4EA-DFB0-80F3-095C-C2E3A5C64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515" y="3589867"/>
            <a:ext cx="3937158" cy="2628053"/>
          </a:xfrm>
          <a:prstGeom prst="rect">
            <a:avLst/>
          </a:prstGeom>
        </p:spPr>
      </p:pic>
    </p:spTree>
    <p:extLst>
      <p:ext uri="{BB962C8B-B14F-4D97-AF65-F5344CB8AC3E}">
        <p14:creationId xmlns:p14="http://schemas.microsoft.com/office/powerpoint/2010/main" val="3284038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138</TotalTime>
  <Words>380</Words>
  <Application>Microsoft Office PowerPoint</Application>
  <PresentationFormat>Grand écran</PresentationFormat>
  <Paragraphs>34</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Tw Cen MT</vt:lpstr>
      <vt:lpstr>Tw Cen MT Condensed</vt:lpstr>
      <vt:lpstr>Wingdings 3</vt:lpstr>
      <vt:lpstr>Intégral</vt:lpstr>
      <vt:lpstr>La cartographie des tests</vt:lpstr>
      <vt:lpstr>Software Development Life Cycle</vt:lpstr>
      <vt:lpstr>Définition de Test</vt:lpstr>
      <vt:lpstr>Software Testing Life Cycle </vt:lpstr>
      <vt:lpstr>Les différents types de test</vt:lpstr>
      <vt:lpstr>Les différents modèles de test</vt:lpstr>
      <vt:lpstr>Les différents modèles de test</vt:lpstr>
      <vt:lpstr>Statique Vs Dynamique</vt:lpstr>
      <vt:lpstr>Auto Vs  Manuel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cartographie des tests</dc:title>
  <dc:creator>Dorsaf Othmen</dc:creator>
  <cp:lastModifiedBy>Dorsaf Othmen</cp:lastModifiedBy>
  <cp:revision>9</cp:revision>
  <dcterms:created xsi:type="dcterms:W3CDTF">2023-10-04T08:56:40Z</dcterms:created>
  <dcterms:modified xsi:type="dcterms:W3CDTF">2023-10-04T12:29:28Z</dcterms:modified>
</cp:coreProperties>
</file>