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0" d="100"/>
          <a:sy n="80" d="100"/>
        </p:scale>
        <p:origin x="5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C4F9-5EE7-47B7-B965-368EB53A4352}"/>
              </a:ext>
            </a:extLst>
          </p:cNvPr>
          <p:cNvSpPr>
            <a:spLocks noGrp="1"/>
          </p:cNvSpPr>
          <p:nvPr>
            <p:ph type="ctrTitle"/>
          </p:nvPr>
        </p:nvSpPr>
        <p:spPr>
          <a:xfrm>
            <a:off x="647700" y="1181099"/>
            <a:ext cx="6864724" cy="3581399"/>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7A4A1F1-374F-4FC8-89F7-83065EA4F5DD}"/>
              </a:ext>
            </a:extLst>
          </p:cNvPr>
          <p:cNvSpPr>
            <a:spLocks noGrp="1"/>
          </p:cNvSpPr>
          <p:nvPr>
            <p:ph type="subTitle" idx="1"/>
          </p:nvPr>
        </p:nvSpPr>
        <p:spPr>
          <a:xfrm>
            <a:off x="647700" y="5075227"/>
            <a:ext cx="6864724" cy="868374"/>
          </a:xfrm>
        </p:spPr>
        <p:txBody>
          <a:bodyPr>
            <a:normAutofit/>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FB5CB5F-AE9B-4C02-B16F-C462CAFC1963}"/>
              </a:ext>
            </a:extLst>
          </p:cNvPr>
          <p:cNvSpPr>
            <a:spLocks noGrp="1"/>
          </p:cNvSpPr>
          <p:nvPr>
            <p:ph type="dt" sz="half" idx="10"/>
          </p:nvPr>
        </p:nvSpPr>
        <p:spPr/>
        <p:txBody>
          <a:bodyPr/>
          <a:lstStyle/>
          <a:p>
            <a:fld id="{D341B595-366B-43E2-A22E-EA6A78C03F06}" type="datetimeFigureOut">
              <a:rPr lang="en-US" smtClean="0"/>
              <a:t>10/20/2023</a:t>
            </a:fld>
            <a:endParaRPr lang="en-US"/>
          </a:p>
        </p:txBody>
      </p:sp>
      <p:sp>
        <p:nvSpPr>
          <p:cNvPr id="5" name="Footer Placeholder 4">
            <a:extLst>
              <a:ext uri="{FF2B5EF4-FFF2-40B4-BE49-F238E27FC236}">
                <a16:creationId xmlns:a16="http://schemas.microsoft.com/office/drawing/2014/main" id="{4114B1CC-830B-4695-B174-D9E9100A8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CD43F-E516-4123-A6D8-DB72C3CC50B2}"/>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968014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C0AF-44D0-4830-AF13-49B8522BE6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1B4D8C-6045-47B3-9A0C-F2215A904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9A9F1-F398-416A-A8C0-0A36D838DD15}"/>
              </a:ext>
            </a:extLst>
          </p:cNvPr>
          <p:cNvSpPr>
            <a:spLocks noGrp="1"/>
          </p:cNvSpPr>
          <p:nvPr>
            <p:ph type="dt" sz="half" idx="10"/>
          </p:nvPr>
        </p:nvSpPr>
        <p:spPr/>
        <p:txBody>
          <a:bodyPr/>
          <a:lstStyle/>
          <a:p>
            <a:fld id="{D341B595-366B-43E2-A22E-EA6A78C03F06}" type="datetimeFigureOut">
              <a:rPr lang="en-US" smtClean="0"/>
              <a:t>10/20/2023</a:t>
            </a:fld>
            <a:endParaRPr lang="en-US"/>
          </a:p>
        </p:txBody>
      </p:sp>
      <p:sp>
        <p:nvSpPr>
          <p:cNvPr id="5" name="Footer Placeholder 4">
            <a:extLst>
              <a:ext uri="{FF2B5EF4-FFF2-40B4-BE49-F238E27FC236}">
                <a16:creationId xmlns:a16="http://schemas.microsoft.com/office/drawing/2014/main" id="{6E37F801-C9FB-4A34-8386-BA9FBACCB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05176-F6E9-4997-8355-74F2A4560A65}"/>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802612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EBC807-13E1-4F3F-83FA-FD9BD24F3B1F}"/>
              </a:ext>
            </a:extLst>
          </p:cNvPr>
          <p:cNvSpPr>
            <a:spLocks noGrp="1"/>
          </p:cNvSpPr>
          <p:nvPr>
            <p:ph type="title" orient="vert"/>
          </p:nvPr>
        </p:nvSpPr>
        <p:spPr>
          <a:xfrm>
            <a:off x="8986520" y="647699"/>
            <a:ext cx="2291080" cy="52959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9B7E2EAA-155E-482E-A2B8-547653B253EE}"/>
              </a:ext>
            </a:extLst>
          </p:cNvPr>
          <p:cNvSpPr>
            <a:spLocks noGrp="1"/>
          </p:cNvSpPr>
          <p:nvPr>
            <p:ph type="body" orient="vert" idx="1"/>
          </p:nvPr>
        </p:nvSpPr>
        <p:spPr>
          <a:xfrm>
            <a:off x="652371" y="647699"/>
            <a:ext cx="8120789" cy="52959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A4BDC-BDD0-417D-AF7C-516EE556D7E4}"/>
              </a:ext>
            </a:extLst>
          </p:cNvPr>
          <p:cNvSpPr>
            <a:spLocks noGrp="1"/>
          </p:cNvSpPr>
          <p:nvPr>
            <p:ph type="dt" sz="half" idx="10"/>
          </p:nvPr>
        </p:nvSpPr>
        <p:spPr/>
        <p:txBody>
          <a:bodyPr/>
          <a:lstStyle/>
          <a:p>
            <a:fld id="{D341B595-366B-43E2-A22E-EA6A78C03F06}" type="datetimeFigureOut">
              <a:rPr lang="en-US" smtClean="0"/>
              <a:t>10/20/2023</a:t>
            </a:fld>
            <a:endParaRPr lang="en-US"/>
          </a:p>
        </p:txBody>
      </p:sp>
      <p:sp>
        <p:nvSpPr>
          <p:cNvPr id="5" name="Footer Placeholder 4">
            <a:extLst>
              <a:ext uri="{FF2B5EF4-FFF2-40B4-BE49-F238E27FC236}">
                <a16:creationId xmlns:a16="http://schemas.microsoft.com/office/drawing/2014/main" id="{0EF663EC-23F9-4202-80F3-F8E550884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8402D-7367-485B-AEA6-5AB2B8209D19}"/>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2223398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F197-4D72-4945-8068-57D52018E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C81FA8-039D-4BAF-8AAB-7B6616AFE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7357F-46A1-493A-A5E4-1D7FAE5B9960}"/>
              </a:ext>
            </a:extLst>
          </p:cNvPr>
          <p:cNvSpPr>
            <a:spLocks noGrp="1"/>
          </p:cNvSpPr>
          <p:nvPr>
            <p:ph type="dt" sz="half" idx="10"/>
          </p:nvPr>
        </p:nvSpPr>
        <p:spPr/>
        <p:txBody>
          <a:bodyPr/>
          <a:lstStyle/>
          <a:p>
            <a:fld id="{D341B595-366B-43E2-A22E-EA6A78C03F06}" type="datetimeFigureOut">
              <a:rPr lang="en-US" smtClean="0"/>
              <a:t>10/20/2023</a:t>
            </a:fld>
            <a:endParaRPr lang="en-US"/>
          </a:p>
        </p:txBody>
      </p:sp>
      <p:sp>
        <p:nvSpPr>
          <p:cNvPr id="5" name="Footer Placeholder 4">
            <a:extLst>
              <a:ext uri="{FF2B5EF4-FFF2-40B4-BE49-F238E27FC236}">
                <a16:creationId xmlns:a16="http://schemas.microsoft.com/office/drawing/2014/main" id="{C57277BC-26F9-4B14-A2DC-C7575C5A6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BC3FF-EE25-45FB-A7A8-AAA522F70748}"/>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1527960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96BE-9AF9-4E97-9204-5B672D797384}"/>
              </a:ext>
            </a:extLst>
          </p:cNvPr>
          <p:cNvSpPr>
            <a:spLocks noGrp="1"/>
          </p:cNvSpPr>
          <p:nvPr>
            <p:ph type="title"/>
          </p:nvPr>
        </p:nvSpPr>
        <p:spPr>
          <a:xfrm>
            <a:off x="1981200" y="2362200"/>
            <a:ext cx="7696200" cy="24003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5EDF98A-E8AE-4443-9A8C-CB35DEB2CE60}"/>
              </a:ext>
            </a:extLst>
          </p:cNvPr>
          <p:cNvSpPr>
            <a:spLocks noGrp="1"/>
          </p:cNvSpPr>
          <p:nvPr>
            <p:ph type="body" idx="1"/>
          </p:nvPr>
        </p:nvSpPr>
        <p:spPr>
          <a:xfrm>
            <a:off x="1981200" y="5067300"/>
            <a:ext cx="7696200" cy="876300"/>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B7114B-35CB-40C5-BCC8-C5039524FFC1}"/>
              </a:ext>
            </a:extLst>
          </p:cNvPr>
          <p:cNvSpPr>
            <a:spLocks noGrp="1"/>
          </p:cNvSpPr>
          <p:nvPr>
            <p:ph type="dt" sz="half" idx="10"/>
          </p:nvPr>
        </p:nvSpPr>
        <p:spPr/>
        <p:txBody>
          <a:bodyPr/>
          <a:lstStyle/>
          <a:p>
            <a:fld id="{D341B595-366B-43E2-A22E-EA6A78C03F06}" type="datetimeFigureOut">
              <a:rPr lang="en-US" smtClean="0"/>
              <a:t>10/20/2023</a:t>
            </a:fld>
            <a:endParaRPr lang="en-US"/>
          </a:p>
        </p:txBody>
      </p:sp>
      <p:sp>
        <p:nvSpPr>
          <p:cNvPr id="5" name="Footer Placeholder 4">
            <a:extLst>
              <a:ext uri="{FF2B5EF4-FFF2-40B4-BE49-F238E27FC236}">
                <a16:creationId xmlns:a16="http://schemas.microsoft.com/office/drawing/2014/main" id="{7A1AA324-982E-42C4-8002-5F236877C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1596-9353-4C1A-972E-6522F2B42049}"/>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2428884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0BC9-7469-437A-B92B-0A2627E4B9B4}"/>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1B7D887-595C-4649-AF8E-E78307000D4A}"/>
              </a:ext>
            </a:extLst>
          </p:cNvPr>
          <p:cNvSpPr>
            <a:spLocks noGrp="1"/>
          </p:cNvSpPr>
          <p:nvPr>
            <p:ph sz="half" idx="1"/>
          </p:nvPr>
        </p:nvSpPr>
        <p:spPr>
          <a:xfrm>
            <a:off x="914400" y="1825625"/>
            <a:ext cx="49911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39FE29C-ED37-4DD9-949F-0024342619E1}"/>
              </a:ext>
            </a:extLst>
          </p:cNvPr>
          <p:cNvSpPr>
            <a:spLocks noGrp="1"/>
          </p:cNvSpPr>
          <p:nvPr>
            <p:ph sz="half" idx="2"/>
          </p:nvPr>
        </p:nvSpPr>
        <p:spPr>
          <a:xfrm>
            <a:off x="6248400" y="1825625"/>
            <a:ext cx="5029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6F6AA34-8CC0-4E5B-8396-0AC75633142B}"/>
              </a:ext>
            </a:extLst>
          </p:cNvPr>
          <p:cNvSpPr>
            <a:spLocks noGrp="1"/>
          </p:cNvSpPr>
          <p:nvPr>
            <p:ph type="dt" sz="half" idx="10"/>
          </p:nvPr>
        </p:nvSpPr>
        <p:spPr/>
        <p:txBody>
          <a:bodyPr/>
          <a:lstStyle/>
          <a:p>
            <a:fld id="{D341B595-366B-43E2-A22E-EA6A78C03F06}" type="datetimeFigureOut">
              <a:rPr lang="en-US" smtClean="0"/>
              <a:t>10/20/2023</a:t>
            </a:fld>
            <a:endParaRPr lang="en-US"/>
          </a:p>
        </p:txBody>
      </p:sp>
      <p:sp>
        <p:nvSpPr>
          <p:cNvPr id="6" name="Footer Placeholder 5">
            <a:extLst>
              <a:ext uri="{FF2B5EF4-FFF2-40B4-BE49-F238E27FC236}">
                <a16:creationId xmlns:a16="http://schemas.microsoft.com/office/drawing/2014/main" id="{28DF7398-73FE-4D27-AFF9-91BEBFED3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00880-10EE-4115-8BBB-13DDF270DBD1}"/>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3513146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3C9B-D20D-43FA-BA18-D50F86A9127E}"/>
              </a:ext>
            </a:extLst>
          </p:cNvPr>
          <p:cNvSpPr>
            <a:spLocks noGrp="1"/>
          </p:cNvSpPr>
          <p:nvPr>
            <p:ph type="title"/>
          </p:nvPr>
        </p:nvSpPr>
        <p:spPr>
          <a:xfrm>
            <a:off x="652371" y="647699"/>
            <a:ext cx="10625229" cy="115062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D52F00A-F4EE-40FC-9325-373840422D52}"/>
              </a:ext>
            </a:extLst>
          </p:cNvPr>
          <p:cNvSpPr>
            <a:spLocks noGrp="1"/>
          </p:cNvSpPr>
          <p:nvPr>
            <p:ph type="body" idx="1"/>
          </p:nvPr>
        </p:nvSpPr>
        <p:spPr>
          <a:xfrm>
            <a:off x="655863" y="1879599"/>
            <a:ext cx="5157787"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5DD90-A306-4A8B-A54C-8033B7F7F0E9}"/>
              </a:ext>
            </a:extLst>
          </p:cNvPr>
          <p:cNvSpPr>
            <a:spLocks noGrp="1"/>
          </p:cNvSpPr>
          <p:nvPr>
            <p:ph sz="half" idx="2"/>
          </p:nvPr>
        </p:nvSpPr>
        <p:spPr>
          <a:xfrm>
            <a:off x="655863" y="2560955"/>
            <a:ext cx="5157787"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040E0AA-F8F8-4862-B27B-50FAF2F34DE0}"/>
              </a:ext>
            </a:extLst>
          </p:cNvPr>
          <p:cNvSpPr>
            <a:spLocks noGrp="1"/>
          </p:cNvSpPr>
          <p:nvPr>
            <p:ph type="body" sz="quarter" idx="3"/>
          </p:nvPr>
        </p:nvSpPr>
        <p:spPr>
          <a:xfrm>
            <a:off x="6094412" y="1879599"/>
            <a:ext cx="5183188"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EBDD6-EDA1-4CE7-9DDC-9D977E12DDAB}"/>
              </a:ext>
            </a:extLst>
          </p:cNvPr>
          <p:cNvSpPr>
            <a:spLocks noGrp="1"/>
          </p:cNvSpPr>
          <p:nvPr>
            <p:ph sz="quarter" idx="4"/>
          </p:nvPr>
        </p:nvSpPr>
        <p:spPr>
          <a:xfrm>
            <a:off x="6094412" y="2560955"/>
            <a:ext cx="5183188"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0044487-D350-4434-A5C7-A96942FFC95E}"/>
              </a:ext>
            </a:extLst>
          </p:cNvPr>
          <p:cNvSpPr>
            <a:spLocks noGrp="1"/>
          </p:cNvSpPr>
          <p:nvPr>
            <p:ph type="dt" sz="half" idx="10"/>
          </p:nvPr>
        </p:nvSpPr>
        <p:spPr/>
        <p:txBody>
          <a:bodyPr/>
          <a:lstStyle/>
          <a:p>
            <a:fld id="{D341B595-366B-43E2-A22E-EA6A78C03F06}" type="datetimeFigureOut">
              <a:rPr lang="en-US" smtClean="0"/>
              <a:t>10/20/2023</a:t>
            </a:fld>
            <a:endParaRPr lang="en-US"/>
          </a:p>
        </p:txBody>
      </p:sp>
      <p:sp>
        <p:nvSpPr>
          <p:cNvPr id="8" name="Footer Placeholder 7">
            <a:extLst>
              <a:ext uri="{FF2B5EF4-FFF2-40B4-BE49-F238E27FC236}">
                <a16:creationId xmlns:a16="http://schemas.microsoft.com/office/drawing/2014/main" id="{3389DC43-E591-42BF-82EE-E4887E4BC5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8CD421-2D00-41DD-A393-4739E389D95E}"/>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3444448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9A8B-0FAF-431C-9657-9003FA0373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BBA2A1-331D-40F8-867B-CE15011360A1}"/>
              </a:ext>
            </a:extLst>
          </p:cNvPr>
          <p:cNvSpPr>
            <a:spLocks noGrp="1"/>
          </p:cNvSpPr>
          <p:nvPr>
            <p:ph type="dt" sz="half" idx="10"/>
          </p:nvPr>
        </p:nvSpPr>
        <p:spPr/>
        <p:txBody>
          <a:bodyPr/>
          <a:lstStyle/>
          <a:p>
            <a:fld id="{D341B595-366B-43E2-A22E-EA6A78C03F06}" type="datetimeFigureOut">
              <a:rPr lang="en-US" smtClean="0"/>
              <a:t>10/20/2023</a:t>
            </a:fld>
            <a:endParaRPr lang="en-US"/>
          </a:p>
        </p:txBody>
      </p:sp>
      <p:sp>
        <p:nvSpPr>
          <p:cNvPr id="4" name="Footer Placeholder 3">
            <a:extLst>
              <a:ext uri="{FF2B5EF4-FFF2-40B4-BE49-F238E27FC236}">
                <a16:creationId xmlns:a16="http://schemas.microsoft.com/office/drawing/2014/main" id="{850995C1-5121-47B6-AC6D-F60C0FF66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DBE022-9B54-431C-80D5-5D8F2AFCB920}"/>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720767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15B6E5-6347-41F6-85FC-3BF3652D1BC3}"/>
              </a:ext>
            </a:extLst>
          </p:cNvPr>
          <p:cNvSpPr>
            <a:spLocks noGrp="1"/>
          </p:cNvSpPr>
          <p:nvPr>
            <p:ph type="dt" sz="half" idx="10"/>
          </p:nvPr>
        </p:nvSpPr>
        <p:spPr/>
        <p:txBody>
          <a:bodyPr/>
          <a:lstStyle/>
          <a:p>
            <a:fld id="{D341B595-366B-43E2-A22E-EA6A78C03F06}" type="datetimeFigureOut">
              <a:rPr lang="en-US" smtClean="0"/>
              <a:t>10/20/2023</a:t>
            </a:fld>
            <a:endParaRPr lang="en-US"/>
          </a:p>
        </p:txBody>
      </p:sp>
      <p:sp>
        <p:nvSpPr>
          <p:cNvPr id="3" name="Footer Placeholder 2">
            <a:extLst>
              <a:ext uri="{FF2B5EF4-FFF2-40B4-BE49-F238E27FC236}">
                <a16:creationId xmlns:a16="http://schemas.microsoft.com/office/drawing/2014/main" id="{1C6A93F6-45F8-4453-B5DC-B2F3D5D0B5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E364E1-213B-4AF0-80D7-8101EFD5E410}"/>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659564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0B5D-E76D-4797-AD77-15625D675F3A}"/>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9744D8D-C9CF-43B2-905D-2368B17A539A}"/>
              </a:ext>
            </a:extLst>
          </p:cNvPr>
          <p:cNvSpPr>
            <a:spLocks noGrp="1"/>
          </p:cNvSpPr>
          <p:nvPr>
            <p:ph idx="1"/>
          </p:nvPr>
        </p:nvSpPr>
        <p:spPr>
          <a:xfrm>
            <a:off x="5540188" y="914400"/>
            <a:ext cx="5737412" cy="50291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1B4BF0C-D14C-46D7-ACDD-1885DDD883F1}"/>
              </a:ext>
            </a:extLst>
          </p:cNvPr>
          <p:cNvSpPr>
            <a:spLocks noGrp="1"/>
          </p:cNvSpPr>
          <p:nvPr>
            <p:ph type="body" sz="half" idx="2"/>
          </p:nvPr>
        </p:nvSpPr>
        <p:spPr>
          <a:xfrm>
            <a:off x="652372" y="2697479"/>
            <a:ext cx="4119654" cy="32461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D7D8D-72E7-4ABD-BB87-80BB49003104}"/>
              </a:ext>
            </a:extLst>
          </p:cNvPr>
          <p:cNvSpPr>
            <a:spLocks noGrp="1"/>
          </p:cNvSpPr>
          <p:nvPr>
            <p:ph type="dt" sz="half" idx="10"/>
          </p:nvPr>
        </p:nvSpPr>
        <p:spPr/>
        <p:txBody>
          <a:bodyPr/>
          <a:lstStyle/>
          <a:p>
            <a:fld id="{D341B595-366B-43E2-A22E-EA6A78C03F06}" type="datetimeFigureOut">
              <a:rPr lang="en-US" smtClean="0"/>
              <a:t>10/20/2023</a:t>
            </a:fld>
            <a:endParaRPr lang="en-US"/>
          </a:p>
        </p:txBody>
      </p:sp>
      <p:sp>
        <p:nvSpPr>
          <p:cNvPr id="6" name="Footer Placeholder 5">
            <a:extLst>
              <a:ext uri="{FF2B5EF4-FFF2-40B4-BE49-F238E27FC236}">
                <a16:creationId xmlns:a16="http://schemas.microsoft.com/office/drawing/2014/main" id="{A9D9C1CE-C8CE-4364-A021-ADC2D6472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6FA33-09EF-495A-853E-63750CA37AC2}"/>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1577365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023E-952E-40DF-A101-74D22789D534}"/>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841E98DD-BF5D-4CCA-8C66-F2A6CE11271C}"/>
              </a:ext>
            </a:extLst>
          </p:cNvPr>
          <p:cNvSpPr>
            <a:spLocks noGrp="1"/>
          </p:cNvSpPr>
          <p:nvPr>
            <p:ph type="pic" idx="1"/>
          </p:nvPr>
        </p:nvSpPr>
        <p:spPr>
          <a:xfrm>
            <a:off x="5486400" y="914400"/>
            <a:ext cx="5791200" cy="50291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EC22A6-F2C2-4A88-BEE5-2D6CEB520EB9}"/>
              </a:ext>
            </a:extLst>
          </p:cNvPr>
          <p:cNvSpPr>
            <a:spLocks noGrp="1"/>
          </p:cNvSpPr>
          <p:nvPr>
            <p:ph type="body" sz="half" idx="2"/>
          </p:nvPr>
        </p:nvSpPr>
        <p:spPr>
          <a:xfrm>
            <a:off x="652372" y="2697480"/>
            <a:ext cx="4119654" cy="31715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1F755-C7AF-4C50-8CA8-828612A767B0}"/>
              </a:ext>
            </a:extLst>
          </p:cNvPr>
          <p:cNvSpPr>
            <a:spLocks noGrp="1"/>
          </p:cNvSpPr>
          <p:nvPr>
            <p:ph type="dt" sz="half" idx="10"/>
          </p:nvPr>
        </p:nvSpPr>
        <p:spPr/>
        <p:txBody>
          <a:bodyPr/>
          <a:lstStyle/>
          <a:p>
            <a:fld id="{D341B595-366B-43E2-A22E-EA6A78C03F06}" type="datetimeFigureOut">
              <a:rPr lang="en-US" smtClean="0"/>
              <a:t>10/20/2023</a:t>
            </a:fld>
            <a:endParaRPr lang="en-US"/>
          </a:p>
        </p:txBody>
      </p:sp>
      <p:sp>
        <p:nvSpPr>
          <p:cNvPr id="6" name="Footer Placeholder 5">
            <a:extLst>
              <a:ext uri="{FF2B5EF4-FFF2-40B4-BE49-F238E27FC236}">
                <a16:creationId xmlns:a16="http://schemas.microsoft.com/office/drawing/2014/main" id="{C1EDE175-E818-477C-A3F6-7DD65C1268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0B8E3-DB91-440B-818F-71E4248BB102}"/>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690280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EB7D6-B8CB-49E3-874F-2255BEE82473}"/>
              </a:ext>
            </a:extLst>
          </p:cNvPr>
          <p:cNvSpPr>
            <a:spLocks noGrp="1"/>
          </p:cNvSpPr>
          <p:nvPr>
            <p:ph type="title"/>
          </p:nvPr>
        </p:nvSpPr>
        <p:spPr>
          <a:xfrm>
            <a:off x="652371" y="647700"/>
            <a:ext cx="10625229" cy="114705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FBEEAC5-A8AB-4FE8-A270-D70F7DED4A50}"/>
              </a:ext>
            </a:extLst>
          </p:cNvPr>
          <p:cNvSpPr>
            <a:spLocks noGrp="1"/>
          </p:cNvSpPr>
          <p:nvPr>
            <p:ph type="body" idx="1"/>
          </p:nvPr>
        </p:nvSpPr>
        <p:spPr>
          <a:xfrm>
            <a:off x="652371" y="2095500"/>
            <a:ext cx="10620855" cy="3848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7B6506C-52BF-4C05-AD31-7C08B80151CB}"/>
              </a:ext>
            </a:extLst>
          </p:cNvPr>
          <p:cNvSpPr>
            <a:spLocks noGrp="1"/>
          </p:cNvSpPr>
          <p:nvPr>
            <p:ph type="dt" sz="half" idx="2"/>
          </p:nvPr>
        </p:nvSpPr>
        <p:spPr>
          <a:xfrm>
            <a:off x="652371" y="6332538"/>
            <a:ext cx="3006492" cy="365125"/>
          </a:xfrm>
          <a:prstGeom prst="rect">
            <a:avLst/>
          </a:prstGeom>
        </p:spPr>
        <p:txBody>
          <a:bodyPr vert="horz" lIns="91440" tIns="45720" rIns="91440" bIns="45720" rtlCol="0" anchor="ctr"/>
          <a:lstStyle>
            <a:lvl1pPr algn="l">
              <a:defRPr sz="900" b="1" spc="100" baseline="0">
                <a:solidFill>
                  <a:schemeClr val="tx1"/>
                </a:solidFill>
              </a:defRPr>
            </a:lvl1pPr>
          </a:lstStyle>
          <a:p>
            <a:fld id="{D341B595-366B-43E2-A22E-EA6A78C03F06}" type="datetimeFigureOut">
              <a:rPr lang="en-US" smtClean="0"/>
              <a:t>10/20/2023</a:t>
            </a:fld>
            <a:endParaRPr lang="en-US"/>
          </a:p>
        </p:txBody>
      </p:sp>
      <p:sp>
        <p:nvSpPr>
          <p:cNvPr id="5" name="Footer Placeholder 4">
            <a:extLst>
              <a:ext uri="{FF2B5EF4-FFF2-40B4-BE49-F238E27FC236}">
                <a16:creationId xmlns:a16="http://schemas.microsoft.com/office/drawing/2014/main" id="{F2534630-6C67-4A40-A499-CB025B2438CE}"/>
              </a:ext>
            </a:extLst>
          </p:cNvPr>
          <p:cNvSpPr>
            <a:spLocks noGrp="1"/>
          </p:cNvSpPr>
          <p:nvPr>
            <p:ph type="ftr" sz="quarter" idx="3"/>
          </p:nvPr>
        </p:nvSpPr>
        <p:spPr>
          <a:xfrm>
            <a:off x="8034169" y="6332538"/>
            <a:ext cx="3505459" cy="365125"/>
          </a:xfrm>
          <a:prstGeom prst="rect">
            <a:avLst/>
          </a:prstGeom>
        </p:spPr>
        <p:txBody>
          <a:bodyPr vert="horz" lIns="91440" tIns="45720" rIns="91440" bIns="45720" rtlCol="0" anchor="ctr"/>
          <a:lstStyle>
            <a:lvl1pPr algn="r">
              <a:defRPr sz="900" b="1"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E964E14B-0EE8-4015-809C-DD36B5459B82}"/>
              </a:ext>
            </a:extLst>
          </p:cNvPr>
          <p:cNvSpPr>
            <a:spLocks noGrp="1"/>
          </p:cNvSpPr>
          <p:nvPr>
            <p:ph type="sldNum" sz="quarter" idx="4"/>
          </p:nvPr>
        </p:nvSpPr>
        <p:spPr>
          <a:xfrm>
            <a:off x="11444747" y="6332538"/>
            <a:ext cx="539808" cy="365125"/>
          </a:xfrm>
          <a:prstGeom prst="rect">
            <a:avLst/>
          </a:prstGeom>
        </p:spPr>
        <p:txBody>
          <a:bodyPr vert="horz" lIns="91440" tIns="45720" rIns="91440" bIns="45720" rtlCol="0" anchor="ctr"/>
          <a:lstStyle>
            <a:lvl1pPr algn="r">
              <a:defRPr sz="900" b="1" spc="100" baseline="0">
                <a:solidFill>
                  <a:schemeClr val="tx1"/>
                </a:solidFill>
              </a:defRPr>
            </a:lvl1pPr>
          </a:lstStyle>
          <a:p>
            <a:fld id="{4BA915EE-10CB-4CF1-8569-6154455DA573}" type="slidenum">
              <a:rPr lang="en-US" smtClean="0"/>
              <a:t>‹N°›</a:t>
            </a:fld>
            <a:endParaRPr lang="en-US"/>
          </a:p>
        </p:txBody>
      </p:sp>
    </p:spTree>
    <p:extLst>
      <p:ext uri="{BB962C8B-B14F-4D97-AF65-F5344CB8AC3E}">
        <p14:creationId xmlns:p14="http://schemas.microsoft.com/office/powerpoint/2010/main" val="140815008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AC1B80-F8B2-4B95-B4B7-7917A33D24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otif d'aquarelle bleu abstrait sur arrière-plan blanc">
            <a:extLst>
              <a:ext uri="{FF2B5EF4-FFF2-40B4-BE49-F238E27FC236}">
                <a16:creationId xmlns:a16="http://schemas.microsoft.com/office/drawing/2014/main" id="{F8A16123-82A7-BAA9-51C7-B3DD0E3DF6A8}"/>
              </a:ext>
            </a:extLst>
          </p:cNvPr>
          <p:cNvPicPr>
            <a:picLocks noChangeAspect="1"/>
          </p:cNvPicPr>
          <p:nvPr/>
        </p:nvPicPr>
        <p:blipFill rotWithShape="1">
          <a:blip r:embed="rId2"/>
          <a:srcRect t="25672" b="12114"/>
          <a:stretch/>
        </p:blipFill>
        <p:spPr>
          <a:xfrm>
            <a:off x="21" y="0"/>
            <a:ext cx="12191979" cy="3429000"/>
          </a:xfrm>
          <a:prstGeom prst="rect">
            <a:avLst/>
          </a:prstGeom>
        </p:spPr>
      </p:pic>
      <p:sp>
        <p:nvSpPr>
          <p:cNvPr id="2" name="Titre 1">
            <a:extLst>
              <a:ext uri="{FF2B5EF4-FFF2-40B4-BE49-F238E27FC236}">
                <a16:creationId xmlns:a16="http://schemas.microsoft.com/office/drawing/2014/main" id="{08FE4350-74B4-8CD2-7FF9-09CF97E49ADD}"/>
              </a:ext>
            </a:extLst>
          </p:cNvPr>
          <p:cNvSpPr>
            <a:spLocks noGrp="1"/>
          </p:cNvSpPr>
          <p:nvPr>
            <p:ph type="ctrTitle"/>
          </p:nvPr>
        </p:nvSpPr>
        <p:spPr>
          <a:xfrm>
            <a:off x="647701" y="647701"/>
            <a:ext cx="4833620" cy="3233419"/>
          </a:xfrm>
        </p:spPr>
        <p:txBody>
          <a:bodyPr anchor="t">
            <a:normAutofit/>
          </a:bodyPr>
          <a:lstStyle/>
          <a:p>
            <a:r>
              <a:rPr lang="fr-FR" b="1" dirty="0"/>
              <a:t>Tests manuels vs tests automatiques</a:t>
            </a:r>
            <a:br>
              <a:rPr lang="fr-FR" b="1" dirty="0"/>
            </a:br>
            <a:endParaRPr lang="fr-FR" dirty="0"/>
          </a:p>
        </p:txBody>
      </p:sp>
      <p:sp>
        <p:nvSpPr>
          <p:cNvPr id="3" name="Sous-titre 2">
            <a:extLst>
              <a:ext uri="{FF2B5EF4-FFF2-40B4-BE49-F238E27FC236}">
                <a16:creationId xmlns:a16="http://schemas.microsoft.com/office/drawing/2014/main" id="{30390133-7D5C-6433-BCC1-6899C698F6EB}"/>
              </a:ext>
            </a:extLst>
          </p:cNvPr>
          <p:cNvSpPr>
            <a:spLocks noGrp="1"/>
          </p:cNvSpPr>
          <p:nvPr>
            <p:ph type="subTitle" idx="1"/>
          </p:nvPr>
        </p:nvSpPr>
        <p:spPr>
          <a:xfrm>
            <a:off x="647701" y="3733014"/>
            <a:ext cx="9524999" cy="2477285"/>
          </a:xfrm>
        </p:spPr>
        <p:txBody>
          <a:bodyPr anchor="ctr">
            <a:normAutofit/>
          </a:bodyPr>
          <a:lstStyle/>
          <a:p>
            <a:r>
              <a:rPr lang="fr-FR" sz="1600" b="1" dirty="0">
                <a:solidFill>
                  <a:schemeClr val="dk1"/>
                </a:solidFill>
              </a:rPr>
              <a:t>1- Test manuel Vs test auto</a:t>
            </a:r>
          </a:p>
          <a:p>
            <a:r>
              <a:rPr lang="fr-FR" sz="1600" b="1" dirty="0">
                <a:solidFill>
                  <a:schemeClr val="dk1"/>
                </a:solidFill>
              </a:rPr>
              <a:t>2- Les situations qui favorisent la mise en place du test auto</a:t>
            </a:r>
          </a:p>
          <a:p>
            <a:r>
              <a:rPr lang="fr-FR" sz="1600" b="1" dirty="0">
                <a:solidFill>
                  <a:schemeClr val="dk1"/>
                </a:solidFill>
              </a:rPr>
              <a:t>3- Les types et les outils des tests répondus sur le marché</a:t>
            </a:r>
          </a:p>
          <a:p>
            <a:r>
              <a:rPr lang="fr-FR" sz="1600" b="1" dirty="0">
                <a:solidFill>
                  <a:schemeClr val="dk1"/>
                </a:solidFill>
              </a:rPr>
              <a:t>4- Conclusion</a:t>
            </a:r>
          </a:p>
        </p:txBody>
      </p:sp>
    </p:spTree>
    <p:extLst>
      <p:ext uri="{BB962C8B-B14F-4D97-AF65-F5344CB8AC3E}">
        <p14:creationId xmlns:p14="http://schemas.microsoft.com/office/powerpoint/2010/main" val="3590332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A23F5C-422F-6AF9-68F7-F23A1B62DE13}"/>
              </a:ext>
            </a:extLst>
          </p:cNvPr>
          <p:cNvSpPr>
            <a:spLocks noGrp="1"/>
          </p:cNvSpPr>
          <p:nvPr>
            <p:ph type="title"/>
          </p:nvPr>
        </p:nvSpPr>
        <p:spPr>
          <a:xfrm>
            <a:off x="652371" y="647701"/>
            <a:ext cx="10625229" cy="521224"/>
          </a:xfrm>
        </p:spPr>
        <p:txBody>
          <a:bodyPr>
            <a:normAutofit fontScale="90000"/>
          </a:bodyPr>
          <a:lstStyle/>
          <a:p>
            <a:pPr algn="ctr"/>
            <a:r>
              <a:rPr lang="fr-FR" dirty="0"/>
              <a:t>TEST manuel vs test auto</a:t>
            </a:r>
          </a:p>
        </p:txBody>
      </p:sp>
      <p:graphicFrame>
        <p:nvGraphicFramePr>
          <p:cNvPr id="7" name="Espace réservé du contenu 6">
            <a:extLst>
              <a:ext uri="{FF2B5EF4-FFF2-40B4-BE49-F238E27FC236}">
                <a16:creationId xmlns:a16="http://schemas.microsoft.com/office/drawing/2014/main" id="{5CDF70BC-565C-FA65-BB01-2EABC6BC00CD}"/>
              </a:ext>
            </a:extLst>
          </p:cNvPr>
          <p:cNvGraphicFramePr>
            <a:graphicFrameLocks noGrp="1"/>
          </p:cNvGraphicFramePr>
          <p:nvPr>
            <p:ph idx="1"/>
            <p:extLst>
              <p:ext uri="{D42A27DB-BD31-4B8C-83A1-F6EECF244321}">
                <p14:modId xmlns:p14="http://schemas.microsoft.com/office/powerpoint/2010/main" val="2503650664"/>
              </p:ext>
            </p:extLst>
          </p:nvPr>
        </p:nvGraphicFramePr>
        <p:xfrm>
          <a:off x="785813" y="1640264"/>
          <a:ext cx="10620374" cy="2194560"/>
        </p:xfrm>
        <a:graphic>
          <a:graphicData uri="http://schemas.openxmlformats.org/drawingml/2006/table">
            <a:tbl>
              <a:tblPr firstRow="1" bandRow="1">
                <a:tableStyleId>{7DF18680-E054-41AD-8BC1-D1AEF772440D}</a:tableStyleId>
              </a:tblPr>
              <a:tblGrid>
                <a:gridCol w="5310187">
                  <a:extLst>
                    <a:ext uri="{9D8B030D-6E8A-4147-A177-3AD203B41FA5}">
                      <a16:colId xmlns:a16="http://schemas.microsoft.com/office/drawing/2014/main" val="3879155517"/>
                    </a:ext>
                  </a:extLst>
                </a:gridCol>
                <a:gridCol w="5310187">
                  <a:extLst>
                    <a:ext uri="{9D8B030D-6E8A-4147-A177-3AD203B41FA5}">
                      <a16:colId xmlns:a16="http://schemas.microsoft.com/office/drawing/2014/main" val="1035770425"/>
                    </a:ext>
                  </a:extLst>
                </a:gridCol>
              </a:tblGrid>
              <a:tr h="337846">
                <a:tc>
                  <a:txBody>
                    <a:bodyPr/>
                    <a:lstStyle/>
                    <a:p>
                      <a:r>
                        <a:rPr lang="fr-FR" b="1" dirty="0">
                          <a:solidFill>
                            <a:schemeClr val="tx1"/>
                          </a:solidFill>
                        </a:rPr>
                        <a:t>Test manuel </a:t>
                      </a:r>
                    </a:p>
                  </a:txBody>
                  <a:tcPr/>
                </a:tc>
                <a:tc>
                  <a:txBody>
                    <a:bodyPr/>
                    <a:lstStyle/>
                    <a:p>
                      <a:r>
                        <a:rPr lang="fr-FR" b="1" dirty="0">
                          <a:solidFill>
                            <a:schemeClr val="tx1"/>
                          </a:solidFill>
                        </a:rPr>
                        <a:t>Test automatique</a:t>
                      </a:r>
                    </a:p>
                  </a:txBody>
                  <a:tcPr/>
                </a:tc>
                <a:extLst>
                  <a:ext uri="{0D108BD9-81ED-4DB2-BD59-A6C34878D82A}">
                    <a16:rowId xmlns:a16="http://schemas.microsoft.com/office/drawing/2014/main" val="3916748893"/>
                  </a:ext>
                </a:extLst>
              </a:tr>
              <a:tr h="342539">
                <a:tc>
                  <a:txBody>
                    <a:bodyPr/>
                    <a:lstStyle/>
                    <a:p>
                      <a:r>
                        <a:rPr lang="fr-FR" b="1" dirty="0"/>
                        <a:t>Exécution par un testeur humain</a:t>
                      </a:r>
                      <a:endParaRPr lang="fr-FR" dirty="0"/>
                    </a:p>
                  </a:txBody>
                  <a:tcPr/>
                </a:tc>
                <a:tc>
                  <a:txBody>
                    <a:bodyPr/>
                    <a:lstStyle/>
                    <a:p>
                      <a:r>
                        <a:rPr lang="fr-FR" b="1" dirty="0"/>
                        <a:t>Exécution automatisée</a:t>
                      </a:r>
                      <a:endParaRPr lang="fr-FR" dirty="0"/>
                    </a:p>
                  </a:txBody>
                  <a:tcPr/>
                </a:tc>
                <a:extLst>
                  <a:ext uri="{0D108BD9-81ED-4DB2-BD59-A6C34878D82A}">
                    <a16:rowId xmlns:a16="http://schemas.microsoft.com/office/drawing/2014/main" val="476794157"/>
                  </a:ext>
                </a:extLst>
              </a:tr>
              <a:tr h="342539">
                <a:tc>
                  <a:txBody>
                    <a:bodyPr/>
                    <a:lstStyle/>
                    <a:p>
                      <a:r>
                        <a:rPr lang="fr-FR" b="1" dirty="0"/>
                        <a:t>Flexibilité </a:t>
                      </a:r>
                      <a:endParaRPr lang="fr-FR" dirty="0"/>
                    </a:p>
                  </a:txBody>
                  <a:tcPr/>
                </a:tc>
                <a:tc>
                  <a:txBody>
                    <a:bodyPr/>
                    <a:lstStyle/>
                    <a:p>
                      <a:r>
                        <a:rPr lang="fr-FR" b="1" dirty="0"/>
                        <a:t>Rapidité</a:t>
                      </a:r>
                      <a:endParaRPr lang="fr-FR" dirty="0"/>
                    </a:p>
                  </a:txBody>
                  <a:tcPr/>
                </a:tc>
                <a:extLst>
                  <a:ext uri="{0D108BD9-81ED-4DB2-BD59-A6C34878D82A}">
                    <a16:rowId xmlns:a16="http://schemas.microsoft.com/office/drawing/2014/main" val="2924807476"/>
                  </a:ext>
                </a:extLst>
              </a:tr>
              <a:tr h="342539">
                <a:tc>
                  <a:txBody>
                    <a:bodyPr/>
                    <a:lstStyle/>
                    <a:p>
                      <a:r>
                        <a:rPr lang="fr-FR" b="1" dirty="0"/>
                        <a:t>Coût initial moins élevé </a:t>
                      </a:r>
                      <a:endParaRPr lang="fr-FR" dirty="0"/>
                    </a:p>
                  </a:txBody>
                  <a:tcPr/>
                </a:tc>
                <a:tc>
                  <a:txBody>
                    <a:bodyPr/>
                    <a:lstStyle/>
                    <a:p>
                      <a:r>
                        <a:rPr lang="fr-FR" b="1" dirty="0"/>
                        <a:t>Coût à long terme </a:t>
                      </a:r>
                      <a:endParaRPr lang="fr-FR" dirty="0"/>
                    </a:p>
                  </a:txBody>
                  <a:tcPr/>
                </a:tc>
                <a:extLst>
                  <a:ext uri="{0D108BD9-81ED-4DB2-BD59-A6C34878D82A}">
                    <a16:rowId xmlns:a16="http://schemas.microsoft.com/office/drawing/2014/main" val="3544230549"/>
                  </a:ext>
                </a:extLst>
              </a:tr>
              <a:tr h="342539">
                <a:tc>
                  <a:txBody>
                    <a:bodyPr/>
                    <a:lstStyle/>
                    <a:p>
                      <a:r>
                        <a:rPr lang="fr-FR" b="1" dirty="0"/>
                        <a:t>Tests d'exploration</a:t>
                      </a:r>
                      <a:endParaRPr lang="fr-FR" dirty="0"/>
                    </a:p>
                  </a:txBody>
                  <a:tcPr/>
                </a:tc>
                <a:tc>
                  <a:txBody>
                    <a:bodyPr/>
                    <a:lstStyle/>
                    <a:p>
                      <a:r>
                        <a:rPr lang="fr-FR" b="1" dirty="0"/>
                        <a:t>Test de régression </a:t>
                      </a:r>
                      <a:endParaRPr lang="fr-FR" dirty="0"/>
                    </a:p>
                  </a:txBody>
                  <a:tcPr/>
                </a:tc>
                <a:extLst>
                  <a:ext uri="{0D108BD9-81ED-4DB2-BD59-A6C34878D82A}">
                    <a16:rowId xmlns:a16="http://schemas.microsoft.com/office/drawing/2014/main" val="1527857735"/>
                  </a:ext>
                </a:extLst>
              </a:tr>
              <a:tr h="342539">
                <a:tc>
                  <a:txBody>
                    <a:bodyPr/>
                    <a:lstStyle/>
                    <a:p>
                      <a:r>
                        <a:rPr lang="fr-FR" b="1" dirty="0"/>
                        <a:t>Convivialité </a:t>
                      </a:r>
                      <a:endParaRPr lang="fr-FR" dirty="0"/>
                    </a:p>
                  </a:txBody>
                  <a:tcPr/>
                </a:tc>
                <a:tc>
                  <a:txBody>
                    <a:bodyPr/>
                    <a:lstStyle/>
                    <a:p>
                      <a:r>
                        <a:rPr lang="fr-FR" b="1" dirty="0"/>
                        <a:t>Peu de convivialité </a:t>
                      </a:r>
                      <a:endParaRPr lang="fr-FR" dirty="0"/>
                    </a:p>
                  </a:txBody>
                  <a:tcPr/>
                </a:tc>
                <a:extLst>
                  <a:ext uri="{0D108BD9-81ED-4DB2-BD59-A6C34878D82A}">
                    <a16:rowId xmlns:a16="http://schemas.microsoft.com/office/drawing/2014/main" val="4093817454"/>
                  </a:ext>
                </a:extLst>
              </a:tr>
            </a:tbl>
          </a:graphicData>
        </a:graphic>
      </p:graphicFrame>
      <p:pic>
        <p:nvPicPr>
          <p:cNvPr id="9" name="Image 8" descr="Une image contenant texte, Animation, capture d’écran, Dessin animé&#10;&#10;Description générée automatiquement">
            <a:extLst>
              <a:ext uri="{FF2B5EF4-FFF2-40B4-BE49-F238E27FC236}">
                <a16:creationId xmlns:a16="http://schemas.microsoft.com/office/drawing/2014/main" id="{F284AF7D-F228-2306-6F47-7F6CA16596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371" y="4044100"/>
            <a:ext cx="10958604" cy="2347175"/>
          </a:xfrm>
          <a:prstGeom prst="rect">
            <a:avLst/>
          </a:prstGeom>
        </p:spPr>
      </p:pic>
    </p:spTree>
    <p:extLst>
      <p:ext uri="{BB962C8B-B14F-4D97-AF65-F5344CB8AC3E}">
        <p14:creationId xmlns:p14="http://schemas.microsoft.com/office/powerpoint/2010/main" val="3805263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665197-81AE-B84E-65E1-4005B64AD410}"/>
              </a:ext>
            </a:extLst>
          </p:cNvPr>
          <p:cNvSpPr>
            <a:spLocks noGrp="1"/>
          </p:cNvSpPr>
          <p:nvPr>
            <p:ph type="title"/>
          </p:nvPr>
        </p:nvSpPr>
        <p:spPr/>
        <p:txBody>
          <a:bodyPr>
            <a:normAutofit fontScale="90000"/>
          </a:bodyPr>
          <a:lstStyle/>
          <a:p>
            <a:r>
              <a:rPr lang="fr-FR" dirty="0"/>
              <a:t>Les situations qui favorisent la mise en place du test auto</a:t>
            </a:r>
          </a:p>
        </p:txBody>
      </p:sp>
      <p:sp>
        <p:nvSpPr>
          <p:cNvPr id="3" name="Espace réservé du contenu 2">
            <a:extLst>
              <a:ext uri="{FF2B5EF4-FFF2-40B4-BE49-F238E27FC236}">
                <a16:creationId xmlns:a16="http://schemas.microsoft.com/office/drawing/2014/main" id="{6599DBD5-8CEC-D9B0-9D30-6D565679E877}"/>
              </a:ext>
            </a:extLst>
          </p:cNvPr>
          <p:cNvSpPr>
            <a:spLocks noGrp="1"/>
          </p:cNvSpPr>
          <p:nvPr>
            <p:ph idx="1"/>
          </p:nvPr>
        </p:nvSpPr>
        <p:spPr/>
        <p:txBody>
          <a:bodyPr>
            <a:normAutofit lnSpcReduction="10000"/>
          </a:bodyPr>
          <a:lstStyle/>
          <a:p>
            <a:pPr marL="0" indent="0">
              <a:buNone/>
            </a:pPr>
            <a:r>
              <a:rPr lang="fr-FR" sz="2400" b="1" dirty="0"/>
              <a:t>les tests automatisés sont particulièrement utiles lorsque:</a:t>
            </a:r>
          </a:p>
          <a:p>
            <a:r>
              <a:rPr lang="fr-FR" b="1" dirty="0"/>
              <a:t>Tests de régression fréquents </a:t>
            </a:r>
          </a:p>
          <a:p>
            <a:r>
              <a:rPr lang="fr-FR" b="1" dirty="0"/>
              <a:t>Applications à grande échelle</a:t>
            </a:r>
          </a:p>
          <a:p>
            <a:r>
              <a:rPr lang="fr-FR" b="1" dirty="0"/>
              <a:t>Environnements variés </a:t>
            </a:r>
          </a:p>
          <a:p>
            <a:r>
              <a:rPr lang="fr-FR" b="1" dirty="0"/>
              <a:t>Tests de performance et de charge</a:t>
            </a:r>
          </a:p>
          <a:p>
            <a:r>
              <a:rPr lang="fr-FR" b="1" dirty="0"/>
              <a:t>Validation de données massives </a:t>
            </a:r>
          </a:p>
          <a:p>
            <a:r>
              <a:rPr lang="fr-FR" b="1" dirty="0"/>
              <a:t>Validation de sécurité </a:t>
            </a:r>
          </a:p>
          <a:p>
            <a:r>
              <a:rPr lang="fr-FR" b="1" dirty="0"/>
              <a:t>Tests de chargement continu</a:t>
            </a:r>
            <a:endParaRPr lang="fr-FR" dirty="0"/>
          </a:p>
          <a:p>
            <a:endParaRPr lang="fr-FR" dirty="0"/>
          </a:p>
        </p:txBody>
      </p:sp>
      <p:pic>
        <p:nvPicPr>
          <p:cNvPr id="5" name="Image 4" descr="Une image contenant Graphique, logo, graphisme, clipart&#10;&#10;Description générée automatiquement">
            <a:extLst>
              <a:ext uri="{FF2B5EF4-FFF2-40B4-BE49-F238E27FC236}">
                <a16:creationId xmlns:a16="http://schemas.microsoft.com/office/drawing/2014/main" id="{075B5055-31AD-7590-30DE-8866315C24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6100" y="2676525"/>
            <a:ext cx="3714750" cy="3714750"/>
          </a:xfrm>
          <a:prstGeom prst="rect">
            <a:avLst/>
          </a:prstGeom>
        </p:spPr>
      </p:pic>
    </p:spTree>
    <p:extLst>
      <p:ext uri="{BB962C8B-B14F-4D97-AF65-F5344CB8AC3E}">
        <p14:creationId xmlns:p14="http://schemas.microsoft.com/office/powerpoint/2010/main" val="4051242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2AE543-8F54-A123-2E7F-CDEED9D41F4A}"/>
              </a:ext>
            </a:extLst>
          </p:cNvPr>
          <p:cNvSpPr>
            <a:spLocks noGrp="1"/>
          </p:cNvSpPr>
          <p:nvPr>
            <p:ph type="title"/>
          </p:nvPr>
        </p:nvSpPr>
        <p:spPr/>
        <p:txBody>
          <a:bodyPr>
            <a:normAutofit fontScale="90000"/>
          </a:bodyPr>
          <a:lstStyle/>
          <a:p>
            <a:r>
              <a:rPr lang="fr-FR" dirty="0"/>
              <a:t>Les types et les outils des tests répondus sur le marché </a:t>
            </a:r>
          </a:p>
        </p:txBody>
      </p:sp>
      <p:graphicFrame>
        <p:nvGraphicFramePr>
          <p:cNvPr id="4" name="Espace réservé du contenu 3">
            <a:extLst>
              <a:ext uri="{FF2B5EF4-FFF2-40B4-BE49-F238E27FC236}">
                <a16:creationId xmlns:a16="http://schemas.microsoft.com/office/drawing/2014/main" id="{25D74E68-419B-8A87-248A-D4ACCD2B217E}"/>
              </a:ext>
            </a:extLst>
          </p:cNvPr>
          <p:cNvGraphicFramePr>
            <a:graphicFrameLocks noGrp="1"/>
          </p:cNvGraphicFramePr>
          <p:nvPr>
            <p:ph idx="1"/>
            <p:extLst>
              <p:ext uri="{D42A27DB-BD31-4B8C-83A1-F6EECF244321}">
                <p14:modId xmlns:p14="http://schemas.microsoft.com/office/powerpoint/2010/main" val="1912868162"/>
              </p:ext>
            </p:extLst>
          </p:nvPr>
        </p:nvGraphicFramePr>
        <p:xfrm>
          <a:off x="801278" y="2099761"/>
          <a:ext cx="10726077" cy="3962400"/>
        </p:xfrm>
        <a:graphic>
          <a:graphicData uri="http://schemas.openxmlformats.org/drawingml/2006/table">
            <a:tbl>
              <a:tblPr firstRow="1" bandRow="1">
                <a:tableStyleId>{00A15C55-8517-42AA-B614-E9B94910E393}</a:tableStyleId>
              </a:tblPr>
              <a:tblGrid>
                <a:gridCol w="1596910">
                  <a:extLst>
                    <a:ext uri="{9D8B030D-6E8A-4147-A177-3AD203B41FA5}">
                      <a16:colId xmlns:a16="http://schemas.microsoft.com/office/drawing/2014/main" val="3304728498"/>
                    </a:ext>
                  </a:extLst>
                </a:gridCol>
                <a:gridCol w="1485655">
                  <a:extLst>
                    <a:ext uri="{9D8B030D-6E8A-4147-A177-3AD203B41FA5}">
                      <a16:colId xmlns:a16="http://schemas.microsoft.com/office/drawing/2014/main" val="469785474"/>
                    </a:ext>
                  </a:extLst>
                </a:gridCol>
                <a:gridCol w="1319753">
                  <a:extLst>
                    <a:ext uri="{9D8B030D-6E8A-4147-A177-3AD203B41FA5}">
                      <a16:colId xmlns:a16="http://schemas.microsoft.com/office/drawing/2014/main" val="2688910503"/>
                    </a:ext>
                  </a:extLst>
                </a:gridCol>
                <a:gridCol w="1395167">
                  <a:extLst>
                    <a:ext uri="{9D8B030D-6E8A-4147-A177-3AD203B41FA5}">
                      <a16:colId xmlns:a16="http://schemas.microsoft.com/office/drawing/2014/main" val="311836620"/>
                    </a:ext>
                  </a:extLst>
                </a:gridCol>
                <a:gridCol w="1611983">
                  <a:extLst>
                    <a:ext uri="{9D8B030D-6E8A-4147-A177-3AD203B41FA5}">
                      <a16:colId xmlns:a16="http://schemas.microsoft.com/office/drawing/2014/main" val="3141564753"/>
                    </a:ext>
                  </a:extLst>
                </a:gridCol>
                <a:gridCol w="1121790">
                  <a:extLst>
                    <a:ext uri="{9D8B030D-6E8A-4147-A177-3AD203B41FA5}">
                      <a16:colId xmlns:a16="http://schemas.microsoft.com/office/drawing/2014/main" val="2459564466"/>
                    </a:ext>
                  </a:extLst>
                </a:gridCol>
                <a:gridCol w="1168924">
                  <a:extLst>
                    <a:ext uri="{9D8B030D-6E8A-4147-A177-3AD203B41FA5}">
                      <a16:colId xmlns:a16="http://schemas.microsoft.com/office/drawing/2014/main" val="3986148393"/>
                    </a:ext>
                  </a:extLst>
                </a:gridCol>
                <a:gridCol w="1025895">
                  <a:extLst>
                    <a:ext uri="{9D8B030D-6E8A-4147-A177-3AD203B41FA5}">
                      <a16:colId xmlns:a16="http://schemas.microsoft.com/office/drawing/2014/main" val="2328124065"/>
                    </a:ext>
                  </a:extLst>
                </a:gridCol>
              </a:tblGrid>
              <a:tr h="5697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Outils de test Unitaire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Outils de test d’intégration</a:t>
                      </a:r>
                      <a:endParaRPr lang="fr-FR" dirty="0"/>
                    </a:p>
                    <a:p>
                      <a:endParaRPr lang="fr-F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b="1" dirty="0"/>
                        <a:t>Outils de test fonctionnel</a:t>
                      </a: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Outils de test de régression</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Outils de test de Performance</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Outils de  test de sécurité</a:t>
                      </a:r>
                    </a:p>
                    <a:p>
                      <a:endParaRPr lang="fr-FR" dirty="0"/>
                    </a:p>
                  </a:txBody>
                  <a:tcPr/>
                </a:tc>
                <a:tc>
                  <a:txBody>
                    <a:bodyPr/>
                    <a:lstStyle/>
                    <a:p>
                      <a:r>
                        <a:rPr lang="fr-FR" dirty="0"/>
                        <a:t>Outils de  test monté en charge</a:t>
                      </a:r>
                    </a:p>
                  </a:txBody>
                  <a:tcPr/>
                </a:tc>
                <a:tc>
                  <a:txBody>
                    <a:bodyPr/>
                    <a:lstStyle/>
                    <a:p>
                      <a:r>
                        <a:rPr lang="fr-FR" dirty="0"/>
                        <a:t>Outils de test de boite blanche</a:t>
                      </a:r>
                    </a:p>
                  </a:txBody>
                  <a:tcPr/>
                </a:tc>
                <a:extLst>
                  <a:ext uri="{0D108BD9-81ED-4DB2-BD59-A6C34878D82A}">
                    <a16:rowId xmlns:a16="http://schemas.microsoft.com/office/drawing/2014/main" val="2640802268"/>
                  </a:ext>
                </a:extLst>
              </a:tr>
              <a:tr h="1469757">
                <a:tc>
                  <a:txBody>
                    <a:bodyPr/>
                    <a:lstStyle/>
                    <a:p>
                      <a:pPr algn="ctr"/>
                      <a:r>
                        <a:rPr lang="fr-FR" sz="1600" b="1" dirty="0">
                          <a:latin typeface="+mn-lt"/>
                        </a:rPr>
                        <a:t>JUnit (pour Java), </a:t>
                      </a:r>
                      <a:r>
                        <a:rPr lang="fr-FR" sz="1600" b="1" dirty="0" err="1">
                          <a:latin typeface="+mn-lt"/>
                        </a:rPr>
                        <a:t>NUnit</a:t>
                      </a:r>
                      <a:r>
                        <a:rPr lang="fr-FR" sz="1600" b="1" dirty="0">
                          <a:latin typeface="+mn-lt"/>
                        </a:rPr>
                        <a:t> (pour .NET), </a:t>
                      </a:r>
                      <a:r>
                        <a:rPr lang="fr-FR" sz="1600" b="1" dirty="0" err="1">
                          <a:latin typeface="+mn-lt"/>
                        </a:rPr>
                        <a:t>pytest</a:t>
                      </a:r>
                      <a:r>
                        <a:rPr lang="fr-FR" sz="1600" b="1" dirty="0">
                          <a:latin typeface="+mn-lt"/>
                        </a:rPr>
                        <a:t> (pour Python)</a:t>
                      </a:r>
                    </a:p>
                  </a:txBody>
                  <a:tcPr/>
                </a:tc>
                <a:tc>
                  <a:txBody>
                    <a:bodyPr/>
                    <a:lstStyle/>
                    <a:p>
                      <a:pPr marL="0" algn="ctr" defTabSz="914400" rtl="0" eaLnBrk="1" latinLnBrk="0" hangingPunct="1"/>
                      <a:r>
                        <a:rPr lang="fr-FR" sz="1600" b="1" kern="1200" dirty="0" err="1">
                          <a:solidFill>
                            <a:schemeClr val="dk1"/>
                          </a:solidFill>
                          <a:latin typeface="+mn-lt"/>
                          <a:ea typeface="+mn-ea"/>
                          <a:cs typeface="+mn-cs"/>
                        </a:rPr>
                        <a:t>Selenium</a:t>
                      </a:r>
                      <a:r>
                        <a:rPr lang="fr-FR" sz="1600" b="1" kern="1200" dirty="0">
                          <a:solidFill>
                            <a:schemeClr val="dk1"/>
                          </a:solidFill>
                          <a:latin typeface="+mn-lt"/>
                          <a:ea typeface="+mn-ea"/>
                          <a:cs typeface="+mn-cs"/>
                        </a:rPr>
                        <a:t> (pour les tests d'interface utilisateur web), Postman (pour les tests d'API), </a:t>
                      </a:r>
                      <a:r>
                        <a:rPr lang="fr-FR" sz="1600" b="1" kern="1200" dirty="0" err="1">
                          <a:solidFill>
                            <a:schemeClr val="dk1"/>
                          </a:solidFill>
                          <a:latin typeface="+mn-lt"/>
                          <a:ea typeface="+mn-ea"/>
                          <a:cs typeface="+mn-cs"/>
                        </a:rPr>
                        <a:t>Appium</a:t>
                      </a:r>
                      <a:r>
                        <a:rPr lang="fr-FR" sz="1600" b="1" kern="1200" dirty="0">
                          <a:solidFill>
                            <a:schemeClr val="dk1"/>
                          </a:solidFill>
                          <a:latin typeface="+mn-lt"/>
                          <a:ea typeface="+mn-ea"/>
                          <a:cs typeface="+mn-cs"/>
                        </a:rPr>
                        <a:t> (pour les tests mobiles).</a:t>
                      </a:r>
                    </a:p>
                  </a:txBody>
                  <a:tcPr/>
                </a:tc>
                <a:tc>
                  <a:txBody>
                    <a:bodyPr/>
                    <a:lstStyle/>
                    <a:p>
                      <a:r>
                        <a:rPr lang="fr-FR" sz="1600" b="1" kern="1200" dirty="0" err="1">
                          <a:solidFill>
                            <a:schemeClr val="dk1"/>
                          </a:solidFill>
                          <a:latin typeface="+mn-lt"/>
                          <a:ea typeface="+mn-ea"/>
                          <a:cs typeface="+mn-cs"/>
                        </a:rPr>
                        <a:t>Cucumber</a:t>
                      </a:r>
                      <a:r>
                        <a:rPr lang="fr-FR" sz="1600" b="1" kern="1200" dirty="0">
                          <a:solidFill>
                            <a:schemeClr val="dk1"/>
                          </a:solidFill>
                          <a:latin typeface="+mn-lt"/>
                          <a:ea typeface="+mn-ea"/>
                          <a:cs typeface="+mn-cs"/>
                        </a:rPr>
                        <a:t>, Robot Framework, </a:t>
                      </a:r>
                      <a:r>
                        <a:rPr lang="fr-FR" sz="1600" b="1" kern="1200" dirty="0" err="1">
                          <a:solidFill>
                            <a:schemeClr val="dk1"/>
                          </a:solidFill>
                          <a:latin typeface="+mn-lt"/>
                          <a:ea typeface="+mn-ea"/>
                          <a:cs typeface="+mn-cs"/>
                        </a:rPr>
                        <a:t>TestCafe</a:t>
                      </a:r>
                      <a:r>
                        <a:rPr lang="fr-FR" dirty="0"/>
                        <a:t>.</a:t>
                      </a:r>
                    </a:p>
                  </a:txBody>
                  <a:tcPr/>
                </a:tc>
                <a:tc>
                  <a:txBody>
                    <a:bodyPr/>
                    <a:lstStyle/>
                    <a:p>
                      <a:r>
                        <a:rPr lang="fr-FR" sz="1600" b="1" kern="1200" dirty="0" err="1">
                          <a:solidFill>
                            <a:schemeClr val="dk1"/>
                          </a:solidFill>
                          <a:latin typeface="+mn-lt"/>
                          <a:ea typeface="+mn-ea"/>
                          <a:cs typeface="+mn-cs"/>
                        </a:rPr>
                        <a:t>Selenium</a:t>
                      </a:r>
                      <a:r>
                        <a:rPr lang="fr-FR" sz="1600" b="1" kern="1200" dirty="0">
                          <a:solidFill>
                            <a:schemeClr val="dk1"/>
                          </a:solidFill>
                          <a:latin typeface="+mn-lt"/>
                          <a:ea typeface="+mn-ea"/>
                          <a:cs typeface="+mn-cs"/>
                        </a:rPr>
                        <a:t>, </a:t>
                      </a:r>
                      <a:r>
                        <a:rPr lang="fr-FR" sz="1600" b="1" kern="1200" dirty="0" err="1">
                          <a:solidFill>
                            <a:schemeClr val="dk1"/>
                          </a:solidFill>
                          <a:latin typeface="+mn-lt"/>
                          <a:ea typeface="+mn-ea"/>
                          <a:cs typeface="+mn-cs"/>
                        </a:rPr>
                        <a:t>TestNG</a:t>
                      </a:r>
                      <a:r>
                        <a:rPr lang="fr-FR" sz="1600" b="1" kern="1200" dirty="0">
                          <a:solidFill>
                            <a:schemeClr val="dk1"/>
                          </a:solidFill>
                          <a:latin typeface="+mn-lt"/>
                          <a:ea typeface="+mn-ea"/>
                          <a:cs typeface="+mn-cs"/>
                        </a:rPr>
                        <a:t>, JUnit</a:t>
                      </a:r>
                    </a:p>
                  </a:txBody>
                  <a:tcPr/>
                </a:tc>
                <a:tc>
                  <a:txBody>
                    <a:bodyPr/>
                    <a:lstStyle/>
                    <a:p>
                      <a:r>
                        <a:rPr lang="fr-FR" sz="1600" b="1" kern="1200" dirty="0">
                          <a:solidFill>
                            <a:schemeClr val="dk1"/>
                          </a:solidFill>
                          <a:latin typeface="+mn-lt"/>
                          <a:ea typeface="+mn-ea"/>
                          <a:cs typeface="+mn-cs"/>
                        </a:rPr>
                        <a:t>Apache </a:t>
                      </a:r>
                      <a:r>
                        <a:rPr lang="fr-FR" sz="1600" b="1" kern="1200" dirty="0" err="1">
                          <a:solidFill>
                            <a:schemeClr val="dk1"/>
                          </a:solidFill>
                          <a:latin typeface="+mn-lt"/>
                          <a:ea typeface="+mn-ea"/>
                          <a:cs typeface="+mn-cs"/>
                        </a:rPr>
                        <a:t>JMeter</a:t>
                      </a:r>
                      <a:r>
                        <a:rPr lang="fr-FR" sz="1600" b="1" kern="1200" dirty="0">
                          <a:solidFill>
                            <a:schemeClr val="dk1"/>
                          </a:solidFill>
                          <a:latin typeface="+mn-lt"/>
                          <a:ea typeface="+mn-ea"/>
                          <a:cs typeface="+mn-cs"/>
                        </a:rPr>
                        <a:t>, </a:t>
                      </a:r>
                      <a:r>
                        <a:rPr lang="fr-FR" sz="1600" b="1" kern="1200" dirty="0" err="1">
                          <a:solidFill>
                            <a:schemeClr val="dk1"/>
                          </a:solidFill>
                          <a:latin typeface="+mn-lt"/>
                          <a:ea typeface="+mn-ea"/>
                          <a:cs typeface="+mn-cs"/>
                        </a:rPr>
                        <a:t>LoadRunner</a:t>
                      </a:r>
                      <a:r>
                        <a:rPr lang="fr-FR" sz="1600" b="1" kern="1200" dirty="0">
                          <a:solidFill>
                            <a:schemeClr val="dk1"/>
                          </a:solidFill>
                          <a:latin typeface="+mn-lt"/>
                          <a:ea typeface="+mn-ea"/>
                          <a:cs typeface="+mn-cs"/>
                        </a:rPr>
                        <a:t>, </a:t>
                      </a:r>
                      <a:r>
                        <a:rPr lang="fr-FR" sz="1600" b="1" kern="1200" dirty="0" err="1">
                          <a:solidFill>
                            <a:schemeClr val="dk1"/>
                          </a:solidFill>
                          <a:latin typeface="+mn-lt"/>
                          <a:ea typeface="+mn-ea"/>
                          <a:cs typeface="+mn-cs"/>
                        </a:rPr>
                        <a:t>Gatling</a:t>
                      </a:r>
                      <a:endParaRPr lang="fr-FR" sz="1600" b="1" kern="1200" dirty="0">
                        <a:solidFill>
                          <a:schemeClr val="dk1"/>
                        </a:solidFill>
                        <a:latin typeface="+mn-lt"/>
                        <a:ea typeface="+mn-ea"/>
                        <a:cs typeface="+mn-cs"/>
                      </a:endParaRPr>
                    </a:p>
                  </a:txBody>
                  <a:tcPr/>
                </a:tc>
                <a:tc>
                  <a:txBody>
                    <a:bodyPr/>
                    <a:lstStyle/>
                    <a:p>
                      <a:r>
                        <a:rPr lang="fr-FR" sz="1600" b="1" kern="1200" dirty="0">
                          <a:solidFill>
                            <a:schemeClr val="dk1"/>
                          </a:solidFill>
                          <a:latin typeface="+mn-lt"/>
                          <a:ea typeface="+mn-ea"/>
                          <a:cs typeface="+mn-cs"/>
                        </a:rPr>
                        <a:t>OWASP ZAP, </a:t>
                      </a:r>
                      <a:r>
                        <a:rPr lang="fr-FR" sz="1600" b="1" kern="1200" dirty="0" err="1">
                          <a:solidFill>
                            <a:schemeClr val="dk1"/>
                          </a:solidFill>
                          <a:latin typeface="+mn-lt"/>
                          <a:ea typeface="+mn-ea"/>
                          <a:cs typeface="+mn-cs"/>
                        </a:rPr>
                        <a:t>Burp</a:t>
                      </a:r>
                      <a:r>
                        <a:rPr lang="fr-FR" sz="1600" b="1" kern="1200" dirty="0">
                          <a:solidFill>
                            <a:schemeClr val="dk1"/>
                          </a:solidFill>
                          <a:latin typeface="+mn-lt"/>
                          <a:ea typeface="+mn-ea"/>
                          <a:cs typeface="+mn-cs"/>
                        </a:rPr>
                        <a:t> Suite, Nessus</a:t>
                      </a:r>
                    </a:p>
                  </a:txBody>
                  <a:tcPr/>
                </a:tc>
                <a:tc>
                  <a:txBody>
                    <a:bodyPr/>
                    <a:lstStyle/>
                    <a:p>
                      <a:r>
                        <a:rPr lang="fr-FR" sz="1600" b="1" kern="1200" dirty="0">
                          <a:solidFill>
                            <a:schemeClr val="dk1"/>
                          </a:solidFill>
                          <a:latin typeface="+mn-lt"/>
                          <a:ea typeface="+mn-ea"/>
                          <a:cs typeface="+mn-cs"/>
                        </a:rPr>
                        <a:t>Apache </a:t>
                      </a:r>
                      <a:r>
                        <a:rPr lang="fr-FR" sz="1600" b="1" kern="1200" dirty="0" err="1">
                          <a:solidFill>
                            <a:schemeClr val="dk1"/>
                          </a:solidFill>
                          <a:latin typeface="+mn-lt"/>
                          <a:ea typeface="+mn-ea"/>
                          <a:cs typeface="+mn-cs"/>
                        </a:rPr>
                        <a:t>JMeter</a:t>
                      </a:r>
                      <a:r>
                        <a:rPr lang="fr-FR" sz="1600" b="1" kern="1200" dirty="0">
                          <a:solidFill>
                            <a:schemeClr val="dk1"/>
                          </a:solidFill>
                          <a:latin typeface="+mn-lt"/>
                          <a:ea typeface="+mn-ea"/>
                          <a:cs typeface="+mn-cs"/>
                        </a:rPr>
                        <a:t>, </a:t>
                      </a:r>
                      <a:r>
                        <a:rPr lang="fr-FR" sz="1600" b="1" kern="1200" dirty="0" err="1">
                          <a:solidFill>
                            <a:schemeClr val="dk1"/>
                          </a:solidFill>
                          <a:latin typeface="+mn-lt"/>
                          <a:ea typeface="+mn-ea"/>
                          <a:cs typeface="+mn-cs"/>
                        </a:rPr>
                        <a:t>Locust</a:t>
                      </a:r>
                      <a:r>
                        <a:rPr lang="fr-FR" sz="1600" b="1" kern="1200" dirty="0">
                          <a:solidFill>
                            <a:schemeClr val="dk1"/>
                          </a:solidFill>
                          <a:latin typeface="+mn-lt"/>
                          <a:ea typeface="+mn-ea"/>
                          <a:cs typeface="+mn-cs"/>
                        </a:rPr>
                        <a:t>, </a:t>
                      </a:r>
                      <a:r>
                        <a:rPr lang="fr-FR" sz="1600" b="1" kern="1200" dirty="0" err="1">
                          <a:solidFill>
                            <a:schemeClr val="dk1"/>
                          </a:solidFill>
                          <a:latin typeface="+mn-lt"/>
                          <a:ea typeface="+mn-ea"/>
                          <a:cs typeface="+mn-cs"/>
                        </a:rPr>
                        <a:t>Gatling</a:t>
                      </a:r>
                      <a:endParaRPr lang="fr-FR" sz="1600" b="1" kern="1200" dirty="0">
                        <a:solidFill>
                          <a:schemeClr val="dk1"/>
                        </a:solidFill>
                        <a:latin typeface="+mn-lt"/>
                        <a:ea typeface="+mn-ea"/>
                        <a:cs typeface="+mn-cs"/>
                      </a:endParaRPr>
                    </a:p>
                  </a:txBody>
                  <a:tcPr/>
                </a:tc>
                <a:tc>
                  <a:txBody>
                    <a:bodyPr/>
                    <a:lstStyle/>
                    <a:p>
                      <a:r>
                        <a:rPr lang="fr-FR" sz="1600" b="1" kern="1200" dirty="0" err="1">
                          <a:solidFill>
                            <a:schemeClr val="dk1"/>
                          </a:solidFill>
                          <a:latin typeface="+mn-lt"/>
                          <a:ea typeface="+mn-ea"/>
                          <a:cs typeface="+mn-cs"/>
                        </a:rPr>
                        <a:t>SonarQube</a:t>
                      </a:r>
                      <a:r>
                        <a:rPr lang="fr-FR" sz="1600" b="1" kern="1200" dirty="0">
                          <a:solidFill>
                            <a:schemeClr val="dk1"/>
                          </a:solidFill>
                          <a:latin typeface="+mn-lt"/>
                          <a:ea typeface="+mn-ea"/>
                          <a:cs typeface="+mn-cs"/>
                        </a:rPr>
                        <a:t>, </a:t>
                      </a:r>
                      <a:r>
                        <a:rPr lang="fr-FR" sz="1600" b="1" kern="1200" dirty="0" err="1">
                          <a:solidFill>
                            <a:schemeClr val="dk1"/>
                          </a:solidFill>
                          <a:latin typeface="+mn-lt"/>
                          <a:ea typeface="+mn-ea"/>
                          <a:cs typeface="+mn-cs"/>
                        </a:rPr>
                        <a:t>Checkmarx</a:t>
                      </a:r>
                      <a:r>
                        <a:rPr lang="fr-FR" sz="1600" b="1" kern="1200" dirty="0">
                          <a:solidFill>
                            <a:schemeClr val="dk1"/>
                          </a:solidFill>
                          <a:latin typeface="+mn-lt"/>
                          <a:ea typeface="+mn-ea"/>
                          <a:cs typeface="+mn-cs"/>
                        </a:rPr>
                        <a:t>, </a:t>
                      </a:r>
                      <a:r>
                        <a:rPr lang="fr-FR" sz="1600" b="1" kern="1200" dirty="0" err="1">
                          <a:solidFill>
                            <a:schemeClr val="dk1"/>
                          </a:solidFill>
                          <a:latin typeface="+mn-lt"/>
                          <a:ea typeface="+mn-ea"/>
                          <a:cs typeface="+mn-cs"/>
                        </a:rPr>
                        <a:t>Veracode</a:t>
                      </a:r>
                      <a:endParaRPr lang="fr-FR" sz="1600" b="1" kern="1200" dirty="0">
                        <a:solidFill>
                          <a:schemeClr val="dk1"/>
                        </a:solidFill>
                        <a:latin typeface="+mn-lt"/>
                        <a:ea typeface="+mn-ea"/>
                        <a:cs typeface="+mn-cs"/>
                      </a:endParaRPr>
                    </a:p>
                  </a:txBody>
                  <a:tcPr/>
                </a:tc>
                <a:extLst>
                  <a:ext uri="{0D108BD9-81ED-4DB2-BD59-A6C34878D82A}">
                    <a16:rowId xmlns:a16="http://schemas.microsoft.com/office/drawing/2014/main" val="1258320871"/>
                  </a:ext>
                </a:extLst>
              </a:tr>
            </a:tbl>
          </a:graphicData>
        </a:graphic>
      </p:graphicFrame>
    </p:spTree>
    <p:extLst>
      <p:ext uri="{BB962C8B-B14F-4D97-AF65-F5344CB8AC3E}">
        <p14:creationId xmlns:p14="http://schemas.microsoft.com/office/powerpoint/2010/main" val="1849666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F01F12-D32E-2F0E-AA41-02CC41DBE12B}"/>
              </a:ext>
            </a:extLst>
          </p:cNvPr>
          <p:cNvSpPr>
            <a:spLocks noGrp="1"/>
          </p:cNvSpPr>
          <p:nvPr>
            <p:ph type="title"/>
          </p:nvPr>
        </p:nvSpPr>
        <p:spPr/>
        <p:txBody>
          <a:bodyPr/>
          <a:lstStyle/>
          <a:p>
            <a:pPr algn="ctr"/>
            <a:r>
              <a:rPr lang="fr-FR" dirty="0"/>
              <a:t>conclusion</a:t>
            </a:r>
          </a:p>
        </p:txBody>
      </p:sp>
      <p:sp>
        <p:nvSpPr>
          <p:cNvPr id="3" name="Espace réservé du contenu 2">
            <a:extLst>
              <a:ext uri="{FF2B5EF4-FFF2-40B4-BE49-F238E27FC236}">
                <a16:creationId xmlns:a16="http://schemas.microsoft.com/office/drawing/2014/main" id="{FD56E12D-7BB5-1F5C-C54B-06BD13A8364E}"/>
              </a:ext>
            </a:extLst>
          </p:cNvPr>
          <p:cNvSpPr>
            <a:spLocks noGrp="1"/>
          </p:cNvSpPr>
          <p:nvPr>
            <p:ph idx="1"/>
          </p:nvPr>
        </p:nvSpPr>
        <p:spPr/>
        <p:txBody>
          <a:bodyPr/>
          <a:lstStyle/>
          <a:p>
            <a:pPr algn="ctr"/>
            <a:r>
              <a:rPr lang="fr-FR" b="1" dirty="0"/>
              <a:t>Ces types de tests peuvent être complémentaires, et les choix dépendent des besoins spécifiques du projet. De nombreux outils offrent également une grande flexibilité pour couvrir plusieurs types de tests, ce qui permet de créer une suite de tests automatisés complète pour garantir la qualité du logiciel</a:t>
            </a:r>
          </a:p>
          <a:p>
            <a:pPr algn="ctr"/>
            <a:endParaRPr lang="fr-FR" b="1" dirty="0"/>
          </a:p>
        </p:txBody>
      </p:sp>
    </p:spTree>
    <p:extLst>
      <p:ext uri="{BB962C8B-B14F-4D97-AF65-F5344CB8AC3E}">
        <p14:creationId xmlns:p14="http://schemas.microsoft.com/office/powerpoint/2010/main" val="1741359588"/>
      </p:ext>
    </p:extLst>
  </p:cSld>
  <p:clrMapOvr>
    <a:masterClrMapping/>
  </p:clrMapOvr>
</p:sld>
</file>

<file path=ppt/theme/theme1.xml><?xml version="1.0" encoding="utf-8"?>
<a:theme xmlns:a="http://schemas.openxmlformats.org/drawingml/2006/main" name="CitationVTI">
  <a:themeElements>
    <a:clrScheme name="AnalogousFromDarkSeedLeftStep">
      <a:dk1>
        <a:srgbClr val="000000"/>
      </a:dk1>
      <a:lt1>
        <a:srgbClr val="FFFFFF"/>
      </a:lt1>
      <a:dk2>
        <a:srgbClr val="1B2830"/>
      </a:dk2>
      <a:lt2>
        <a:srgbClr val="F1F3F0"/>
      </a:lt2>
      <a:accent1>
        <a:srgbClr val="A629E7"/>
      </a:accent1>
      <a:accent2>
        <a:srgbClr val="592FD9"/>
      </a:accent2>
      <a:accent3>
        <a:srgbClr val="294AE7"/>
      </a:accent3>
      <a:accent4>
        <a:srgbClr val="1787D5"/>
      </a:accent4>
      <a:accent5>
        <a:srgbClr val="22BFBE"/>
      </a:accent5>
      <a:accent6>
        <a:srgbClr val="16C67B"/>
      </a:accent6>
      <a:hlink>
        <a:srgbClr val="3897A9"/>
      </a:hlink>
      <a:folHlink>
        <a:srgbClr val="7F7F7F"/>
      </a:folHlink>
    </a:clrScheme>
    <a:fontScheme name="Grandview">
      <a:majorFont>
        <a:latin typeface="Grandview"/>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ationVTI" id="{4899D957-8B31-4AB5-A19D-CB0353FFB667}" vid="{430294D6-2412-4BD3-B567-F0976EA49313}"/>
    </a:ext>
  </a:extLst>
</a:theme>
</file>

<file path=docProps/app.xml><?xml version="1.0" encoding="utf-8"?>
<Properties xmlns="http://schemas.openxmlformats.org/officeDocument/2006/extended-properties" xmlns:vt="http://schemas.openxmlformats.org/officeDocument/2006/docPropsVTypes">
  <TotalTime>117</TotalTime>
  <Words>295</Words>
  <Application>Microsoft Office PowerPoint</Application>
  <PresentationFormat>Grand écran</PresentationFormat>
  <Paragraphs>46</Paragraphs>
  <Slides>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vt:i4>
      </vt:variant>
    </vt:vector>
  </HeadingPairs>
  <TitlesOfParts>
    <vt:vector size="9" baseType="lpstr">
      <vt:lpstr>Arial</vt:lpstr>
      <vt:lpstr>Grandview</vt:lpstr>
      <vt:lpstr>Grandview Display</vt:lpstr>
      <vt:lpstr>CitationVTI</vt:lpstr>
      <vt:lpstr>Tests manuels vs tests automatiques </vt:lpstr>
      <vt:lpstr>TEST manuel vs test auto</vt:lpstr>
      <vt:lpstr>Les situations qui favorisent la mise en place du test auto</vt:lpstr>
      <vt:lpstr>Les types et les outils des tests répondus sur le marché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Tests manuels vs tests automatiques </dc:title>
  <dc:creator>Dorsaf Othmen</dc:creator>
  <cp:lastModifiedBy>Dorsaf Othmen</cp:lastModifiedBy>
  <cp:revision>3</cp:revision>
  <dcterms:created xsi:type="dcterms:W3CDTF">2023-10-20T08:19:56Z</dcterms:created>
  <dcterms:modified xsi:type="dcterms:W3CDTF">2023-10-20T10:17:37Z</dcterms:modified>
</cp:coreProperties>
</file>