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8" r:id="rId4"/>
    <p:sldId id="258" r:id="rId5"/>
    <p:sldId id="260" r:id="rId6"/>
    <p:sldId id="277" r:id="rId7"/>
    <p:sldId id="281" r:id="rId8"/>
    <p:sldId id="261" r:id="rId9"/>
    <p:sldId id="285" r:id="rId10"/>
    <p:sldId id="279" r:id="rId11"/>
    <p:sldId id="284" r:id="rId12"/>
    <p:sldId id="288" r:id="rId13"/>
    <p:sldId id="286" r:id="rId14"/>
    <p:sldId id="271" r:id="rId15"/>
    <p:sldId id="289" r:id="rId16"/>
    <p:sldId id="290" r:id="rId17"/>
    <p:sldId id="291" r:id="rId18"/>
    <p:sldId id="292" r:id="rId19"/>
    <p:sldId id="265" r:id="rId20"/>
    <p:sldId id="274" r:id="rId21"/>
    <p:sldId id="266" r:id="rId22"/>
  </p:sldIdLst>
  <p:sldSz cx="18288000" cy="10287000"/>
  <p:notesSz cx="6858000" cy="9144000"/>
  <p:embeddedFontLs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Open Sans Bold" panose="020B0806030504020204" charset="0"/>
      <p:regular r:id="rId32"/>
    </p:embeddedFont>
    <p:embeddedFont>
      <p:font typeface="Open Sans Light" panose="020B0306030504020204" pitchFamily="34" charset="0"/>
      <p:regular r:id="rId33"/>
      <p:italic r:id="rId34"/>
    </p:embeddedFont>
    <p:embeddedFont>
      <p:font typeface="Open Sans Ultra-Bold" panose="020B0600000101010101" charset="0"/>
      <p:regular r:id="rId35"/>
    </p:embeddedFont>
    <p:embeddedFont>
      <p:font typeface="맑은 고딕" panose="020B0503020000020004" pitchFamily="50" charset="-127"/>
      <p:regular r:id="rId36"/>
      <p:bold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9272B-BBAF-4CC7-831A-48C69862232F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AAB60-DF4F-4E7A-9E27-A31409160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203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0"/>
            <a:r>
              <a:rPr lang="en-US" altLang="ko-KR" i="0" dirty="0">
                <a:solidFill>
                  <a:srgbClr val="000000"/>
                </a:solidFill>
                <a:effectLst/>
                <a:latin typeface="Open Sans Light"/>
              </a:rPr>
              <a:t>https://www.dailyimpact.co.kr/news/articleView.html?idxno=109338</a:t>
            </a:r>
          </a:p>
          <a:p>
            <a:pPr algn="l" latinLnBrk="0"/>
            <a:endParaRPr lang="en-US" altLang="ko-KR" i="0" dirty="0">
              <a:solidFill>
                <a:srgbClr val="000000"/>
              </a:solidFill>
              <a:effectLst/>
              <a:latin typeface="Open Sans Light"/>
            </a:endParaRPr>
          </a:p>
          <a:p>
            <a:pPr algn="l" latinLnBrk="0"/>
            <a:r>
              <a:rPr lang="ko-KR" altLang="en-US" i="0" dirty="0">
                <a:solidFill>
                  <a:srgbClr val="000000"/>
                </a:solidFill>
                <a:effectLst/>
                <a:latin typeface="Open Sans Light"/>
              </a:rPr>
              <a:t>하위권 카드사의 고충은 여기서 끝이 아니다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Open Sans Light"/>
              </a:rPr>
              <a:t>.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Open Sans Light"/>
              </a:rPr>
              <a:t>지난해 고금리 여파로 연체의 늪에 빠지는 고객이 많아지면서 카드사 건전성이 전체적으로 악화됐고 상위권 카드사들은 그간 쌓아온 충당금을 적절히 사용하며 위기를 돌파했다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Open Sans Light"/>
              </a:rPr>
              <a:t>. </a:t>
            </a:r>
          </a:p>
          <a:p>
            <a:pPr algn="l" latinLnBrk="0"/>
            <a:r>
              <a:rPr lang="ko-KR" altLang="en-US" i="0" dirty="0">
                <a:solidFill>
                  <a:srgbClr val="000000"/>
                </a:solidFill>
                <a:effectLst/>
                <a:latin typeface="Open Sans Light"/>
              </a:rPr>
              <a:t>반면 자본력이 떨어지는 하위권 카드사들은 </a:t>
            </a:r>
            <a:r>
              <a:rPr lang="ko-KR" altLang="en-US" i="0" dirty="0" err="1">
                <a:solidFill>
                  <a:srgbClr val="000000"/>
                </a:solidFill>
                <a:effectLst/>
                <a:latin typeface="Open Sans Light"/>
              </a:rPr>
              <a:t>연체율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Open Sans Light"/>
              </a:rPr>
              <a:t> 증가에 따른 건전성 위기를 방어하지 못했다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Open Sans Light"/>
              </a:rPr>
              <a:t>.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Open Sans Light"/>
              </a:rPr>
              <a:t>결국 순수 자본을 계속 깎아먹으며 그렇지 않아도 좋지 않은 실적에 더욱 악영향을 끼쳤다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AB60-DF4F-4E7A-9E27-A314091606B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698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6972300"/>
            <a:ext cx="12801600" cy="0"/>
          </a:xfrm>
          <a:prstGeom prst="line">
            <a:avLst/>
          </a:prstGeom>
          <a:ln w="19050" cap="flat">
            <a:solidFill>
              <a:srgbClr val="4B658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6002000" y="9410700"/>
            <a:ext cx="1467941" cy="3345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ko-KR" altLang="en-US" sz="2000" spc="126" dirty="0">
                <a:solidFill>
                  <a:srgbClr val="4B6587"/>
                </a:solidFill>
                <a:latin typeface="+mn-ea"/>
              </a:rPr>
              <a:t>송진석</a:t>
            </a:r>
            <a:endParaRPr lang="en-US" sz="2000" spc="126" dirty="0">
              <a:solidFill>
                <a:srgbClr val="4B6587"/>
              </a:solidFill>
              <a:latin typeface="+mn-ea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912439" y="9056455"/>
            <a:ext cx="2557502" cy="335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126" dirty="0">
                <a:solidFill>
                  <a:srgbClr val="4B6587"/>
                </a:solidFill>
                <a:latin typeface="+mn-ea"/>
              </a:rPr>
              <a:t>2024.03.11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79852" y="4762500"/>
            <a:ext cx="12602747" cy="21073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575"/>
              </a:lnSpc>
              <a:spcBef>
                <a:spcPct val="0"/>
              </a:spcBef>
            </a:pPr>
            <a:r>
              <a:rPr lang="ko-KR" altLang="en-US" sz="6125" dirty="0">
                <a:solidFill>
                  <a:srgbClr val="4B6587"/>
                </a:solidFill>
                <a:latin typeface="+mj-ea"/>
                <a:ea typeface="+mj-ea"/>
              </a:rPr>
              <a:t>신용카드 승인 예측 데이터를 통한 신용카드 발급여부 판단</a:t>
            </a:r>
            <a:endParaRPr lang="en-US" sz="6125" dirty="0">
              <a:solidFill>
                <a:srgbClr val="4B6587"/>
              </a:solidFill>
              <a:latin typeface="+mj-ea"/>
              <a:ea typeface="+mj-ea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3FD549A-C2EA-6CC4-DB8C-D2159D432E7B}"/>
              </a:ext>
            </a:extLst>
          </p:cNvPr>
          <p:cNvSpPr txBox="1"/>
          <p:nvPr/>
        </p:nvSpPr>
        <p:spPr>
          <a:xfrm>
            <a:off x="582128" y="718057"/>
            <a:ext cx="2923072" cy="3272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altLang="ko-KR" sz="2000" spc="126" dirty="0">
                <a:solidFill>
                  <a:srgbClr val="4B6587"/>
                </a:solidFill>
                <a:latin typeface="+mn-ea"/>
              </a:rPr>
              <a:t>K - </a:t>
            </a:r>
            <a:r>
              <a:rPr lang="ko-KR" altLang="en-US" sz="2000" spc="126" dirty="0" err="1">
                <a:solidFill>
                  <a:srgbClr val="4B6587"/>
                </a:solidFill>
                <a:latin typeface="+mn-ea"/>
              </a:rPr>
              <a:t>디지털트레이닝</a:t>
            </a:r>
            <a:endParaRPr lang="en-US" sz="2000" spc="126" dirty="0">
              <a:solidFill>
                <a:srgbClr val="4B6587"/>
              </a:solidFill>
              <a:latin typeface="+mn-ea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12DE8425-AA03-EEF0-53C0-CE1036F87B42}"/>
              </a:ext>
            </a:extLst>
          </p:cNvPr>
          <p:cNvSpPr txBox="1"/>
          <p:nvPr/>
        </p:nvSpPr>
        <p:spPr>
          <a:xfrm>
            <a:off x="3476767" y="718057"/>
            <a:ext cx="5875538" cy="6867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altLang="ko-KR" sz="2000" spc="126" dirty="0">
                <a:solidFill>
                  <a:srgbClr val="4B6587"/>
                </a:solidFill>
                <a:latin typeface="+mn-ea"/>
              </a:rPr>
              <a:t>Mini project 1 – Machine Learning</a:t>
            </a:r>
          </a:p>
          <a:p>
            <a:pPr algn="r">
              <a:lnSpc>
                <a:spcPts val="2800"/>
              </a:lnSpc>
              <a:spcBef>
                <a:spcPct val="0"/>
              </a:spcBef>
            </a:pPr>
            <a:endParaRPr lang="en-US" sz="2000" spc="126" dirty="0">
              <a:solidFill>
                <a:srgbClr val="4B6587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03229" y="2027543"/>
            <a:ext cx="3835084" cy="589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en-US" sz="3500" u="none" strike="noStrike" dirty="0">
                <a:solidFill>
                  <a:srgbClr val="4B6587"/>
                </a:solidFill>
                <a:ea typeface="Open Sans Bold"/>
              </a:rPr>
              <a:t>N</a:t>
            </a:r>
            <a:r>
              <a:rPr lang="en-US" sz="3500" dirty="0">
                <a:solidFill>
                  <a:srgbClr val="4B6587"/>
                </a:solidFill>
                <a:ea typeface="Open Sans Bold"/>
              </a:rPr>
              <a:t>umeric </a:t>
            </a:r>
            <a:r>
              <a:rPr lang="en-US" altLang="ko-KR" sz="3500" dirty="0">
                <a:solidFill>
                  <a:srgbClr val="4B6587"/>
                </a:solidFill>
                <a:ea typeface="Open Sans Bold"/>
              </a:rPr>
              <a:t>features</a:t>
            </a:r>
            <a:endParaRPr lang="en-US" sz="3500" u="none" strike="noStrike" dirty="0">
              <a:solidFill>
                <a:srgbClr val="4B6587"/>
              </a:solidFill>
              <a:ea typeface="Open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18059" y="514350"/>
            <a:ext cx="64513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4B6587"/>
                </a:solidFill>
                <a:latin typeface="Open Sans Ultra-Bold"/>
              </a:rPr>
              <a:t>03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63192" y="514350"/>
            <a:ext cx="497228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 err="1">
                <a:solidFill>
                  <a:srgbClr val="4B6587"/>
                </a:solidFill>
                <a:ea typeface="Open Sans"/>
              </a:rPr>
              <a:t>전처리</a:t>
            </a:r>
            <a:r>
              <a:rPr lang="ko-KR" altLang="en-US" sz="3000" dirty="0">
                <a:solidFill>
                  <a:srgbClr val="4B6587"/>
                </a:solidFill>
                <a:ea typeface="Open Sans"/>
              </a:rPr>
              <a:t> </a:t>
            </a:r>
            <a:r>
              <a:rPr lang="en-US" altLang="ko-KR" sz="3000" dirty="0">
                <a:solidFill>
                  <a:srgbClr val="4B6587"/>
                </a:solidFill>
                <a:ea typeface="Open Sans"/>
              </a:rPr>
              <a:t>- preprocessing</a:t>
            </a:r>
            <a:endParaRPr lang="en-US" sz="3000" dirty="0">
              <a:solidFill>
                <a:srgbClr val="4B6587"/>
              </a:solidFill>
              <a:ea typeface="Open Sans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791305" y="2903842"/>
            <a:ext cx="5914295" cy="29857"/>
          </a:xfrm>
          <a:prstGeom prst="line">
            <a:avLst/>
          </a:prstGeom>
          <a:ln w="9525" cap="flat">
            <a:solidFill>
              <a:srgbClr val="4B6587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BF7B03B-46E8-7689-13F3-6AB2DDFE5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52450"/>
            <a:ext cx="9128608" cy="9128608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B9202421-9FF4-85FA-EA97-0A5B5929C374}"/>
              </a:ext>
            </a:extLst>
          </p:cNvPr>
          <p:cNvGrpSpPr/>
          <p:nvPr/>
        </p:nvGrpSpPr>
        <p:grpSpPr>
          <a:xfrm>
            <a:off x="567045" y="3560205"/>
            <a:ext cx="6289755" cy="1735696"/>
            <a:chOff x="1238932" y="3560204"/>
            <a:chExt cx="7486271" cy="3166591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3" name="Group 5">
              <a:extLst>
                <a:ext uri="{FF2B5EF4-FFF2-40B4-BE49-F238E27FC236}">
                  <a16:creationId xmlns:a16="http://schemas.microsoft.com/office/drawing/2014/main" id="{556CE76A-0031-8B80-CE94-D44AD789EFF7}"/>
                </a:ext>
              </a:extLst>
            </p:cNvPr>
            <p:cNvGrpSpPr/>
            <p:nvPr/>
          </p:nvGrpSpPr>
          <p:grpSpPr>
            <a:xfrm>
              <a:off x="1238932" y="3560204"/>
              <a:ext cx="7486271" cy="3166591"/>
              <a:chOff x="0" y="0"/>
              <a:chExt cx="1971693" cy="833999"/>
            </a:xfrm>
            <a:grpFill/>
          </p:grpSpPr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id="{EEC51D5D-2E8F-A5A2-DCB0-82666CC115B5}"/>
                  </a:ext>
                </a:extLst>
              </p:cNvPr>
              <p:cNvSpPr/>
              <p:nvPr/>
            </p:nvSpPr>
            <p:spPr>
              <a:xfrm>
                <a:off x="0" y="0"/>
                <a:ext cx="1971693" cy="833999"/>
              </a:xfrm>
              <a:custGeom>
                <a:avLst/>
                <a:gdLst/>
                <a:ahLst/>
                <a:cxnLst/>
                <a:rect l="l" t="t" r="r" b="b"/>
                <a:pathLst>
                  <a:path w="1971693" h="833999">
                    <a:moveTo>
                      <a:pt x="0" y="0"/>
                    </a:moveTo>
                    <a:lnTo>
                      <a:pt x="1971693" y="0"/>
                    </a:lnTo>
                    <a:lnTo>
                      <a:pt x="1971693" y="833999"/>
                    </a:lnTo>
                    <a:lnTo>
                      <a:pt x="0" y="833999"/>
                    </a:lnTo>
                    <a:close/>
                  </a:path>
                </a:pathLst>
              </a:custGeom>
              <a:grpFill/>
              <a:ln w="9525" cap="sq">
                <a:solidFill>
                  <a:srgbClr val="4B6587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15" name="TextBox 7">
                <a:extLst>
                  <a:ext uri="{FF2B5EF4-FFF2-40B4-BE49-F238E27FC236}">
                    <a16:creationId xmlns:a16="http://schemas.microsoft.com/office/drawing/2014/main" id="{C42360CD-40D1-8278-350D-F7051C51BEB1}"/>
                  </a:ext>
                </a:extLst>
              </p:cNvPr>
              <p:cNvSpPr txBox="1"/>
              <p:nvPr/>
            </p:nvSpPr>
            <p:spPr>
              <a:xfrm>
                <a:off x="0" y="-28575"/>
                <a:ext cx="1971693" cy="862574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endParaRPr/>
              </a:p>
            </p:txBody>
          </p:sp>
        </p:grpSp>
        <p:sp>
          <p:nvSpPr>
            <p:cNvPr id="17" name="TextBox 23">
              <a:extLst>
                <a:ext uri="{FF2B5EF4-FFF2-40B4-BE49-F238E27FC236}">
                  <a16:creationId xmlns:a16="http://schemas.microsoft.com/office/drawing/2014/main" id="{7F6C1E58-38F8-654F-CB9F-FDF6608B2BF9}"/>
                </a:ext>
              </a:extLst>
            </p:cNvPr>
            <p:cNvSpPr txBox="1"/>
            <p:nvPr/>
          </p:nvSpPr>
          <p:spPr>
            <a:xfrm>
              <a:off x="1566017" y="3815046"/>
              <a:ext cx="5397246" cy="587148"/>
            </a:xfrm>
            <a:prstGeom prst="rect">
              <a:avLst/>
            </a:prstGeom>
            <a:grpFill/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just">
                <a:lnSpc>
                  <a:spcPts val="4900"/>
                </a:lnSpc>
                <a:spcBef>
                  <a:spcPct val="0"/>
                </a:spcBef>
              </a:pPr>
              <a:r>
                <a:rPr lang="en-US" sz="3500" dirty="0">
                  <a:solidFill>
                    <a:srgbClr val="4B6587"/>
                  </a:solidFill>
                  <a:latin typeface="Open Sans Bold"/>
                  <a:ea typeface="Open Sans Bold"/>
                </a:rPr>
                <a:t>Job - </a:t>
              </a:r>
              <a:r>
                <a:rPr lang="ko-KR" altLang="en-US" sz="3500" dirty="0">
                  <a:solidFill>
                    <a:srgbClr val="4B6587"/>
                  </a:solidFill>
                  <a:latin typeface="+mn-ea"/>
                </a:rPr>
                <a:t>직종</a:t>
              </a:r>
              <a:endParaRPr lang="en-US" sz="3500" u="none" strike="noStrike" dirty="0">
                <a:solidFill>
                  <a:srgbClr val="4B6587"/>
                </a:solidFill>
                <a:latin typeface="+mn-ea"/>
              </a:endParaRPr>
            </a:p>
          </p:txBody>
        </p:sp>
        <p:sp>
          <p:nvSpPr>
            <p:cNvPr id="18" name="TextBox 27">
              <a:extLst>
                <a:ext uri="{FF2B5EF4-FFF2-40B4-BE49-F238E27FC236}">
                  <a16:creationId xmlns:a16="http://schemas.microsoft.com/office/drawing/2014/main" id="{3A603EA2-42C8-B1E7-5D85-BDDB82C4508E}"/>
                </a:ext>
              </a:extLst>
            </p:cNvPr>
            <p:cNvSpPr txBox="1"/>
            <p:nvPr/>
          </p:nvSpPr>
          <p:spPr>
            <a:xfrm>
              <a:off x="1922294" y="5237193"/>
              <a:ext cx="5582509" cy="1431021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marL="431801" lvl="1" indent="-215900">
                <a:lnSpc>
                  <a:spcPts val="3200"/>
                </a:lnSpc>
                <a:buFont typeface="Arial"/>
                <a:buChar char="•"/>
              </a:pPr>
              <a:r>
                <a:rPr lang="ko-KR" altLang="en-US" sz="2000" u="none" strike="noStrike" dirty="0" err="1">
                  <a:solidFill>
                    <a:srgbClr val="4B6587"/>
                  </a:solidFill>
                  <a:latin typeface="Open Sans Light"/>
                </a:rPr>
                <a:t>결측치</a:t>
              </a:r>
              <a:r>
                <a:rPr lang="ko-KR" altLang="en-US" sz="2000" u="none" strike="noStrike" dirty="0">
                  <a:solidFill>
                    <a:srgbClr val="4B6587"/>
                  </a:solidFill>
                  <a:latin typeface="Open Sans Light"/>
                </a:rPr>
                <a:t> </a:t>
              </a:r>
              <a:r>
                <a:rPr lang="en-US" altLang="ko-KR" sz="2000" u="none" strike="noStrike" dirty="0">
                  <a:solidFill>
                    <a:srgbClr val="4B6587"/>
                  </a:solidFill>
                  <a:latin typeface="Open Sans Light"/>
                </a:rPr>
                <a:t>– 11,323</a:t>
              </a:r>
              <a:r>
                <a:rPr lang="ko-KR" altLang="en-US" sz="2000" u="none" strike="noStrike" dirty="0">
                  <a:solidFill>
                    <a:srgbClr val="4B6587"/>
                  </a:solidFill>
                  <a:latin typeface="Open Sans Light"/>
                </a:rPr>
                <a:t>건</a:t>
              </a:r>
              <a:r>
                <a:rPr lang="en-US" altLang="ko-KR" sz="2000" u="none" strike="noStrike" dirty="0">
                  <a:solidFill>
                    <a:srgbClr val="4B6587"/>
                  </a:solidFill>
                  <a:latin typeface="Open Sans Light"/>
                </a:rPr>
                <a:t>(31.05%)</a:t>
              </a:r>
            </a:p>
            <a:p>
              <a:pPr marL="431801" lvl="1" indent="-215900">
                <a:lnSpc>
                  <a:spcPts val="3200"/>
                </a:lnSpc>
                <a:buFont typeface="Arial"/>
                <a:buChar char="•"/>
              </a:pPr>
              <a:r>
                <a:rPr lang="ko-KR" altLang="en-US" sz="2000" dirty="0" err="1">
                  <a:solidFill>
                    <a:srgbClr val="4B6587"/>
                  </a:solidFill>
                  <a:latin typeface="Open Sans Light"/>
                </a:rPr>
                <a:t>결측치</a:t>
              </a:r>
              <a:r>
                <a:rPr lang="ko-KR" altLang="en-US" sz="2000" dirty="0">
                  <a:solidFill>
                    <a:srgbClr val="4B6587"/>
                  </a:solidFill>
                  <a:latin typeface="Open Sans Light"/>
                </a:rPr>
                <a:t> 과다로 </a:t>
              </a:r>
              <a:r>
                <a:rPr lang="en-US" altLang="ko-KR" sz="2000" dirty="0">
                  <a:solidFill>
                    <a:srgbClr val="4B6587"/>
                  </a:solidFill>
                  <a:latin typeface="Open Sans Light"/>
                </a:rPr>
                <a:t>feature drop</a:t>
              </a:r>
              <a:endParaRPr lang="en-US" sz="2000" u="none" strike="noStrike" dirty="0">
                <a:solidFill>
                  <a:srgbClr val="4B6587"/>
                </a:solidFill>
                <a:latin typeface="Open Sans Light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7BF3816-8624-6776-E3CC-D77A908E3D5C}"/>
              </a:ext>
            </a:extLst>
          </p:cNvPr>
          <p:cNvGrpSpPr/>
          <p:nvPr/>
        </p:nvGrpSpPr>
        <p:grpSpPr>
          <a:xfrm>
            <a:off x="590929" y="6523761"/>
            <a:ext cx="6265871" cy="1735696"/>
            <a:chOff x="1238932" y="3560204"/>
            <a:chExt cx="7486271" cy="3166591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21" name="Group 5">
              <a:extLst>
                <a:ext uri="{FF2B5EF4-FFF2-40B4-BE49-F238E27FC236}">
                  <a16:creationId xmlns:a16="http://schemas.microsoft.com/office/drawing/2014/main" id="{12C34D48-E859-1654-8F9B-E9134461C68F}"/>
                </a:ext>
              </a:extLst>
            </p:cNvPr>
            <p:cNvGrpSpPr/>
            <p:nvPr/>
          </p:nvGrpSpPr>
          <p:grpSpPr>
            <a:xfrm>
              <a:off x="1238932" y="3560204"/>
              <a:ext cx="7486271" cy="3166591"/>
              <a:chOff x="0" y="0"/>
              <a:chExt cx="1971693" cy="833999"/>
            </a:xfrm>
            <a:grpFill/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9B63FF52-45C6-A4C1-D675-147DD0B04238}"/>
                  </a:ext>
                </a:extLst>
              </p:cNvPr>
              <p:cNvSpPr/>
              <p:nvPr/>
            </p:nvSpPr>
            <p:spPr>
              <a:xfrm>
                <a:off x="0" y="0"/>
                <a:ext cx="1971693" cy="833999"/>
              </a:xfrm>
              <a:custGeom>
                <a:avLst/>
                <a:gdLst/>
                <a:ahLst/>
                <a:cxnLst/>
                <a:rect l="l" t="t" r="r" b="b"/>
                <a:pathLst>
                  <a:path w="1971693" h="833999">
                    <a:moveTo>
                      <a:pt x="0" y="0"/>
                    </a:moveTo>
                    <a:lnTo>
                      <a:pt x="1971693" y="0"/>
                    </a:lnTo>
                    <a:lnTo>
                      <a:pt x="1971693" y="833999"/>
                    </a:lnTo>
                    <a:lnTo>
                      <a:pt x="0" y="833999"/>
                    </a:lnTo>
                    <a:close/>
                  </a:path>
                </a:pathLst>
              </a:custGeom>
              <a:grpFill/>
              <a:ln w="9525" cap="sq">
                <a:solidFill>
                  <a:srgbClr val="4B6587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B16C6ECB-A2A1-0410-4018-C2986BEA26F8}"/>
                  </a:ext>
                </a:extLst>
              </p:cNvPr>
              <p:cNvSpPr txBox="1"/>
              <p:nvPr/>
            </p:nvSpPr>
            <p:spPr>
              <a:xfrm>
                <a:off x="0" y="-28575"/>
                <a:ext cx="1971693" cy="862574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endParaRPr/>
              </a:p>
            </p:txBody>
          </p:sp>
        </p:grpSp>
        <p:sp>
          <p:nvSpPr>
            <p:cNvPr id="22" name="TextBox 23">
              <a:extLst>
                <a:ext uri="{FF2B5EF4-FFF2-40B4-BE49-F238E27FC236}">
                  <a16:creationId xmlns:a16="http://schemas.microsoft.com/office/drawing/2014/main" id="{5358C7DA-1B1B-6686-C1ED-E860ADFE0CDE}"/>
                </a:ext>
              </a:extLst>
            </p:cNvPr>
            <p:cNvSpPr txBox="1"/>
            <p:nvPr/>
          </p:nvSpPr>
          <p:spPr>
            <a:xfrm>
              <a:off x="1566017" y="3815046"/>
              <a:ext cx="5397246" cy="1044634"/>
            </a:xfrm>
            <a:prstGeom prst="rect">
              <a:avLst/>
            </a:prstGeom>
            <a:grpFill/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just">
                <a:lnSpc>
                  <a:spcPts val="4900"/>
                </a:lnSpc>
                <a:spcBef>
                  <a:spcPct val="0"/>
                </a:spcBef>
              </a:pPr>
              <a:r>
                <a:rPr lang="ko-KR" altLang="en-US" sz="3500" dirty="0">
                  <a:solidFill>
                    <a:srgbClr val="4B6587"/>
                  </a:solidFill>
                  <a:latin typeface="+mn-ea"/>
                </a:rPr>
                <a:t>나머지</a:t>
              </a:r>
              <a:endParaRPr lang="en-US" sz="3500" u="none" strike="noStrike" dirty="0">
                <a:solidFill>
                  <a:srgbClr val="4B6587"/>
                </a:solidFill>
                <a:latin typeface="+mn-ea"/>
              </a:endParaRPr>
            </a:p>
          </p:txBody>
        </p:sp>
        <p:sp>
          <p:nvSpPr>
            <p:cNvPr id="23" name="TextBox 27">
              <a:extLst>
                <a:ext uri="{FF2B5EF4-FFF2-40B4-BE49-F238E27FC236}">
                  <a16:creationId xmlns:a16="http://schemas.microsoft.com/office/drawing/2014/main" id="{CB2D7F3E-7112-2293-4F9F-8B873B0681FF}"/>
                </a:ext>
              </a:extLst>
            </p:cNvPr>
            <p:cNvSpPr txBox="1"/>
            <p:nvPr/>
          </p:nvSpPr>
          <p:spPr>
            <a:xfrm>
              <a:off x="1922294" y="5237193"/>
              <a:ext cx="5582509" cy="678369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marL="215901" lvl="1">
                <a:lnSpc>
                  <a:spcPts val="3200"/>
                </a:lnSpc>
              </a:pPr>
              <a:r>
                <a:rPr lang="en-US" altLang="ko-KR" sz="2000" dirty="0">
                  <a:solidFill>
                    <a:srgbClr val="4B6587"/>
                  </a:solidFill>
                  <a:latin typeface="+mn-ea"/>
                </a:rPr>
                <a:t>-&gt; One-hot Encoding</a:t>
              </a:r>
              <a:endParaRPr lang="en-US" sz="2000" u="none" strike="noStrike" dirty="0">
                <a:solidFill>
                  <a:srgbClr val="4B6587"/>
                </a:solidFill>
                <a:latin typeface="Open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394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24626" y="1972149"/>
            <a:ext cx="3911284" cy="589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en-US" sz="3500" dirty="0">
                <a:solidFill>
                  <a:srgbClr val="4B6587"/>
                </a:solidFill>
                <a:ea typeface="Open Sans Bold"/>
              </a:rPr>
              <a:t>Binominal</a:t>
            </a:r>
            <a:r>
              <a:rPr lang="ko-KR" altLang="en-US" sz="3500" dirty="0">
                <a:solidFill>
                  <a:srgbClr val="4B6587"/>
                </a:solidFill>
                <a:ea typeface="Open Sans Bold"/>
              </a:rPr>
              <a:t> </a:t>
            </a:r>
            <a:r>
              <a:rPr lang="en-US" altLang="ko-KR" sz="3500" dirty="0">
                <a:solidFill>
                  <a:srgbClr val="4B6587"/>
                </a:solidFill>
                <a:ea typeface="Open Sans Bold"/>
              </a:rPr>
              <a:t>features</a:t>
            </a:r>
            <a:endParaRPr lang="en-US" sz="3500" u="none" strike="noStrike" dirty="0">
              <a:solidFill>
                <a:srgbClr val="4B6587"/>
              </a:solidFill>
              <a:ea typeface="Open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18059" y="514350"/>
            <a:ext cx="64513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4B6587"/>
                </a:solidFill>
                <a:latin typeface="Open Sans Ultra-Bold"/>
              </a:rPr>
              <a:t>03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63192" y="514350"/>
            <a:ext cx="497228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 err="1">
                <a:solidFill>
                  <a:srgbClr val="4B6587"/>
                </a:solidFill>
                <a:ea typeface="Open Sans"/>
              </a:rPr>
              <a:t>전처리</a:t>
            </a:r>
            <a:r>
              <a:rPr lang="ko-KR" altLang="en-US" sz="3000" dirty="0">
                <a:solidFill>
                  <a:srgbClr val="4B6587"/>
                </a:solidFill>
                <a:ea typeface="Open Sans"/>
              </a:rPr>
              <a:t> </a:t>
            </a:r>
            <a:r>
              <a:rPr lang="en-US" altLang="ko-KR" sz="3000" dirty="0">
                <a:solidFill>
                  <a:srgbClr val="4B6587"/>
                </a:solidFill>
                <a:ea typeface="Open Sans"/>
              </a:rPr>
              <a:t>- preprocessing</a:t>
            </a:r>
            <a:endParaRPr lang="en-US" sz="3000" dirty="0">
              <a:solidFill>
                <a:srgbClr val="4B6587"/>
              </a:solidFill>
              <a:ea typeface="Open Sans"/>
            </a:endParaRPr>
          </a:p>
        </p:txBody>
      </p:sp>
      <p:sp>
        <p:nvSpPr>
          <p:cNvPr id="10" name="AutoShape 10"/>
          <p:cNvSpPr/>
          <p:nvPr/>
        </p:nvSpPr>
        <p:spPr>
          <a:xfrm flipV="1">
            <a:off x="612703" y="2802106"/>
            <a:ext cx="5928208" cy="46343"/>
          </a:xfrm>
          <a:prstGeom prst="line">
            <a:avLst/>
          </a:prstGeom>
          <a:ln w="9525" cap="flat">
            <a:solidFill>
              <a:srgbClr val="4B6587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AD81626-4939-F02B-D7F5-BF56F99BC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0"/>
            <a:ext cx="10287000" cy="1028700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0730BBD4-B6FE-624F-9AEC-6266CE0247BE}"/>
              </a:ext>
            </a:extLst>
          </p:cNvPr>
          <p:cNvGrpSpPr/>
          <p:nvPr/>
        </p:nvGrpSpPr>
        <p:grpSpPr>
          <a:xfrm>
            <a:off x="609601" y="3407804"/>
            <a:ext cx="6096000" cy="1735696"/>
            <a:chOff x="1238932" y="3560204"/>
            <a:chExt cx="7486271" cy="3166591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3" name="Group 5">
              <a:extLst>
                <a:ext uri="{FF2B5EF4-FFF2-40B4-BE49-F238E27FC236}">
                  <a16:creationId xmlns:a16="http://schemas.microsoft.com/office/drawing/2014/main" id="{6FF5CCAD-F526-EC66-80B8-3CF5EE763234}"/>
                </a:ext>
              </a:extLst>
            </p:cNvPr>
            <p:cNvGrpSpPr/>
            <p:nvPr/>
          </p:nvGrpSpPr>
          <p:grpSpPr>
            <a:xfrm>
              <a:off x="1238932" y="3560204"/>
              <a:ext cx="7486271" cy="3166591"/>
              <a:chOff x="0" y="0"/>
              <a:chExt cx="1971693" cy="833999"/>
            </a:xfrm>
            <a:grpFill/>
          </p:grpSpPr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id="{125DB873-62F6-7908-EE0B-5B8585591F4F}"/>
                  </a:ext>
                </a:extLst>
              </p:cNvPr>
              <p:cNvSpPr/>
              <p:nvPr/>
            </p:nvSpPr>
            <p:spPr>
              <a:xfrm>
                <a:off x="0" y="0"/>
                <a:ext cx="1971693" cy="833999"/>
              </a:xfrm>
              <a:custGeom>
                <a:avLst/>
                <a:gdLst/>
                <a:ahLst/>
                <a:cxnLst/>
                <a:rect l="l" t="t" r="r" b="b"/>
                <a:pathLst>
                  <a:path w="1971693" h="833999">
                    <a:moveTo>
                      <a:pt x="0" y="0"/>
                    </a:moveTo>
                    <a:lnTo>
                      <a:pt x="1971693" y="0"/>
                    </a:lnTo>
                    <a:lnTo>
                      <a:pt x="1971693" y="833999"/>
                    </a:lnTo>
                    <a:lnTo>
                      <a:pt x="0" y="833999"/>
                    </a:lnTo>
                    <a:close/>
                  </a:path>
                </a:pathLst>
              </a:custGeom>
              <a:grpFill/>
              <a:ln w="9525" cap="sq">
                <a:solidFill>
                  <a:srgbClr val="4B6587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17" name="TextBox 7">
                <a:extLst>
                  <a:ext uri="{FF2B5EF4-FFF2-40B4-BE49-F238E27FC236}">
                    <a16:creationId xmlns:a16="http://schemas.microsoft.com/office/drawing/2014/main" id="{204CA539-1667-691A-ABAD-039F327A3774}"/>
                  </a:ext>
                </a:extLst>
              </p:cNvPr>
              <p:cNvSpPr txBox="1"/>
              <p:nvPr/>
            </p:nvSpPr>
            <p:spPr>
              <a:xfrm>
                <a:off x="0" y="-28575"/>
                <a:ext cx="1971693" cy="862574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endParaRPr/>
              </a:p>
            </p:txBody>
          </p:sp>
        </p:grpSp>
        <p:sp>
          <p:nvSpPr>
            <p:cNvPr id="14" name="TextBox 23">
              <a:extLst>
                <a:ext uri="{FF2B5EF4-FFF2-40B4-BE49-F238E27FC236}">
                  <a16:creationId xmlns:a16="http://schemas.microsoft.com/office/drawing/2014/main" id="{DF11BD08-BDD3-5D6A-301D-BD611F8C5B56}"/>
                </a:ext>
              </a:extLst>
            </p:cNvPr>
            <p:cNvSpPr txBox="1"/>
            <p:nvPr/>
          </p:nvSpPr>
          <p:spPr>
            <a:xfrm>
              <a:off x="1566017" y="3815046"/>
              <a:ext cx="6410558" cy="1023461"/>
            </a:xfrm>
            <a:prstGeom prst="rect">
              <a:avLst/>
            </a:prstGeom>
            <a:grpFill/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just">
                <a:lnSpc>
                  <a:spcPts val="4900"/>
                </a:lnSpc>
                <a:spcBef>
                  <a:spcPct val="0"/>
                </a:spcBef>
              </a:pPr>
              <a:r>
                <a:rPr lang="en-US" sz="2800" dirty="0" err="1">
                  <a:solidFill>
                    <a:srgbClr val="4B6587"/>
                  </a:solidFill>
                  <a:latin typeface="Open Sans Bold"/>
                  <a:ea typeface="Open Sans Bold"/>
                </a:rPr>
                <a:t>Own_mobile</a:t>
              </a:r>
              <a:r>
                <a:rPr lang="en-US" sz="2800" dirty="0">
                  <a:solidFill>
                    <a:srgbClr val="4B6587"/>
                  </a:solidFill>
                  <a:latin typeface="Open Sans Bold"/>
                  <a:ea typeface="Open Sans Bold"/>
                </a:rPr>
                <a:t> – </a:t>
              </a:r>
              <a:r>
                <a:rPr lang="ko-KR" altLang="en-US" sz="2800" dirty="0">
                  <a:solidFill>
                    <a:srgbClr val="4B6587"/>
                  </a:solidFill>
                  <a:latin typeface="+mn-ea"/>
                </a:rPr>
                <a:t>핸드폰 소유여부</a:t>
              </a:r>
              <a:endParaRPr lang="en-US" sz="2800" u="none" strike="noStrike" dirty="0">
                <a:solidFill>
                  <a:srgbClr val="4B6587"/>
                </a:solidFill>
                <a:latin typeface="+mn-ea"/>
              </a:endParaRPr>
            </a:p>
          </p:txBody>
        </p:sp>
        <p:sp>
          <p:nvSpPr>
            <p:cNvPr id="15" name="TextBox 27">
              <a:extLst>
                <a:ext uri="{FF2B5EF4-FFF2-40B4-BE49-F238E27FC236}">
                  <a16:creationId xmlns:a16="http://schemas.microsoft.com/office/drawing/2014/main" id="{90357BAD-E9DE-7B52-E00B-5D4E15C70AB8}"/>
                </a:ext>
              </a:extLst>
            </p:cNvPr>
            <p:cNvSpPr txBox="1"/>
            <p:nvPr/>
          </p:nvSpPr>
          <p:spPr>
            <a:xfrm>
              <a:off x="1922294" y="5237193"/>
              <a:ext cx="5582510" cy="1431021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marL="431801" lvl="1" indent="-215900">
                <a:lnSpc>
                  <a:spcPts val="3200"/>
                </a:lnSpc>
                <a:buFont typeface="Arial"/>
                <a:buChar char="•"/>
              </a:pPr>
              <a:r>
                <a:rPr lang="ko-KR" altLang="en-US" sz="2000" u="none" strike="noStrike" dirty="0">
                  <a:solidFill>
                    <a:srgbClr val="4B6587"/>
                  </a:solidFill>
                  <a:latin typeface="Open Sans Light"/>
                </a:rPr>
                <a:t>모든 응답 </a:t>
              </a:r>
              <a:r>
                <a:rPr lang="en-US" altLang="ko-KR" sz="2000" u="none" strike="noStrike" dirty="0">
                  <a:solidFill>
                    <a:srgbClr val="4B6587"/>
                  </a:solidFill>
                  <a:latin typeface="Open Sans Light"/>
                </a:rPr>
                <a:t>1( </a:t>
              </a:r>
              <a:r>
                <a:rPr lang="ko-KR" altLang="en-US" sz="2000" u="none" strike="noStrike" dirty="0">
                  <a:solidFill>
                    <a:srgbClr val="4B6587"/>
                  </a:solidFill>
                  <a:latin typeface="Open Sans Light"/>
                </a:rPr>
                <a:t>모두 소유</a:t>
              </a:r>
              <a:r>
                <a:rPr lang="en-US" altLang="ko-KR" sz="2000" u="none" strike="noStrike" dirty="0">
                  <a:solidFill>
                    <a:srgbClr val="4B6587"/>
                  </a:solidFill>
                  <a:latin typeface="Open Sans Light"/>
                </a:rPr>
                <a:t>)</a:t>
              </a:r>
            </a:p>
            <a:p>
              <a:pPr marL="431801" lvl="1" indent="-215900">
                <a:lnSpc>
                  <a:spcPts val="3200"/>
                </a:lnSpc>
                <a:buFont typeface="Arial"/>
                <a:buChar char="•"/>
              </a:pPr>
              <a:r>
                <a:rPr lang="en-US" altLang="ko-KR" sz="2000" dirty="0">
                  <a:solidFill>
                    <a:srgbClr val="4B6587"/>
                  </a:solidFill>
                  <a:latin typeface="Open Sans Light"/>
                </a:rPr>
                <a:t>feature drop</a:t>
              </a:r>
              <a:endParaRPr lang="en-US" sz="2000" u="none" strike="noStrike" dirty="0">
                <a:solidFill>
                  <a:srgbClr val="4B6587"/>
                </a:solidFill>
                <a:latin typeface="Open Sans Light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57B66CB-1AAD-0920-9787-405BD8FBAEF4}"/>
              </a:ext>
            </a:extLst>
          </p:cNvPr>
          <p:cNvGrpSpPr/>
          <p:nvPr/>
        </p:nvGrpSpPr>
        <p:grpSpPr>
          <a:xfrm>
            <a:off x="633485" y="6371360"/>
            <a:ext cx="6096000" cy="1735696"/>
            <a:chOff x="1238932" y="3560204"/>
            <a:chExt cx="7486271" cy="3166591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9" name="Group 5">
              <a:extLst>
                <a:ext uri="{FF2B5EF4-FFF2-40B4-BE49-F238E27FC236}">
                  <a16:creationId xmlns:a16="http://schemas.microsoft.com/office/drawing/2014/main" id="{EC023166-68FF-F2F0-E2FE-6F5C358BD02E}"/>
                </a:ext>
              </a:extLst>
            </p:cNvPr>
            <p:cNvGrpSpPr/>
            <p:nvPr/>
          </p:nvGrpSpPr>
          <p:grpSpPr>
            <a:xfrm>
              <a:off x="1238932" y="3560204"/>
              <a:ext cx="7486271" cy="3166591"/>
              <a:chOff x="0" y="0"/>
              <a:chExt cx="1971693" cy="833999"/>
            </a:xfrm>
            <a:grpFill/>
          </p:grpSpPr>
          <p:sp>
            <p:nvSpPr>
              <p:cNvPr id="22" name="Freeform 6">
                <a:extLst>
                  <a:ext uri="{FF2B5EF4-FFF2-40B4-BE49-F238E27FC236}">
                    <a16:creationId xmlns:a16="http://schemas.microsoft.com/office/drawing/2014/main" id="{F31295EF-C750-D3E2-E5EB-02487AF99B92}"/>
                  </a:ext>
                </a:extLst>
              </p:cNvPr>
              <p:cNvSpPr/>
              <p:nvPr/>
            </p:nvSpPr>
            <p:spPr>
              <a:xfrm>
                <a:off x="0" y="0"/>
                <a:ext cx="1971693" cy="833999"/>
              </a:xfrm>
              <a:custGeom>
                <a:avLst/>
                <a:gdLst/>
                <a:ahLst/>
                <a:cxnLst/>
                <a:rect l="l" t="t" r="r" b="b"/>
                <a:pathLst>
                  <a:path w="1971693" h="833999">
                    <a:moveTo>
                      <a:pt x="0" y="0"/>
                    </a:moveTo>
                    <a:lnTo>
                      <a:pt x="1971693" y="0"/>
                    </a:lnTo>
                    <a:lnTo>
                      <a:pt x="1971693" y="833999"/>
                    </a:lnTo>
                    <a:lnTo>
                      <a:pt x="0" y="833999"/>
                    </a:lnTo>
                    <a:close/>
                  </a:path>
                </a:pathLst>
              </a:custGeom>
              <a:grpFill/>
              <a:ln w="9525" cap="sq">
                <a:solidFill>
                  <a:srgbClr val="4B6587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23" name="TextBox 7">
                <a:extLst>
                  <a:ext uri="{FF2B5EF4-FFF2-40B4-BE49-F238E27FC236}">
                    <a16:creationId xmlns:a16="http://schemas.microsoft.com/office/drawing/2014/main" id="{26CE662D-6D50-B763-2F03-23E4544EAA81}"/>
                  </a:ext>
                </a:extLst>
              </p:cNvPr>
              <p:cNvSpPr txBox="1"/>
              <p:nvPr/>
            </p:nvSpPr>
            <p:spPr>
              <a:xfrm>
                <a:off x="0" y="-28575"/>
                <a:ext cx="1971693" cy="862574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endParaRPr/>
              </a:p>
            </p:txBody>
          </p:sp>
        </p:grpSp>
        <p:sp>
          <p:nvSpPr>
            <p:cNvPr id="20" name="TextBox 23">
              <a:extLst>
                <a:ext uri="{FF2B5EF4-FFF2-40B4-BE49-F238E27FC236}">
                  <a16:creationId xmlns:a16="http://schemas.microsoft.com/office/drawing/2014/main" id="{23F017E1-4BD0-C157-638D-575279DF2146}"/>
                </a:ext>
              </a:extLst>
            </p:cNvPr>
            <p:cNvSpPr txBox="1"/>
            <p:nvPr/>
          </p:nvSpPr>
          <p:spPr>
            <a:xfrm>
              <a:off x="1566017" y="3815046"/>
              <a:ext cx="5397246" cy="1044634"/>
            </a:xfrm>
            <a:prstGeom prst="rect">
              <a:avLst/>
            </a:prstGeom>
            <a:grpFill/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just">
                <a:lnSpc>
                  <a:spcPts val="4900"/>
                </a:lnSpc>
                <a:spcBef>
                  <a:spcPct val="0"/>
                </a:spcBef>
              </a:pPr>
              <a:r>
                <a:rPr lang="ko-KR" altLang="en-US" sz="3500" dirty="0">
                  <a:solidFill>
                    <a:srgbClr val="4B6587"/>
                  </a:solidFill>
                  <a:latin typeface="+mn-ea"/>
                </a:rPr>
                <a:t>나머지</a:t>
              </a:r>
              <a:endParaRPr lang="en-US" sz="3500" u="none" strike="noStrike" dirty="0">
                <a:solidFill>
                  <a:srgbClr val="4B6587"/>
                </a:solidFill>
                <a:latin typeface="+mn-ea"/>
              </a:endParaRPr>
            </a:p>
          </p:txBody>
        </p:sp>
        <p:sp>
          <p:nvSpPr>
            <p:cNvPr id="21" name="TextBox 27">
              <a:extLst>
                <a:ext uri="{FF2B5EF4-FFF2-40B4-BE49-F238E27FC236}">
                  <a16:creationId xmlns:a16="http://schemas.microsoft.com/office/drawing/2014/main" id="{119357F5-78F1-B874-EDAC-12234F808C9D}"/>
                </a:ext>
              </a:extLst>
            </p:cNvPr>
            <p:cNvSpPr txBox="1"/>
            <p:nvPr/>
          </p:nvSpPr>
          <p:spPr>
            <a:xfrm>
              <a:off x="1922294" y="5237193"/>
              <a:ext cx="5582509" cy="678369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marL="215901" lvl="1">
                <a:lnSpc>
                  <a:spcPts val="3200"/>
                </a:lnSpc>
              </a:pPr>
              <a:r>
                <a:rPr lang="en-US" altLang="ko-KR" sz="2000" dirty="0">
                  <a:solidFill>
                    <a:srgbClr val="4B6587"/>
                  </a:solidFill>
                  <a:latin typeface="+mn-ea"/>
                </a:rPr>
                <a:t>-&gt; One-hot Encoding</a:t>
              </a:r>
              <a:endParaRPr lang="en-US" sz="2000" u="none" strike="noStrike" dirty="0">
                <a:solidFill>
                  <a:srgbClr val="4B6587"/>
                </a:solidFill>
                <a:latin typeface="Open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4723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07862" y="1353711"/>
            <a:ext cx="11074084" cy="5725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en-US" altLang="ko-KR" sz="3500" u="none" strike="noStrike" dirty="0">
                <a:solidFill>
                  <a:srgbClr val="4B6587"/>
                </a:solidFill>
                <a:latin typeface="+mn-ea"/>
              </a:rPr>
              <a:t>Target – over90</a:t>
            </a:r>
            <a:endParaRPr lang="en-US" sz="3500" u="none" strike="noStrike" dirty="0">
              <a:solidFill>
                <a:srgbClr val="4B6587"/>
              </a:solidFill>
              <a:latin typeface="+mn-ea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18059" y="514350"/>
            <a:ext cx="64513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4B6587"/>
                </a:solidFill>
                <a:latin typeface="Open Sans Ultra-Bold"/>
              </a:rPr>
              <a:t>04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63192" y="514350"/>
            <a:ext cx="497228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4B6587"/>
                </a:solidFill>
                <a:ea typeface="Open Sans"/>
              </a:rPr>
              <a:t>데이터 분석 </a:t>
            </a:r>
            <a:r>
              <a:rPr lang="en-US" altLang="ko-KR" sz="3000" dirty="0">
                <a:solidFill>
                  <a:srgbClr val="4B6587"/>
                </a:solidFill>
                <a:ea typeface="Open Sans"/>
              </a:rPr>
              <a:t>- SMOTE</a:t>
            </a:r>
          </a:p>
        </p:txBody>
      </p:sp>
      <p:sp>
        <p:nvSpPr>
          <p:cNvPr id="10" name="AutoShape 10"/>
          <p:cNvSpPr/>
          <p:nvPr/>
        </p:nvSpPr>
        <p:spPr>
          <a:xfrm>
            <a:off x="976017" y="2076627"/>
            <a:ext cx="7101183" cy="100126"/>
          </a:xfrm>
          <a:prstGeom prst="line">
            <a:avLst/>
          </a:prstGeom>
          <a:ln w="9525" cap="flat">
            <a:solidFill>
              <a:srgbClr val="4B6587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4C91099-52F4-DBC7-1C0D-D6C6E4075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192" y="2641316"/>
            <a:ext cx="5318608" cy="5318608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AA6B9D4-4DA9-3C88-081D-15CB2970D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187065"/>
              </p:ext>
            </p:extLst>
          </p:nvPr>
        </p:nvGraphicFramePr>
        <p:xfrm>
          <a:off x="1863472" y="8210373"/>
          <a:ext cx="45720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52528726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146438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미연체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35,573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437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06663"/>
                  </a:ext>
                </a:extLst>
              </a:tr>
            </a:tbl>
          </a:graphicData>
        </a:graphic>
      </p:graphicFrame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645BA929-90BF-EE78-ED38-01CF34DEE43A}"/>
              </a:ext>
            </a:extLst>
          </p:cNvPr>
          <p:cNvSpPr/>
          <p:nvPr/>
        </p:nvSpPr>
        <p:spPr>
          <a:xfrm>
            <a:off x="7239000" y="2576980"/>
            <a:ext cx="1884236" cy="1295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Train</a:t>
            </a:r>
            <a:endParaRPr lang="ko-KR" altLang="en-US" sz="3200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20F1595-2109-E6B4-EB24-5750119C7C83}"/>
              </a:ext>
            </a:extLst>
          </p:cNvPr>
          <p:cNvSpPr/>
          <p:nvPr/>
        </p:nvSpPr>
        <p:spPr>
          <a:xfrm>
            <a:off x="7239000" y="6664524"/>
            <a:ext cx="1884236" cy="1295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Test</a:t>
            </a:r>
            <a:endParaRPr lang="ko-KR" altLang="en-US" sz="32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B152F81-2000-C6F1-D4A6-EDB3F08B6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1" y="266700"/>
            <a:ext cx="5486411" cy="45480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A5C17CC-D5EF-A4E4-4B98-EB8BCA589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5472226"/>
            <a:ext cx="5486411" cy="4357586"/>
          </a:xfrm>
          <a:prstGeom prst="rect">
            <a:avLst/>
          </a:prstGeom>
        </p:spPr>
      </p:pic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A6A961F-833C-0A58-49DB-5E2C9769F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725858"/>
              </p:ext>
            </p:extLst>
          </p:nvPr>
        </p:nvGraphicFramePr>
        <p:xfrm>
          <a:off x="15384773" y="1001513"/>
          <a:ext cx="2175142" cy="23789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7571">
                  <a:extLst>
                    <a:ext uri="{9D8B030D-6E8A-4147-A177-3AD203B41FA5}">
                      <a16:colId xmlns:a16="http://schemas.microsoft.com/office/drawing/2014/main" val="2525287260"/>
                    </a:ext>
                  </a:extLst>
                </a:gridCol>
                <a:gridCol w="1087571">
                  <a:extLst>
                    <a:ext uri="{9D8B030D-6E8A-4147-A177-3AD203B41FA5}">
                      <a16:colId xmlns:a16="http://schemas.microsoft.com/office/drawing/2014/main" val="2146438101"/>
                    </a:ext>
                  </a:extLst>
                </a:gridCol>
              </a:tblGrid>
              <a:tr h="1189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미연체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28,458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3437010"/>
                  </a:ext>
                </a:extLst>
              </a:tr>
              <a:tr h="1189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28,458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306663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2D37BCA5-FE7D-9D2D-5085-89568F7B1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036845"/>
              </p:ext>
            </p:extLst>
          </p:nvPr>
        </p:nvGraphicFramePr>
        <p:xfrm>
          <a:off x="15336957" y="6240317"/>
          <a:ext cx="2175142" cy="23789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7571">
                  <a:extLst>
                    <a:ext uri="{9D8B030D-6E8A-4147-A177-3AD203B41FA5}">
                      <a16:colId xmlns:a16="http://schemas.microsoft.com/office/drawing/2014/main" val="2525287260"/>
                    </a:ext>
                  </a:extLst>
                </a:gridCol>
                <a:gridCol w="1087571">
                  <a:extLst>
                    <a:ext uri="{9D8B030D-6E8A-4147-A177-3AD203B41FA5}">
                      <a16:colId xmlns:a16="http://schemas.microsoft.com/office/drawing/2014/main" val="2146438101"/>
                    </a:ext>
                  </a:extLst>
                </a:gridCol>
              </a:tblGrid>
              <a:tr h="1189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미연체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7,115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3437010"/>
                  </a:ext>
                </a:extLst>
              </a:tr>
              <a:tr h="1189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711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306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526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818059" y="514350"/>
            <a:ext cx="64513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4B6587"/>
                </a:solidFill>
                <a:latin typeface="Open Sans Ultra-Bold"/>
              </a:rPr>
              <a:t>04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463192" y="514350"/>
            <a:ext cx="497228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4B6587"/>
                </a:solidFill>
                <a:ea typeface="Open Sans"/>
              </a:rPr>
              <a:t>데이터 분석 </a:t>
            </a:r>
            <a:r>
              <a:rPr lang="en-US" altLang="ko-KR" sz="3000" dirty="0">
                <a:solidFill>
                  <a:srgbClr val="4B6587"/>
                </a:solidFill>
                <a:ea typeface="Open Sans"/>
              </a:rPr>
              <a:t>- </a:t>
            </a:r>
            <a:r>
              <a:rPr lang="ko-KR" altLang="en-US" sz="3000" dirty="0">
                <a:solidFill>
                  <a:srgbClr val="4B6587"/>
                </a:solidFill>
                <a:ea typeface="Open Sans"/>
              </a:rPr>
              <a:t>모델</a:t>
            </a:r>
            <a:endParaRPr lang="en-US" sz="3000" dirty="0">
              <a:solidFill>
                <a:srgbClr val="4B6587"/>
              </a:solidFill>
              <a:ea typeface="Open San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CCD750-3B6D-E0CC-8469-62C11901DC85}"/>
              </a:ext>
            </a:extLst>
          </p:cNvPr>
          <p:cNvSpPr txBox="1"/>
          <p:nvPr/>
        </p:nvSpPr>
        <p:spPr>
          <a:xfrm>
            <a:off x="884371" y="1975604"/>
            <a:ext cx="7002832" cy="784830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classifiers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'</a:t>
            </a:r>
            <a:r>
              <a:rPr lang="en-US" altLang="ko-K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sgd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': </a:t>
            </a:r>
            <a:r>
              <a:rPr lang="en-US" altLang="ko-K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SGDClassifier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=SEED, loss='perceptron'),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logistic_regression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LogisticRegression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max_iter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support_vector_machine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SVC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probability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decision_tree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DecisionTreeClassifier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random_forest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RandomForestClassifier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param_grids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sgd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classifier__alpha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0.0001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0.001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classifier__penalty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'l2'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'l1'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elasticnet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classifier__loss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'hinge'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'log'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logistic_regression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classifier__C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0.001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classifier__penalty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'l2'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'l1'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support_vector_machine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classifier__C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classifier__kernel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'linear'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rbf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decision_tree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'classifier__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'classifier__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'classifier__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random_forest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'classifier__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'classifier__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'classifier__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'classifier__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E918F3-22A2-A491-7AB2-CA3573A268AB}"/>
              </a:ext>
            </a:extLst>
          </p:cNvPr>
          <p:cNvSpPr txBox="1"/>
          <p:nvPr/>
        </p:nvSpPr>
        <p:spPr>
          <a:xfrm>
            <a:off x="8229600" y="1975604"/>
            <a:ext cx="7772400" cy="784830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classifiers2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gaussian_naive_bayes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GaussianNB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k_nearest_neighbors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KNeighborsClassifier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gradient_boosting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GradientBoostingClassifier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xgb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XGBClassifier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lightb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LGBMClassifier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CatBoostClassifier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param_grids2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gaussian_naive_bayes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{},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k_nearest_neighbors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'classifier__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n_neighbors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classifier__weights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'uniform'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'distance'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classifier__metric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euclidean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manhattan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gradient_boosting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'classifier__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'classifier__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'classifier__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'classifier__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xgb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'classifier__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'classifier__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'classifier__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]},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lightb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'classifier__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'classifier__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'classifier__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]},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'classifier__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classifier__iterations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classifier__depth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0868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818059" y="514350"/>
            <a:ext cx="64513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4B6587"/>
                </a:solidFill>
                <a:latin typeface="Open Sans Ultra-Bold"/>
              </a:rPr>
              <a:t>04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463192" y="514350"/>
            <a:ext cx="497228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4B6587"/>
                </a:solidFill>
                <a:ea typeface="Open Sans"/>
              </a:rPr>
              <a:t>데이터 분석 </a:t>
            </a:r>
            <a:r>
              <a:rPr lang="en-US" altLang="ko-KR" sz="3000" dirty="0">
                <a:solidFill>
                  <a:srgbClr val="4B6587"/>
                </a:solidFill>
                <a:ea typeface="Open Sans"/>
              </a:rPr>
              <a:t>- </a:t>
            </a:r>
            <a:r>
              <a:rPr lang="ko-KR" altLang="en-US" sz="3000" dirty="0">
                <a:solidFill>
                  <a:srgbClr val="4B6587"/>
                </a:solidFill>
                <a:ea typeface="Open Sans"/>
              </a:rPr>
              <a:t>모델</a:t>
            </a:r>
            <a:endParaRPr lang="en-US" sz="3000" dirty="0">
              <a:solidFill>
                <a:srgbClr val="4B6587"/>
              </a:solidFill>
              <a:ea typeface="Open San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CCD750-3B6D-E0CC-8469-62C11901DC85}"/>
              </a:ext>
            </a:extLst>
          </p:cNvPr>
          <p:cNvSpPr txBox="1"/>
          <p:nvPr/>
        </p:nvSpPr>
        <p:spPr>
          <a:xfrm>
            <a:off x="884370" y="1975604"/>
            <a:ext cx="7650030" cy="649408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model_test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classifiers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param_grids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clf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classifiers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pipeline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Pipeline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'scaler'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StandardScaler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()),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'classifier'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clf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])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'probability'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clf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.get_params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clf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.set_params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probability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Grid Search    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param_grid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param_grids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grid_search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GridSearchCV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pipeline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param_grid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scoring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'f1_weighted'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grid_search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best parameter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best_estimator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grid_search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best_estimator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best_param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grid_search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best_params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ko-K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cross_val_score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cross_val_score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best_estimator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scoring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'f1_weighted'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CV_mean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.mean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CV_std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.std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FFB9DB-990B-1C88-80A0-2E7F5D8253BD}"/>
              </a:ext>
            </a:extLst>
          </p:cNvPr>
          <p:cNvSpPr txBox="1"/>
          <p:nvPr/>
        </p:nvSpPr>
        <p:spPr>
          <a:xfrm>
            <a:off x="8839200" y="480685"/>
            <a:ext cx="9144000" cy="93256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set / test set split</a:t>
            </a:r>
            <a:endParaRPr lang="en-US" altLang="ko-KR" sz="1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train_test_split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test_size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SMOTE(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X_resampled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y_resampled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altLang="ko-KR" sz="15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.fit_resample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best_estimator</a:t>
            </a:r>
            <a:r>
              <a:rPr lang="en-US" altLang="ko-KR" sz="15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X_resampled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y_resampled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best_estimator</a:t>
            </a:r>
            <a:r>
              <a:rPr lang="en-US" altLang="ko-KR" sz="15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ko-KR" sz="15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evalutation</a:t>
            </a:r>
            <a:r>
              <a:rPr lang="en-US" altLang="ko-KR" sz="1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score</a:t>
            </a:r>
            <a:endParaRPr lang="en-US" altLang="ko-KR" sz="1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test_f1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f1_score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'weighted'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test_precision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precision_score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'weighted'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test_recall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recall_score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'weighted'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5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test_score</a:t>
            </a:r>
            <a:r>
              <a:rPr lang="en-US" altLang="ko-KR" sz="1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best_estimator</a:t>
            </a:r>
            <a:r>
              <a:rPr lang="en-US" altLang="ko-KR" sz="15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'F1_score'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test_f1</a:t>
            </a:r>
            <a:endParaRPr lang="en-US" altLang="ko-KR" sz="1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'Precision'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test_precision</a:t>
            </a:r>
            <a:endParaRPr lang="en-US" altLang="ko-KR" sz="1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'Recall'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test_recall</a:t>
            </a:r>
            <a:endParaRPr lang="en-US" altLang="ko-KR" sz="1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ROC </a:t>
            </a:r>
            <a:r>
              <a:rPr lang="ko-KR" altLang="en-US" sz="1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커브 </a:t>
            </a:r>
            <a:r>
              <a:rPr lang="en-US" altLang="ko-KR" sz="1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계산</a:t>
            </a:r>
            <a:endParaRPr lang="ko-KR" altLang="en-US" sz="1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y_probs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best_estimator</a:t>
            </a:r>
            <a:r>
              <a:rPr lang="en-US" altLang="ko-KR" sz="15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predict_proba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)[:, </a:t>
            </a:r>
            <a:r>
              <a:rPr lang="en-US" altLang="ko-KR" sz="1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fpr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tpr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thresholds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roc_curve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y_probs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roc_auc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auc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fpr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tpr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ROC </a:t>
            </a:r>
            <a:r>
              <a:rPr lang="ko-KR" altLang="en-US" sz="1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커브 </a:t>
            </a:r>
            <a:r>
              <a:rPr lang="en-US" altLang="ko-KR" sz="1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그래프</a:t>
            </a:r>
            <a:endParaRPr lang="ko-KR" altLang="en-US" sz="1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sz="15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sz="15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fpr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tpr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5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darkorange</a:t>
            </a:r>
            <a:r>
              <a:rPr lang="en-US" altLang="ko-KR" sz="1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lw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'ROC curve (area = </a:t>
            </a:r>
            <a:r>
              <a:rPr lang="en-US" altLang="ko-KR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%0.2f</a:t>
            </a:r>
            <a:r>
              <a:rPr lang="en-US" altLang="ko-KR" sz="1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)'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roc_auc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sz="15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ko-KR" sz="1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altLang="ko-KR" sz="1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'navy'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lw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sz="15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xlim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ko-KR" sz="1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sz="15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ylim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ko-KR" sz="1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1.05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sz="15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xlabel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'False Positive Rate'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sz="15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ylabel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'True Positive Rate'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sz="15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ROC Curve'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sz="15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"lower right"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sz="15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savefig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5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'image</a:t>
            </a:r>
            <a:r>
              <a:rPr lang="en-US" altLang="ko-KR" sz="1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sz="15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b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endParaRPr lang="en-US" altLang="ko-KR" sz="1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894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818059" y="514350"/>
            <a:ext cx="64513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4B6587"/>
                </a:solidFill>
                <a:latin typeface="Open Sans Ultra-Bold"/>
              </a:rPr>
              <a:t>04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63192" y="514350"/>
            <a:ext cx="497228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4B6587"/>
                </a:solidFill>
                <a:ea typeface="Open Sans"/>
              </a:rPr>
              <a:t>데이터 분석 </a:t>
            </a:r>
            <a:r>
              <a:rPr lang="en-US" altLang="ko-KR" sz="3000" dirty="0">
                <a:solidFill>
                  <a:srgbClr val="4B6587"/>
                </a:solidFill>
                <a:ea typeface="Open Sans"/>
              </a:rPr>
              <a:t>- </a:t>
            </a:r>
            <a:r>
              <a:rPr lang="ko-KR" altLang="en-US" sz="3000" dirty="0">
                <a:solidFill>
                  <a:srgbClr val="4B6587"/>
                </a:solidFill>
                <a:ea typeface="Open Sans"/>
              </a:rPr>
              <a:t>결과</a:t>
            </a:r>
            <a:endParaRPr lang="en-US" sz="3000" dirty="0">
              <a:solidFill>
                <a:srgbClr val="4B6587"/>
              </a:solidFill>
              <a:ea typeface="Open Sans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A22E10F-0607-BB01-462A-8FD3D5E39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631651"/>
              </p:ext>
            </p:extLst>
          </p:nvPr>
        </p:nvGraphicFramePr>
        <p:xfrm>
          <a:off x="818060" y="1181100"/>
          <a:ext cx="15229660" cy="8229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4340">
                  <a:extLst>
                    <a:ext uri="{9D8B030D-6E8A-4147-A177-3AD203B41FA5}">
                      <a16:colId xmlns:a16="http://schemas.microsoft.com/office/drawing/2014/main" val="2133966770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882554451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3326710113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3586075267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471448889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896441708"/>
                    </a:ext>
                  </a:extLst>
                </a:gridCol>
              </a:tblGrid>
              <a:tr h="806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Model</a:t>
                      </a:r>
                      <a:endParaRPr lang="ko-KR" altLang="en-US" sz="24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Best </a:t>
                      </a:r>
                      <a:r>
                        <a:rPr lang="en-US" altLang="ko-KR" sz="2400" b="1" dirty="0" err="1"/>
                        <a:t>Parmeter</a:t>
                      </a:r>
                      <a:endParaRPr lang="ko-KR" altLang="en-US" sz="24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Best Score</a:t>
                      </a:r>
                      <a:endParaRPr lang="ko-KR" altLang="en-US" sz="24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Precision</a:t>
                      </a:r>
                      <a:endParaRPr lang="ko-KR" altLang="en-US" sz="24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Recall</a:t>
                      </a:r>
                      <a:endParaRPr lang="ko-KR" altLang="en-US" sz="24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F1 Score</a:t>
                      </a:r>
                      <a:endParaRPr lang="ko-KR" altLang="en-US" sz="24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847186"/>
                  </a:ext>
                </a:extLst>
              </a:tr>
              <a:tr h="85548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b="1" kern="1200" dirty="0" err="1">
                          <a:solidFill>
                            <a:schemeClr val="dk1"/>
                          </a:solidFill>
                          <a:effectLst/>
                        </a:rPr>
                        <a:t>Logistic_regression</a:t>
                      </a:r>
                      <a:endParaRPr lang="en-US" altLang="ko-KR" sz="2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fr-FR" altLang="ko-KR" sz="1600" b="1" dirty="0">
                          <a:latin typeface="+mn-lt"/>
                        </a:rPr>
                        <a:t>{'classifier__C': 1,</a:t>
                      </a:r>
                    </a:p>
                    <a:p>
                      <a:pPr algn="ctr" latinLnBrk="1"/>
                      <a:r>
                        <a:rPr lang="fr-FR" altLang="ko-KR" sz="1600" b="1" dirty="0">
                          <a:latin typeface="+mn-lt"/>
                        </a:rPr>
                        <a:t> 'classifier__penalty': 'l2'}</a:t>
                      </a:r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0.958855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0.957047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0.958855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0.957588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890514"/>
                  </a:ext>
                </a:extLst>
              </a:tr>
              <a:tr h="8554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kern="1200" dirty="0" err="1">
                          <a:solidFill>
                            <a:schemeClr val="dk1"/>
                          </a:solidFill>
                          <a:effectLst/>
                        </a:rPr>
                        <a:t>Decision_tree</a:t>
                      </a:r>
                      <a:endParaRPr lang="en-US" altLang="ko-KR" sz="2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{'classifier__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max_depth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': 7, 'classifier__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min_samples_leaf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': 2, 'classifier__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min_samples_split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': 2}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0.828137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0.912569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0.828137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0.856969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446313"/>
                  </a:ext>
                </a:extLst>
              </a:tr>
              <a:tr h="1000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err="1">
                          <a:solidFill>
                            <a:schemeClr val="dk1"/>
                          </a:solidFill>
                          <a:effectLst/>
                        </a:rPr>
                        <a:t>K_nearest_neighbors</a:t>
                      </a:r>
                      <a:r>
                        <a:rPr lang="en-US" altLang="ko-KR" sz="2000" b="1" kern="1200" dirty="0">
                          <a:solidFill>
                            <a:schemeClr val="dk1"/>
                          </a:solidFill>
                          <a:effectLst/>
                        </a:rPr>
                        <a:t>(KNN)</a:t>
                      </a:r>
                      <a:endParaRPr lang="en-US" altLang="ko-KR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{'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classifier__metric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': '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manhattan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', 'classifier__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n_neighbors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': 3,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'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classifier__weights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': 'uniform'}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0.987733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0.987633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0.987733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0.987671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298032"/>
                  </a:ext>
                </a:extLst>
              </a:tr>
              <a:tr h="1000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kern="1200" dirty="0" err="1">
                          <a:solidFill>
                            <a:schemeClr val="dk1"/>
                          </a:solidFill>
                          <a:effectLst/>
                        </a:rPr>
                        <a:t>gaussian_naive_bayes</a:t>
                      </a:r>
                      <a:endParaRPr lang="en-US" altLang="ko-KR" sz="2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0.235113</a:t>
                      </a:r>
                      <a:endParaRPr lang="ko-KR" altLang="en-US" sz="24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0.9040933</a:t>
                      </a:r>
                      <a:endParaRPr lang="ko-KR" altLang="en-US" sz="24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0.235113</a:t>
                      </a:r>
                      <a:endParaRPr lang="ko-KR" altLang="en-US" sz="24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0.267173</a:t>
                      </a:r>
                      <a:endParaRPr lang="ko-KR" altLang="en-US" sz="24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349363"/>
                  </a:ext>
                </a:extLst>
              </a:tr>
              <a:tr h="1122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kern="1200" dirty="0" err="1">
                          <a:solidFill>
                            <a:schemeClr val="dk1"/>
                          </a:solidFill>
                          <a:effectLst/>
                        </a:rPr>
                        <a:t>Random_forest</a:t>
                      </a:r>
                      <a:endParaRPr lang="en-US" altLang="ko-KR" sz="2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{'classifier__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max_depth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': 7, 'classifier__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min_samples_leaf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': 4, 'classifier__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min_samples_split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': 2, 'classifier__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n_estimators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': 100}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0.942755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0.954688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0.942755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0.946685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720968"/>
                  </a:ext>
                </a:extLst>
              </a:tr>
              <a:tr h="8554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kern="1200" dirty="0" err="1">
                          <a:solidFill>
                            <a:schemeClr val="dk1"/>
                          </a:solidFill>
                          <a:effectLst/>
                        </a:rPr>
                        <a:t>Xgboost</a:t>
                      </a:r>
                      <a:endParaRPr lang="en-US" altLang="ko-KR" sz="2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{'classifier__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learning_rate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': 0.1, 'classifier__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max_depth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': 7, 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'classifier__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n_estimators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': 100}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0.989394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0.989352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0.989394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0.989371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05337"/>
                  </a:ext>
                </a:extLst>
              </a:tr>
              <a:tr h="8554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kern="1200" dirty="0" err="1">
                          <a:solidFill>
                            <a:schemeClr val="dk1"/>
                          </a:solidFill>
                          <a:effectLst/>
                        </a:rPr>
                        <a:t>LightGBM</a:t>
                      </a:r>
                      <a:endParaRPr lang="en-US" altLang="ko-KR" sz="2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{'classifier__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learning_rate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': 0.1, 'classifier__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max_depth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': 5,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'classifier__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n_estimators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': 300}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0.989650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0.989566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0.98965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0.989594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60831"/>
                  </a:ext>
                </a:extLst>
              </a:tr>
              <a:tr h="8776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kern="1200" dirty="0" err="1">
                          <a:solidFill>
                            <a:schemeClr val="dk1"/>
                          </a:solidFill>
                          <a:effectLst/>
                        </a:rPr>
                        <a:t>CatBoost</a:t>
                      </a:r>
                      <a:endParaRPr lang="ko-KR" altLang="en-US" sz="2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lt"/>
                        </a:rPr>
                        <a:t>{'</a:t>
                      </a:r>
                      <a:r>
                        <a:rPr lang="en-US" altLang="ko-KR" sz="1600" b="1" dirty="0" err="1">
                          <a:latin typeface="+mn-lt"/>
                        </a:rPr>
                        <a:t>classifier__depth</a:t>
                      </a:r>
                      <a:r>
                        <a:rPr lang="en-US" altLang="ko-KR" sz="1600" b="1" dirty="0">
                          <a:latin typeface="+mn-lt"/>
                        </a:rPr>
                        <a:t>': 7, 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latin typeface="+mn-lt"/>
                        </a:rPr>
                        <a:t>'</a:t>
                      </a:r>
                      <a:r>
                        <a:rPr lang="en-US" altLang="ko-KR" sz="1600" b="1" dirty="0" err="1">
                          <a:latin typeface="+mn-lt"/>
                        </a:rPr>
                        <a:t>classifier__iterations</a:t>
                      </a:r>
                      <a:r>
                        <a:rPr lang="en-US" altLang="ko-KR" sz="1600" b="1" dirty="0">
                          <a:latin typeface="+mn-lt"/>
                        </a:rPr>
                        <a:t>': 200, 'classifier__</a:t>
                      </a:r>
                      <a:r>
                        <a:rPr lang="en-US" altLang="ko-KR" sz="1600" b="1" dirty="0" err="1">
                          <a:latin typeface="+mn-lt"/>
                        </a:rPr>
                        <a:t>learning_rate</a:t>
                      </a:r>
                      <a:r>
                        <a:rPr lang="en-US" altLang="ko-KR" sz="1600" b="1" dirty="0">
                          <a:latin typeface="+mn-lt"/>
                        </a:rPr>
                        <a:t>': 0.1}</a:t>
                      </a:r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0.989139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0.989132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0.989139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0.989135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13524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0BFC7864-983C-606A-3AEA-7AB000DF5137}"/>
              </a:ext>
            </a:extLst>
          </p:cNvPr>
          <p:cNvSpPr/>
          <p:nvPr/>
        </p:nvSpPr>
        <p:spPr>
          <a:xfrm>
            <a:off x="8839200" y="7819030"/>
            <a:ext cx="1371600" cy="609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88A8C-7998-7FE1-142A-92E1FF51E5D8}"/>
              </a:ext>
            </a:extLst>
          </p:cNvPr>
          <p:cNvSpPr/>
          <p:nvPr/>
        </p:nvSpPr>
        <p:spPr>
          <a:xfrm>
            <a:off x="10668000" y="7819030"/>
            <a:ext cx="1371600" cy="609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DF2046-D454-0D45-E81B-52AEAB83C3EB}"/>
              </a:ext>
            </a:extLst>
          </p:cNvPr>
          <p:cNvSpPr/>
          <p:nvPr/>
        </p:nvSpPr>
        <p:spPr>
          <a:xfrm>
            <a:off x="12579820" y="7810500"/>
            <a:ext cx="1371600" cy="609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4810CD-0714-8372-9525-58AE1E74D566}"/>
              </a:ext>
            </a:extLst>
          </p:cNvPr>
          <p:cNvSpPr/>
          <p:nvPr/>
        </p:nvSpPr>
        <p:spPr>
          <a:xfrm>
            <a:off x="14401800" y="7810500"/>
            <a:ext cx="1371600" cy="609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01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818059" y="514350"/>
            <a:ext cx="64513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4B6587"/>
                </a:solidFill>
                <a:latin typeface="Open Sans Ultra-Bold"/>
              </a:rPr>
              <a:t>04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63192" y="514350"/>
            <a:ext cx="6918808" cy="5018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4B6587"/>
                </a:solidFill>
                <a:ea typeface="Open Sans"/>
              </a:rPr>
              <a:t>데이터 분석</a:t>
            </a:r>
            <a:endParaRPr lang="en-US" sz="3000" dirty="0">
              <a:solidFill>
                <a:srgbClr val="4B6587"/>
              </a:solidFill>
              <a:ea typeface="Open San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66C2F5-7238-7774-F95D-1B41F87A1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192" y="1104900"/>
            <a:ext cx="5852172" cy="43891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232231-8D08-22CF-513F-D848DF7EB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716" y="1096370"/>
            <a:ext cx="5852172" cy="438912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9FCD66-56D7-D4A6-A034-4109FB748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59" y="5897871"/>
            <a:ext cx="5852172" cy="438912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4D69234-2CAA-04D8-EFD7-9AE91F99A6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589787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10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818059" y="514350"/>
            <a:ext cx="64513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4B6587"/>
                </a:solidFill>
                <a:latin typeface="Open Sans Ultra-Bold"/>
              </a:rPr>
              <a:t>04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63192" y="514350"/>
            <a:ext cx="497228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4B6587"/>
                </a:solidFill>
                <a:ea typeface="Open Sans"/>
              </a:rPr>
              <a:t>데이터 분석 </a:t>
            </a:r>
            <a:r>
              <a:rPr lang="en-US" altLang="ko-KR" sz="3000" dirty="0">
                <a:solidFill>
                  <a:srgbClr val="4B6587"/>
                </a:solidFill>
                <a:ea typeface="Open Sans"/>
              </a:rPr>
              <a:t>- ROC</a:t>
            </a:r>
            <a:endParaRPr lang="en-US" sz="3000" dirty="0">
              <a:solidFill>
                <a:srgbClr val="4B6587"/>
              </a:solidFill>
              <a:ea typeface="Open San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285ADE-C3A3-5F68-C860-D23A802EE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57300"/>
            <a:ext cx="5852172" cy="43891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5B88B0E-D1C2-6FDB-0C16-7FE37FBDC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1257299"/>
            <a:ext cx="5852172" cy="438912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B8758DE-DE2D-0511-3163-8A2BF1E9F6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230" y="5873323"/>
            <a:ext cx="5852172" cy="438912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2B03A3B-BDDF-B8CD-B65C-B2538F2542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587332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14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818059" y="514350"/>
            <a:ext cx="64513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4B6587"/>
                </a:solidFill>
                <a:latin typeface="Open Sans Ultra-Bold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63192" y="514350"/>
            <a:ext cx="497228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4B6587"/>
                </a:solidFill>
                <a:ea typeface="Open Sans"/>
              </a:rPr>
              <a:t>분석결과 </a:t>
            </a:r>
            <a:r>
              <a:rPr lang="en-US" altLang="ko-KR" sz="3000" dirty="0">
                <a:solidFill>
                  <a:srgbClr val="4B6587"/>
                </a:solidFill>
                <a:ea typeface="Open Sans"/>
              </a:rPr>
              <a:t>– feature</a:t>
            </a:r>
            <a:r>
              <a:rPr lang="ko-KR" altLang="en-US" sz="3000" dirty="0">
                <a:solidFill>
                  <a:srgbClr val="4B6587"/>
                </a:solidFill>
                <a:ea typeface="Open Sans"/>
              </a:rPr>
              <a:t> </a:t>
            </a:r>
            <a:r>
              <a:rPr lang="en-US" altLang="ko-KR" sz="3000" dirty="0">
                <a:solidFill>
                  <a:srgbClr val="4B6587"/>
                </a:solidFill>
                <a:ea typeface="Open Sans"/>
              </a:rPr>
              <a:t>importance</a:t>
            </a:r>
            <a:endParaRPr lang="en-US" sz="3000" dirty="0">
              <a:solidFill>
                <a:srgbClr val="4B6587"/>
              </a:solidFill>
              <a:ea typeface="Open San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6DBF22-5D9F-5437-A2B7-DFC7AD17D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13" y="1409700"/>
            <a:ext cx="15740087" cy="814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65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818059" y="514350"/>
            <a:ext cx="64513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4B6587"/>
                </a:solidFill>
                <a:latin typeface="Open Sans Ultra-Bold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63192" y="514350"/>
            <a:ext cx="497228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4B6587"/>
                </a:solidFill>
                <a:ea typeface="Open Sans"/>
              </a:rPr>
              <a:t>분석결과 </a:t>
            </a:r>
            <a:r>
              <a:rPr lang="en-US" altLang="ko-KR" sz="3000" dirty="0">
                <a:solidFill>
                  <a:srgbClr val="4B6587"/>
                </a:solidFill>
                <a:ea typeface="Open Sans"/>
              </a:rPr>
              <a:t>– feature</a:t>
            </a:r>
            <a:r>
              <a:rPr lang="ko-KR" altLang="en-US" sz="3000" dirty="0">
                <a:solidFill>
                  <a:srgbClr val="4B6587"/>
                </a:solidFill>
                <a:ea typeface="Open Sans"/>
              </a:rPr>
              <a:t> </a:t>
            </a:r>
            <a:r>
              <a:rPr lang="en-US" altLang="ko-KR" sz="3000" dirty="0">
                <a:solidFill>
                  <a:srgbClr val="4B6587"/>
                </a:solidFill>
                <a:ea typeface="Open Sans"/>
              </a:rPr>
              <a:t>importance</a:t>
            </a:r>
            <a:endParaRPr lang="en-US" sz="3000" dirty="0">
              <a:solidFill>
                <a:srgbClr val="4B6587"/>
              </a:solidFill>
              <a:ea typeface="Open Sans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2BDBEB1-6DC6-AD9E-F9D9-868ED58F7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90700"/>
            <a:ext cx="13923773" cy="7124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324402" y="3056708"/>
            <a:ext cx="4659445" cy="4743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270"/>
              </a:lnSpc>
              <a:spcBef>
                <a:spcPct val="0"/>
              </a:spcBef>
            </a:pPr>
            <a:r>
              <a:rPr lang="ko-KR" altLang="en-US" sz="3000" u="none" strike="noStrike" dirty="0">
                <a:solidFill>
                  <a:srgbClr val="4B6587"/>
                </a:solidFill>
                <a:ea typeface="Open Sans"/>
              </a:rPr>
              <a:t>프로젝트 배경 및 목적</a:t>
            </a:r>
            <a:endParaRPr lang="en-US" altLang="ko-KR" sz="3000" u="none" strike="noStrike" dirty="0">
              <a:solidFill>
                <a:srgbClr val="4B6587"/>
              </a:solidFill>
              <a:ea typeface="Open Sans"/>
            </a:endParaRPr>
          </a:p>
          <a:p>
            <a:pPr marL="0" lvl="0" indent="0" algn="l">
              <a:lnSpc>
                <a:spcPts val="6270"/>
              </a:lnSpc>
              <a:spcBef>
                <a:spcPct val="0"/>
              </a:spcBef>
            </a:pPr>
            <a:r>
              <a:rPr lang="ko-KR" altLang="en-US" sz="3000" u="none" strike="noStrike" dirty="0">
                <a:solidFill>
                  <a:srgbClr val="4B6587"/>
                </a:solidFill>
                <a:ea typeface="Open Sans"/>
              </a:rPr>
              <a:t>데이터 정보</a:t>
            </a:r>
            <a:endParaRPr lang="en-US" altLang="ko-KR" sz="3000" u="none" strike="noStrike" dirty="0">
              <a:solidFill>
                <a:srgbClr val="4B6587"/>
              </a:solidFill>
              <a:ea typeface="Open Sans"/>
            </a:endParaRPr>
          </a:p>
          <a:p>
            <a:pPr marL="0" lvl="0" indent="0" algn="l">
              <a:lnSpc>
                <a:spcPts val="6270"/>
              </a:lnSpc>
              <a:spcBef>
                <a:spcPct val="0"/>
              </a:spcBef>
            </a:pPr>
            <a:r>
              <a:rPr lang="ko-KR" altLang="en-US" sz="3000" u="none" strike="noStrike" dirty="0">
                <a:solidFill>
                  <a:srgbClr val="4B6587"/>
                </a:solidFill>
                <a:ea typeface="Open Sans"/>
              </a:rPr>
              <a:t>데이터 </a:t>
            </a:r>
            <a:r>
              <a:rPr lang="ko-KR" altLang="en-US" sz="3000" u="none" strike="noStrike" dirty="0" err="1">
                <a:solidFill>
                  <a:srgbClr val="4B6587"/>
                </a:solidFill>
                <a:ea typeface="Open Sans"/>
              </a:rPr>
              <a:t>전처리</a:t>
            </a:r>
            <a:endParaRPr lang="en-US" altLang="ko-KR" sz="3000" u="none" strike="noStrike" dirty="0">
              <a:solidFill>
                <a:srgbClr val="4B6587"/>
              </a:solidFill>
              <a:ea typeface="Open Sans"/>
            </a:endParaRPr>
          </a:p>
          <a:p>
            <a:pPr marL="0" lvl="0" indent="0" algn="l">
              <a:lnSpc>
                <a:spcPts val="6270"/>
              </a:lnSpc>
              <a:spcBef>
                <a:spcPct val="0"/>
              </a:spcBef>
            </a:pPr>
            <a:r>
              <a:rPr lang="ko-KR" altLang="en-US" sz="3000" u="none" strike="noStrike" dirty="0">
                <a:solidFill>
                  <a:srgbClr val="4B6587"/>
                </a:solidFill>
                <a:ea typeface="Open Sans"/>
              </a:rPr>
              <a:t>데이터 분석</a:t>
            </a:r>
            <a:endParaRPr lang="en-US" altLang="ko-KR" sz="3000" u="none" strike="noStrike" dirty="0">
              <a:solidFill>
                <a:srgbClr val="4B6587"/>
              </a:solidFill>
              <a:ea typeface="Open Sans"/>
            </a:endParaRPr>
          </a:p>
          <a:p>
            <a:pPr marL="0" lvl="0" indent="0" algn="l">
              <a:lnSpc>
                <a:spcPts val="6270"/>
              </a:lnSpc>
              <a:spcBef>
                <a:spcPct val="0"/>
              </a:spcBef>
            </a:pPr>
            <a:r>
              <a:rPr lang="ko-KR" altLang="en-US" sz="3000" u="none" strike="noStrike" dirty="0">
                <a:solidFill>
                  <a:srgbClr val="4B6587"/>
                </a:solidFill>
                <a:ea typeface="Open Sans"/>
              </a:rPr>
              <a:t>결론</a:t>
            </a:r>
            <a:endParaRPr lang="en-US" altLang="ko-KR" sz="3000" u="none" strike="noStrike" dirty="0">
              <a:solidFill>
                <a:srgbClr val="4B6587"/>
              </a:solidFill>
              <a:ea typeface="Open Sans"/>
            </a:endParaRPr>
          </a:p>
          <a:p>
            <a:pPr marL="0" lvl="0" indent="0" algn="l">
              <a:lnSpc>
                <a:spcPts val="6270"/>
              </a:lnSpc>
              <a:spcBef>
                <a:spcPct val="0"/>
              </a:spcBef>
            </a:pPr>
            <a:r>
              <a:rPr lang="ko-KR" altLang="en-US" sz="3000" u="none" strike="noStrike" dirty="0" err="1">
                <a:solidFill>
                  <a:srgbClr val="4B6587"/>
                </a:solidFill>
                <a:ea typeface="Open Sans"/>
              </a:rPr>
              <a:t>느낀점</a:t>
            </a:r>
            <a:r>
              <a:rPr lang="ko-KR" altLang="en-US" sz="3000" u="none" strike="noStrike" dirty="0">
                <a:solidFill>
                  <a:srgbClr val="4B6587"/>
                </a:solidFill>
                <a:ea typeface="Open Sans"/>
              </a:rPr>
              <a:t> 및 향후 계획</a:t>
            </a:r>
            <a:endParaRPr lang="en-US" sz="3000" u="none" strike="noStrike" dirty="0">
              <a:solidFill>
                <a:srgbClr val="4B6587"/>
              </a:solidFill>
              <a:ea typeface="Open San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361591" y="3056708"/>
            <a:ext cx="616605" cy="5552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70"/>
              </a:lnSpc>
            </a:pPr>
            <a:r>
              <a:rPr lang="en-US" sz="3000" dirty="0">
                <a:solidFill>
                  <a:srgbClr val="4B6587"/>
                </a:solidFill>
                <a:latin typeface="Open Sans Bold"/>
              </a:rPr>
              <a:t>01</a:t>
            </a:r>
          </a:p>
          <a:p>
            <a:pPr>
              <a:lnSpc>
                <a:spcPts val="6270"/>
              </a:lnSpc>
            </a:pPr>
            <a:r>
              <a:rPr lang="en-US" sz="3000" dirty="0">
                <a:solidFill>
                  <a:srgbClr val="4B6587"/>
                </a:solidFill>
                <a:latin typeface="Open Sans Bold"/>
              </a:rPr>
              <a:t>02</a:t>
            </a:r>
          </a:p>
          <a:p>
            <a:pPr>
              <a:lnSpc>
                <a:spcPts val="6270"/>
              </a:lnSpc>
            </a:pPr>
            <a:r>
              <a:rPr lang="en-US" sz="3000" dirty="0">
                <a:solidFill>
                  <a:srgbClr val="4B6587"/>
                </a:solidFill>
                <a:latin typeface="Open Sans Bold"/>
              </a:rPr>
              <a:t>03</a:t>
            </a:r>
          </a:p>
          <a:p>
            <a:pPr>
              <a:lnSpc>
                <a:spcPts val="6270"/>
              </a:lnSpc>
            </a:pPr>
            <a:r>
              <a:rPr lang="en-US" sz="3000" dirty="0">
                <a:solidFill>
                  <a:srgbClr val="4B6587"/>
                </a:solidFill>
                <a:latin typeface="Open Sans Bold"/>
              </a:rPr>
              <a:t>04</a:t>
            </a:r>
          </a:p>
          <a:p>
            <a:pPr>
              <a:lnSpc>
                <a:spcPts val="6270"/>
              </a:lnSpc>
            </a:pPr>
            <a:r>
              <a:rPr lang="en-US" sz="3000" dirty="0">
                <a:solidFill>
                  <a:srgbClr val="4B6587"/>
                </a:solidFill>
                <a:latin typeface="Open Sans Bold"/>
              </a:rPr>
              <a:t>05</a:t>
            </a:r>
          </a:p>
          <a:p>
            <a:pPr>
              <a:lnSpc>
                <a:spcPts val="6270"/>
              </a:lnSpc>
            </a:pPr>
            <a:r>
              <a:rPr lang="en-US" sz="3000" dirty="0">
                <a:solidFill>
                  <a:srgbClr val="4B6587"/>
                </a:solidFill>
                <a:latin typeface="Open Sans Bold"/>
              </a:rPr>
              <a:t>06</a:t>
            </a:r>
          </a:p>
          <a:p>
            <a:pPr>
              <a:lnSpc>
                <a:spcPts val="6270"/>
              </a:lnSpc>
            </a:pPr>
            <a:endParaRPr lang="en-US" sz="3000" dirty="0">
              <a:solidFill>
                <a:srgbClr val="4B6587"/>
              </a:solidFill>
              <a:latin typeface="Open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587706" y="1711507"/>
            <a:ext cx="4972280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4B6587"/>
                </a:solidFill>
                <a:latin typeface="Open Sans Bold"/>
              </a:rPr>
              <a:t>Table of Contents</a:t>
            </a:r>
          </a:p>
        </p:txBody>
      </p:sp>
      <p:sp>
        <p:nvSpPr>
          <p:cNvPr id="5" name="AutoShape 5"/>
          <p:cNvSpPr/>
          <p:nvPr/>
        </p:nvSpPr>
        <p:spPr>
          <a:xfrm>
            <a:off x="5973609" y="2777454"/>
            <a:ext cx="6200473" cy="0"/>
          </a:xfrm>
          <a:prstGeom prst="line">
            <a:avLst/>
          </a:prstGeom>
          <a:ln w="9525" cap="flat">
            <a:solidFill>
              <a:srgbClr val="4B6587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818059" y="514350"/>
            <a:ext cx="64513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4B6587"/>
                </a:solidFill>
                <a:latin typeface="Open Sans Ultra-Bold"/>
              </a:rPr>
              <a:t>06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63192" y="514350"/>
            <a:ext cx="497228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 err="1">
                <a:solidFill>
                  <a:srgbClr val="4B6587"/>
                </a:solidFill>
                <a:ea typeface="Open Sans"/>
              </a:rPr>
              <a:t>느낀점</a:t>
            </a:r>
            <a:r>
              <a:rPr lang="ko-KR" altLang="en-US" sz="3000" dirty="0">
                <a:solidFill>
                  <a:srgbClr val="4B6587"/>
                </a:solidFill>
                <a:ea typeface="Open Sans"/>
              </a:rPr>
              <a:t> 및 향후 계획</a:t>
            </a:r>
            <a:endParaRPr lang="en-US" sz="3000" dirty="0">
              <a:solidFill>
                <a:srgbClr val="4B6587"/>
              </a:solidFill>
              <a:ea typeface="Open Sans"/>
            </a:endParaRPr>
          </a:p>
        </p:txBody>
      </p:sp>
      <p:sp>
        <p:nvSpPr>
          <p:cNvPr id="27" name="TextBox 5">
            <a:extLst>
              <a:ext uri="{FF2B5EF4-FFF2-40B4-BE49-F238E27FC236}">
                <a16:creationId xmlns:a16="http://schemas.microsoft.com/office/drawing/2014/main" id="{5E6142F6-C4A3-CF5D-016F-8AEF22ECA553}"/>
              </a:ext>
            </a:extLst>
          </p:cNvPr>
          <p:cNvSpPr txBox="1"/>
          <p:nvPr/>
        </p:nvSpPr>
        <p:spPr>
          <a:xfrm>
            <a:off x="1066800" y="1866900"/>
            <a:ext cx="16383000" cy="72042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900"/>
              </a:lnSpc>
              <a:spcBef>
                <a:spcPct val="0"/>
              </a:spcBef>
            </a:pPr>
            <a:r>
              <a:rPr lang="ko-KR" altLang="en-US" sz="36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느낀점</a:t>
            </a:r>
            <a:endParaRPr lang="en-US" altLang="ko-KR" sz="1400" dirty="0">
              <a:solidFill>
                <a:srgbClr val="4B6587"/>
              </a:solidFill>
              <a:latin typeface="+mn-ea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ko-KR" altLang="en-US" sz="2400" dirty="0">
                <a:solidFill>
                  <a:srgbClr val="4B6587"/>
                </a:solidFill>
                <a:latin typeface="+mn-ea"/>
              </a:rPr>
              <a:t> </a:t>
            </a:r>
            <a:r>
              <a:rPr lang="ko-KR" altLang="en-US" sz="2400" dirty="0" err="1">
                <a:solidFill>
                  <a:srgbClr val="4B6587"/>
                </a:solidFill>
                <a:latin typeface="+mn-ea"/>
              </a:rPr>
              <a:t>머신러닝</a:t>
            </a:r>
            <a:r>
              <a:rPr lang="ko-KR" altLang="en-US" sz="2400" dirty="0">
                <a:solidFill>
                  <a:srgbClr val="4B6587"/>
                </a:solidFill>
                <a:latin typeface="+mn-ea"/>
              </a:rPr>
              <a:t> 프로젝트를 처음 진행하면서</a:t>
            </a:r>
            <a:r>
              <a:rPr lang="en-US" altLang="ko-KR" sz="2400" dirty="0">
                <a:solidFill>
                  <a:srgbClr val="4B6587"/>
                </a:solidFill>
                <a:latin typeface="+mn-ea"/>
              </a:rPr>
              <a:t>, </a:t>
            </a:r>
            <a:r>
              <a:rPr lang="ko-KR" altLang="en-US" sz="2400" dirty="0" err="1">
                <a:solidFill>
                  <a:srgbClr val="4B6587"/>
                </a:solidFill>
                <a:latin typeface="+mn-ea"/>
              </a:rPr>
              <a:t>머신러닝에</a:t>
            </a:r>
            <a:r>
              <a:rPr lang="ko-KR" altLang="en-US" sz="2400" dirty="0">
                <a:solidFill>
                  <a:srgbClr val="4B6587"/>
                </a:solidFill>
                <a:latin typeface="+mn-ea"/>
              </a:rPr>
              <a:t> 좀 더 익숙해 질 수 있었다</a:t>
            </a:r>
            <a:r>
              <a:rPr lang="en-US" altLang="ko-KR" sz="2400" dirty="0">
                <a:solidFill>
                  <a:srgbClr val="4B6587"/>
                </a:solidFill>
                <a:latin typeface="+mn-ea"/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n-US" altLang="ko-KR" sz="2400" dirty="0">
                <a:solidFill>
                  <a:srgbClr val="4B6587"/>
                </a:solidFill>
                <a:latin typeface="+mn-ea"/>
              </a:rPr>
              <a:t>2. </a:t>
            </a:r>
            <a:r>
              <a:rPr lang="ko-KR" altLang="en-US" sz="2400" dirty="0">
                <a:solidFill>
                  <a:srgbClr val="4B6587"/>
                </a:solidFill>
                <a:latin typeface="+mn-ea"/>
              </a:rPr>
              <a:t>이번 프로젝트를 진행할 때 </a:t>
            </a:r>
            <a:r>
              <a:rPr lang="en-US" altLang="ko-KR" sz="2400" dirty="0">
                <a:solidFill>
                  <a:srgbClr val="4B6587"/>
                </a:solidFill>
                <a:latin typeface="+mn-ea"/>
              </a:rPr>
              <a:t>target </a:t>
            </a:r>
            <a:r>
              <a:rPr lang="ko-KR" altLang="en-US" sz="2400" dirty="0">
                <a:solidFill>
                  <a:srgbClr val="4B6587"/>
                </a:solidFill>
                <a:latin typeface="+mn-ea"/>
              </a:rPr>
              <a:t>극단적 불균형 데이터의 어려움을 알게 되었다</a:t>
            </a:r>
            <a:r>
              <a:rPr lang="en-US" altLang="ko-KR" sz="2400" dirty="0">
                <a:solidFill>
                  <a:srgbClr val="4B6587"/>
                </a:solidFill>
                <a:latin typeface="+mn-ea"/>
              </a:rPr>
              <a:t>. 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n-US" altLang="ko-KR" sz="2400" dirty="0">
                <a:solidFill>
                  <a:srgbClr val="4B6587"/>
                </a:solidFill>
                <a:latin typeface="+mn-ea"/>
              </a:rPr>
              <a:t>- </a:t>
            </a:r>
            <a:r>
              <a:rPr lang="ko-KR" altLang="en-US" sz="2400" dirty="0">
                <a:solidFill>
                  <a:srgbClr val="4B6587"/>
                </a:solidFill>
                <a:latin typeface="+mn-ea"/>
              </a:rPr>
              <a:t>현실에서는 극단적인 경우가 많기 때문에 불균형 데이터 처리에 대한 다양한 경험과 공부의 필요성을 느낌</a:t>
            </a:r>
            <a:endParaRPr lang="en-US" altLang="ko-KR" sz="2400" dirty="0">
              <a:solidFill>
                <a:srgbClr val="4B6587"/>
              </a:solidFill>
              <a:latin typeface="+mn-ea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n-US" altLang="ko-KR" sz="2400" dirty="0">
                <a:solidFill>
                  <a:srgbClr val="4B6587"/>
                </a:solidFill>
                <a:latin typeface="+mn-ea"/>
              </a:rPr>
              <a:t>3. </a:t>
            </a:r>
            <a:r>
              <a:rPr lang="ko-KR" altLang="en-US" sz="2400" dirty="0">
                <a:solidFill>
                  <a:srgbClr val="4B6587"/>
                </a:solidFill>
                <a:latin typeface="+mn-ea"/>
              </a:rPr>
              <a:t>같은 모델</a:t>
            </a:r>
            <a:r>
              <a:rPr lang="en-US" altLang="ko-KR" sz="2400" dirty="0">
                <a:solidFill>
                  <a:srgbClr val="4B6587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4B6587"/>
                </a:solidFill>
                <a:latin typeface="+mn-ea"/>
              </a:rPr>
              <a:t>파라미터를 사용하더라도 전처리에 따라 그 모델의 성능이 상당히 달라지는 것을 경험하였다</a:t>
            </a:r>
            <a:r>
              <a:rPr lang="en-US" altLang="ko-KR" sz="2400" dirty="0">
                <a:solidFill>
                  <a:srgbClr val="4B6587"/>
                </a:solidFill>
                <a:latin typeface="+mn-ea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2400" dirty="0" err="1">
                <a:solidFill>
                  <a:srgbClr val="4B6587"/>
                </a:solidFill>
                <a:latin typeface="+mn-ea"/>
              </a:rPr>
              <a:t>전처리</a:t>
            </a:r>
            <a:r>
              <a:rPr lang="ko-KR" altLang="en-US" sz="2400" dirty="0">
                <a:solidFill>
                  <a:srgbClr val="4B6587"/>
                </a:solidFill>
                <a:latin typeface="+mn-ea"/>
              </a:rPr>
              <a:t> 과정에 대한 깊은 고민과</a:t>
            </a:r>
            <a:r>
              <a:rPr lang="en-US" altLang="ko-KR" sz="2400" dirty="0">
                <a:solidFill>
                  <a:srgbClr val="4B6587"/>
                </a:solidFill>
                <a:latin typeface="+mn-ea"/>
              </a:rPr>
              <a:t> </a:t>
            </a:r>
            <a:r>
              <a:rPr lang="ko-KR" altLang="en-US" sz="2400" dirty="0">
                <a:solidFill>
                  <a:srgbClr val="4B6587"/>
                </a:solidFill>
                <a:latin typeface="+mn-ea"/>
              </a:rPr>
              <a:t>공부의 필요성을 느낌</a:t>
            </a:r>
            <a:endParaRPr lang="en-US" altLang="ko-KR" sz="2400" dirty="0">
              <a:solidFill>
                <a:srgbClr val="4B6587"/>
              </a:solidFill>
              <a:latin typeface="+mn-ea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n-US" altLang="ko-KR" sz="2400" dirty="0">
                <a:solidFill>
                  <a:srgbClr val="4B6587"/>
                </a:solidFill>
                <a:latin typeface="+mn-ea"/>
              </a:rPr>
              <a:t>4. </a:t>
            </a:r>
            <a:r>
              <a:rPr lang="ko-KR" altLang="en-US" sz="2400" dirty="0">
                <a:solidFill>
                  <a:srgbClr val="4B6587"/>
                </a:solidFill>
                <a:latin typeface="+mn-ea"/>
              </a:rPr>
              <a:t>이번 프로젝트에서는 모델을 구성하는데 집중하였는데</a:t>
            </a:r>
            <a:r>
              <a:rPr lang="en-US" altLang="ko-KR" sz="2400" dirty="0">
                <a:solidFill>
                  <a:srgbClr val="4B6587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4B6587"/>
                </a:solidFill>
                <a:latin typeface="+mn-ea"/>
              </a:rPr>
              <a:t>해당 모델의 결과를 해석하는 연습도 필요</a:t>
            </a:r>
            <a:endParaRPr lang="en-US" altLang="ko-KR" sz="2400" dirty="0">
              <a:solidFill>
                <a:srgbClr val="4B6587"/>
              </a:solidFill>
              <a:latin typeface="+mn-ea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n-US" altLang="ko-KR" sz="3600" b="1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향후 계획</a:t>
            </a:r>
            <a:endParaRPr lang="en-US" altLang="ko-KR" sz="3600" b="1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ko-KR" altLang="en-US" sz="2800" dirty="0">
                <a:solidFill>
                  <a:srgbClr val="4B6587"/>
                </a:solidFill>
                <a:latin typeface="+mn-ea"/>
              </a:rPr>
              <a:t> 분석 결과를 활용할 수 있는 웹사이트 구현</a:t>
            </a:r>
            <a:endParaRPr lang="en-US" altLang="ko-KR" sz="2800" dirty="0">
              <a:solidFill>
                <a:srgbClr val="4B6587"/>
              </a:solidFill>
              <a:latin typeface="+mn-ea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n-US" altLang="ko-KR" sz="2800" dirty="0">
                <a:solidFill>
                  <a:srgbClr val="4B6587"/>
                </a:solidFill>
                <a:latin typeface="+mn-ea"/>
              </a:rPr>
              <a:t>2. </a:t>
            </a:r>
            <a:r>
              <a:rPr lang="ko-KR" altLang="en-US" sz="2800" dirty="0">
                <a:solidFill>
                  <a:srgbClr val="4B6587"/>
                </a:solidFill>
                <a:latin typeface="+mn-ea"/>
              </a:rPr>
              <a:t>최적의 파라미터 탐색</a:t>
            </a:r>
            <a:endParaRPr lang="en-US" altLang="ko-KR" sz="2800" dirty="0">
              <a:solidFill>
                <a:srgbClr val="4B6587"/>
              </a:solidFill>
              <a:latin typeface="+mn-ea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n-US" altLang="ko-KR" sz="2800" dirty="0">
                <a:solidFill>
                  <a:srgbClr val="4B6587"/>
                </a:solidFill>
                <a:latin typeface="+mn-ea"/>
              </a:rPr>
              <a:t>3. </a:t>
            </a:r>
            <a:r>
              <a:rPr lang="ko-KR" altLang="en-US" sz="2800" dirty="0">
                <a:solidFill>
                  <a:srgbClr val="4B6587"/>
                </a:solidFill>
                <a:latin typeface="+mn-ea"/>
              </a:rPr>
              <a:t>딥 러닝 모델 사용</a:t>
            </a:r>
            <a:endParaRPr lang="en-US" altLang="ko-KR" sz="2800" b="1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765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77124" y="4683984"/>
            <a:ext cx="6940267" cy="1434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42"/>
              </a:lnSpc>
              <a:spcBef>
                <a:spcPct val="0"/>
              </a:spcBef>
            </a:pPr>
            <a:r>
              <a:rPr lang="en-US" sz="8387">
                <a:solidFill>
                  <a:srgbClr val="4B6587"/>
                </a:solidFill>
                <a:ea typeface="Open Sans Bold"/>
              </a:rPr>
              <a:t>감사합니다</a:t>
            </a:r>
          </a:p>
        </p:txBody>
      </p:sp>
      <p:sp>
        <p:nvSpPr>
          <p:cNvPr id="5" name="AutoShape 5"/>
          <p:cNvSpPr/>
          <p:nvPr/>
        </p:nvSpPr>
        <p:spPr>
          <a:xfrm>
            <a:off x="6049547" y="7093262"/>
            <a:ext cx="12238453" cy="0"/>
          </a:xfrm>
          <a:prstGeom prst="line">
            <a:avLst/>
          </a:prstGeom>
          <a:ln w="19050" cap="flat">
            <a:solidFill>
              <a:srgbClr val="4B6587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18059" y="514350"/>
            <a:ext cx="64513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4B6587"/>
                </a:solidFill>
                <a:latin typeface="Open Sans Ultra-Bold"/>
              </a:rPr>
              <a:t>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63192" y="514350"/>
            <a:ext cx="5665063" cy="5018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4B6587"/>
                </a:solidFill>
                <a:ea typeface="Open Sans"/>
              </a:rPr>
              <a:t>프로젝트 배경 및 목적 </a:t>
            </a:r>
            <a:endParaRPr lang="en-US" sz="3000" dirty="0">
              <a:solidFill>
                <a:srgbClr val="4B6587"/>
              </a:solidFill>
              <a:ea typeface="Open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04000" y="3457275"/>
            <a:ext cx="3912252" cy="572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900"/>
              </a:lnSpc>
              <a:spcBef>
                <a:spcPct val="0"/>
              </a:spcBef>
            </a:pPr>
            <a:r>
              <a:rPr lang="en-US" sz="3500" u="none" strike="noStrike" dirty="0" err="1">
                <a:solidFill>
                  <a:srgbClr val="4B6587"/>
                </a:solidFill>
                <a:latin typeface="+mn-ea"/>
              </a:rPr>
              <a:t>프로젝트</a:t>
            </a:r>
            <a:r>
              <a:rPr lang="en-US" sz="3500" u="none" strike="noStrike" dirty="0">
                <a:solidFill>
                  <a:srgbClr val="4B6587"/>
                </a:solidFill>
                <a:latin typeface="+mn-ea"/>
              </a:rPr>
              <a:t> </a:t>
            </a:r>
            <a:r>
              <a:rPr lang="en-US" sz="3500" u="none" strike="noStrike" dirty="0" err="1">
                <a:solidFill>
                  <a:srgbClr val="4B6587"/>
                </a:solidFill>
                <a:latin typeface="+mn-ea"/>
              </a:rPr>
              <a:t>배경</a:t>
            </a:r>
            <a:endParaRPr lang="en-US" sz="3500" u="none" strike="noStrike" dirty="0">
              <a:solidFill>
                <a:srgbClr val="4B6587"/>
              </a:solidFill>
              <a:latin typeface="+mn-ea"/>
            </a:endParaRPr>
          </a:p>
        </p:txBody>
      </p:sp>
      <p:sp>
        <p:nvSpPr>
          <p:cNvPr id="8" name="AutoShape 8"/>
          <p:cNvSpPr/>
          <p:nvPr/>
        </p:nvSpPr>
        <p:spPr>
          <a:xfrm>
            <a:off x="1367942" y="4311350"/>
            <a:ext cx="4221990" cy="0"/>
          </a:xfrm>
          <a:prstGeom prst="line">
            <a:avLst/>
          </a:prstGeom>
          <a:ln w="9525" cap="flat">
            <a:solidFill>
              <a:srgbClr val="4B658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TextBox 12"/>
          <p:cNvSpPr txBox="1"/>
          <p:nvPr/>
        </p:nvSpPr>
        <p:spPr>
          <a:xfrm>
            <a:off x="1410927" y="4744026"/>
            <a:ext cx="391225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altLang="ko-KR" sz="1800" u="none" strike="noStrike" dirty="0">
                <a:solidFill>
                  <a:srgbClr val="4B6587"/>
                </a:solidFill>
                <a:latin typeface="Open Sans Light"/>
              </a:rPr>
              <a:t>2023</a:t>
            </a:r>
            <a:r>
              <a:rPr lang="ko-KR" altLang="en-US" sz="1800" u="none" strike="noStrike" dirty="0">
                <a:solidFill>
                  <a:srgbClr val="4B6587"/>
                </a:solidFill>
                <a:latin typeface="Open Sans Light"/>
              </a:rPr>
              <a:t>년 신용카드 </a:t>
            </a:r>
            <a:r>
              <a:rPr lang="ko-KR" altLang="en-US" sz="1800" u="none" strike="noStrike" dirty="0" err="1">
                <a:solidFill>
                  <a:srgbClr val="4B6587"/>
                </a:solidFill>
                <a:latin typeface="Open Sans Light"/>
              </a:rPr>
              <a:t>연체율</a:t>
            </a:r>
            <a:r>
              <a:rPr lang="ko-KR" altLang="en-US" sz="1800" u="none" strike="noStrike" dirty="0">
                <a:solidFill>
                  <a:srgbClr val="4B6587"/>
                </a:solidFill>
                <a:latin typeface="Open Sans Light"/>
              </a:rPr>
              <a:t> 증가</a:t>
            </a:r>
            <a:endParaRPr lang="en-US" sz="1800" u="none" strike="noStrike" dirty="0">
              <a:solidFill>
                <a:srgbClr val="4B6587"/>
              </a:solidFill>
              <a:latin typeface="Open Sans Light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404000" y="6591300"/>
            <a:ext cx="3912252" cy="298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ko-KR" altLang="en-US" sz="1800" u="none" strike="noStrike" dirty="0">
                <a:solidFill>
                  <a:srgbClr val="4B6587"/>
                </a:solidFill>
                <a:latin typeface="Open Sans Light"/>
              </a:rPr>
              <a:t>신용카드 업체의 수익률 악화 </a:t>
            </a:r>
            <a:r>
              <a:rPr lang="ko-KR" altLang="en-US" dirty="0">
                <a:solidFill>
                  <a:srgbClr val="4B6587"/>
                </a:solidFill>
                <a:latin typeface="Open Sans Light"/>
              </a:rPr>
              <a:t>예상</a:t>
            </a:r>
            <a:endParaRPr lang="en-US" sz="1800" u="none" strike="noStrike" dirty="0">
              <a:solidFill>
                <a:srgbClr val="4B6587"/>
              </a:solidFill>
              <a:latin typeface="Open Sans Light"/>
            </a:endParaRPr>
          </a:p>
        </p:txBody>
      </p:sp>
      <p:sp>
        <p:nvSpPr>
          <p:cNvPr id="22" name="AutoShape 5">
            <a:extLst>
              <a:ext uri="{FF2B5EF4-FFF2-40B4-BE49-F238E27FC236}">
                <a16:creationId xmlns:a16="http://schemas.microsoft.com/office/drawing/2014/main" id="{8CEE8289-F324-156D-9F01-0D385F8DDBC7}"/>
              </a:ext>
            </a:extLst>
          </p:cNvPr>
          <p:cNvSpPr/>
          <p:nvPr/>
        </p:nvSpPr>
        <p:spPr>
          <a:xfrm flipH="1">
            <a:off x="6077707" y="1391912"/>
            <a:ext cx="82710" cy="7574221"/>
          </a:xfrm>
          <a:prstGeom prst="line">
            <a:avLst/>
          </a:prstGeom>
          <a:ln w="9525" cap="flat">
            <a:solidFill>
              <a:srgbClr val="4B658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AD8FDB-1196-D5E5-E35F-2D93DDA4485B}"/>
              </a:ext>
            </a:extLst>
          </p:cNvPr>
          <p:cNvSpPr txBox="1"/>
          <p:nvPr/>
        </p:nvSpPr>
        <p:spPr>
          <a:xfrm>
            <a:off x="6370930" y="8981583"/>
            <a:ext cx="5546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https://www.yna.co.kr/view/GYH20231114000200044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C032FB3-136C-9A17-ECD0-DF51D3E11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860" y="2036199"/>
            <a:ext cx="4972279" cy="6754650"/>
          </a:xfrm>
          <a:prstGeom prst="rect">
            <a:avLst/>
          </a:prstGeom>
        </p:spPr>
      </p:pic>
      <p:sp>
        <p:nvSpPr>
          <p:cNvPr id="25" name="TextBox 11">
            <a:extLst>
              <a:ext uri="{FF2B5EF4-FFF2-40B4-BE49-F238E27FC236}">
                <a16:creationId xmlns:a16="http://schemas.microsoft.com/office/drawing/2014/main" id="{2D25AA2F-2B53-8CE6-90F4-4AE4A36793D7}"/>
              </a:ext>
            </a:extLst>
          </p:cNvPr>
          <p:cNvSpPr txBox="1"/>
          <p:nvPr/>
        </p:nvSpPr>
        <p:spPr>
          <a:xfrm>
            <a:off x="6648192" y="1476133"/>
            <a:ext cx="4801514" cy="5791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900"/>
              </a:lnSpc>
              <a:spcBef>
                <a:spcPct val="0"/>
              </a:spcBef>
            </a:pPr>
            <a:r>
              <a:rPr lang="ko-KR" altLang="en-US" sz="3500" b="1" dirty="0">
                <a:solidFill>
                  <a:srgbClr val="4B6587"/>
                </a:solidFill>
                <a:latin typeface="+mn-ea"/>
              </a:rPr>
              <a:t>신용카드 </a:t>
            </a:r>
            <a:r>
              <a:rPr lang="ko-KR" altLang="en-US" sz="3500" b="1" dirty="0" err="1">
                <a:solidFill>
                  <a:srgbClr val="4B6587"/>
                </a:solidFill>
                <a:latin typeface="+mn-ea"/>
              </a:rPr>
              <a:t>연체율</a:t>
            </a:r>
            <a:r>
              <a:rPr lang="ko-KR" altLang="en-US" sz="3500" b="1" dirty="0">
                <a:solidFill>
                  <a:srgbClr val="4B6587"/>
                </a:solidFill>
                <a:latin typeface="+mn-ea"/>
              </a:rPr>
              <a:t> 증가 </a:t>
            </a:r>
            <a:endParaRPr lang="en-US" sz="3500" b="1" u="none" strike="noStrike" dirty="0">
              <a:solidFill>
                <a:srgbClr val="4B6587"/>
              </a:solidFill>
              <a:latin typeface="+mn-ea"/>
            </a:endParaRPr>
          </a:p>
        </p:txBody>
      </p:sp>
      <p:sp>
        <p:nvSpPr>
          <p:cNvPr id="26" name="AutoShape 5">
            <a:extLst>
              <a:ext uri="{FF2B5EF4-FFF2-40B4-BE49-F238E27FC236}">
                <a16:creationId xmlns:a16="http://schemas.microsoft.com/office/drawing/2014/main" id="{67115F67-5B8E-0185-CFD8-A924B1FFE8A1}"/>
              </a:ext>
            </a:extLst>
          </p:cNvPr>
          <p:cNvSpPr/>
          <p:nvPr/>
        </p:nvSpPr>
        <p:spPr>
          <a:xfrm flipH="1">
            <a:off x="12160602" y="1356389"/>
            <a:ext cx="82710" cy="7574221"/>
          </a:xfrm>
          <a:prstGeom prst="line">
            <a:avLst/>
          </a:prstGeom>
          <a:ln w="9525" cap="flat">
            <a:solidFill>
              <a:srgbClr val="4B658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FF9161-AF97-49E5-91B6-C78E094C4595}"/>
              </a:ext>
            </a:extLst>
          </p:cNvPr>
          <p:cNvSpPr txBox="1"/>
          <p:nvPr/>
        </p:nvSpPr>
        <p:spPr>
          <a:xfrm>
            <a:off x="12267375" y="8930610"/>
            <a:ext cx="5546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https://www.asiatime.co.kr/article/20240307500379</a:t>
            </a:r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3B1E13D-F909-09BC-0E7D-E4F98880C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3349" y="3356746"/>
            <a:ext cx="5572903" cy="3877216"/>
          </a:xfrm>
          <a:prstGeom prst="rect">
            <a:avLst/>
          </a:prstGeom>
        </p:spPr>
      </p:pic>
      <p:sp>
        <p:nvSpPr>
          <p:cNvPr id="31" name="TextBox 11">
            <a:extLst>
              <a:ext uri="{FF2B5EF4-FFF2-40B4-BE49-F238E27FC236}">
                <a16:creationId xmlns:a16="http://schemas.microsoft.com/office/drawing/2014/main" id="{32FFB9EE-0B01-BC7E-B0E4-E39B9FB97C9F}"/>
              </a:ext>
            </a:extLst>
          </p:cNvPr>
          <p:cNvSpPr txBox="1"/>
          <p:nvPr/>
        </p:nvSpPr>
        <p:spPr>
          <a:xfrm>
            <a:off x="12639686" y="1419481"/>
            <a:ext cx="4801514" cy="12009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900"/>
              </a:lnSpc>
              <a:spcBef>
                <a:spcPct val="0"/>
              </a:spcBef>
            </a:pPr>
            <a:r>
              <a:rPr lang="ko-KR" altLang="en-US" sz="3500" b="1" dirty="0">
                <a:solidFill>
                  <a:srgbClr val="4B6587"/>
                </a:solidFill>
                <a:latin typeface="+mn-ea"/>
              </a:rPr>
              <a:t>신용사면으로 </a:t>
            </a:r>
            <a:r>
              <a:rPr lang="ko-KR" altLang="en-US" sz="3500" b="1" dirty="0" err="1">
                <a:solidFill>
                  <a:srgbClr val="4B6587"/>
                </a:solidFill>
                <a:latin typeface="+mn-ea"/>
              </a:rPr>
              <a:t>저신용자</a:t>
            </a:r>
            <a:r>
              <a:rPr lang="ko-KR" altLang="en-US" sz="3500" b="1" dirty="0">
                <a:solidFill>
                  <a:srgbClr val="4B6587"/>
                </a:solidFill>
                <a:latin typeface="+mn-ea"/>
              </a:rPr>
              <a:t> </a:t>
            </a:r>
            <a:endParaRPr lang="en-US" altLang="ko-KR" sz="3500" b="1" dirty="0">
              <a:solidFill>
                <a:srgbClr val="4B6587"/>
              </a:solidFill>
              <a:latin typeface="+mn-ea"/>
            </a:endParaRPr>
          </a:p>
          <a:p>
            <a:pPr marL="0" lvl="0" indent="0" algn="ctr">
              <a:lnSpc>
                <a:spcPts val="4900"/>
              </a:lnSpc>
              <a:spcBef>
                <a:spcPct val="0"/>
              </a:spcBef>
            </a:pPr>
            <a:r>
              <a:rPr lang="ko-KR" altLang="en-US" sz="3500" b="1" dirty="0">
                <a:solidFill>
                  <a:srgbClr val="4B6587"/>
                </a:solidFill>
                <a:latin typeface="+mn-ea"/>
              </a:rPr>
              <a:t>카드발급 증가 예상 </a:t>
            </a:r>
            <a:endParaRPr lang="en-US" sz="3500" b="1" u="none" strike="noStrike" dirty="0">
              <a:solidFill>
                <a:srgbClr val="4B6587"/>
              </a:solidFill>
              <a:latin typeface="+mn-ea"/>
            </a:endParaRPr>
          </a:p>
        </p:txBody>
      </p:sp>
      <p:sp>
        <p:nvSpPr>
          <p:cNvPr id="32" name="TextBox 12">
            <a:extLst>
              <a:ext uri="{FF2B5EF4-FFF2-40B4-BE49-F238E27FC236}">
                <a16:creationId xmlns:a16="http://schemas.microsoft.com/office/drawing/2014/main" id="{CEBBCC95-78ED-0E5B-46B3-8CCA80C60042}"/>
              </a:ext>
            </a:extLst>
          </p:cNvPr>
          <p:cNvSpPr txBox="1"/>
          <p:nvPr/>
        </p:nvSpPr>
        <p:spPr>
          <a:xfrm>
            <a:off x="1404000" y="5510678"/>
            <a:ext cx="3912252" cy="618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altLang="ko-KR" dirty="0">
                <a:solidFill>
                  <a:srgbClr val="4B6587"/>
                </a:solidFill>
                <a:latin typeface="Open Sans Light"/>
              </a:rPr>
              <a:t>3</a:t>
            </a:r>
            <a:r>
              <a:rPr lang="ko-KR" altLang="en-US" dirty="0">
                <a:solidFill>
                  <a:srgbClr val="4B6587"/>
                </a:solidFill>
                <a:latin typeface="Open Sans Light"/>
              </a:rPr>
              <a:t>월 </a:t>
            </a:r>
            <a:r>
              <a:rPr lang="en-US" altLang="ko-KR" dirty="0">
                <a:solidFill>
                  <a:srgbClr val="4B6587"/>
                </a:solidFill>
                <a:latin typeface="Open Sans Light"/>
              </a:rPr>
              <a:t>12</a:t>
            </a:r>
            <a:r>
              <a:rPr lang="ko-KR" altLang="en-US" dirty="0">
                <a:solidFill>
                  <a:srgbClr val="4B6587"/>
                </a:solidFill>
                <a:latin typeface="Open Sans Light"/>
              </a:rPr>
              <a:t>일 신용사면 실시 예정으로 </a:t>
            </a:r>
            <a:r>
              <a:rPr lang="ko-KR" altLang="en-US" dirty="0" err="1">
                <a:solidFill>
                  <a:srgbClr val="4B6587"/>
                </a:solidFill>
                <a:latin typeface="Open Sans Light"/>
              </a:rPr>
              <a:t>저신용자의</a:t>
            </a:r>
            <a:r>
              <a:rPr lang="ko-KR" altLang="en-US" dirty="0">
                <a:solidFill>
                  <a:srgbClr val="4B6587"/>
                </a:solidFill>
                <a:latin typeface="Open Sans Light"/>
              </a:rPr>
              <a:t> 카드발급 증가 예정</a:t>
            </a:r>
            <a:endParaRPr lang="en-US" sz="1800" u="none" strike="noStrike" dirty="0">
              <a:solidFill>
                <a:srgbClr val="4B6587"/>
              </a:solidFill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6250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18059" y="514350"/>
            <a:ext cx="64513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4B6587"/>
                </a:solidFill>
                <a:latin typeface="Open Sans Ultra-Bold"/>
              </a:rPr>
              <a:t>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63192" y="514350"/>
            <a:ext cx="5665063" cy="5018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4B6587"/>
                </a:solidFill>
                <a:ea typeface="Open Sans"/>
              </a:rPr>
              <a:t>프로젝트 배경 및 목적 </a:t>
            </a:r>
            <a:endParaRPr lang="en-US" sz="3000" dirty="0">
              <a:solidFill>
                <a:srgbClr val="4B6587"/>
              </a:solidFill>
              <a:ea typeface="Open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038600" y="2462294"/>
            <a:ext cx="3912252" cy="628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900"/>
              </a:lnSpc>
              <a:spcBef>
                <a:spcPct val="0"/>
              </a:spcBef>
            </a:pPr>
            <a:r>
              <a:rPr lang="en-US" sz="4400" u="none" strike="noStrike" dirty="0" err="1">
                <a:solidFill>
                  <a:srgbClr val="4B6587"/>
                </a:solidFill>
                <a:latin typeface="+mn-ea"/>
              </a:rPr>
              <a:t>목적</a:t>
            </a:r>
            <a:r>
              <a:rPr lang="en-US" sz="4400" u="none" strike="noStrike" dirty="0">
                <a:solidFill>
                  <a:srgbClr val="4B6587"/>
                </a:solidFill>
                <a:latin typeface="+mn-ea"/>
              </a:rPr>
              <a:t> 및 </a:t>
            </a:r>
            <a:r>
              <a:rPr lang="en-US" sz="4400" u="none" strike="noStrike" dirty="0" err="1">
                <a:solidFill>
                  <a:srgbClr val="4B6587"/>
                </a:solidFill>
                <a:latin typeface="+mn-ea"/>
              </a:rPr>
              <a:t>필요성</a:t>
            </a:r>
            <a:endParaRPr lang="en-US" sz="4400" u="none" strike="noStrike" dirty="0">
              <a:solidFill>
                <a:srgbClr val="4B6587"/>
              </a:solidFill>
              <a:latin typeface="+mn-ea"/>
            </a:endParaRPr>
          </a:p>
        </p:txBody>
      </p:sp>
      <p:sp>
        <p:nvSpPr>
          <p:cNvPr id="10" name="AutoShape 10"/>
          <p:cNvSpPr/>
          <p:nvPr/>
        </p:nvSpPr>
        <p:spPr>
          <a:xfrm flipV="1">
            <a:off x="3120752" y="3318480"/>
            <a:ext cx="5280415" cy="12095"/>
          </a:xfrm>
          <a:prstGeom prst="line">
            <a:avLst/>
          </a:prstGeom>
          <a:ln w="9525" cap="flat">
            <a:solidFill>
              <a:srgbClr val="4B658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3"/>
          <p:cNvSpPr txBox="1"/>
          <p:nvPr/>
        </p:nvSpPr>
        <p:spPr>
          <a:xfrm>
            <a:off x="3128010" y="5378726"/>
            <a:ext cx="5280416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 indent="-194310" algn="l">
              <a:buFont typeface="Arial"/>
              <a:buChar char="•"/>
            </a:pPr>
            <a:r>
              <a:rPr lang="ko-KR" altLang="en-US" sz="2800" u="none" strike="noStrike" dirty="0">
                <a:solidFill>
                  <a:srgbClr val="4B6587"/>
                </a:solidFill>
                <a:latin typeface="Open Sans Light"/>
              </a:rPr>
              <a:t>신용점수를 바탕으로 신용카드 발급여부를 결정하는 것은 일반적인 방법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327748" y="2479086"/>
            <a:ext cx="3912252" cy="628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900"/>
              </a:lnSpc>
              <a:spcBef>
                <a:spcPct val="0"/>
              </a:spcBef>
            </a:pPr>
            <a:r>
              <a:rPr lang="en-US" sz="4400" u="none" strike="noStrike" dirty="0" err="1">
                <a:solidFill>
                  <a:srgbClr val="4B6587"/>
                </a:solidFill>
                <a:latin typeface="+mn-ea"/>
              </a:rPr>
              <a:t>기대</a:t>
            </a:r>
            <a:r>
              <a:rPr lang="en-US" sz="4400" u="none" strike="noStrike" dirty="0">
                <a:solidFill>
                  <a:srgbClr val="4B6587"/>
                </a:solidFill>
                <a:latin typeface="+mn-ea"/>
              </a:rPr>
              <a:t> </a:t>
            </a:r>
            <a:r>
              <a:rPr lang="en-US" sz="4400" u="none" strike="noStrike" dirty="0" err="1">
                <a:solidFill>
                  <a:srgbClr val="4B6587"/>
                </a:solidFill>
                <a:latin typeface="+mn-ea"/>
              </a:rPr>
              <a:t>효과</a:t>
            </a:r>
            <a:endParaRPr lang="en-US" sz="4400" u="none" strike="noStrike" dirty="0">
              <a:solidFill>
                <a:srgbClr val="4B6587"/>
              </a:solidFill>
              <a:latin typeface="+mn-ea"/>
            </a:endParaRPr>
          </a:p>
        </p:txBody>
      </p:sp>
      <p:sp>
        <p:nvSpPr>
          <p:cNvPr id="18" name="AutoShape 18"/>
          <p:cNvSpPr/>
          <p:nvPr/>
        </p:nvSpPr>
        <p:spPr>
          <a:xfrm>
            <a:off x="10207145" y="3293836"/>
            <a:ext cx="4221990" cy="0"/>
          </a:xfrm>
          <a:prstGeom prst="line">
            <a:avLst/>
          </a:prstGeom>
          <a:ln w="9525" cap="flat">
            <a:solidFill>
              <a:srgbClr val="4B658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TextBox 19"/>
          <p:cNvSpPr txBox="1"/>
          <p:nvPr/>
        </p:nvSpPr>
        <p:spPr>
          <a:xfrm>
            <a:off x="10207144" y="3702272"/>
            <a:ext cx="4778203" cy="3301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ko-KR" altLang="en-US" sz="2800" u="none" strike="noStrike" dirty="0">
                <a:solidFill>
                  <a:srgbClr val="4B6587"/>
                </a:solidFill>
                <a:latin typeface="Open Sans Light"/>
              </a:rPr>
              <a:t>연체율이 낮은 고객 확보</a:t>
            </a:r>
            <a:endParaRPr lang="en-US" sz="2800" u="none" strike="noStrike" dirty="0">
              <a:solidFill>
                <a:srgbClr val="4B6587"/>
              </a:solidFill>
              <a:latin typeface="Open Sans Light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207144" y="4847177"/>
            <a:ext cx="4625803" cy="3301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ko-KR" altLang="en-US" sz="2800" u="none" strike="noStrike" dirty="0">
                <a:solidFill>
                  <a:srgbClr val="4B6587"/>
                </a:solidFill>
                <a:latin typeface="Open Sans Light"/>
              </a:rPr>
              <a:t>신용카드사의 이익 극대화</a:t>
            </a:r>
            <a:endParaRPr lang="en-US" sz="2800" u="none" strike="noStrike" dirty="0">
              <a:solidFill>
                <a:srgbClr val="4B6587"/>
              </a:solidFill>
              <a:latin typeface="Open Sans Light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138895" y="7277100"/>
            <a:ext cx="5280415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 indent="-194310" algn="l">
              <a:buFont typeface="Arial"/>
              <a:buChar char="•"/>
            </a:pPr>
            <a:r>
              <a:rPr lang="ko-KR" altLang="en-US" sz="2800" u="none" strike="noStrike" dirty="0">
                <a:solidFill>
                  <a:srgbClr val="4B6587"/>
                </a:solidFill>
                <a:latin typeface="Open Sans Light"/>
              </a:rPr>
              <a:t>정교한 예측을 통해서 부실카드 발급을 줄일 필요</a:t>
            </a:r>
            <a:endParaRPr lang="en-US" altLang="ko-KR" sz="2800" u="none" strike="noStrike" dirty="0">
              <a:solidFill>
                <a:srgbClr val="4B6587"/>
              </a:solidFill>
              <a:latin typeface="Open Sans Ligh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AA99F6-0BA7-DDA4-9B7A-6EF805E0C963}"/>
              </a:ext>
            </a:extLst>
          </p:cNvPr>
          <p:cNvSpPr txBox="1"/>
          <p:nvPr/>
        </p:nvSpPr>
        <p:spPr>
          <a:xfrm>
            <a:off x="3155388" y="3702272"/>
            <a:ext cx="5280417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 indent="-194310" algn="l">
              <a:buFont typeface="Arial"/>
              <a:buChar char="•"/>
            </a:pPr>
            <a:r>
              <a:rPr lang="ko-KR" altLang="en-US" sz="2800" u="none" strike="noStrike" dirty="0" err="1">
                <a:solidFill>
                  <a:srgbClr val="4B6587"/>
                </a:solidFill>
                <a:latin typeface="Open Sans Light"/>
              </a:rPr>
              <a:t>저신용자</a:t>
            </a:r>
            <a:r>
              <a:rPr lang="ko-KR" altLang="en-US" sz="2800" u="none" strike="noStrike" dirty="0">
                <a:solidFill>
                  <a:srgbClr val="4B6587"/>
                </a:solidFill>
                <a:latin typeface="Open Sans Light"/>
              </a:rPr>
              <a:t> 카드신청 증가예상에 따른 부실카드 발급을 줄이기 위한 노력이 필요</a:t>
            </a:r>
            <a:endParaRPr lang="en-US" altLang="ko-KR" sz="2800" u="none" strike="noStrike" dirty="0">
              <a:solidFill>
                <a:srgbClr val="4B6587"/>
              </a:solidFill>
              <a:latin typeface="Open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40624" y="2019300"/>
            <a:ext cx="10365575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3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Credit Card Approval Prediction</a:t>
            </a:r>
            <a:endParaRPr lang="en-US" altLang="ko-KR" sz="3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18059" y="514350"/>
            <a:ext cx="64513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4B6587"/>
                </a:solidFill>
                <a:latin typeface="Open Sans Ultra-Bold"/>
              </a:rPr>
              <a:t>02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63192" y="514350"/>
            <a:ext cx="497228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4B6587"/>
                </a:solidFill>
                <a:ea typeface="Open Sans"/>
              </a:rPr>
              <a:t>DATA</a:t>
            </a: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B99ED1E5-457E-AE29-95B8-22DC92E1B76B}"/>
              </a:ext>
            </a:extLst>
          </p:cNvPr>
          <p:cNvSpPr txBox="1"/>
          <p:nvPr/>
        </p:nvSpPr>
        <p:spPr>
          <a:xfrm>
            <a:off x="1140623" y="2705100"/>
            <a:ext cx="15928177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</a:rPr>
              <a:t>출처 </a:t>
            </a:r>
            <a:r>
              <a:rPr lang="en-US" altLang="ko-KR" sz="2400" b="1" dirty="0">
                <a:latin typeface="Consolas" panose="020B0609020204030204" pitchFamily="49" charset="0"/>
              </a:rPr>
              <a:t>: Kaggle</a:t>
            </a:r>
          </a:p>
          <a:p>
            <a:r>
              <a:rPr lang="en-US" altLang="ko-KR" sz="2400" b="1" dirty="0">
                <a:effectLst/>
                <a:latin typeface="Consolas" panose="020B0609020204030204" pitchFamily="49" charset="0"/>
              </a:rPr>
              <a:t>https://www.kaggle.com/datasets/rikdifos/credit-card-approval-prediction</a:t>
            </a: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619B6D0A-75E6-227C-DF20-8ECBD44BFB84}"/>
              </a:ext>
            </a:extLst>
          </p:cNvPr>
          <p:cNvSpPr txBox="1"/>
          <p:nvPr/>
        </p:nvSpPr>
        <p:spPr>
          <a:xfrm>
            <a:off x="1147447" y="4058285"/>
            <a:ext cx="13271413" cy="5591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900"/>
              </a:lnSpc>
              <a:spcBef>
                <a:spcPct val="0"/>
              </a:spcBef>
            </a:pPr>
            <a:r>
              <a:rPr lang="ko-KR" alt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특징</a:t>
            </a:r>
            <a:r>
              <a:rPr lang="ko-KR" altLang="en-US" sz="3500" dirty="0">
                <a:solidFill>
                  <a:srgbClr val="4B6587"/>
                </a:solidFill>
                <a:latin typeface="+mn-ea"/>
              </a:rPr>
              <a:t> </a:t>
            </a:r>
            <a:endParaRPr lang="en-US" altLang="ko-KR" sz="3500" dirty="0">
              <a:solidFill>
                <a:srgbClr val="4B6587"/>
              </a:solidFill>
              <a:latin typeface="+mn-ea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n-US" altLang="ko-KR" sz="1400" dirty="0">
              <a:solidFill>
                <a:srgbClr val="4B6587"/>
              </a:solidFill>
              <a:latin typeface="+mn-ea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ko-KR" altLang="en-US" sz="3500" dirty="0">
                <a:solidFill>
                  <a:srgbClr val="4B6587"/>
                </a:solidFill>
                <a:latin typeface="+mn-ea"/>
              </a:rPr>
              <a:t>두 개의 파일 </a:t>
            </a:r>
            <a:endParaRPr lang="en-US" altLang="ko-KR" sz="3500" dirty="0">
              <a:solidFill>
                <a:srgbClr val="4B6587"/>
              </a:solidFill>
              <a:latin typeface="+mn-ea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ko-KR" sz="2400" dirty="0">
                <a:solidFill>
                  <a:srgbClr val="4B6587"/>
                </a:solidFill>
                <a:latin typeface="+mn-ea"/>
              </a:rPr>
              <a:t>	1.</a:t>
            </a:r>
            <a:r>
              <a:rPr lang="ko-KR" altLang="en-US" sz="2400" dirty="0">
                <a:solidFill>
                  <a:srgbClr val="4B6587"/>
                </a:solidFill>
                <a:latin typeface="+mn-ea"/>
              </a:rPr>
              <a:t> 고객 신상정보 </a:t>
            </a:r>
            <a:r>
              <a:rPr lang="en-US" altLang="ko-KR" sz="2400" dirty="0">
                <a:solidFill>
                  <a:srgbClr val="4B6587"/>
                </a:solidFill>
                <a:latin typeface="+mn-ea"/>
              </a:rPr>
              <a:t>(application_record.csv) - 18</a:t>
            </a:r>
            <a:r>
              <a:rPr lang="ko-KR" altLang="en-US" sz="2400" dirty="0">
                <a:solidFill>
                  <a:srgbClr val="4B6587"/>
                </a:solidFill>
                <a:latin typeface="+mn-ea"/>
              </a:rPr>
              <a:t>개의 컬럼 </a:t>
            </a:r>
            <a:r>
              <a:rPr lang="en-US" altLang="ko-KR" sz="2400" dirty="0">
                <a:solidFill>
                  <a:srgbClr val="4B6587"/>
                </a:solidFill>
                <a:latin typeface="+mn-ea"/>
              </a:rPr>
              <a:t>/ 438,557</a:t>
            </a:r>
            <a:r>
              <a:rPr lang="ko-KR" altLang="en-US" sz="2400" dirty="0">
                <a:solidFill>
                  <a:srgbClr val="4B6587"/>
                </a:solidFill>
                <a:latin typeface="+mn-ea"/>
              </a:rPr>
              <a:t>명의 고객</a:t>
            </a:r>
            <a:endParaRPr lang="en-US" altLang="ko-KR" sz="2400" dirty="0">
              <a:solidFill>
                <a:srgbClr val="4B6587"/>
              </a:solidFill>
              <a:latin typeface="+mn-ea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ko-KR" sz="2400" dirty="0">
                <a:solidFill>
                  <a:srgbClr val="4B6587"/>
                </a:solidFill>
                <a:latin typeface="+mn-ea"/>
              </a:rPr>
              <a:t>	2. </a:t>
            </a:r>
            <a:r>
              <a:rPr lang="ko-KR" altLang="en-US" sz="2400" dirty="0">
                <a:solidFill>
                  <a:srgbClr val="4B6587"/>
                </a:solidFill>
                <a:latin typeface="+mn-ea"/>
              </a:rPr>
              <a:t>고객 신용정보</a:t>
            </a:r>
            <a:r>
              <a:rPr lang="en-US" altLang="ko-KR" sz="2400" dirty="0">
                <a:solidFill>
                  <a:srgbClr val="4B6587"/>
                </a:solidFill>
                <a:latin typeface="+mn-ea"/>
              </a:rPr>
              <a:t>(credit_record.csv) - 45,985</a:t>
            </a:r>
            <a:r>
              <a:rPr lang="ko-KR" altLang="en-US" sz="2400" dirty="0">
                <a:solidFill>
                  <a:srgbClr val="4B6587"/>
                </a:solidFill>
                <a:latin typeface="+mn-ea"/>
              </a:rPr>
              <a:t>명의 고객</a:t>
            </a:r>
            <a:endParaRPr lang="en-US" altLang="ko-KR" sz="2400" dirty="0">
              <a:solidFill>
                <a:srgbClr val="4B6587"/>
              </a:solidFill>
              <a:latin typeface="+mn-ea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ko-KR" sz="2400" dirty="0">
                <a:solidFill>
                  <a:srgbClr val="4B6587"/>
                </a:solidFill>
                <a:latin typeface="+mn-ea"/>
              </a:rPr>
              <a:t>	-&gt; </a:t>
            </a:r>
            <a:r>
              <a:rPr lang="ko-KR" altLang="en-US" sz="2400" dirty="0">
                <a:solidFill>
                  <a:srgbClr val="4B6587"/>
                </a:solidFill>
                <a:latin typeface="+mn-ea"/>
              </a:rPr>
              <a:t>분석을 </a:t>
            </a:r>
            <a:r>
              <a:rPr lang="en-US" altLang="ko-KR" sz="2400" dirty="0">
                <a:solidFill>
                  <a:srgbClr val="4B6587"/>
                </a:solidFill>
                <a:latin typeface="+mn-ea"/>
              </a:rPr>
              <a:t>ID</a:t>
            </a:r>
            <a:r>
              <a:rPr lang="ko-KR" altLang="en-US" sz="2400" dirty="0">
                <a:solidFill>
                  <a:srgbClr val="4B6587"/>
                </a:solidFill>
                <a:latin typeface="+mn-ea"/>
              </a:rPr>
              <a:t>를 기준으로 결합 필요</a:t>
            </a:r>
            <a:endParaRPr lang="en-US" altLang="ko-KR" sz="2400" dirty="0">
              <a:solidFill>
                <a:srgbClr val="4B6587"/>
              </a:solidFill>
              <a:latin typeface="+mn-ea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ko-KR" sz="3500" dirty="0">
                <a:solidFill>
                  <a:srgbClr val="4B6587"/>
                </a:solidFill>
                <a:latin typeface="+mn-ea"/>
              </a:rPr>
              <a:t>2. </a:t>
            </a:r>
            <a:r>
              <a:rPr lang="ko-KR" altLang="en-US" sz="3500" dirty="0">
                <a:solidFill>
                  <a:srgbClr val="4B6587"/>
                </a:solidFill>
                <a:latin typeface="+mn-ea"/>
              </a:rPr>
              <a:t>고객 신용정보를 통해 </a:t>
            </a:r>
            <a:r>
              <a:rPr lang="en-US" altLang="ko-KR" sz="3500" dirty="0">
                <a:solidFill>
                  <a:srgbClr val="4B6587"/>
                </a:solidFill>
                <a:latin typeface="+mn-ea"/>
              </a:rPr>
              <a:t>Target</a:t>
            </a:r>
            <a:r>
              <a:rPr lang="ko-KR" altLang="en-US" sz="3500" dirty="0">
                <a:solidFill>
                  <a:srgbClr val="4B6587"/>
                </a:solidFill>
                <a:latin typeface="+mn-ea"/>
              </a:rPr>
              <a:t> 생성필요</a:t>
            </a:r>
            <a:endParaRPr lang="en-US" altLang="ko-KR" sz="3500" dirty="0">
              <a:solidFill>
                <a:srgbClr val="4B6587"/>
              </a:solidFill>
              <a:latin typeface="+mn-ea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ko-KR" sz="3500" dirty="0">
                <a:solidFill>
                  <a:srgbClr val="4B6587"/>
                </a:solidFill>
                <a:latin typeface="+mn-ea"/>
              </a:rPr>
              <a:t>3. </a:t>
            </a:r>
            <a:r>
              <a:rPr lang="ko-KR" altLang="en-US" sz="3500" dirty="0">
                <a:solidFill>
                  <a:srgbClr val="4B6587"/>
                </a:solidFill>
                <a:latin typeface="+mn-ea"/>
              </a:rPr>
              <a:t>신용상태 </a:t>
            </a:r>
            <a:r>
              <a:rPr lang="en-US" altLang="ko-KR" sz="3500" dirty="0">
                <a:solidFill>
                  <a:srgbClr val="4B6587"/>
                </a:solidFill>
                <a:latin typeface="+mn-ea"/>
              </a:rPr>
              <a:t>class</a:t>
            </a:r>
            <a:r>
              <a:rPr lang="ko-KR" altLang="en-US" sz="3500" dirty="0">
                <a:solidFill>
                  <a:srgbClr val="4B6587"/>
                </a:solidFill>
                <a:latin typeface="+mn-ea"/>
              </a:rPr>
              <a:t>는 불균형 데이터</a:t>
            </a:r>
            <a:endParaRPr lang="en-US" altLang="ko-KR" sz="3500" dirty="0">
              <a:solidFill>
                <a:srgbClr val="4B6587"/>
              </a:solidFill>
              <a:latin typeface="+mn-ea"/>
            </a:endParaRPr>
          </a:p>
          <a:p>
            <a:endParaRPr lang="en-US" altLang="ko-KR" sz="3600" b="1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AutoShape 10">
            <a:extLst>
              <a:ext uri="{FF2B5EF4-FFF2-40B4-BE49-F238E27FC236}">
                <a16:creationId xmlns:a16="http://schemas.microsoft.com/office/drawing/2014/main" id="{B3112E6B-1657-B5B2-BA20-F70CDBA62793}"/>
              </a:ext>
            </a:extLst>
          </p:cNvPr>
          <p:cNvSpPr/>
          <p:nvPr/>
        </p:nvSpPr>
        <p:spPr>
          <a:xfrm flipV="1">
            <a:off x="1140622" y="3716298"/>
            <a:ext cx="12346777" cy="55602"/>
          </a:xfrm>
          <a:prstGeom prst="line">
            <a:avLst/>
          </a:prstGeom>
          <a:ln w="9525" cap="flat">
            <a:solidFill>
              <a:srgbClr val="4B6587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75116" y="2027543"/>
            <a:ext cx="5740084" cy="5811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ko-KR" altLang="en-US" sz="3500" u="none" strike="noStrike" dirty="0">
                <a:solidFill>
                  <a:srgbClr val="4B6587"/>
                </a:solidFill>
                <a:latin typeface="+mn-ea"/>
              </a:rPr>
              <a:t>고객 신용정보 데이터</a:t>
            </a:r>
            <a:endParaRPr lang="en-US" sz="3500" u="none" strike="noStrike" dirty="0">
              <a:solidFill>
                <a:srgbClr val="4B6587"/>
              </a:solidFill>
              <a:latin typeface="+mn-ea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18059" y="514350"/>
            <a:ext cx="64513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4B6587"/>
                </a:solidFill>
                <a:latin typeface="Open Sans Ultra-Bold"/>
              </a:rPr>
              <a:t>03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63192" y="514350"/>
            <a:ext cx="497228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 err="1">
                <a:solidFill>
                  <a:srgbClr val="4B6587"/>
                </a:solidFill>
                <a:ea typeface="Open Sans"/>
              </a:rPr>
              <a:t>전처리</a:t>
            </a:r>
            <a:r>
              <a:rPr lang="ko-KR" altLang="en-US" sz="3000" dirty="0">
                <a:solidFill>
                  <a:srgbClr val="4B6587"/>
                </a:solidFill>
                <a:ea typeface="Open Sans"/>
              </a:rPr>
              <a:t> </a:t>
            </a:r>
            <a:r>
              <a:rPr lang="en-US" altLang="ko-KR" sz="3000" dirty="0">
                <a:solidFill>
                  <a:srgbClr val="4B6587"/>
                </a:solidFill>
                <a:ea typeface="Open Sans"/>
              </a:rPr>
              <a:t>- preprocessing</a:t>
            </a:r>
            <a:endParaRPr lang="en-US" sz="3000" dirty="0">
              <a:solidFill>
                <a:srgbClr val="4B6587"/>
              </a:solidFill>
              <a:ea typeface="Open Sans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1463192" y="2903843"/>
            <a:ext cx="6843215" cy="0"/>
          </a:xfrm>
          <a:prstGeom prst="line">
            <a:avLst/>
          </a:prstGeom>
          <a:ln w="9525" cap="flat">
            <a:solidFill>
              <a:srgbClr val="4B6587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5760DCA-24E2-BE75-A910-50E1A3895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565" y="3198959"/>
            <a:ext cx="3077004" cy="54585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802C24A-8C68-5EE7-C73F-42145740C396}"/>
              </a:ext>
            </a:extLst>
          </p:cNvPr>
          <p:cNvSpPr txBox="1"/>
          <p:nvPr/>
        </p:nvSpPr>
        <p:spPr>
          <a:xfrm>
            <a:off x="11678741" y="514350"/>
            <a:ext cx="57912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STATUS</a:t>
            </a:r>
          </a:p>
          <a:p>
            <a:r>
              <a:rPr lang="en-US" altLang="ko-KR" b="0" i="0" dirty="0">
                <a:solidFill>
                  <a:srgbClr val="202124"/>
                </a:solidFill>
                <a:effectLst/>
              </a:rPr>
              <a:t>0: 1-29 days past due </a:t>
            </a:r>
          </a:p>
          <a:p>
            <a:r>
              <a:rPr lang="en-US" altLang="ko-KR" b="0" i="0" dirty="0">
                <a:solidFill>
                  <a:srgbClr val="202124"/>
                </a:solidFill>
                <a:effectLst/>
              </a:rPr>
              <a:t>1: 30-59 days past due </a:t>
            </a:r>
          </a:p>
          <a:p>
            <a:r>
              <a:rPr lang="en-US" altLang="ko-KR" b="0" i="0" dirty="0">
                <a:solidFill>
                  <a:srgbClr val="202124"/>
                </a:solidFill>
                <a:effectLst/>
              </a:rPr>
              <a:t>2: 60-89 days overdue </a:t>
            </a:r>
          </a:p>
          <a:p>
            <a:r>
              <a:rPr lang="en-US" altLang="ko-KR" b="0" i="0" dirty="0">
                <a:solidFill>
                  <a:srgbClr val="202124"/>
                </a:solidFill>
                <a:effectLst/>
              </a:rPr>
              <a:t>3: 90-119 days overdue </a:t>
            </a:r>
          </a:p>
          <a:p>
            <a:r>
              <a:rPr lang="en-US" altLang="ko-KR" b="0" i="0" dirty="0">
                <a:solidFill>
                  <a:srgbClr val="202124"/>
                </a:solidFill>
                <a:effectLst/>
              </a:rPr>
              <a:t>4: 120-149 days overdue </a:t>
            </a:r>
          </a:p>
          <a:p>
            <a:r>
              <a:rPr lang="en-US" altLang="ko-KR" b="0" i="0" dirty="0">
                <a:solidFill>
                  <a:srgbClr val="202124"/>
                </a:solidFill>
                <a:effectLst/>
              </a:rPr>
              <a:t>5: Overdue or bad debts, write-offs for more than 150 days </a:t>
            </a:r>
          </a:p>
          <a:p>
            <a:r>
              <a:rPr lang="en-US" altLang="ko-KR" b="0" i="0" dirty="0">
                <a:solidFill>
                  <a:srgbClr val="202124"/>
                </a:solidFill>
                <a:effectLst/>
              </a:rPr>
              <a:t>C: paid off that month X: No loan for the month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8C32CB-C9C8-2CB2-58F9-886E60206E6D}"/>
              </a:ext>
            </a:extLst>
          </p:cNvPr>
          <p:cNvSpPr txBox="1"/>
          <p:nvPr/>
        </p:nvSpPr>
        <p:spPr>
          <a:xfrm>
            <a:off x="5410200" y="6972300"/>
            <a:ext cx="10896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/>
              <a:t>고객의 연체 기록</a:t>
            </a:r>
            <a:r>
              <a:rPr lang="en-US" altLang="ko-KR" sz="2400" dirty="0"/>
              <a:t>(</a:t>
            </a:r>
            <a:r>
              <a:rPr lang="ko-KR" altLang="en-US" sz="2400" dirty="0"/>
              <a:t>시계열 자료</a:t>
            </a:r>
            <a:r>
              <a:rPr lang="en-US" altLang="ko-KR" sz="2400" dirty="0"/>
              <a:t>)</a:t>
            </a:r>
            <a:r>
              <a:rPr lang="ko-KR" altLang="en-US" sz="2400" dirty="0"/>
              <a:t>를 가지고 고객의 연체 기록 데이터로 변환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연체 기록을 통해서 연체 여부 데이터 생성</a:t>
            </a:r>
            <a:endParaRPr lang="en-US" altLang="ko-KR" sz="2400" dirty="0"/>
          </a:p>
          <a:p>
            <a:pPr lvl="1"/>
            <a:r>
              <a:rPr lang="en-US" altLang="ko-KR" sz="2400" dirty="0"/>
              <a:t>Ex)</a:t>
            </a:r>
            <a:r>
              <a:rPr lang="ko-KR" altLang="en-US" sz="2400" dirty="0"/>
              <a:t> </a:t>
            </a:r>
            <a:r>
              <a:rPr lang="en-US" altLang="ko-KR" sz="2400" dirty="0"/>
              <a:t>–</a:t>
            </a:r>
            <a:r>
              <a:rPr lang="ko-KR" altLang="en-US" sz="2400" dirty="0"/>
              <a:t> </a:t>
            </a:r>
            <a:r>
              <a:rPr lang="en-US" altLang="ko-KR" sz="2400" dirty="0"/>
              <a:t>Over90 : 90</a:t>
            </a:r>
            <a:r>
              <a:rPr lang="ko-KR" altLang="en-US" sz="2400" dirty="0"/>
              <a:t>일 이상 연체 기록 존재</a:t>
            </a:r>
            <a:endParaRPr lang="en-US" altLang="ko-KR" sz="2400" dirty="0"/>
          </a:p>
          <a:p>
            <a:pPr marL="457200" indent="-457200">
              <a:buAutoNum type="arabicPeriod" startAt="3"/>
            </a:pPr>
            <a:endParaRPr lang="en-US" altLang="ko-KR" sz="2400" dirty="0"/>
          </a:p>
          <a:p>
            <a:pPr marL="457200" indent="-457200">
              <a:buAutoNum type="arabicPeriod" startAt="3"/>
            </a:pPr>
            <a:r>
              <a:rPr lang="en-US" altLang="ko-KR" sz="2400" dirty="0"/>
              <a:t>90</a:t>
            </a:r>
            <a:r>
              <a:rPr lang="ko-KR" altLang="en-US" sz="2400" dirty="0"/>
              <a:t>일 이상 연체 시 </a:t>
            </a:r>
            <a:r>
              <a:rPr lang="en-US" altLang="ko-KR" sz="2400" dirty="0"/>
              <a:t>-&gt; 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Open Sans Light"/>
              </a:rPr>
              <a:t>신용불량자 또는 채무 불이행자</a:t>
            </a:r>
            <a:endParaRPr lang="en-US" altLang="ko-KR" sz="2400" b="0" i="0" dirty="0">
              <a:solidFill>
                <a:srgbClr val="202124"/>
              </a:solidFill>
              <a:effectLst/>
              <a:latin typeface="Open Sans Light"/>
            </a:endParaRPr>
          </a:p>
          <a:p>
            <a:pPr marL="457200" indent="-457200">
              <a:buAutoNum type="arabicPeriod" startAt="3"/>
            </a:pPr>
            <a:endParaRPr lang="en-US" altLang="ko-KR" sz="2400" dirty="0">
              <a:solidFill>
                <a:srgbClr val="202124"/>
              </a:solidFill>
              <a:latin typeface="Open Sans Light"/>
            </a:endParaRPr>
          </a:p>
          <a:p>
            <a:pPr marL="457200" indent="-457200">
              <a:buAutoNum type="arabicPeriod" startAt="3"/>
            </a:pPr>
            <a:r>
              <a:rPr lang="en-US" altLang="ko-KR" sz="2400" dirty="0">
                <a:solidFill>
                  <a:srgbClr val="202124"/>
                </a:solidFill>
                <a:latin typeface="Open Sans Light"/>
              </a:rPr>
              <a:t>Over90</a:t>
            </a:r>
            <a:r>
              <a:rPr lang="ko-KR" altLang="en-US" sz="2400" dirty="0">
                <a:solidFill>
                  <a:srgbClr val="202124"/>
                </a:solidFill>
                <a:latin typeface="Open Sans Light"/>
              </a:rPr>
              <a:t>을 </a:t>
            </a:r>
            <a:r>
              <a:rPr lang="en-US" altLang="ko-KR" sz="2400" dirty="0">
                <a:solidFill>
                  <a:srgbClr val="202124"/>
                </a:solidFill>
                <a:latin typeface="Open Sans Light"/>
              </a:rPr>
              <a:t>Target</a:t>
            </a:r>
            <a:r>
              <a:rPr lang="ko-KR" altLang="en-US" sz="2400" dirty="0">
                <a:solidFill>
                  <a:srgbClr val="202124"/>
                </a:solidFill>
                <a:latin typeface="Open Sans Light"/>
              </a:rPr>
              <a:t>으로 선택</a:t>
            </a:r>
            <a:r>
              <a:rPr lang="en-US" altLang="ko-KR" sz="2400" dirty="0"/>
              <a:t>	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EC9BEE1-B257-9CB7-E457-D55CFE64A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3206946"/>
            <a:ext cx="8611802" cy="2981741"/>
          </a:xfrm>
          <a:prstGeom prst="rect">
            <a:avLst/>
          </a:prstGeom>
        </p:spPr>
      </p:pic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6922D356-40BF-D1EC-C315-209D49CE4990}"/>
              </a:ext>
            </a:extLst>
          </p:cNvPr>
          <p:cNvSpPr/>
          <p:nvPr/>
        </p:nvSpPr>
        <p:spPr>
          <a:xfrm>
            <a:off x="5410200" y="4131287"/>
            <a:ext cx="1025272" cy="1295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578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07862" y="1353711"/>
            <a:ext cx="11074084" cy="5725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ko-KR" altLang="en-US" sz="3500" u="none" strike="noStrike" dirty="0">
                <a:solidFill>
                  <a:srgbClr val="4B6587"/>
                </a:solidFill>
                <a:latin typeface="+mn-ea"/>
              </a:rPr>
              <a:t>고객 신상정보 </a:t>
            </a:r>
            <a:r>
              <a:rPr lang="en-US" altLang="ko-KR" sz="3500" u="none" strike="noStrike" dirty="0">
                <a:solidFill>
                  <a:srgbClr val="4B6587"/>
                </a:solidFill>
                <a:latin typeface="+mn-ea"/>
              </a:rPr>
              <a:t>/ </a:t>
            </a:r>
            <a:r>
              <a:rPr lang="ko-KR" altLang="en-US" sz="3500" u="none" strike="noStrike" dirty="0">
                <a:solidFill>
                  <a:srgbClr val="4B6587"/>
                </a:solidFill>
                <a:latin typeface="+mn-ea"/>
              </a:rPr>
              <a:t>고객 신용정보 데이터 결합</a:t>
            </a:r>
            <a:endParaRPr lang="en-US" sz="3500" u="none" strike="noStrike" dirty="0">
              <a:solidFill>
                <a:srgbClr val="4B6587"/>
              </a:solidFill>
              <a:latin typeface="+mn-ea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18059" y="514350"/>
            <a:ext cx="64513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4B6587"/>
                </a:solidFill>
                <a:latin typeface="Open Sans Ultra-Bold"/>
              </a:rPr>
              <a:t>03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63192" y="514350"/>
            <a:ext cx="497228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 err="1">
                <a:solidFill>
                  <a:srgbClr val="4B6587"/>
                </a:solidFill>
                <a:ea typeface="Open Sans"/>
              </a:rPr>
              <a:t>전처리</a:t>
            </a:r>
            <a:r>
              <a:rPr lang="ko-KR" altLang="en-US" sz="3000" dirty="0">
                <a:solidFill>
                  <a:srgbClr val="4B6587"/>
                </a:solidFill>
                <a:ea typeface="Open Sans"/>
              </a:rPr>
              <a:t> </a:t>
            </a:r>
            <a:r>
              <a:rPr lang="en-US" altLang="ko-KR" sz="3000" dirty="0">
                <a:solidFill>
                  <a:srgbClr val="4B6587"/>
                </a:solidFill>
                <a:ea typeface="Open Sans"/>
              </a:rPr>
              <a:t>- preprocessing</a:t>
            </a:r>
            <a:endParaRPr lang="en-US" sz="3000" dirty="0">
              <a:solidFill>
                <a:srgbClr val="4B6587"/>
              </a:solidFill>
              <a:ea typeface="Open Sans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976017" y="2076627"/>
            <a:ext cx="8900008" cy="29857"/>
          </a:xfrm>
          <a:prstGeom prst="line">
            <a:avLst/>
          </a:prstGeom>
          <a:ln w="9525" cap="flat">
            <a:solidFill>
              <a:srgbClr val="4B658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9641A-5EC4-A844-16BD-F5E6FAA628E7}"/>
              </a:ext>
            </a:extLst>
          </p:cNvPr>
          <p:cNvSpPr txBox="1"/>
          <p:nvPr/>
        </p:nvSpPr>
        <p:spPr>
          <a:xfrm>
            <a:off x="976017" y="2420233"/>
            <a:ext cx="13271413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ko-KR" altLang="en-US" sz="3600" b="0" dirty="0">
                <a:effectLst/>
                <a:latin typeface="Consolas" panose="020B0609020204030204" pitchFamily="49" charset="0"/>
              </a:rPr>
              <a:t>결합 결과 </a:t>
            </a:r>
            <a:r>
              <a:rPr lang="en-US" altLang="ko-KR" sz="3600" b="0" dirty="0">
                <a:effectLst/>
                <a:latin typeface="Consolas" panose="020B0609020204030204" pitchFamily="49" charset="0"/>
              </a:rPr>
              <a:t>-&gt; 36,457</a:t>
            </a:r>
            <a:r>
              <a:rPr lang="ko-KR" altLang="en-US" sz="3600" b="0" dirty="0">
                <a:effectLst/>
                <a:latin typeface="Consolas" panose="020B0609020204030204" pitchFamily="49" charset="0"/>
              </a:rPr>
              <a:t>명의 고객 </a:t>
            </a:r>
            <a:r>
              <a:rPr lang="en-US" altLang="ko-KR" sz="3600" b="0" dirty="0">
                <a:effectLst/>
                <a:latin typeface="Consolas" panose="020B0609020204030204" pitchFamily="49" charset="0"/>
              </a:rPr>
              <a:t>/ 20</a:t>
            </a:r>
            <a:r>
              <a:rPr lang="ko-KR" altLang="en-US" sz="3600" b="0" dirty="0">
                <a:effectLst/>
                <a:latin typeface="Consolas" panose="020B0609020204030204" pitchFamily="49" charset="0"/>
              </a:rPr>
              <a:t>개의 컬럼</a:t>
            </a:r>
            <a:endParaRPr lang="en-US" altLang="ko-KR" sz="36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3600" dirty="0">
                <a:latin typeface="Consolas" panose="020B0609020204030204" pitchFamily="49" charset="0"/>
              </a:rPr>
              <a:t>연체 여부 </a:t>
            </a:r>
            <a:r>
              <a:rPr lang="en-US" altLang="ko-KR" sz="3600" dirty="0">
                <a:latin typeface="Consolas" panose="020B0609020204030204" pitchFamily="49" charset="0"/>
              </a:rPr>
              <a:t>-&gt; imbalanced data</a:t>
            </a:r>
            <a:endParaRPr lang="en-US" altLang="ko-KR" sz="3600" b="1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2C55DA4-D316-9814-0A8E-95DE959B6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1723" y="3914618"/>
            <a:ext cx="4320000" cy="4320000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3078FB2-5A7A-D973-BBE7-A374A4674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590177"/>
              </p:ext>
            </p:extLst>
          </p:nvPr>
        </p:nvGraphicFramePr>
        <p:xfrm>
          <a:off x="3140021" y="8039100"/>
          <a:ext cx="45720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52528726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146438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미연체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35573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437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06663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84C91099-52F4-DBC7-1C0D-D6C6E4075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3841978"/>
            <a:ext cx="4320000" cy="4320000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AA6B9D4-4DA9-3C88-081D-15CB2970D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55558"/>
              </p:ext>
            </p:extLst>
          </p:nvPr>
        </p:nvGraphicFramePr>
        <p:xfrm>
          <a:off x="10389600" y="8059420"/>
          <a:ext cx="45720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52528726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146438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미연체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35573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437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06663"/>
                  </a:ext>
                </a:extLst>
              </a:tr>
            </a:tbl>
          </a:graphicData>
        </a:graphic>
      </p:graphicFrame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645BA929-90BF-EE78-ED38-01CF34DEE43A}"/>
              </a:ext>
            </a:extLst>
          </p:cNvPr>
          <p:cNvSpPr/>
          <p:nvPr/>
        </p:nvSpPr>
        <p:spPr>
          <a:xfrm>
            <a:off x="8631364" y="5463372"/>
            <a:ext cx="1025272" cy="1295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17A05B-E753-0F89-B9D9-864887777F0B}"/>
              </a:ext>
            </a:extLst>
          </p:cNvPr>
          <p:cNvSpPr txBox="1"/>
          <p:nvPr/>
        </p:nvSpPr>
        <p:spPr>
          <a:xfrm>
            <a:off x="976017" y="9258300"/>
            <a:ext cx="11105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불균형이 심해서 원래 데이터 </a:t>
            </a:r>
            <a:r>
              <a:rPr lang="ko-KR" altLang="en-US" dirty="0" err="1"/>
              <a:t>이용시</a:t>
            </a:r>
            <a:r>
              <a:rPr lang="ko-KR" altLang="en-US" dirty="0"/>
              <a:t> </a:t>
            </a:r>
            <a:r>
              <a:rPr lang="en-US" altLang="ko-KR" dirty="0"/>
              <a:t>test set</a:t>
            </a:r>
            <a:r>
              <a:rPr lang="ko-KR" altLang="en-US" dirty="0"/>
              <a:t>의 경우 </a:t>
            </a:r>
            <a:r>
              <a:rPr lang="en-US" altLang="ko-KR" dirty="0"/>
              <a:t>7,291</a:t>
            </a:r>
            <a:r>
              <a:rPr lang="ko-KR" altLang="en-US" dirty="0" err="1"/>
              <a:t>건중</a:t>
            </a:r>
            <a:r>
              <a:rPr lang="ko-KR" altLang="en-US" dirty="0"/>
              <a:t> </a:t>
            </a:r>
            <a:r>
              <a:rPr lang="en-US" altLang="ko-KR" dirty="0"/>
              <a:t>60</a:t>
            </a:r>
            <a:r>
              <a:rPr lang="ko-KR" altLang="en-US" dirty="0"/>
              <a:t>건만 연체자의 정보</a:t>
            </a:r>
            <a:endParaRPr lang="en-US" altLang="ko-KR" dirty="0"/>
          </a:p>
          <a:p>
            <a:r>
              <a:rPr lang="ko-KR" altLang="en-US" dirty="0"/>
              <a:t>학습을 위해서 전체 데이터 </a:t>
            </a:r>
            <a:r>
              <a:rPr lang="en-US" altLang="ko-KR" dirty="0"/>
              <a:t>SMOTE(10% </a:t>
            </a:r>
            <a:r>
              <a:rPr lang="ko-KR" altLang="en-US" dirty="0"/>
              <a:t>비율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원래 </a:t>
            </a:r>
            <a:r>
              <a:rPr lang="en-US" altLang="ko-KR" dirty="0"/>
              <a:t>SMOTE</a:t>
            </a:r>
            <a:r>
              <a:rPr lang="ko-KR" altLang="en-US" dirty="0"/>
              <a:t>시에는 전체가 아닌 </a:t>
            </a:r>
            <a:r>
              <a:rPr lang="en-US" altLang="ko-KR" dirty="0"/>
              <a:t>train set</a:t>
            </a:r>
            <a:r>
              <a:rPr lang="ko-KR" altLang="en-US" dirty="0"/>
              <a:t>에서만 사용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6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75116" y="2027543"/>
            <a:ext cx="2539683" cy="589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en-US" sz="3500" u="none" strike="noStrike" dirty="0">
                <a:solidFill>
                  <a:srgbClr val="4B6587"/>
                </a:solidFill>
                <a:ea typeface="Open Sans Bold"/>
              </a:rPr>
              <a:t>N</a:t>
            </a:r>
            <a:r>
              <a:rPr lang="en-US" sz="3500" dirty="0">
                <a:solidFill>
                  <a:srgbClr val="4B6587"/>
                </a:solidFill>
                <a:ea typeface="Open Sans Bold"/>
              </a:rPr>
              <a:t>umeric</a:t>
            </a:r>
            <a:endParaRPr lang="en-US" sz="3500" u="none" strike="noStrike" dirty="0">
              <a:solidFill>
                <a:srgbClr val="4B6587"/>
              </a:solidFill>
              <a:ea typeface="Open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937009" y="419094"/>
            <a:ext cx="3500367" cy="5811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ko-KR" altLang="en-US" sz="3500" u="none" strike="noStrike" dirty="0" err="1">
                <a:solidFill>
                  <a:srgbClr val="4B6587"/>
                </a:solidFill>
                <a:latin typeface="+mj-ea"/>
                <a:ea typeface="+mj-ea"/>
              </a:rPr>
              <a:t>전처리</a:t>
            </a:r>
            <a:r>
              <a:rPr lang="ko-KR" altLang="en-US" sz="3500" u="none" strike="noStrike" dirty="0">
                <a:solidFill>
                  <a:srgbClr val="4B6587"/>
                </a:solidFill>
                <a:latin typeface="+mj-ea"/>
                <a:ea typeface="+mj-ea"/>
              </a:rPr>
              <a:t> 내역</a:t>
            </a:r>
            <a:endParaRPr lang="en-US" sz="3500" u="none" strike="noStrike" dirty="0">
              <a:solidFill>
                <a:srgbClr val="4B6587"/>
              </a:solidFill>
              <a:latin typeface="+mj-ea"/>
              <a:ea typeface="+mj-ea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18059" y="514350"/>
            <a:ext cx="64513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4B6587"/>
                </a:solidFill>
                <a:latin typeface="Open Sans Ultra-Bold"/>
              </a:rPr>
              <a:t>03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63192" y="514350"/>
            <a:ext cx="497228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 err="1">
                <a:solidFill>
                  <a:srgbClr val="4B6587"/>
                </a:solidFill>
                <a:ea typeface="Open Sans"/>
              </a:rPr>
              <a:t>전처리</a:t>
            </a:r>
            <a:r>
              <a:rPr lang="ko-KR" altLang="en-US" sz="3000" dirty="0">
                <a:solidFill>
                  <a:srgbClr val="4B6587"/>
                </a:solidFill>
                <a:ea typeface="Open Sans"/>
              </a:rPr>
              <a:t> </a:t>
            </a:r>
            <a:r>
              <a:rPr lang="en-US" altLang="ko-KR" sz="3000" dirty="0">
                <a:solidFill>
                  <a:srgbClr val="4B6587"/>
                </a:solidFill>
                <a:ea typeface="Open Sans"/>
              </a:rPr>
              <a:t>- preprocessing</a:t>
            </a:r>
            <a:endParaRPr lang="en-US" sz="3000" dirty="0">
              <a:solidFill>
                <a:srgbClr val="4B6587"/>
              </a:solidFill>
              <a:ea typeface="Open Sans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1463192" y="2903843"/>
            <a:ext cx="6843215" cy="0"/>
          </a:xfrm>
          <a:prstGeom prst="line">
            <a:avLst/>
          </a:prstGeom>
          <a:ln w="9525" cap="flat">
            <a:solidFill>
              <a:srgbClr val="4B658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8820410" y="1257300"/>
            <a:ext cx="8857990" cy="0"/>
          </a:xfrm>
          <a:prstGeom prst="line">
            <a:avLst/>
          </a:prstGeom>
          <a:ln w="9525" cap="flat">
            <a:solidFill>
              <a:srgbClr val="4B6587"/>
            </a:solidFill>
            <a:prstDash val="solid"/>
            <a:headEnd type="none" w="sm" len="sm"/>
            <a:tailEnd type="none" w="sm" len="sm"/>
          </a:ln>
        </p:spPr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EF3F9100-097A-C2EA-3E39-9889B24EB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118375"/>
              </p:ext>
            </p:extLst>
          </p:nvPr>
        </p:nvGraphicFramePr>
        <p:xfrm>
          <a:off x="8915400" y="1617314"/>
          <a:ext cx="8610600" cy="8326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440806082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3451191404"/>
                    </a:ext>
                  </a:extLst>
                </a:gridCol>
              </a:tblGrid>
              <a:tr h="12698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 err="1"/>
                        <a:t>변수명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 err="1"/>
                        <a:t>전처리</a:t>
                      </a:r>
                      <a:r>
                        <a:rPr lang="ko-KR" altLang="en-US" sz="3600" dirty="0"/>
                        <a:t> 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1810168"/>
                  </a:ext>
                </a:extLst>
              </a:tr>
              <a:tr h="1269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dirty="0"/>
                        <a:t>현재일로부터 몇일 전에 태어났는지</a:t>
                      </a:r>
                      <a:r>
                        <a:rPr lang="en-US" altLang="ko-KR" sz="2400" dirty="0"/>
                        <a:t>?</a:t>
                      </a:r>
                    </a:p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dirty="0"/>
                        <a:t>절대값으로 변경 후 연단위로 변경</a:t>
                      </a:r>
                      <a:endParaRPr lang="en-US" altLang="ko-K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446190"/>
                  </a:ext>
                </a:extLst>
              </a:tr>
              <a:tr h="1976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err="1"/>
                        <a:t>Employ_length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dirty="0"/>
                        <a:t>현재일로부터 몇일 전에 태어났는지</a:t>
                      </a:r>
                      <a:r>
                        <a:rPr lang="en-US" altLang="ko-KR" sz="2400" dirty="0"/>
                        <a:t>?</a:t>
                      </a:r>
                    </a:p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dirty="0" err="1"/>
                        <a:t>양수값</a:t>
                      </a:r>
                      <a:r>
                        <a:rPr lang="ko-KR" altLang="en-US" sz="2400" dirty="0"/>
                        <a:t> 존재 </a:t>
                      </a:r>
                      <a:r>
                        <a:rPr lang="en-US" altLang="ko-KR" sz="2400" dirty="0"/>
                        <a:t>-&gt; </a:t>
                      </a:r>
                      <a:r>
                        <a:rPr lang="ko-KR" altLang="en-US" sz="2400" dirty="0" err="1"/>
                        <a:t>결측치</a:t>
                      </a:r>
                      <a:r>
                        <a:rPr lang="ko-KR" altLang="en-US" sz="2400" dirty="0"/>
                        <a:t> 처리</a:t>
                      </a:r>
                      <a:endParaRPr lang="en-US" altLang="ko-KR" sz="2400" dirty="0"/>
                    </a:p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dirty="0"/>
                        <a:t>절대값으로 변경 후 연단위로 변경</a:t>
                      </a:r>
                    </a:p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dirty="0"/>
                        <a:t>이상치 제거 </a:t>
                      </a:r>
                      <a:r>
                        <a:rPr lang="en-US" altLang="ko-KR" sz="2400" dirty="0"/>
                        <a:t>/ </a:t>
                      </a:r>
                      <a:r>
                        <a:rPr lang="ko-KR" altLang="en-US" sz="2400" dirty="0" err="1"/>
                        <a:t>결측치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양수</a:t>
                      </a:r>
                      <a:r>
                        <a:rPr lang="en-US" altLang="ko-KR" sz="2400" dirty="0"/>
                        <a:t>)</a:t>
                      </a:r>
                      <a:r>
                        <a:rPr lang="ko-KR" altLang="en-US" sz="2400" dirty="0"/>
                        <a:t>제거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5026"/>
                  </a:ext>
                </a:extLst>
              </a:tr>
              <a:tr h="1269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Children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400" dirty="0"/>
                        <a:t>3</a:t>
                      </a:r>
                      <a:r>
                        <a:rPr lang="ko-KR" altLang="en-US" sz="2400" dirty="0"/>
                        <a:t>명 이상의 경우 </a:t>
                      </a:r>
                      <a:r>
                        <a:rPr lang="en-US" altLang="ko-KR" sz="2400" dirty="0"/>
                        <a:t>508(1.39%)</a:t>
                      </a:r>
                    </a:p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dirty="0"/>
                        <a:t>하나의 카테고리로 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6282031"/>
                  </a:ext>
                </a:extLst>
              </a:tr>
              <a:tr h="1269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err="1"/>
                        <a:t>Family_CNT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400" dirty="0"/>
                        <a:t>5</a:t>
                      </a:r>
                      <a:r>
                        <a:rPr lang="ko-KR" altLang="en-US" sz="2400" dirty="0"/>
                        <a:t>명 이상의 경우 </a:t>
                      </a:r>
                      <a:r>
                        <a:rPr lang="en-US" altLang="ko-KR" sz="2400" dirty="0"/>
                        <a:t>408(1.32%)</a:t>
                      </a:r>
                    </a:p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dirty="0"/>
                        <a:t>하나의 카테고리로 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6469219"/>
                  </a:ext>
                </a:extLst>
              </a:tr>
              <a:tr h="1269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err="1"/>
                        <a:t>inc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400" dirty="0"/>
                        <a:t>Skewness </a:t>
                      </a:r>
                      <a:r>
                        <a:rPr lang="ko-KR" altLang="en-US" sz="2400" dirty="0"/>
                        <a:t>해결을 위해</a:t>
                      </a:r>
                      <a:r>
                        <a:rPr lang="en-US" altLang="ko-KR" sz="2400" dirty="0"/>
                        <a:t> log </a:t>
                      </a:r>
                      <a:r>
                        <a:rPr lang="ko-KR" altLang="en-US" sz="2400" dirty="0"/>
                        <a:t>변환</a:t>
                      </a:r>
                      <a:endParaRPr lang="en-US" altLang="ko-KR" sz="2400" dirty="0"/>
                    </a:p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dirty="0"/>
                        <a:t>이상치 제거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503167"/>
                  </a:ext>
                </a:extLst>
              </a:tr>
            </a:tbl>
          </a:graphicData>
        </a:graphic>
      </p:graphicFrame>
      <p:pic>
        <p:nvPicPr>
          <p:cNvPr id="66" name="그림 65">
            <a:extLst>
              <a:ext uri="{FF2B5EF4-FFF2-40B4-BE49-F238E27FC236}">
                <a16:creationId xmlns:a16="http://schemas.microsoft.com/office/drawing/2014/main" id="{0D69B405-DB17-A88D-9DD8-CC6912B79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192" y="3314700"/>
            <a:ext cx="6908796" cy="51815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77840" cy="1600200"/>
            <a:chOff x="0" y="0"/>
            <a:chExt cx="73176" cy="4214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3176" cy="421452"/>
            </a:xfrm>
            <a:custGeom>
              <a:avLst/>
              <a:gdLst/>
              <a:ahLst/>
              <a:cxnLst/>
              <a:rect l="l" t="t" r="r" b="b"/>
              <a:pathLst>
                <a:path w="73176" h="421452">
                  <a:moveTo>
                    <a:pt x="0" y="0"/>
                  </a:moveTo>
                  <a:lnTo>
                    <a:pt x="73176" y="0"/>
                  </a:lnTo>
                  <a:lnTo>
                    <a:pt x="7317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4B658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73176" cy="469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75116" y="2027543"/>
            <a:ext cx="3377884" cy="5811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en-US" sz="3500" u="none" strike="noStrike" dirty="0">
                <a:solidFill>
                  <a:srgbClr val="4B6587"/>
                </a:solidFill>
                <a:ea typeface="Open Sans Bold"/>
              </a:rPr>
              <a:t>N</a:t>
            </a:r>
            <a:r>
              <a:rPr lang="en-US" sz="3500" dirty="0">
                <a:solidFill>
                  <a:srgbClr val="4B6587"/>
                </a:solidFill>
                <a:ea typeface="Open Sans Bold"/>
              </a:rPr>
              <a:t>umeric </a:t>
            </a:r>
            <a:r>
              <a:rPr lang="ko-KR" altLang="en-US" sz="3500" dirty="0" err="1">
                <a:solidFill>
                  <a:srgbClr val="4B6587"/>
                </a:solidFill>
                <a:latin typeface="+mn-ea"/>
              </a:rPr>
              <a:t>변환후</a:t>
            </a:r>
            <a:endParaRPr lang="en-US" sz="3500" u="none" strike="noStrike" dirty="0">
              <a:solidFill>
                <a:srgbClr val="4B6587"/>
              </a:solidFill>
              <a:latin typeface="+mn-ea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937009" y="419094"/>
            <a:ext cx="3500367" cy="5811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4900"/>
              </a:lnSpc>
              <a:spcBef>
                <a:spcPct val="0"/>
              </a:spcBef>
            </a:pPr>
            <a:r>
              <a:rPr lang="ko-KR" altLang="en-US" sz="3500" u="none" strike="noStrike" dirty="0" err="1">
                <a:solidFill>
                  <a:srgbClr val="4B6587"/>
                </a:solidFill>
                <a:latin typeface="+mj-ea"/>
                <a:ea typeface="+mj-ea"/>
              </a:rPr>
              <a:t>전처리</a:t>
            </a:r>
            <a:r>
              <a:rPr lang="ko-KR" altLang="en-US" sz="3500" u="none" strike="noStrike" dirty="0">
                <a:solidFill>
                  <a:srgbClr val="4B6587"/>
                </a:solidFill>
                <a:latin typeface="+mj-ea"/>
                <a:ea typeface="+mj-ea"/>
              </a:rPr>
              <a:t> 내역</a:t>
            </a:r>
            <a:endParaRPr lang="en-US" sz="3500" u="none" strike="noStrike" dirty="0">
              <a:solidFill>
                <a:srgbClr val="4B6587"/>
              </a:solidFill>
              <a:latin typeface="+mj-ea"/>
              <a:ea typeface="+mj-ea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18059" y="514350"/>
            <a:ext cx="64513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4B6587"/>
                </a:solidFill>
                <a:latin typeface="Open Sans Ultra-Bold"/>
              </a:rPr>
              <a:t>03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63192" y="514350"/>
            <a:ext cx="497228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 err="1">
                <a:solidFill>
                  <a:srgbClr val="4B6587"/>
                </a:solidFill>
                <a:ea typeface="Open Sans"/>
              </a:rPr>
              <a:t>전처리</a:t>
            </a:r>
            <a:r>
              <a:rPr lang="ko-KR" altLang="en-US" sz="3000" dirty="0">
                <a:solidFill>
                  <a:srgbClr val="4B6587"/>
                </a:solidFill>
                <a:ea typeface="Open Sans"/>
              </a:rPr>
              <a:t> </a:t>
            </a:r>
            <a:r>
              <a:rPr lang="en-US" altLang="ko-KR" sz="3000" dirty="0">
                <a:solidFill>
                  <a:srgbClr val="4B6587"/>
                </a:solidFill>
                <a:ea typeface="Open Sans"/>
              </a:rPr>
              <a:t>- preprocessing</a:t>
            </a:r>
            <a:endParaRPr lang="en-US" sz="3000" dirty="0">
              <a:solidFill>
                <a:srgbClr val="4B6587"/>
              </a:solidFill>
              <a:ea typeface="Open Sans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1463192" y="2903843"/>
            <a:ext cx="6843215" cy="0"/>
          </a:xfrm>
          <a:prstGeom prst="line">
            <a:avLst/>
          </a:prstGeom>
          <a:ln w="9525" cap="flat">
            <a:solidFill>
              <a:srgbClr val="4B658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8820410" y="1257300"/>
            <a:ext cx="8857990" cy="0"/>
          </a:xfrm>
          <a:prstGeom prst="line">
            <a:avLst/>
          </a:prstGeom>
          <a:ln w="9525" cap="flat">
            <a:solidFill>
              <a:srgbClr val="4B6587"/>
            </a:solidFill>
            <a:prstDash val="solid"/>
            <a:headEnd type="none" w="sm" len="sm"/>
            <a:tailEnd type="none" w="sm" len="sm"/>
          </a:ln>
        </p:spPr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EF3F9100-097A-C2EA-3E39-9889B24EB6E2}"/>
              </a:ext>
            </a:extLst>
          </p:cNvPr>
          <p:cNvGraphicFramePr>
            <a:graphicFrameLocks noGrp="1"/>
          </p:cNvGraphicFramePr>
          <p:nvPr/>
        </p:nvGraphicFramePr>
        <p:xfrm>
          <a:off x="8915400" y="1617314"/>
          <a:ext cx="8610600" cy="8326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440806082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3451191404"/>
                    </a:ext>
                  </a:extLst>
                </a:gridCol>
              </a:tblGrid>
              <a:tr h="12698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 err="1"/>
                        <a:t>변수명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 err="1"/>
                        <a:t>전처리</a:t>
                      </a:r>
                      <a:r>
                        <a:rPr lang="ko-KR" altLang="en-US" sz="3600" dirty="0"/>
                        <a:t> 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1810168"/>
                  </a:ext>
                </a:extLst>
              </a:tr>
              <a:tr h="1269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dirty="0"/>
                        <a:t>현재일로부터 몇일 전에 태어났는지</a:t>
                      </a:r>
                      <a:r>
                        <a:rPr lang="en-US" altLang="ko-KR" sz="2400" dirty="0"/>
                        <a:t>?</a:t>
                      </a:r>
                    </a:p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dirty="0"/>
                        <a:t>절대값으로 변경 후 연단위로 변경</a:t>
                      </a:r>
                      <a:endParaRPr lang="en-US" altLang="ko-K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446190"/>
                  </a:ext>
                </a:extLst>
              </a:tr>
              <a:tr h="1976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err="1"/>
                        <a:t>Employ_length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dirty="0"/>
                        <a:t>현재일로부터 몇일 전에 태어났는지</a:t>
                      </a:r>
                      <a:r>
                        <a:rPr lang="en-US" altLang="ko-KR" sz="2400" dirty="0"/>
                        <a:t>?</a:t>
                      </a:r>
                    </a:p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dirty="0" err="1"/>
                        <a:t>양수값</a:t>
                      </a:r>
                      <a:r>
                        <a:rPr lang="ko-KR" altLang="en-US" sz="2400" dirty="0"/>
                        <a:t> 존재 </a:t>
                      </a:r>
                      <a:r>
                        <a:rPr lang="en-US" altLang="ko-KR" sz="2400" dirty="0"/>
                        <a:t>-&gt; </a:t>
                      </a:r>
                      <a:r>
                        <a:rPr lang="ko-KR" altLang="en-US" sz="2400" dirty="0" err="1"/>
                        <a:t>결측치</a:t>
                      </a:r>
                      <a:r>
                        <a:rPr lang="ko-KR" altLang="en-US" sz="2400" dirty="0"/>
                        <a:t> 처리</a:t>
                      </a:r>
                      <a:endParaRPr lang="en-US" altLang="ko-KR" sz="2400" dirty="0"/>
                    </a:p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dirty="0"/>
                        <a:t>절대값으로 변경 후 연단위로 변경</a:t>
                      </a:r>
                    </a:p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dirty="0"/>
                        <a:t>이상치 제거 </a:t>
                      </a:r>
                      <a:r>
                        <a:rPr lang="en-US" altLang="ko-KR" sz="2400" dirty="0"/>
                        <a:t>/ </a:t>
                      </a:r>
                      <a:r>
                        <a:rPr lang="ko-KR" altLang="en-US" sz="2400" dirty="0" err="1"/>
                        <a:t>결측치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양수</a:t>
                      </a:r>
                      <a:r>
                        <a:rPr lang="en-US" altLang="ko-KR" sz="2400" dirty="0"/>
                        <a:t>)</a:t>
                      </a:r>
                      <a:r>
                        <a:rPr lang="ko-KR" altLang="en-US" sz="2400" dirty="0"/>
                        <a:t>제거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5026"/>
                  </a:ext>
                </a:extLst>
              </a:tr>
              <a:tr h="1269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Children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400" dirty="0"/>
                        <a:t>3</a:t>
                      </a:r>
                      <a:r>
                        <a:rPr lang="ko-KR" altLang="en-US" sz="2400" dirty="0"/>
                        <a:t>명 이상의 경우 </a:t>
                      </a:r>
                      <a:r>
                        <a:rPr lang="en-US" altLang="ko-KR" sz="2400" dirty="0"/>
                        <a:t>508(1.39%)</a:t>
                      </a:r>
                    </a:p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dirty="0"/>
                        <a:t>하나의 카테고리로 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6282031"/>
                  </a:ext>
                </a:extLst>
              </a:tr>
              <a:tr h="1269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err="1"/>
                        <a:t>Family_CNT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400" dirty="0"/>
                        <a:t>5</a:t>
                      </a:r>
                      <a:r>
                        <a:rPr lang="ko-KR" altLang="en-US" sz="2400" dirty="0"/>
                        <a:t>명 이상의 경우 </a:t>
                      </a:r>
                      <a:r>
                        <a:rPr lang="en-US" altLang="ko-KR" sz="2400" dirty="0"/>
                        <a:t>408(1.32%)</a:t>
                      </a:r>
                    </a:p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dirty="0"/>
                        <a:t>하나의 카테고리로 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6469219"/>
                  </a:ext>
                </a:extLst>
              </a:tr>
              <a:tr h="1269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err="1"/>
                        <a:t>inc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400" dirty="0"/>
                        <a:t>Skewness </a:t>
                      </a:r>
                      <a:r>
                        <a:rPr lang="ko-KR" altLang="en-US" sz="2400" dirty="0"/>
                        <a:t>해결을 위해</a:t>
                      </a:r>
                      <a:r>
                        <a:rPr lang="en-US" altLang="ko-KR" sz="2400" dirty="0"/>
                        <a:t> log </a:t>
                      </a:r>
                      <a:r>
                        <a:rPr lang="ko-KR" altLang="en-US" sz="2400" dirty="0"/>
                        <a:t>변환</a:t>
                      </a:r>
                      <a:endParaRPr lang="en-US" altLang="ko-KR" sz="2400" dirty="0"/>
                    </a:p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dirty="0"/>
                        <a:t>이상치 제거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503167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9DE663FC-19F9-EBD4-6A83-66AA6788E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3467100"/>
            <a:ext cx="6807195" cy="510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96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2424</Words>
  <Application>Microsoft Office PowerPoint</Application>
  <PresentationFormat>사용자 지정</PresentationFormat>
  <Paragraphs>385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Open Sans Ultra-Bold</vt:lpstr>
      <vt:lpstr>Open Sans</vt:lpstr>
      <vt:lpstr>Consolas</vt:lpstr>
      <vt:lpstr>Arial</vt:lpstr>
      <vt:lpstr>Calibri</vt:lpstr>
      <vt:lpstr>맑은 고딕</vt:lpstr>
      <vt:lpstr>Open Sans Bold</vt:lpstr>
      <vt:lpstr>Open Sans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아이보리 블루 마케팅 전략 프레젠테이션</dc:title>
  <dc:creator>Jinseok Song</dc:creator>
  <cp:lastModifiedBy>Jinseok Song</cp:lastModifiedBy>
  <cp:revision>92</cp:revision>
  <dcterms:created xsi:type="dcterms:W3CDTF">2006-08-16T00:00:00Z</dcterms:created>
  <dcterms:modified xsi:type="dcterms:W3CDTF">2024-03-11T01:19:33Z</dcterms:modified>
  <dc:identifier>DAF_HRNk6b4</dc:identifier>
</cp:coreProperties>
</file>