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1" r:id="rId4"/>
    <p:sldId id="282" r:id="rId5"/>
    <p:sldId id="303" r:id="rId6"/>
    <p:sldId id="305" r:id="rId7"/>
    <p:sldId id="307" r:id="rId8"/>
    <p:sldId id="265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고딕 ExtraBold" panose="020D0904000000000000" pitchFamily="50" charset="-127"/>
      <p:bold r:id="rId17"/>
    </p:embeddedFont>
    <p:embeddedFont>
      <p:font typeface="TDTD고딕 Bold" panose="020B0600000101010101" charset="-127"/>
      <p:regular r:id="rId18"/>
    </p:embeddedFont>
    <p:embeddedFont>
      <p:font typeface="나눔고딕" panose="020D0604000000000000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5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B586-CDCB-4FFC-B306-0F61733409A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0479-D994-4EF6-945D-787CADE2A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30479-D994-4EF6-945D-787CADE2A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8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1" y="328670"/>
            <a:ext cx="4038602" cy="1029218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3399" y="456683"/>
            <a:ext cx="4038602" cy="1029218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3280" y="266700"/>
            <a:ext cx="4124940" cy="869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2000" dirty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 – </a:t>
            </a:r>
            <a:r>
              <a:rPr lang="ko-KR" altLang="en-US" sz="2000" dirty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트레이닝 </a:t>
            </a:r>
            <a:r>
              <a:rPr lang="ko-KR" altLang="en-US" sz="2000" dirty="0" smtClean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게인프로젝트</a:t>
            </a:r>
            <a:r>
              <a:rPr lang="en-US" altLang="ko-KR" sz="2000" dirty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sz="2000" dirty="0">
              <a:solidFill>
                <a:srgbClr val="AB8A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22108" y="2552700"/>
            <a:ext cx="12644315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ko-KR" altLang="en-US" sz="8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연령별 </a:t>
            </a:r>
            <a:r>
              <a:rPr lang="en-US" altLang="ko-KR" sz="8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8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</a:t>
            </a:r>
            <a:r>
              <a:rPr lang="ko-KR" altLang="en-US" sz="8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가구</a:t>
            </a:r>
            <a:endParaRPr lang="en-US" altLang="ko-KR" sz="8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ts val="15400"/>
              </a:lnSpc>
            </a:pPr>
            <a:r>
              <a:rPr lang="ko-KR" altLang="en-US" sz="8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8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분포와 </a:t>
            </a:r>
            <a:r>
              <a:rPr lang="ko-KR" altLang="en-US" sz="8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 </a:t>
            </a:r>
            <a:r>
              <a:rPr lang="ko-KR" altLang="en-US" sz="8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특성</a:t>
            </a:r>
            <a:endParaRPr lang="en-US" altLang="ko-KR" sz="8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63019" y="7767563"/>
            <a:ext cx="51619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4000" dirty="0" err="1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송진석</a:t>
            </a:r>
            <a:endParaRPr lang="en-US" sz="40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3243303" y="808433"/>
            <a:ext cx="1673913" cy="47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2804" dirty="0">
                <a:solidFill>
                  <a:srgbClr val="AB8A66"/>
                </a:solidFill>
                <a:ea typeface="TDTD고딕 Bold"/>
              </a:rPr>
              <a:t>결론</a:t>
            </a:r>
            <a:endParaRPr lang="en-US" sz="2804" dirty="0">
              <a:solidFill>
                <a:srgbClr val="AB8A66"/>
              </a:solidFill>
              <a:ea typeface="TDTD고딕 Bold"/>
            </a:endParaRPr>
          </a:p>
        </p:txBody>
      </p:sp>
      <p:grpSp>
        <p:nvGrpSpPr>
          <p:cNvPr id="13" name="Group 2"/>
          <p:cNvGrpSpPr/>
          <p:nvPr/>
        </p:nvGrpSpPr>
        <p:grpSpPr>
          <a:xfrm>
            <a:off x="2723893" y="730814"/>
            <a:ext cx="3017533" cy="1211035"/>
            <a:chOff x="0" y="0"/>
            <a:chExt cx="2025253" cy="812800"/>
          </a:xfrm>
        </p:grpSpPr>
        <p:sp>
          <p:nvSpPr>
            <p:cNvPr id="14" name="Freeform 3"/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4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5"/>
          <p:cNvSpPr/>
          <p:nvPr/>
        </p:nvSpPr>
        <p:spPr>
          <a:xfrm flipV="1">
            <a:off x="6097810" y="822214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6"/>
          <p:cNvSpPr txBox="1"/>
          <p:nvPr/>
        </p:nvSpPr>
        <p:spPr>
          <a:xfrm>
            <a:off x="990600" y="495300"/>
            <a:ext cx="1380868" cy="144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87"/>
              </a:lnSpc>
            </a:pPr>
            <a:r>
              <a:rPr lang="en-US" sz="8705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en-US" sz="8705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3243119" y="1104900"/>
            <a:ext cx="209088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4000" dirty="0" smtClean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들어가며</a:t>
            </a:r>
            <a:endParaRPr lang="en-US" sz="4000" dirty="0">
              <a:solidFill>
                <a:srgbClr val="AB8A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6405830" y="1045358"/>
            <a:ext cx="570997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49"/>
              </a:lnSpc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프로젝트 발전</a:t>
            </a:r>
            <a:endParaRPr lang="en-US" altLang="ko-KR" sz="32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AutoShape 6"/>
          <p:cNvSpPr/>
          <p:nvPr/>
        </p:nvSpPr>
        <p:spPr>
          <a:xfrm>
            <a:off x="1073772" y="4991100"/>
            <a:ext cx="15918828" cy="0"/>
          </a:xfrm>
          <a:prstGeom prst="line">
            <a:avLst/>
          </a:prstGeom>
          <a:ln w="19050" cap="flat">
            <a:solidFill>
              <a:srgbClr val="7956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DBCB17C9-AEAE-3158-F36D-51825ECDF188}"/>
              </a:ext>
            </a:extLst>
          </p:cNvPr>
          <p:cNvSpPr txBox="1"/>
          <p:nvPr/>
        </p:nvSpPr>
        <p:spPr>
          <a:xfrm>
            <a:off x="1073772" y="2479103"/>
            <a:ext cx="13251828" cy="2103140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49"/>
              </a:lnSpc>
            </a:pPr>
            <a:r>
              <a:rPr lang="ko-KR" altLang="en-US" sz="36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✅</a:t>
            </a:r>
            <a:r>
              <a:rPr lang="en-US" altLang="ko-KR" sz="36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프로젝트 결과</a:t>
            </a:r>
            <a:endParaRPr lang="en-US" altLang="ko-KR" sz="36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4149"/>
              </a:lnSpc>
            </a:pPr>
            <a:endParaRPr lang="en-US" altLang="ko-KR" sz="30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14350" indent="-514350">
              <a:lnSpc>
                <a:spcPts val="4149"/>
              </a:lnSpc>
              <a:buAutoNum type="arabicPeriod"/>
            </a:pPr>
            <a:r>
              <a:rPr lang="ko-KR" altLang="en-US" sz="3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지역에 따라 </a:t>
            </a:r>
            <a:r>
              <a:rPr lang="en-US" altLang="ko-KR" sz="3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가구 거주 비율이 다름</a:t>
            </a:r>
            <a:endParaRPr lang="en-US" altLang="ko-KR" sz="30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ts val="4149"/>
              </a:lnSpc>
              <a:buAutoNum type="arabicPeriod"/>
            </a:pPr>
            <a:r>
              <a:rPr lang="ko-KR" altLang="en-US" sz="3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연령별 </a:t>
            </a:r>
            <a:r>
              <a:rPr lang="en-US" altLang="ko-KR" sz="3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가구의 비율에 따라 지역의 특성이 다름 </a:t>
            </a:r>
            <a:endParaRPr lang="en-US" altLang="ko-KR" sz="30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DBCB17C9-AEAE-3158-F36D-51825ECDF188}"/>
              </a:ext>
            </a:extLst>
          </p:cNvPr>
          <p:cNvSpPr txBox="1"/>
          <p:nvPr/>
        </p:nvSpPr>
        <p:spPr>
          <a:xfrm>
            <a:off x="1073772" y="5448300"/>
            <a:ext cx="13251828" cy="2103140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49"/>
              </a:lnSpc>
            </a:pPr>
            <a:r>
              <a:rPr lang="ko-KR" altLang="en-US" sz="36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✳</a:t>
            </a:r>
            <a:r>
              <a:rPr lang="en-US" altLang="ko-KR" sz="36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발전 방안</a:t>
            </a:r>
            <a:endParaRPr lang="en-US" altLang="ko-KR" sz="36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ts val="4149"/>
              </a:lnSpc>
            </a:pPr>
            <a:endParaRPr lang="en-US" altLang="ko-KR" sz="30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14350" indent="-514350">
              <a:lnSpc>
                <a:spcPts val="4149"/>
              </a:lnSpc>
              <a:buAutoNum type="arabicPeriod"/>
            </a:pPr>
            <a:r>
              <a:rPr lang="ko-KR" altLang="en-US" sz="30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3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자료 확보를 통한 인과 관계 확인</a:t>
            </a:r>
            <a:endParaRPr lang="en-US" altLang="ko-KR" sz="30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ts val="4149"/>
              </a:lnSpc>
              <a:buAutoNum type="arabicPeriod"/>
            </a:pPr>
            <a:r>
              <a:rPr lang="ko-KR" altLang="en-US" sz="30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특성 다양화 및 정교화 </a:t>
            </a:r>
            <a:endParaRPr lang="en-US" altLang="ko-KR" sz="30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2570437" y="8273415"/>
            <a:ext cx="12925497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40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▶</a:t>
            </a:r>
            <a:r>
              <a:rPr lang="en-US" altLang="ko-KR" sz="40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</a:t>
            </a:r>
            <a:r>
              <a:rPr lang="ko-KR" altLang="en-US" sz="40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가구 분포와 상권 정보의 관계 확인</a:t>
            </a:r>
            <a:endParaRPr lang="ko-KR" altLang="en-US" sz="40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AutoShape 6"/>
          <p:cNvSpPr/>
          <p:nvPr/>
        </p:nvSpPr>
        <p:spPr>
          <a:xfrm>
            <a:off x="1073772" y="8261441"/>
            <a:ext cx="15918828" cy="0"/>
          </a:xfrm>
          <a:prstGeom prst="line">
            <a:avLst/>
          </a:prstGeom>
          <a:ln w="19050" cap="flat">
            <a:solidFill>
              <a:srgbClr val="795635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290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248652" y="2552700"/>
            <a:ext cx="14793123" cy="5447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대상 연령대 선정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가구의 분포에 영향을 미치는 지역 특성 확인</a:t>
            </a:r>
            <a:endParaRPr lang="en-US" altLang="ko-KR" sz="32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시간의 </a:t>
            </a:r>
            <a:r>
              <a:rPr lang="ko-KR" altLang="en-US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흐름에 따른 </a:t>
            </a: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가구 분포 변화 확인</a:t>
            </a:r>
            <a:endParaRPr lang="en-US" altLang="ko-KR" sz="32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가구의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분포와 상권 정보 확인</a:t>
            </a:r>
            <a:endParaRPr lang="ko-KR" altLang="en-US" sz="32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3243303" y="808433"/>
            <a:ext cx="1673913" cy="47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2804" dirty="0">
                <a:solidFill>
                  <a:srgbClr val="AB8A66"/>
                </a:solidFill>
                <a:ea typeface="TDTD고딕 Bold"/>
              </a:rPr>
              <a:t>결론</a:t>
            </a:r>
            <a:endParaRPr lang="en-US" sz="2804" dirty="0">
              <a:solidFill>
                <a:srgbClr val="AB8A66"/>
              </a:solidFill>
              <a:ea typeface="TDTD고딕 Bold"/>
            </a:endParaRPr>
          </a:p>
        </p:txBody>
      </p:sp>
      <p:grpSp>
        <p:nvGrpSpPr>
          <p:cNvPr id="17" name="Group 2"/>
          <p:cNvGrpSpPr/>
          <p:nvPr/>
        </p:nvGrpSpPr>
        <p:grpSpPr>
          <a:xfrm>
            <a:off x="2723893" y="730814"/>
            <a:ext cx="3017533" cy="1211035"/>
            <a:chOff x="0" y="0"/>
            <a:chExt cx="2025253" cy="812800"/>
          </a:xfrm>
        </p:grpSpPr>
        <p:sp>
          <p:nvSpPr>
            <p:cNvPr id="18" name="Freeform 3"/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4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5"/>
          <p:cNvSpPr/>
          <p:nvPr/>
        </p:nvSpPr>
        <p:spPr>
          <a:xfrm flipV="1">
            <a:off x="6097810" y="822214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6"/>
          <p:cNvSpPr txBox="1"/>
          <p:nvPr/>
        </p:nvSpPr>
        <p:spPr>
          <a:xfrm>
            <a:off x="990600" y="495300"/>
            <a:ext cx="1380868" cy="144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87"/>
              </a:lnSpc>
            </a:pPr>
            <a:r>
              <a:rPr lang="en-US" sz="8705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en-US" sz="8705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3243119" y="1104900"/>
            <a:ext cx="209088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4000" dirty="0" smtClean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들어가며</a:t>
            </a:r>
            <a:endParaRPr lang="en-US" sz="4000" dirty="0">
              <a:solidFill>
                <a:srgbClr val="AB8A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6405830" y="1045358"/>
            <a:ext cx="5709970" cy="492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49"/>
              </a:lnSpc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목표</a:t>
            </a:r>
            <a:endParaRPr lang="en-US" altLang="ko-KR" sz="32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37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9364"/>
              </p:ext>
            </p:extLst>
          </p:nvPr>
        </p:nvGraphicFramePr>
        <p:xfrm>
          <a:off x="914400" y="2552700"/>
          <a:ext cx="16611600" cy="5715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782569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88022904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9729002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281722045"/>
                    </a:ext>
                  </a:extLst>
                </a:gridCol>
              </a:tblGrid>
              <a:tr h="823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데이터 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출처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데이터 상세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활용 변수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61618"/>
                  </a:ext>
                </a:extLst>
              </a:tr>
              <a:tr h="823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센서스용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행정구역 경계</a:t>
                      </a:r>
                      <a:b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시군구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읍면동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통계지리정보서비스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(https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://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sgis.kostat.go.kr/view/index)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센서스 통계에 따라 경계를 구분하여 나타낸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센서스경계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센서스의 행정동 경계에 대한 공간정보 및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속성정보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SHP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파일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행정구역 경계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75298"/>
                  </a:ext>
                </a:extLst>
              </a:tr>
              <a:tr h="823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SGIS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행정구역 코드</a:t>
                      </a:r>
                      <a:endParaRPr lang="ko-KR" altLang="en-US" sz="1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행정구역 정보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960105"/>
                  </a:ext>
                </a:extLst>
              </a:tr>
              <a:tr h="823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행정동별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주민등록 인구 및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세대현황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주민등록 인구 및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세대현황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(https://jumin.mois.go.kr/)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서울시 연령별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 가구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55236"/>
                  </a:ext>
                </a:extLst>
              </a:tr>
              <a:tr h="1032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인구주택 총 조사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KOSIS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국가통계포털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(https://kosis.kr/index/index.do)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전국 연령별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시군구별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 가구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83570"/>
                  </a:ext>
                </a:extLst>
              </a:tr>
              <a:tr h="138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지방행정 인허가 데이터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지방행정 인허가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데이터개방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(https://www.localdata.go.kr/main.do)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195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종의 인허가를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카테고리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36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그룹으로 분류</a:t>
                      </a:r>
                    </a:p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건강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동물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식품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생활 등 관련 인허가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지역 내 업체 수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반려동물 관련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병원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약국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미용업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이용엽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세탁업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영화상영관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일반음식점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카페 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/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편의점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25646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990000" y="496800"/>
            <a:ext cx="9044551" cy="1446549"/>
            <a:chOff x="900000" y="540000"/>
            <a:chExt cx="9044551" cy="1446549"/>
          </a:xfrm>
        </p:grpSpPr>
        <p:grpSp>
          <p:nvGrpSpPr>
            <p:cNvPr id="7" name="그룹 6"/>
            <p:cNvGrpSpPr/>
            <p:nvPr/>
          </p:nvGrpSpPr>
          <p:grpSpPr>
            <a:xfrm>
              <a:off x="900000" y="540000"/>
              <a:ext cx="9044551" cy="1446549"/>
              <a:chOff x="1143000" y="647700"/>
              <a:chExt cx="9044551" cy="1446549"/>
            </a:xfrm>
          </p:grpSpPr>
          <p:grpSp>
            <p:nvGrpSpPr>
              <p:cNvPr id="2" name="Group 2"/>
              <p:cNvGrpSpPr/>
              <p:nvPr/>
            </p:nvGrpSpPr>
            <p:grpSpPr>
              <a:xfrm>
                <a:off x="2876293" y="883214"/>
                <a:ext cx="3017533" cy="1211035"/>
                <a:chOff x="0" y="0"/>
                <a:chExt cx="2025253" cy="812800"/>
              </a:xfrm>
            </p:grpSpPr>
            <p:sp>
              <p:nvSpPr>
                <p:cNvPr id="3" name="Freeform 3"/>
                <p:cNvSpPr/>
                <p:nvPr/>
              </p:nvSpPr>
              <p:spPr>
                <a:xfrm>
                  <a:off x="0" y="0"/>
                  <a:ext cx="202525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253" h="812800">
                      <a:moveTo>
                        <a:pt x="1012626" y="0"/>
                      </a:moveTo>
                      <a:cubicBezTo>
                        <a:pt x="453368" y="0"/>
                        <a:pt x="0" y="181951"/>
                        <a:pt x="0" y="406400"/>
                      </a:cubicBezTo>
                      <a:cubicBezTo>
                        <a:pt x="0" y="630849"/>
                        <a:pt x="453368" y="812800"/>
                        <a:pt x="1012626" y="812800"/>
                      </a:cubicBezTo>
                      <a:cubicBezTo>
                        <a:pt x="1571884" y="812800"/>
                        <a:pt x="2025253" y="630849"/>
                        <a:pt x="2025253" y="406400"/>
                      </a:cubicBezTo>
                      <a:cubicBezTo>
                        <a:pt x="2025253" y="181951"/>
                        <a:pt x="1571884" y="0"/>
                        <a:pt x="10126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4" name="TextBox 4"/>
                <p:cNvSpPr txBox="1"/>
                <p:nvPr/>
              </p:nvSpPr>
              <p:spPr>
                <a:xfrm>
                  <a:off x="189867" y="28575"/>
                  <a:ext cx="1645518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5" name="AutoShape 5"/>
              <p:cNvSpPr/>
              <p:nvPr/>
            </p:nvSpPr>
            <p:spPr>
              <a:xfrm flipV="1">
                <a:off x="6250210" y="974614"/>
                <a:ext cx="0" cy="1028235"/>
              </a:xfrm>
              <a:prstGeom prst="line">
                <a:avLst/>
              </a:prstGeom>
              <a:ln w="19050" cap="flat">
                <a:solidFill>
                  <a:srgbClr val="AB8A66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1143000" y="647700"/>
                <a:ext cx="1380868" cy="144129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2187"/>
                  </a:lnSpc>
                </a:pPr>
                <a:r>
                  <a:rPr lang="en-US" sz="8705" dirty="0" smtClean="0">
                    <a:solidFill>
                      <a:srgbClr val="795635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02</a:t>
                </a:r>
                <a:endParaRPr lang="en-US" sz="8705" dirty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6558230" y="1197758"/>
                <a:ext cx="3629321" cy="49462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49"/>
                  </a:lnSpc>
                </a:pPr>
                <a:r>
                  <a:rPr lang="ko-KR" altLang="en-US" sz="3000" dirty="0">
                    <a:solidFill>
                      <a:srgbClr val="795635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데이터 수집</a:t>
                </a:r>
              </a:p>
            </p:txBody>
          </p:sp>
        </p:grpSp>
        <p:sp>
          <p:nvSpPr>
            <p:cNvPr id="11" name="TextBox 7"/>
            <p:cNvSpPr txBox="1"/>
            <p:nvPr/>
          </p:nvSpPr>
          <p:spPr>
            <a:xfrm>
              <a:off x="3090719" y="1181100"/>
              <a:ext cx="2090881" cy="5001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4000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endParaRPr lang="en-US" sz="4000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8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90000" y="495300"/>
            <a:ext cx="11125200" cy="1446549"/>
            <a:chOff x="990600" y="495300"/>
            <a:chExt cx="11125200" cy="1446549"/>
          </a:xfrm>
        </p:grpSpPr>
        <p:sp>
          <p:nvSpPr>
            <p:cNvPr id="9" name="TextBox 9"/>
            <p:cNvSpPr txBox="1"/>
            <p:nvPr/>
          </p:nvSpPr>
          <p:spPr>
            <a:xfrm>
              <a:off x="3243303" y="808433"/>
              <a:ext cx="1673913" cy="472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>
                  <a:solidFill>
                    <a:srgbClr val="AB8A66"/>
                  </a:solidFill>
                  <a:ea typeface="TDTD고딕 Bold"/>
                </a:rPr>
                <a:t>결론</a:t>
              </a:r>
              <a:endParaRPr lang="en-US" sz="2804" dirty="0">
                <a:solidFill>
                  <a:srgbClr val="AB8A66"/>
                </a:solidFill>
                <a:ea typeface="TDTD고딕 Bold"/>
              </a:endParaRPr>
            </a:p>
          </p:txBody>
        </p:sp>
        <p:grpSp>
          <p:nvGrpSpPr>
            <p:cNvPr id="13" name="Group 2"/>
            <p:cNvGrpSpPr/>
            <p:nvPr/>
          </p:nvGrpSpPr>
          <p:grpSpPr>
            <a:xfrm>
              <a:off x="2723893" y="730814"/>
              <a:ext cx="3017533" cy="1211035"/>
              <a:chOff x="0" y="0"/>
              <a:chExt cx="2025253" cy="812800"/>
            </a:xfrm>
          </p:grpSpPr>
          <p:sp>
            <p:nvSpPr>
              <p:cNvPr id="14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6" name="AutoShape 5"/>
            <p:cNvSpPr/>
            <p:nvPr/>
          </p:nvSpPr>
          <p:spPr>
            <a:xfrm flipV="1">
              <a:off x="60978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TextBox 6"/>
            <p:cNvSpPr txBox="1"/>
            <p:nvPr/>
          </p:nvSpPr>
          <p:spPr>
            <a:xfrm>
              <a:off x="9906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7"/>
            <p:cNvSpPr txBox="1"/>
            <p:nvPr/>
          </p:nvSpPr>
          <p:spPr>
            <a:xfrm>
              <a:off x="3243119" y="1104900"/>
              <a:ext cx="2090881" cy="5001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4000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endParaRPr lang="en-US" sz="4000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8"/>
            <p:cNvSpPr txBox="1"/>
            <p:nvPr/>
          </p:nvSpPr>
          <p:spPr>
            <a:xfrm>
              <a:off x="6405830" y="1045358"/>
              <a:ext cx="5709970" cy="5257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2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선정 방안</a:t>
              </a:r>
              <a:endPara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aphicFrame>
        <p:nvGraphicFramePr>
          <p:cNvPr id="2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68997"/>
              </p:ext>
            </p:extLst>
          </p:nvPr>
        </p:nvGraphicFramePr>
        <p:xfrm>
          <a:off x="990000" y="2280471"/>
          <a:ext cx="16459200" cy="7764882"/>
        </p:xfrm>
        <a:graphic>
          <a:graphicData uri="http://schemas.openxmlformats.org/drawingml/2006/table">
            <a:tbl>
              <a:tblPr/>
              <a:tblGrid>
                <a:gridCol w="392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9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9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835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방안 </a:t>
                      </a:r>
                      <a:r>
                        <a:rPr lang="en-US" altLang="ko-KR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 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서울시 행정동 단위</a:t>
                      </a:r>
                      <a:r>
                        <a:rPr lang="en-US" altLang="ko-KR" sz="3200" b="1" baseline="0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en-US" sz="3200" b="1" dirty="0">
                        <a:solidFill>
                          <a:srgbClr val="795635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방안 </a:t>
                      </a:r>
                      <a:r>
                        <a:rPr lang="en-US" altLang="ko-KR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전국 </a:t>
                      </a:r>
                      <a:r>
                        <a:rPr lang="ko-KR" altLang="en-US" sz="3200" b="1" dirty="0" err="1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시군구</a:t>
                      </a:r>
                      <a:r>
                        <a:rPr lang="ko-KR" altLang="en-US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단위</a:t>
                      </a:r>
                      <a:r>
                        <a:rPr lang="en-US" altLang="ko-KR" sz="3200" b="1" dirty="0" smtClean="0">
                          <a:solidFill>
                            <a:srgbClr val="795635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9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795635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400" b="1" dirty="0" smtClean="0">
                          <a:solidFill>
                            <a:srgbClr val="795635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가구 데이터 </a:t>
                      </a:r>
                      <a:endParaRPr lang="en-US" altLang="ko-KR" sz="2400" b="1" dirty="0" smtClean="0">
                        <a:solidFill>
                          <a:srgbClr val="795635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b="1" dirty="0" smtClean="0">
                          <a:solidFill>
                            <a:srgbClr val="795635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가능 기간</a:t>
                      </a:r>
                      <a:endParaRPr lang="en-US" altLang="ko-KR" sz="2400" b="1" dirty="0">
                        <a:solidFill>
                          <a:srgbClr val="795635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2024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en-US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2023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en-US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rgbClr val="795635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장점</a:t>
                      </a:r>
                      <a:endParaRPr lang="en-US" altLang="ko-KR" sz="2400" b="1" dirty="0">
                        <a:solidFill>
                          <a:srgbClr val="795635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분석의 초점 세분화</a:t>
                      </a:r>
                      <a:endParaRPr lang="en-US" altLang="ko-KR" sz="2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데이터 이용 가능</a:t>
                      </a:r>
                      <a:endParaRPr lang="en-US" altLang="ko-KR" sz="2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생활데이터</a:t>
                      </a: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 분석 등</a:t>
                      </a: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기간이 길다</a:t>
                      </a:r>
                      <a:endParaRPr lang="en-US" altLang="ko-KR" sz="2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데이터 이용 가능</a:t>
                      </a:r>
                      <a:endParaRPr lang="en-US" altLang="ko-KR" sz="2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주거형태</a:t>
                      </a: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전 거주지 등</a:t>
                      </a: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5991"/>
                  </a:ext>
                </a:extLst>
              </a:tr>
              <a:tr h="1010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rgbClr val="795635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단점</a:t>
                      </a:r>
                      <a:endParaRPr lang="en-US" altLang="ko-KR" sz="2400" b="1" dirty="0">
                        <a:solidFill>
                          <a:srgbClr val="795635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가능기간이 짧아서 인과관계 확인 어려움</a:t>
                      </a:r>
                      <a:endParaRPr lang="en-US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ko-KR" altLang="en-US" sz="2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분석하기에 분석 단위가 넓음</a:t>
                      </a: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9814"/>
                  </a:ext>
                </a:extLst>
              </a:tr>
              <a:tr h="1010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rgbClr val="795635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방법</a:t>
                      </a:r>
                      <a:endParaRPr lang="en-US" altLang="ko-KR" sz="2400" b="1" dirty="0">
                        <a:solidFill>
                          <a:srgbClr val="795635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회귀분석</a:t>
                      </a:r>
                      <a:endParaRPr lang="en-US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시계열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분석</a:t>
                      </a: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21643"/>
                  </a:ext>
                </a:extLst>
              </a:tr>
              <a:tr h="1010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rgbClr val="795635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초점</a:t>
                      </a:r>
                      <a:endParaRPr lang="en-US" sz="2400" b="1" dirty="0">
                        <a:solidFill>
                          <a:srgbClr val="795635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가구와 업종 분포</a:t>
                      </a: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가구와 지역 특성의 인과관계</a:t>
                      </a: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3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3243303" y="808433"/>
            <a:ext cx="1673913" cy="47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2804" dirty="0">
                <a:solidFill>
                  <a:srgbClr val="AB8A66"/>
                </a:solidFill>
                <a:ea typeface="TDTD고딕 Bold"/>
              </a:rPr>
              <a:t>결론</a:t>
            </a:r>
            <a:endParaRPr lang="en-US" sz="2804" dirty="0">
              <a:solidFill>
                <a:srgbClr val="AB8A66"/>
              </a:solidFill>
              <a:ea typeface="TDTD고딕 Bold"/>
            </a:endParaRPr>
          </a:p>
        </p:txBody>
      </p:sp>
      <p:grpSp>
        <p:nvGrpSpPr>
          <p:cNvPr id="13" name="Group 2"/>
          <p:cNvGrpSpPr/>
          <p:nvPr/>
        </p:nvGrpSpPr>
        <p:grpSpPr>
          <a:xfrm>
            <a:off x="2723893" y="730814"/>
            <a:ext cx="3017533" cy="1211035"/>
            <a:chOff x="0" y="0"/>
            <a:chExt cx="2025253" cy="812800"/>
          </a:xfrm>
        </p:grpSpPr>
        <p:sp>
          <p:nvSpPr>
            <p:cNvPr id="14" name="Freeform 3"/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4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5"/>
          <p:cNvSpPr/>
          <p:nvPr/>
        </p:nvSpPr>
        <p:spPr>
          <a:xfrm flipV="1">
            <a:off x="6097810" y="822214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6"/>
          <p:cNvSpPr txBox="1"/>
          <p:nvPr/>
        </p:nvSpPr>
        <p:spPr>
          <a:xfrm>
            <a:off x="990600" y="495300"/>
            <a:ext cx="1380868" cy="144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87"/>
              </a:lnSpc>
            </a:pPr>
            <a:r>
              <a:rPr lang="en-US" sz="8705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en-US" sz="8705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3243303" y="893039"/>
            <a:ext cx="209088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4000" smtClean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en-US" sz="4000" dirty="0">
              <a:solidFill>
                <a:srgbClr val="AB8A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6405830" y="1045358"/>
            <a:ext cx="708157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49"/>
              </a:lnSpc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 방법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–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분석단위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행정동</a:t>
            </a:r>
            <a:endParaRPr lang="en-US" altLang="ko-KR" sz="32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1248652" y="2552700"/>
            <a:ext cx="14793123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 특성과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가구 분포와의 관계</a:t>
            </a: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회귀분석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프로젝트의 결과에 지역 특성 추가 및 세분화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가구의 분포의 영향을 미치는 지역 특성 확인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en-US" altLang="ko-KR" sz="24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가구의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분포와 선정된 업종의 관계 확인 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가구와 연관된 상권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업종 파악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가구 분포와 연관성 확인</a:t>
            </a:r>
            <a:endParaRPr lang="en-US" altLang="ko-KR" sz="24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서울시 </a:t>
            </a:r>
            <a:r>
              <a:rPr lang="ko-KR" altLang="en-US" sz="3200" dirty="0" err="1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생활인구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분석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상권 분석 데이터와 결합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생활인구</a:t>
            </a:r>
            <a:r>
              <a:rPr lang="ko-KR" altLang="en-US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퇴근</a:t>
            </a: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인구 또는 상주 인구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상권 분석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업종별 추정 매출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</a:t>
            </a:r>
            <a:r>
              <a:rPr lang="ko-KR" altLang="en-US" sz="24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소득소비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</a:t>
            </a:r>
            <a:endParaRPr lang="en-US" altLang="ko-KR" sz="24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94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3243303" y="808433"/>
            <a:ext cx="1673913" cy="47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2804" dirty="0">
                <a:solidFill>
                  <a:srgbClr val="AB8A66"/>
                </a:solidFill>
                <a:ea typeface="TDTD고딕 Bold"/>
              </a:rPr>
              <a:t>결론</a:t>
            </a:r>
            <a:endParaRPr lang="en-US" sz="2804" dirty="0">
              <a:solidFill>
                <a:srgbClr val="AB8A66"/>
              </a:solidFill>
              <a:ea typeface="TDTD고딕 Bold"/>
            </a:endParaRPr>
          </a:p>
        </p:txBody>
      </p:sp>
      <p:grpSp>
        <p:nvGrpSpPr>
          <p:cNvPr id="13" name="Group 2"/>
          <p:cNvGrpSpPr/>
          <p:nvPr/>
        </p:nvGrpSpPr>
        <p:grpSpPr>
          <a:xfrm>
            <a:off x="2723893" y="730814"/>
            <a:ext cx="3017533" cy="1211035"/>
            <a:chOff x="0" y="0"/>
            <a:chExt cx="2025253" cy="812800"/>
          </a:xfrm>
        </p:grpSpPr>
        <p:sp>
          <p:nvSpPr>
            <p:cNvPr id="14" name="Freeform 3"/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4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5"/>
          <p:cNvSpPr/>
          <p:nvPr/>
        </p:nvSpPr>
        <p:spPr>
          <a:xfrm flipV="1">
            <a:off x="6097810" y="822214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6"/>
          <p:cNvSpPr txBox="1"/>
          <p:nvPr/>
        </p:nvSpPr>
        <p:spPr>
          <a:xfrm>
            <a:off x="990600" y="495300"/>
            <a:ext cx="1380868" cy="144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87"/>
              </a:lnSpc>
            </a:pPr>
            <a:r>
              <a:rPr lang="en-US" sz="8705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en-US" sz="8705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3243303" y="893039"/>
            <a:ext cx="209088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4000" smtClean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  <a:endParaRPr lang="en-US" sz="4000" dirty="0">
              <a:solidFill>
                <a:srgbClr val="AB8A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6405830" y="1045358"/>
            <a:ext cx="708157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49"/>
              </a:lnSpc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 방법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–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분석단위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200" dirty="0" err="1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시군구</a:t>
            </a:r>
            <a:endParaRPr lang="en-US" altLang="ko-KR" sz="32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1248652" y="2552700"/>
            <a:ext cx="14793123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 특성과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가구 분포와의 관계</a:t>
            </a: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회귀분석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프로젝트의 결과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전국으로 확대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가구의 분포의 영향을 미치는 지역 특성 확인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en-US" altLang="ko-KR" sz="24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가구의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분포의 변화 확인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이동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유입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유출 확인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가구 분포 변화 확인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가구의 분포와 지역 특성의 인과 관계 확인 </a:t>
            </a: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3200" dirty="0" err="1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시계열</a:t>
            </a:r>
            <a:r>
              <a:rPr lang="ko-KR" altLang="en-US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분석</a:t>
            </a:r>
            <a:r>
              <a:rPr lang="en-US" altLang="ko-KR" sz="32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(ARIMA, LSTM)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특성과 </a:t>
            </a: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가구 분포와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인과관계 확인</a:t>
            </a:r>
            <a:endParaRPr lang="en-US" altLang="ko-KR" sz="24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90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34147" y="3295666"/>
            <a:ext cx="6559945" cy="1395371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64027" y="2827508"/>
            <a:ext cx="6559945" cy="1395371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93908" y="2945601"/>
            <a:ext cx="670018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AB8A66"/>
                </a:solidFill>
                <a:ea typeface="TDTD고딕 Bold"/>
              </a:rPr>
              <a:t>감사합니다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22108" y="5032890"/>
            <a:ext cx="12643785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>
                <a:solidFill>
                  <a:srgbClr val="795635"/>
                </a:solidFill>
                <a:latin typeface="TDTD고딕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423</Words>
  <Application>Microsoft Office PowerPoint</Application>
  <PresentationFormat>사용자 지정</PresentationFormat>
  <Paragraphs>118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Calibri</vt:lpstr>
      <vt:lpstr>맑은 고딕</vt:lpstr>
      <vt:lpstr>나눔고딕 ExtraBold</vt:lpstr>
      <vt:lpstr>Arial</vt:lpstr>
      <vt:lpstr>TDTD고딕 Bold</vt:lpstr>
      <vt:lpstr>나눔고딕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베이지색의 심플한 프로젝트 발표 프레젠테이션</dc:title>
  <dc:creator>tjoeun</dc:creator>
  <cp:lastModifiedBy>tjoeun</cp:lastModifiedBy>
  <cp:revision>430</cp:revision>
  <dcterms:created xsi:type="dcterms:W3CDTF">2006-08-16T00:00:00Z</dcterms:created>
  <dcterms:modified xsi:type="dcterms:W3CDTF">2024-04-22T05:56:58Z</dcterms:modified>
  <dc:identifier>DAGCuHvnqwI</dc:identifier>
</cp:coreProperties>
</file>