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0" r:id="rId4"/>
    <p:sldId id="303" r:id="rId5"/>
    <p:sldId id="307" r:id="rId6"/>
    <p:sldId id="304" r:id="rId7"/>
    <p:sldId id="309" r:id="rId8"/>
    <p:sldId id="305" r:id="rId9"/>
    <p:sldId id="311" r:id="rId10"/>
    <p:sldId id="308" r:id="rId11"/>
    <p:sldId id="265"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나눔고딕 ExtraBold" panose="020D0904000000000000" pitchFamily="50" charset="-127"/>
      <p:bold r:id="rId17"/>
    </p:embeddedFont>
    <p:embeddedFont>
      <p:font typeface="나눔고딕" panose="020D0604000000000000" pitchFamily="50" charset="-127"/>
      <p:regular r:id="rId18"/>
      <p:bold r:id="rId19"/>
    </p:embeddedFont>
    <p:embeddedFont>
      <p:font typeface="Nanum Gothic" panose="020B0600000101010101" charset="-127"/>
      <p:regular r:id="rId20"/>
    </p:embeddedFont>
    <p:embeddedFont>
      <p:font typeface="TDTD고딕 Bold" panose="020B0600000101010101" charset="-12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33401" y="328670"/>
            <a:ext cx="4038602" cy="1029218"/>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33399" y="456683"/>
            <a:ext cx="4038602" cy="1029218"/>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3280" y="266700"/>
            <a:ext cx="4124940" cy="881780"/>
          </a:xfrm>
          <a:prstGeom prst="rect">
            <a:avLst/>
          </a:prstGeom>
        </p:spPr>
        <p:txBody>
          <a:bodyPr wrap="square" lIns="0" tIns="0" rIns="0" bIns="0" rtlCol="0" anchor="t">
            <a:spAutoFit/>
          </a:bodyPr>
          <a:lstStyle/>
          <a:p>
            <a:pPr algn="ctr">
              <a:lnSpc>
                <a:spcPts val="8400"/>
              </a:lnSpc>
            </a:pPr>
            <a:r>
              <a:rPr lang="en-US" sz="2400" b="1" dirty="0">
                <a:solidFill>
                  <a:srgbClr val="AB8A66"/>
                </a:solidFill>
                <a:latin typeface="나눔고딕" panose="020D0604000000000000" pitchFamily="50" charset="-127"/>
                <a:ea typeface="나눔고딕" panose="020D0604000000000000" pitchFamily="50" charset="-127"/>
              </a:rPr>
              <a:t>K – </a:t>
            </a:r>
            <a:r>
              <a:rPr lang="ko-KR" altLang="en-US" sz="2400" b="1" dirty="0">
                <a:solidFill>
                  <a:srgbClr val="AB8A66"/>
                </a:solidFill>
                <a:latin typeface="나눔고딕" panose="020D0604000000000000" pitchFamily="50" charset="-127"/>
                <a:ea typeface="나눔고딕" panose="020D0604000000000000" pitchFamily="50" charset="-127"/>
              </a:rPr>
              <a:t>디지털 트레이닝 </a:t>
            </a:r>
            <a:r>
              <a:rPr lang="ko-KR" altLang="en-US" sz="2400" b="1" dirty="0" smtClean="0">
                <a:solidFill>
                  <a:srgbClr val="AB8A66"/>
                </a:solidFill>
                <a:latin typeface="나눔고딕" panose="020D0604000000000000" pitchFamily="50" charset="-127"/>
                <a:ea typeface="나눔고딕" panose="020D0604000000000000" pitchFamily="50" charset="-127"/>
              </a:rPr>
              <a:t>프로젝트</a:t>
            </a:r>
            <a:r>
              <a:rPr lang="en-US" altLang="ko-KR" sz="2400" b="1" dirty="0" smtClean="0">
                <a:solidFill>
                  <a:srgbClr val="AB8A66"/>
                </a:solidFill>
                <a:latin typeface="나눔고딕" panose="020D0604000000000000" pitchFamily="50" charset="-127"/>
                <a:ea typeface="나눔고딕" panose="020D0604000000000000" pitchFamily="50" charset="-127"/>
              </a:rPr>
              <a:t>2</a:t>
            </a:r>
            <a:endParaRPr lang="en-US" sz="2400" b="1" dirty="0">
              <a:solidFill>
                <a:srgbClr val="AB8A66"/>
              </a:solidFill>
              <a:latin typeface="나눔고딕" panose="020D0604000000000000" pitchFamily="50" charset="-127"/>
              <a:ea typeface="나눔고딕" panose="020D0604000000000000" pitchFamily="50" charset="-127"/>
            </a:endParaRPr>
          </a:p>
        </p:txBody>
      </p:sp>
      <p:sp>
        <p:nvSpPr>
          <p:cNvPr id="9" name="TextBox 9"/>
          <p:cNvSpPr txBox="1"/>
          <p:nvPr/>
        </p:nvSpPr>
        <p:spPr>
          <a:xfrm>
            <a:off x="2567940" y="3390900"/>
            <a:ext cx="12643785" cy="1702774"/>
          </a:xfrm>
          <a:prstGeom prst="rect">
            <a:avLst/>
          </a:prstGeom>
        </p:spPr>
        <p:txBody>
          <a:bodyPr lIns="0" tIns="0" rIns="0" bIns="0" rtlCol="0" anchor="t">
            <a:spAutoFit/>
          </a:bodyPr>
          <a:lstStyle/>
          <a:p>
            <a:pPr algn="ctr">
              <a:lnSpc>
                <a:spcPts val="15400"/>
              </a:lnSpc>
            </a:pPr>
            <a:r>
              <a:rPr lang="ko-KR" altLang="en-US" sz="7200" dirty="0" smtClean="0">
                <a:solidFill>
                  <a:srgbClr val="795635"/>
                </a:solidFill>
                <a:latin typeface="나눔고딕 ExtraBold" panose="020D0904000000000000" pitchFamily="50" charset="-127"/>
                <a:ea typeface="나눔고딕 ExtraBold" panose="020D0904000000000000" pitchFamily="50" charset="-127"/>
              </a:rPr>
              <a:t>뉴스 기사 요약 </a:t>
            </a:r>
            <a:r>
              <a:rPr lang="en-US" altLang="ko-KR" sz="7200" dirty="0" smtClean="0">
                <a:solidFill>
                  <a:srgbClr val="795635"/>
                </a:solidFill>
                <a:latin typeface="나눔고딕 ExtraBold" panose="020D0904000000000000" pitchFamily="50" charset="-127"/>
                <a:ea typeface="나눔고딕 ExtraBold" panose="020D0904000000000000" pitchFamily="50" charset="-127"/>
              </a:rPr>
              <a:t>/</a:t>
            </a:r>
            <a:r>
              <a:rPr lang="en-US" altLang="ko-KR" sz="7200" dirty="0">
                <a:solidFill>
                  <a:srgbClr val="795635"/>
                </a:solidFill>
                <a:latin typeface="나눔고딕 ExtraBold" panose="020D0904000000000000" pitchFamily="50" charset="-127"/>
                <a:ea typeface="나눔고딕 ExtraBold" panose="020D0904000000000000" pitchFamily="50" charset="-127"/>
              </a:rPr>
              <a:t> </a:t>
            </a:r>
            <a:r>
              <a:rPr lang="ko-KR" altLang="en-US" sz="7200" dirty="0" smtClean="0">
                <a:solidFill>
                  <a:srgbClr val="795635"/>
                </a:solidFill>
                <a:latin typeface="나눔고딕 ExtraBold" panose="020D0904000000000000" pitchFamily="50" charset="-127"/>
                <a:ea typeface="나눔고딕 ExtraBold" panose="020D0904000000000000" pitchFamily="50" charset="-127"/>
              </a:rPr>
              <a:t>주제 분류</a:t>
            </a:r>
            <a:endParaRPr lang="en-US" altLang="ko-KR" sz="7200" dirty="0" smtClean="0">
              <a:solidFill>
                <a:srgbClr val="795635"/>
              </a:solidFill>
              <a:latin typeface="나눔고딕 ExtraBold" panose="020D0904000000000000" pitchFamily="50" charset="-127"/>
              <a:ea typeface="나눔고딕 ExtraBold" panose="020D0904000000000000" pitchFamily="50" charset="-127"/>
            </a:endParaRPr>
          </a:p>
        </p:txBody>
      </p:sp>
      <p:sp>
        <p:nvSpPr>
          <p:cNvPr id="10" name="TextBox 10"/>
          <p:cNvSpPr txBox="1"/>
          <p:nvPr/>
        </p:nvSpPr>
        <p:spPr>
          <a:xfrm>
            <a:off x="6308851" y="7810500"/>
            <a:ext cx="5161963" cy="500137"/>
          </a:xfrm>
          <a:prstGeom prst="rect">
            <a:avLst/>
          </a:prstGeom>
        </p:spPr>
        <p:txBody>
          <a:bodyPr wrap="square" lIns="0" tIns="0" rIns="0" bIns="0" rtlCol="0" anchor="t">
            <a:spAutoFit/>
          </a:bodyPr>
          <a:lstStyle/>
          <a:p>
            <a:pPr algn="ctr">
              <a:lnSpc>
                <a:spcPts val="3926"/>
              </a:lnSpc>
            </a:pPr>
            <a:r>
              <a:rPr lang="ko-KR" altLang="en-US" sz="4000" dirty="0" err="1">
                <a:solidFill>
                  <a:srgbClr val="795635"/>
                </a:solidFill>
                <a:latin typeface="나눔고딕 ExtraBold" panose="020D0904000000000000" pitchFamily="50" charset="-127"/>
                <a:ea typeface="나눔고딕 ExtraBold" panose="020D0904000000000000" pitchFamily="50" charset="-127"/>
              </a:rPr>
              <a:t>송진석</a:t>
            </a:r>
            <a:r>
              <a:rPr lang="en-US" altLang="ko-KR" sz="4000" dirty="0">
                <a:solidFill>
                  <a:srgbClr val="795635"/>
                </a:solidFill>
                <a:latin typeface="나눔고딕 ExtraBold" panose="020D0904000000000000" pitchFamily="50" charset="-127"/>
                <a:ea typeface="나눔고딕 ExtraBold" panose="020D0904000000000000" pitchFamily="50" charset="-127"/>
              </a:rPr>
              <a:t>, </a:t>
            </a:r>
            <a:r>
              <a:rPr lang="ko-KR" altLang="en-US" sz="4000" dirty="0" err="1">
                <a:solidFill>
                  <a:srgbClr val="795635"/>
                </a:solidFill>
                <a:latin typeface="나눔고딕 ExtraBold" panose="020D0904000000000000" pitchFamily="50" charset="-127"/>
                <a:ea typeface="나눔고딕 ExtraBold" panose="020D0904000000000000" pitchFamily="50" charset="-127"/>
              </a:rPr>
              <a:t>조신호</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
        <p:nvSpPr>
          <p:cNvPr id="11" name="TextBox 10"/>
          <p:cNvSpPr txBox="1"/>
          <p:nvPr/>
        </p:nvSpPr>
        <p:spPr>
          <a:xfrm>
            <a:off x="6308851" y="5448300"/>
            <a:ext cx="5161963" cy="500137"/>
          </a:xfrm>
          <a:prstGeom prst="rect">
            <a:avLst/>
          </a:prstGeom>
        </p:spPr>
        <p:txBody>
          <a:bodyPr wrap="square" lIns="0" tIns="0" rIns="0" bIns="0" rtlCol="0" anchor="t">
            <a:spAutoFit/>
          </a:bodyPr>
          <a:lstStyle/>
          <a:p>
            <a:pPr algn="ctr">
              <a:lnSpc>
                <a:spcPts val="3926"/>
              </a:lnSpc>
            </a:pPr>
            <a:r>
              <a:rPr lang="ko-KR" altLang="en-US" sz="4000" dirty="0" smtClean="0">
                <a:solidFill>
                  <a:srgbClr val="795635"/>
                </a:solidFill>
                <a:latin typeface="나눔고딕 ExtraBold" panose="020D0904000000000000" pitchFamily="50" charset="-127"/>
                <a:ea typeface="나눔고딕 ExtraBold" panose="020D0904000000000000" pitchFamily="50" charset="-127"/>
              </a:rPr>
              <a:t>중간 발표 </a:t>
            </a:r>
            <a:r>
              <a:rPr lang="en-US" altLang="ko-KR" sz="4000" dirty="0" smtClean="0">
                <a:solidFill>
                  <a:srgbClr val="795635"/>
                </a:solidFill>
                <a:latin typeface="나눔고딕 ExtraBold" panose="020D0904000000000000" pitchFamily="50" charset="-127"/>
                <a:ea typeface="나눔고딕 ExtraBold" panose="020D0904000000000000" pitchFamily="50" charset="-127"/>
              </a:rPr>
              <a:t>1</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05</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향후 과제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다음주 진행 예정</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8437619" cy="7109639"/>
          </a:xfrm>
          <a:prstGeom prst="rect">
            <a:avLst/>
          </a:prstGeom>
        </p:spPr>
        <p:txBody>
          <a:bodyPr wrap="square" lIns="0" tIns="0" rIns="0" bIns="0" rtlCol="0" anchor="t">
            <a:spAutoFit/>
          </a:bodyPr>
          <a:lstStyle/>
          <a:p>
            <a:pPr marL="457200" indent="-457200" algn="just">
              <a:lnSpc>
                <a:spcPct val="150000"/>
              </a:lnSpc>
              <a:buAutoNum type="arabicPeriod"/>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사전 훈련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최신 </a:t>
            </a: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거대모델</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적용</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Arial" panose="020B0604020202020204" pitchFamily="34" charset="0"/>
              <a:buChar char="•"/>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Gemma (Google)</a:t>
            </a:r>
          </a:p>
          <a:p>
            <a:pPr marL="914400" lvl="1" indent="-457200" algn="just">
              <a:lnSpc>
                <a:spcPct val="150000"/>
              </a:lnSpc>
              <a:buFont typeface="Arial" panose="020B0604020202020204" pitchFamily="34" charset="0"/>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사전 훈련 모델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fine tuning</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Arial" panose="020B0604020202020204" pitchFamily="34" charset="0"/>
              <a:buChar char="•"/>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514350" indent="-514350" algn="just">
              <a:lnSpc>
                <a:spcPct val="150000"/>
              </a:lnSpc>
              <a:buFont typeface="+mj-lt"/>
              <a:buAutoNum type="arabicPeriod" startAt="2"/>
            </a:pPr>
            <a:r>
              <a:rPr lang="ko-KR" altLang="en-US" sz="2800" dirty="0">
                <a:solidFill>
                  <a:srgbClr val="795635"/>
                </a:solidFill>
                <a:latin typeface="나눔고딕 ExtraBold" panose="020D0904000000000000" pitchFamily="50" charset="-127"/>
                <a:ea typeface="나눔고딕 ExtraBold" panose="020D0904000000000000" pitchFamily="50" charset="-127"/>
              </a:rPr>
              <a:t>한글 데이터 전처리 고도화</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514350" indent="-514350" algn="just">
              <a:lnSpc>
                <a:spcPct val="150000"/>
              </a:lnSpc>
              <a:buFont typeface="+mj-lt"/>
              <a:buAutoNum type="arabicPeriod" startAt="2"/>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514350" indent="-514350" algn="just">
              <a:lnSpc>
                <a:spcPct val="150000"/>
              </a:lnSpc>
              <a:buFont typeface="+mj-lt"/>
              <a:buAutoNum type="arabicPeriod" startAt="2"/>
            </a:pPr>
            <a:r>
              <a:rPr lang="ko-KR" altLang="en-US" sz="2800" dirty="0">
                <a:solidFill>
                  <a:srgbClr val="795635"/>
                </a:solidFill>
                <a:latin typeface="나눔고딕 ExtraBold" panose="020D0904000000000000" pitchFamily="50" charset="-127"/>
                <a:ea typeface="나눔고딕 ExtraBold" panose="020D0904000000000000" pitchFamily="50" charset="-127"/>
              </a:rPr>
              <a:t>분류 모델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적</a:t>
            </a:r>
            <a:r>
              <a:rPr lang="ko-KR" altLang="en-US" sz="2800" dirty="0">
                <a:solidFill>
                  <a:srgbClr val="795635"/>
                </a:solidFill>
                <a:latin typeface="나눔고딕 ExtraBold" panose="020D0904000000000000" pitchFamily="50" charset="-127"/>
                <a:ea typeface="나눔고딕 ExtraBold" panose="020D0904000000000000" pitchFamily="50" charset="-127"/>
              </a:rPr>
              <a:t>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Arial" panose="020B0604020202020204" pitchFamily="34" charset="0"/>
              <a:buChar char="•"/>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pic>
        <p:nvPicPr>
          <p:cNvPr id="5" name="그림 4"/>
          <p:cNvPicPr>
            <a:picLocks noChangeAspect="1"/>
          </p:cNvPicPr>
          <p:nvPr/>
        </p:nvPicPr>
        <p:blipFill>
          <a:blip r:embed="rId2"/>
          <a:stretch>
            <a:fillRect/>
          </a:stretch>
        </p:blipFill>
        <p:spPr>
          <a:xfrm>
            <a:off x="7315200" y="2247900"/>
            <a:ext cx="9020175" cy="7219950"/>
          </a:xfrm>
          <a:prstGeom prst="rect">
            <a:avLst/>
          </a:prstGeom>
        </p:spPr>
      </p:pic>
    </p:spTree>
    <p:extLst>
      <p:ext uri="{BB962C8B-B14F-4D97-AF65-F5344CB8AC3E}">
        <p14:creationId xmlns:p14="http://schemas.microsoft.com/office/powerpoint/2010/main" val="215898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934147" y="3295666"/>
            <a:ext cx="6559945" cy="1395371"/>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864027" y="2827508"/>
            <a:ext cx="6559945" cy="1395371"/>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5793908" y="2945601"/>
            <a:ext cx="6700185" cy="1047750"/>
          </a:xfrm>
          <a:prstGeom prst="rect">
            <a:avLst/>
          </a:prstGeom>
        </p:spPr>
        <p:txBody>
          <a:bodyPr lIns="0" tIns="0" rIns="0" bIns="0" rtlCol="0" anchor="t">
            <a:spAutoFit/>
          </a:bodyPr>
          <a:lstStyle/>
          <a:p>
            <a:pPr algn="ctr">
              <a:lnSpc>
                <a:spcPts val="8400"/>
              </a:lnSpc>
            </a:pPr>
            <a:r>
              <a:rPr lang="en-US" sz="6000">
                <a:solidFill>
                  <a:srgbClr val="AB8A66"/>
                </a:solidFill>
                <a:ea typeface="TDTD고딕 Bold"/>
              </a:rPr>
              <a:t>감사합니다</a:t>
            </a:r>
          </a:p>
        </p:txBody>
      </p:sp>
      <p:sp>
        <p:nvSpPr>
          <p:cNvPr id="9" name="TextBox 9"/>
          <p:cNvSpPr txBox="1"/>
          <p:nvPr/>
        </p:nvSpPr>
        <p:spPr>
          <a:xfrm>
            <a:off x="2822108" y="5032890"/>
            <a:ext cx="12643785" cy="1892299"/>
          </a:xfrm>
          <a:prstGeom prst="rect">
            <a:avLst/>
          </a:prstGeom>
        </p:spPr>
        <p:txBody>
          <a:bodyPr lIns="0" tIns="0" rIns="0" bIns="0" rtlCol="0" anchor="t">
            <a:spAutoFit/>
          </a:bodyPr>
          <a:lstStyle/>
          <a:p>
            <a:pPr algn="ctr">
              <a:lnSpc>
                <a:spcPts val="15400"/>
              </a:lnSpc>
            </a:pPr>
            <a:r>
              <a:rPr lang="en-US" sz="11000">
                <a:solidFill>
                  <a:srgbClr val="795635"/>
                </a:solidFill>
                <a:latin typeface="TDTD고딕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a:t>
              </a: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목표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4431983"/>
          </a:xfrm>
          <a:prstGeom prst="rect">
            <a:avLst/>
          </a:prstGeom>
        </p:spPr>
        <p:txBody>
          <a:bodyPr wrap="square" lIns="0" tIns="0" rIns="0" bIns="0" rtlCol="0" anchor="t">
            <a:spAutoFit/>
          </a:bodyPr>
          <a:lstStyle/>
          <a:p>
            <a:pPr marL="457200" indent="-457200" algn="just">
              <a:lnSpc>
                <a:spcPct val="150000"/>
              </a:lnSpc>
              <a:buAutoNum type="arabicPeriod"/>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뉴스 기사 요약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자연어 요약</a:t>
            </a:r>
            <a:endParaRPr lang="en-US" altLang="ko-KR" sz="32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400" dirty="0">
                <a:solidFill>
                  <a:srgbClr val="795635"/>
                </a:solidFill>
                <a:latin typeface="나눔고딕" panose="020D0604000000000000" pitchFamily="50" charset="-127"/>
                <a:ea typeface="나눔고딕" panose="020D0604000000000000" pitchFamily="50" charset="-127"/>
              </a:rPr>
              <a:t>	- </a:t>
            </a:r>
            <a:r>
              <a:rPr lang="ko-KR" altLang="en-US" sz="2400" b="1" dirty="0" smtClean="0">
                <a:solidFill>
                  <a:srgbClr val="795635"/>
                </a:solidFill>
                <a:latin typeface="나눔고딕" panose="020D0604000000000000" pitchFamily="50" charset="-127"/>
                <a:ea typeface="나눔고딕" panose="020D0604000000000000" pitchFamily="50" charset="-127"/>
              </a:rPr>
              <a:t>텍스트 요약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긴 글을 간추려서 작은 요약문으로 변환</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400" dirty="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ko-KR" altLang="en-US" sz="2400" b="1" dirty="0" err="1" smtClean="0">
                <a:solidFill>
                  <a:srgbClr val="795635"/>
                </a:solidFill>
                <a:latin typeface="나눔고딕" panose="020D0604000000000000" pitchFamily="50" charset="-127"/>
                <a:ea typeface="나눔고딕" panose="020D0604000000000000" pitchFamily="50" charset="-127"/>
              </a:rPr>
              <a:t>추출요약</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원문에 나오는 핵심 문장</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단어를 토대로 구성된 요약문</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ko-KR" altLang="en-US" sz="2400" b="1" dirty="0" err="1" smtClean="0">
                <a:solidFill>
                  <a:srgbClr val="795635"/>
                </a:solidFill>
                <a:latin typeface="나눔고딕" panose="020D0604000000000000" pitchFamily="50" charset="-127"/>
                <a:ea typeface="나눔고딕" panose="020D0604000000000000" pitchFamily="50" charset="-127"/>
              </a:rPr>
              <a:t>생성요약</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원문에 없는 문장이라도 문맥을 반영해 요약</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2.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뉴스 주제 분류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다중 분류 모델</a:t>
            </a:r>
            <a:endParaRPr lang="en-US" altLang="ko-KR" sz="32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400" dirty="0" smtClean="0">
                <a:solidFill>
                  <a:srgbClr val="795635"/>
                </a:solidFill>
                <a:latin typeface="나눔고딕" panose="020D0604000000000000" pitchFamily="50" charset="-127"/>
                <a:ea typeface="나눔고딕" panose="020D0604000000000000" pitchFamily="50" charset="-127"/>
              </a:rPr>
              <a:t>	- </a:t>
            </a:r>
            <a:r>
              <a:rPr lang="ko-KR" altLang="en-US" sz="2400" dirty="0" smtClean="0">
                <a:solidFill>
                  <a:srgbClr val="795635"/>
                </a:solidFill>
                <a:latin typeface="나눔고딕" panose="020D0604000000000000" pitchFamily="50" charset="-127"/>
                <a:ea typeface="나눔고딕" panose="020D0604000000000000" pitchFamily="50" charset="-127"/>
              </a:rPr>
              <a:t>다중 분류 모델</a:t>
            </a:r>
            <a:endParaRPr lang="en-US" altLang="ko-KR" sz="2400" dirty="0" smtClean="0">
              <a:solidFill>
                <a:srgbClr val="795635"/>
              </a:solidFill>
              <a:latin typeface="나눔고딕" panose="020D0604000000000000" pitchFamily="50" charset="-127"/>
              <a:ea typeface="나눔고딕" panose="020D0604000000000000" pitchFamily="50"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8" name="그룹 7"/>
          <p:cNvGrpSpPr/>
          <p:nvPr/>
        </p:nvGrpSpPr>
        <p:grpSpPr>
          <a:xfrm>
            <a:off x="900000" y="540000"/>
            <a:ext cx="10834800" cy="1446549"/>
            <a:chOff x="1143000" y="723900"/>
            <a:chExt cx="10834800" cy="1446549"/>
          </a:xfrm>
        </p:grpSpPr>
        <p:grpSp>
          <p:nvGrpSpPr>
            <p:cNvPr id="2" name="Group 2"/>
            <p:cNvGrpSpPr/>
            <p:nvPr/>
          </p:nvGrpSpPr>
          <p:grpSpPr>
            <a:xfrm>
              <a:off x="2876293" y="9594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flipV="1">
              <a:off x="6250210" y="1050814"/>
              <a:ext cx="0" cy="1028235"/>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43000" y="7239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02</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15" name="TextBox 15"/>
            <p:cNvSpPr txBox="1"/>
            <p:nvPr/>
          </p:nvSpPr>
          <p:spPr>
            <a:xfrm>
              <a:off x="3548103" y="1037033"/>
              <a:ext cx="1673913" cy="1000274"/>
            </a:xfrm>
            <a:prstGeom prst="rect">
              <a:avLst/>
            </a:prstGeom>
          </p:spPr>
          <p:txBody>
            <a:bodyPr lIns="0" tIns="0" rIns="0" bIns="0" rtlCol="0" anchor="t">
              <a:spAutoFit/>
            </a:bodyPr>
            <a:lstStyle/>
            <a:p>
              <a:pPr algn="ctr">
                <a:lnSpc>
                  <a:spcPts val="3926"/>
                </a:lnSpc>
              </a:pPr>
              <a:r>
                <a:rPr lang="en-US" sz="2804" dirty="0" err="1">
                  <a:solidFill>
                    <a:srgbClr val="AB8A66"/>
                  </a:solidFill>
                  <a:latin typeface="나눔고딕 ExtraBold" panose="020D0904000000000000" pitchFamily="50" charset="-127"/>
                  <a:ea typeface="나눔고딕 ExtraBold" panose="020D0904000000000000" pitchFamily="50" charset="-127"/>
                </a:rPr>
                <a:t>프로젝트</a:t>
              </a:r>
              <a:endParaRPr lang="en-US" sz="2804" dirty="0">
                <a:solidFill>
                  <a:srgbClr val="AB8A66"/>
                </a:solidFill>
                <a:latin typeface="나눔고딕 ExtraBold" panose="020D0904000000000000" pitchFamily="50" charset="-127"/>
                <a:ea typeface="나눔고딕 ExtraBold" panose="020D0904000000000000" pitchFamily="50" charset="-127"/>
              </a:endParaRPr>
            </a:p>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업무 계획</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6" name="TextBox 16"/>
            <p:cNvSpPr txBox="1"/>
            <p:nvPr/>
          </p:nvSpPr>
          <p:spPr>
            <a:xfrm>
              <a:off x="6558230" y="1273958"/>
              <a:ext cx="54195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진행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일정</a:t>
              </a:r>
              <a:endParaRPr lang="ko-KR" altLang="en-US" sz="3000" dirty="0">
                <a:solidFill>
                  <a:srgbClr val="795635"/>
                </a:solidFill>
                <a:latin typeface="나눔고딕 ExtraBold" panose="020D0904000000000000" pitchFamily="50" charset="-127"/>
                <a:ea typeface="나눔고딕 ExtraBold" panose="020D0904000000000000" pitchFamily="50" charset="-127"/>
              </a:endParaRPr>
            </a:p>
          </p:txBody>
        </p:sp>
      </p:grpSp>
      <p:grpSp>
        <p:nvGrpSpPr>
          <p:cNvPr id="25" name="Group 3"/>
          <p:cNvGrpSpPr/>
          <p:nvPr/>
        </p:nvGrpSpPr>
        <p:grpSpPr>
          <a:xfrm>
            <a:off x="533400" y="3246711"/>
            <a:ext cx="3097325" cy="1508253"/>
            <a:chOff x="0" y="-28575"/>
            <a:chExt cx="4129767" cy="2011004"/>
          </a:xfrm>
          <a:noFill/>
        </p:grpSpPr>
        <p:sp>
          <p:nvSpPr>
            <p:cNvPr id="26" name="TextBox 25"/>
            <p:cNvSpPr txBox="1"/>
            <p:nvPr/>
          </p:nvSpPr>
          <p:spPr>
            <a:xfrm>
              <a:off x="0" y="1422276"/>
              <a:ext cx="4129767" cy="560153"/>
            </a:xfrm>
            <a:prstGeom prst="rect">
              <a:avLst/>
            </a:prstGeom>
            <a:grpFill/>
          </p:spPr>
          <p:txBody>
            <a:bodyPr lIns="0" tIns="0" rIns="0" bIns="0" rtlCol="0" anchor="t">
              <a:spAutoFit/>
            </a:bodyPr>
            <a:lstStyle/>
            <a:p>
              <a:pPr marL="342900" indent="-342900">
                <a:lnSpc>
                  <a:spcPts val="3600"/>
                </a:lnSpc>
                <a:buFontTx/>
                <a:buChar char="-"/>
              </a:pPr>
              <a:endParaRPr lang="en-US" sz="2400" dirty="0">
                <a:solidFill>
                  <a:srgbClr val="152544"/>
                </a:solidFill>
                <a:latin typeface="Nanum Gothic"/>
                <a:ea typeface="Nanum Gothic"/>
              </a:endParaRPr>
            </a:p>
          </p:txBody>
        </p:sp>
        <p:sp>
          <p:nvSpPr>
            <p:cNvPr id="27" name="TextBox 26"/>
            <p:cNvSpPr txBox="1"/>
            <p:nvPr/>
          </p:nvSpPr>
          <p:spPr>
            <a:xfrm>
              <a:off x="0" y="-28575"/>
              <a:ext cx="4129767" cy="1060119"/>
            </a:xfrm>
            <a:prstGeom prst="rect">
              <a:avLst/>
            </a:prstGeom>
            <a:grpFill/>
          </p:spPr>
          <p:txBody>
            <a:bodyPr lIns="0" tIns="0" rIns="0" bIns="0" rtlCol="0" anchor="t">
              <a:spAutoFit/>
            </a:bodyPr>
            <a:lstStyle/>
            <a:p>
              <a:pPr>
                <a:lnSpc>
                  <a:spcPts val="3120"/>
                </a:lnSpc>
              </a:pPr>
              <a:r>
                <a:rPr lang="ko-KR" altLang="en-US" sz="2400" dirty="0" smtClean="0">
                  <a:solidFill>
                    <a:srgbClr val="152544"/>
                  </a:solidFill>
                  <a:latin typeface="나눔고딕" panose="020D0604000000000000" pitchFamily="50" charset="-127"/>
                  <a:ea typeface="나눔고딕" panose="020D0604000000000000" pitchFamily="50" charset="-127"/>
                </a:rPr>
                <a:t>기본 </a:t>
              </a:r>
              <a:r>
                <a:rPr lang="ko-KR" altLang="en-US" sz="2400" dirty="0" err="1" smtClean="0">
                  <a:solidFill>
                    <a:srgbClr val="152544"/>
                  </a:solidFill>
                  <a:latin typeface="나눔고딕" panose="020D0604000000000000" pitchFamily="50" charset="-127"/>
                  <a:ea typeface="나눔고딕" panose="020D0604000000000000" pitchFamily="50" charset="-127"/>
                </a:rPr>
                <a:t>딥러닝</a:t>
              </a:r>
              <a:r>
                <a:rPr lang="ko-KR" altLang="en-US" sz="2400"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5/3)</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28" name="Group 6"/>
          <p:cNvGrpSpPr/>
          <p:nvPr/>
        </p:nvGrpSpPr>
        <p:grpSpPr>
          <a:xfrm>
            <a:off x="9117255" y="3246711"/>
            <a:ext cx="3531945" cy="1508253"/>
            <a:chOff x="0" y="-28575"/>
            <a:chExt cx="4129767" cy="2011004"/>
          </a:xfrm>
        </p:grpSpPr>
        <p:sp>
          <p:nvSpPr>
            <p:cNvPr id="29" name="TextBox 28"/>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0" name="TextBox 29"/>
            <p:cNvSpPr txBox="1"/>
            <p:nvPr/>
          </p:nvSpPr>
          <p:spPr>
            <a:xfrm>
              <a:off x="0" y="-28575"/>
              <a:ext cx="4129767" cy="1060119"/>
            </a:xfrm>
            <a:prstGeom prst="rect">
              <a:avLst/>
            </a:prstGeom>
          </p:spPr>
          <p:txBody>
            <a:bodyPr lIns="0" tIns="0" rIns="0" bIns="0" rtlCol="0" anchor="t">
              <a:spAutoFit/>
            </a:bodyPr>
            <a:lstStyle/>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Transformer</a:t>
              </a:r>
              <a:r>
                <a:rPr lang="ko-KR" altLang="en-US" sz="2400" dirty="0">
                  <a:solidFill>
                    <a:srgbClr val="152544"/>
                  </a:solidFill>
                  <a:latin typeface="나눔고딕" panose="020D0604000000000000" pitchFamily="50" charset="-127"/>
                  <a:ea typeface="나눔고딕" panose="020D0604000000000000" pitchFamily="50" charset="-127"/>
                </a:rPr>
                <a:t> 모델 </a:t>
              </a:r>
              <a:r>
                <a:rPr lang="ko-KR" altLang="en-US" sz="2400" dirty="0" smtClean="0">
                  <a:solidFill>
                    <a:srgbClr val="152544"/>
                  </a:solidFill>
                  <a:latin typeface="나눔고딕" panose="020D0604000000000000" pitchFamily="50" charset="-127"/>
                  <a:ea typeface="나눔고딕" panose="020D0604000000000000" pitchFamily="50" charset="-127"/>
                </a:rPr>
                <a:t>수정</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a:t>
              </a:r>
              <a:r>
                <a:rPr lang="en-US" altLang="ko-KR" sz="2400" dirty="0" smtClean="0">
                  <a:solidFill>
                    <a:srgbClr val="152544"/>
                  </a:solidFill>
                  <a:latin typeface="나눔고딕" panose="020D0604000000000000" pitchFamily="50" charset="-127"/>
                  <a:ea typeface="나눔고딕" panose="020D0604000000000000" pitchFamily="50" charset="-127"/>
                </a:rPr>
                <a:t>5/15)</a:t>
              </a:r>
              <a:endParaRPr lang="en-US" altLang="ko-KR" sz="2400" dirty="0">
                <a:solidFill>
                  <a:srgbClr val="152544"/>
                </a:solidFill>
                <a:latin typeface="나눔고딕" panose="020D0604000000000000" pitchFamily="50" charset="-127"/>
                <a:ea typeface="나눔고딕" panose="020D0604000000000000" pitchFamily="50" charset="-127"/>
              </a:endParaRPr>
            </a:p>
          </p:txBody>
        </p:sp>
      </p:grpSp>
      <p:grpSp>
        <p:nvGrpSpPr>
          <p:cNvPr id="31" name="Group 9"/>
          <p:cNvGrpSpPr/>
          <p:nvPr/>
        </p:nvGrpSpPr>
        <p:grpSpPr>
          <a:xfrm>
            <a:off x="4821958" y="3246711"/>
            <a:ext cx="3538683" cy="1508253"/>
            <a:chOff x="0" y="-28575"/>
            <a:chExt cx="4129767" cy="2011004"/>
          </a:xfrm>
        </p:grpSpPr>
        <p:sp>
          <p:nvSpPr>
            <p:cNvPr id="32" name="TextBox 31"/>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3" name="TextBox 32"/>
            <p:cNvSpPr txBox="1"/>
            <p:nvPr/>
          </p:nvSpPr>
          <p:spPr>
            <a:xfrm>
              <a:off x="0" y="-28575"/>
              <a:ext cx="4129767" cy="1060119"/>
            </a:xfrm>
            <a:prstGeom prst="rect">
              <a:avLst/>
            </a:prstGeom>
          </p:spPr>
          <p:txBody>
            <a:bodyPr lIns="0" tIns="0" rIns="0" bIns="0" rtlCol="0" anchor="t">
              <a:spAutoFit/>
            </a:bodyPr>
            <a:lstStyle/>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Transformer</a:t>
              </a:r>
              <a:r>
                <a:rPr lang="ko-KR" altLang="en-US" sz="2400" dirty="0" smtClean="0">
                  <a:solidFill>
                    <a:srgbClr val="152544"/>
                  </a:solidFill>
                  <a:latin typeface="나눔고딕" panose="020D0604000000000000" pitchFamily="50" charset="-127"/>
                  <a:ea typeface="나눔고딕" panose="020D0604000000000000" pitchFamily="50" charset="-127"/>
                </a:rPr>
                <a:t> 모델링</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5/10)</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34" name="Group 12"/>
          <p:cNvGrpSpPr/>
          <p:nvPr/>
        </p:nvGrpSpPr>
        <p:grpSpPr>
          <a:xfrm>
            <a:off x="13405814" y="3246711"/>
            <a:ext cx="3097325" cy="1508253"/>
            <a:chOff x="0" y="-28575"/>
            <a:chExt cx="4129767" cy="2011004"/>
          </a:xfrm>
        </p:grpSpPr>
        <p:sp>
          <p:nvSpPr>
            <p:cNvPr id="35" name="TextBox 13"/>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6" name="TextBox 14"/>
            <p:cNvSpPr txBox="1"/>
            <p:nvPr/>
          </p:nvSpPr>
          <p:spPr>
            <a:xfrm>
              <a:off x="0" y="-28575"/>
              <a:ext cx="4129767" cy="496033"/>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발표 </a:t>
              </a:r>
              <a:r>
                <a:rPr lang="en-US" altLang="ko-KR" sz="2400" dirty="0" smtClean="0">
                  <a:solidFill>
                    <a:srgbClr val="152544"/>
                  </a:solidFill>
                  <a:latin typeface="나눔고딕" panose="020D0604000000000000" pitchFamily="50" charset="-127"/>
                  <a:ea typeface="나눔고딕" panose="020D0604000000000000" pitchFamily="50" charset="-127"/>
                </a:rPr>
                <a:t>(5/17)</a:t>
              </a:r>
              <a:endParaRPr lang="en-US" sz="2400" dirty="0">
                <a:solidFill>
                  <a:srgbClr val="152544"/>
                </a:solidFill>
                <a:latin typeface="나눔고딕" panose="020D0604000000000000" pitchFamily="50" charset="-127"/>
                <a:ea typeface="나눔고딕" panose="020D0604000000000000" pitchFamily="50" charset="-127"/>
              </a:endParaRPr>
            </a:p>
          </p:txBody>
        </p:sp>
      </p:grpSp>
      <p:sp>
        <p:nvSpPr>
          <p:cNvPr id="37" name="AutoShape 15"/>
          <p:cNvSpPr/>
          <p:nvPr/>
        </p:nvSpPr>
        <p:spPr>
          <a:xfrm>
            <a:off x="533400" y="2781300"/>
            <a:ext cx="19101750" cy="0"/>
          </a:xfrm>
          <a:prstGeom prst="line">
            <a:avLst/>
          </a:prstGeom>
          <a:ln w="285750" cap="rnd">
            <a:solidFill>
              <a:srgbClr val="FFFFFF"/>
            </a:solidFill>
            <a:prstDash val="solid"/>
            <a:headEnd type="none" w="sm" len="sm"/>
            <a:tailEnd type="none" w="sm" len="sm"/>
          </a:ln>
        </p:spPr>
      </p:sp>
      <p:grpSp>
        <p:nvGrpSpPr>
          <p:cNvPr id="38" name="Group 16"/>
          <p:cNvGrpSpPr/>
          <p:nvPr/>
        </p:nvGrpSpPr>
        <p:grpSpPr>
          <a:xfrm>
            <a:off x="533400" y="2762250"/>
            <a:ext cx="323850" cy="323850"/>
            <a:chOff x="0" y="0"/>
            <a:chExt cx="6350000" cy="6350000"/>
          </a:xfrm>
          <a:solidFill>
            <a:schemeClr val="bg2">
              <a:lumMod val="50000"/>
            </a:schemeClr>
          </a:solidFill>
        </p:grpSpPr>
        <p:sp>
          <p:nvSpPr>
            <p:cNvPr id="39"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0" name="Group 18"/>
          <p:cNvGrpSpPr/>
          <p:nvPr/>
        </p:nvGrpSpPr>
        <p:grpSpPr>
          <a:xfrm>
            <a:off x="4821958" y="2752725"/>
            <a:ext cx="323850" cy="323850"/>
            <a:chOff x="0" y="0"/>
            <a:chExt cx="6350000" cy="6350000"/>
          </a:xfrm>
          <a:solidFill>
            <a:schemeClr val="bg2">
              <a:lumMod val="50000"/>
            </a:schemeClr>
          </a:solidFill>
        </p:grpSpPr>
        <p:sp>
          <p:nvSpPr>
            <p:cNvPr id="41"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2" name="Group 20"/>
          <p:cNvGrpSpPr/>
          <p:nvPr/>
        </p:nvGrpSpPr>
        <p:grpSpPr>
          <a:xfrm>
            <a:off x="9110517" y="2752725"/>
            <a:ext cx="323850" cy="323850"/>
            <a:chOff x="0" y="0"/>
            <a:chExt cx="6350000" cy="6350000"/>
          </a:xfrm>
          <a:solidFill>
            <a:schemeClr val="bg2">
              <a:lumMod val="50000"/>
            </a:schemeClr>
          </a:solidFill>
        </p:grpSpPr>
        <p:sp>
          <p:nvSpPr>
            <p:cNvPr id="43"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4" name="Group 22"/>
          <p:cNvGrpSpPr/>
          <p:nvPr/>
        </p:nvGrpSpPr>
        <p:grpSpPr>
          <a:xfrm>
            <a:off x="13399075" y="2752725"/>
            <a:ext cx="323850" cy="323850"/>
            <a:chOff x="0" y="0"/>
            <a:chExt cx="6350000" cy="6350000"/>
          </a:xfrm>
          <a:solidFill>
            <a:schemeClr val="bg2">
              <a:lumMod val="50000"/>
            </a:schemeClr>
          </a:solidFill>
        </p:grpSpPr>
        <p:sp>
          <p:nvSpPr>
            <p:cNvPr id="45"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aphicFrame>
        <p:nvGraphicFramePr>
          <p:cNvPr id="46" name="Table 5"/>
          <p:cNvGraphicFramePr>
            <a:graphicFrameLocks noGrp="1"/>
          </p:cNvGraphicFramePr>
          <p:nvPr>
            <p:extLst>
              <p:ext uri="{D42A27DB-BD31-4B8C-83A1-F6EECF244321}">
                <p14:modId xmlns:p14="http://schemas.microsoft.com/office/powerpoint/2010/main" val="4113001261"/>
              </p:ext>
            </p:extLst>
          </p:nvPr>
        </p:nvGraphicFramePr>
        <p:xfrm>
          <a:off x="2667000" y="4338321"/>
          <a:ext cx="12877800" cy="5514340"/>
        </p:xfrm>
        <a:graphic>
          <a:graphicData uri="http://schemas.openxmlformats.org/drawingml/2006/table">
            <a:tbl>
              <a:tblPr/>
              <a:tblGrid>
                <a:gridCol w="4292600">
                  <a:extLst>
                    <a:ext uri="{9D8B030D-6E8A-4147-A177-3AD203B41FA5}">
                      <a16:colId xmlns:a16="http://schemas.microsoft.com/office/drawing/2014/main" val="20000"/>
                    </a:ext>
                  </a:extLst>
                </a:gridCol>
                <a:gridCol w="4292600">
                  <a:extLst>
                    <a:ext uri="{9D8B030D-6E8A-4147-A177-3AD203B41FA5}">
                      <a16:colId xmlns:a16="http://schemas.microsoft.com/office/drawing/2014/main" val="20001"/>
                    </a:ext>
                  </a:extLst>
                </a:gridCol>
                <a:gridCol w="4292600">
                  <a:extLst>
                    <a:ext uri="{9D8B030D-6E8A-4147-A177-3AD203B41FA5}">
                      <a16:colId xmlns:a16="http://schemas.microsoft.com/office/drawing/2014/main" val="20002"/>
                    </a:ext>
                  </a:extLst>
                </a:gridCol>
              </a:tblGrid>
              <a:tr h="534006">
                <a:tc>
                  <a:txBody>
                    <a:bodyPr/>
                    <a:lstStyle/>
                    <a:p>
                      <a:pPr algn="ctr">
                        <a:lnSpc>
                          <a:spcPts val="2520"/>
                        </a:lnSpc>
                        <a:defRPr/>
                      </a:pPr>
                      <a:endParaRPr lang="en-US" sz="20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smtClean="0">
                          <a:solidFill>
                            <a:srgbClr val="152544"/>
                          </a:solidFill>
                          <a:latin typeface="나눔고딕" panose="020D0604000000000000" pitchFamily="50" charset="-127"/>
                          <a:ea typeface="나눔고딕" panose="020D0604000000000000" pitchFamily="50" charset="-127"/>
                        </a:rPr>
                        <a:t>뉴스 요약</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smtClean="0">
                          <a:solidFill>
                            <a:srgbClr val="152544"/>
                          </a:solidFill>
                          <a:latin typeface="나눔고딕" panose="020D0604000000000000" pitchFamily="50" charset="-127"/>
                          <a:ea typeface="나눔고딕" panose="020D0604000000000000" pitchFamily="50" charset="-127"/>
                        </a:rPr>
                        <a:t>뉴스 분류</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기본 </a:t>
                      </a:r>
                      <a:r>
                        <a:rPr lang="ko-KR" altLang="en-US" sz="2400" b="1" dirty="0" err="1" smtClean="0">
                          <a:solidFill>
                            <a:srgbClr val="152544"/>
                          </a:solidFill>
                          <a:latin typeface="나눔고딕" panose="020D0604000000000000" pitchFamily="50" charset="-127"/>
                          <a:ea typeface="나눔고딕" panose="020D0604000000000000" pitchFamily="50" charset="-127"/>
                        </a:rPr>
                        <a:t>딥러닝</a:t>
                      </a:r>
                      <a:r>
                        <a:rPr lang="ko-KR" altLang="en-US" sz="2400" b="1"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LSTM(seq2seq)</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CNN / RNN / LSTM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등</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216">
                <a:tc>
                  <a:txBody>
                    <a:bodyPr/>
                    <a:lstStyle/>
                    <a:p>
                      <a:pPr algn="ctr">
                        <a:lnSpc>
                          <a:spcPts val="3120"/>
                        </a:lnSpc>
                      </a:pPr>
                      <a:r>
                        <a:rPr lang="en-US" altLang="ko-KR" sz="2400" b="1" dirty="0" smtClean="0">
                          <a:solidFill>
                            <a:srgbClr val="152544"/>
                          </a:solidFill>
                          <a:latin typeface="나눔고딕" panose="020D0604000000000000" pitchFamily="50" charset="-127"/>
                          <a:ea typeface="나눔고딕" panose="020D0604000000000000" pitchFamily="50" charset="-127"/>
                        </a:rPr>
                        <a:t>Transformer</a:t>
                      </a:r>
                      <a:r>
                        <a:rPr lang="ko-KR" altLang="en-US" sz="2400" b="1" dirty="0" smtClean="0">
                          <a:solidFill>
                            <a:srgbClr val="152544"/>
                          </a:solidFill>
                          <a:latin typeface="나눔고딕" panose="020D0604000000000000" pitchFamily="50" charset="-127"/>
                          <a:ea typeface="나눔고딕" panose="020D0604000000000000" pitchFamily="50" charset="-127"/>
                        </a:rPr>
                        <a:t> 모델링</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Transformer(Bert)</a:t>
                      </a:r>
                    </a:p>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기본 모델 구축 </a:t>
                      </a:r>
                      <a:endPar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endParaRPr>
                    </a:p>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사전 훈련 모델 적용</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indent="0" algn="ctr">
                        <a:lnSpc>
                          <a:spcPct val="150000"/>
                        </a:lnSpc>
                        <a:buFontTx/>
                        <a:buNone/>
                        <a:defRPr/>
                      </a:pPr>
                      <a:endPar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5991"/>
                  </a:ext>
                </a:extLst>
              </a:tr>
              <a:tr h="661779">
                <a:tc>
                  <a:txBody>
                    <a:bodyPr/>
                    <a:lstStyle/>
                    <a:p>
                      <a:pPr algn="ctr">
                        <a:lnSpc>
                          <a:spcPts val="3120"/>
                        </a:lnSpc>
                      </a:pPr>
                      <a:r>
                        <a:rPr lang="en-US" altLang="ko-KR" sz="2400" b="1" dirty="0" smtClean="0">
                          <a:solidFill>
                            <a:srgbClr val="152544"/>
                          </a:solidFill>
                          <a:latin typeface="나눔고딕" panose="020D0604000000000000" pitchFamily="50" charset="-127"/>
                          <a:ea typeface="나눔고딕" panose="020D0604000000000000" pitchFamily="50" charset="-127"/>
                        </a:rPr>
                        <a:t>Transformer</a:t>
                      </a:r>
                      <a:r>
                        <a:rPr lang="ko-KR" altLang="en-US" sz="2400" b="1" dirty="0" smtClean="0">
                          <a:solidFill>
                            <a:srgbClr val="152544"/>
                          </a:solidFill>
                          <a:latin typeface="나눔고딕" panose="020D0604000000000000" pitchFamily="50" charset="-127"/>
                          <a:ea typeface="나눔고딕" panose="020D0604000000000000" pitchFamily="50" charset="-127"/>
                        </a:rPr>
                        <a:t> 모델 수정</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algn="ctr">
                        <a:lnSpc>
                          <a:spcPct val="150000"/>
                        </a:lnSpc>
                        <a:defRPr/>
                      </a:pPr>
                      <a:r>
                        <a:rPr lang="en-US" altLang="ko-KR" sz="2400" dirty="0" smtClean="0">
                          <a:latin typeface="나눔고딕" panose="020D0604000000000000" pitchFamily="50" charset="-127"/>
                          <a:ea typeface="나눔고딕" panose="020D0604000000000000" pitchFamily="50" charset="-127"/>
                        </a:rPr>
                        <a:t>Fine</a:t>
                      </a:r>
                      <a:r>
                        <a:rPr lang="en-US" altLang="ko-KR" sz="2400" baseline="0" dirty="0" smtClean="0">
                          <a:latin typeface="나눔고딕" panose="020D0604000000000000" pitchFamily="50" charset="-127"/>
                          <a:ea typeface="나눔고딕" panose="020D0604000000000000" pitchFamily="50" charset="-127"/>
                        </a:rPr>
                        <a:t> Tuning</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웹 구현</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algn="ctr">
                        <a:lnSpc>
                          <a:spcPct val="150000"/>
                        </a:lnSpc>
                        <a:defRPr/>
                      </a:pPr>
                      <a:r>
                        <a:rPr lang="ko-KR" altLang="en-US" sz="2400" dirty="0" smtClean="0">
                          <a:latin typeface="나눔고딕" panose="020D0604000000000000" pitchFamily="50" charset="-127"/>
                          <a:ea typeface="나눔고딕" panose="020D0604000000000000" pitchFamily="50" charset="-127"/>
                        </a:rPr>
                        <a:t>진행 속도에 따라 구현 여부 결정</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947579"/>
                  </a:ext>
                </a:extLst>
              </a:tr>
            </a:tbl>
          </a:graphicData>
        </a:graphic>
      </p:graphicFrame>
    </p:spTree>
    <p:extLst>
      <p:ext uri="{BB962C8B-B14F-4D97-AF65-F5344CB8AC3E}">
        <p14:creationId xmlns:p14="http://schemas.microsoft.com/office/powerpoint/2010/main" val="772941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03</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분석방법</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8437619" cy="3877985"/>
          </a:xfrm>
          <a:prstGeom prst="rect">
            <a:avLst/>
          </a:prstGeom>
        </p:spPr>
        <p:txBody>
          <a:bodyPr wrap="square" lIns="0" tIns="0" rIns="0" bIns="0" rtlCol="0" anchor="t">
            <a:spAutoFit/>
          </a:bodyPr>
          <a:lstStyle/>
          <a:p>
            <a:pPr marL="457200" indent="-457200" algn="just">
              <a:lnSpc>
                <a:spcPct val="150000"/>
              </a:lnSpc>
              <a:buAutoNum type="arabicPeriod"/>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전처리</a:t>
            </a: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smtClean="0">
                <a:solidFill>
                  <a:srgbClr val="795635"/>
                </a:solidFill>
                <a:latin typeface="나눔고딕" panose="020D0604000000000000" pitchFamily="50" charset="-127"/>
                <a:ea typeface="나눔고딕" panose="020D0604000000000000" pitchFamily="50" charset="-127"/>
              </a:rPr>
              <a:t>	- </a:t>
            </a:r>
            <a:r>
              <a:rPr lang="ko-KR" altLang="en-US" sz="2800" dirty="0" smtClean="0">
                <a:solidFill>
                  <a:srgbClr val="795635"/>
                </a:solidFill>
                <a:latin typeface="나눔고딕" panose="020D0604000000000000" pitchFamily="50" charset="-127"/>
                <a:ea typeface="나눔고딕" panose="020D0604000000000000" pitchFamily="50" charset="-127"/>
              </a:rPr>
              <a:t>영어</a:t>
            </a: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pic>
        <p:nvPicPr>
          <p:cNvPr id="6" name="그림 5"/>
          <p:cNvPicPr>
            <a:picLocks noChangeAspect="1"/>
          </p:cNvPicPr>
          <p:nvPr/>
        </p:nvPicPr>
        <p:blipFill>
          <a:blip r:embed="rId2"/>
          <a:stretch>
            <a:fillRect/>
          </a:stretch>
        </p:blipFill>
        <p:spPr>
          <a:xfrm>
            <a:off x="8229600" y="2324100"/>
            <a:ext cx="9496425" cy="6991350"/>
          </a:xfrm>
          <a:prstGeom prst="rect">
            <a:avLst/>
          </a:prstGeom>
        </p:spPr>
      </p:pic>
      <p:pic>
        <p:nvPicPr>
          <p:cNvPr id="8" name="그림 7"/>
          <p:cNvPicPr>
            <a:picLocks noChangeAspect="1"/>
          </p:cNvPicPr>
          <p:nvPr/>
        </p:nvPicPr>
        <p:blipFill>
          <a:blip r:embed="rId3"/>
          <a:stretch>
            <a:fillRect/>
          </a:stretch>
        </p:blipFill>
        <p:spPr>
          <a:xfrm>
            <a:off x="762000" y="5021726"/>
            <a:ext cx="7210425" cy="3400425"/>
          </a:xfrm>
          <a:prstGeom prst="rect">
            <a:avLst/>
          </a:prstGeom>
        </p:spPr>
      </p:pic>
    </p:spTree>
    <p:extLst>
      <p:ext uri="{BB962C8B-B14F-4D97-AF65-F5344CB8AC3E}">
        <p14:creationId xmlns:p14="http://schemas.microsoft.com/office/powerpoint/2010/main" val="182966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03</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분석방법</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8437619" cy="5170646"/>
          </a:xfrm>
          <a:prstGeom prst="rect">
            <a:avLst/>
          </a:prstGeom>
        </p:spPr>
        <p:txBody>
          <a:bodyPr wrap="square" lIns="0" tIns="0" rIns="0" bIns="0" rtlCol="0" anchor="t">
            <a:spAutoFit/>
          </a:bodyPr>
          <a:lstStyle/>
          <a:p>
            <a:pPr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2.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모델 설계</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LSTM(seq2seq</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 Attention</a:t>
            </a:r>
          </a:p>
          <a:p>
            <a:pPr marL="457200" indent="-457200" algn="just">
              <a:lnSpc>
                <a:spcPct val="150000"/>
              </a:lnSpc>
              <a:buAutoNum type="arabicPeriod"/>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pic>
        <p:nvPicPr>
          <p:cNvPr id="5" name="그림 4"/>
          <p:cNvPicPr>
            <a:picLocks noChangeAspect="1"/>
          </p:cNvPicPr>
          <p:nvPr/>
        </p:nvPicPr>
        <p:blipFill>
          <a:blip r:embed="rId2"/>
          <a:stretch>
            <a:fillRect/>
          </a:stretch>
        </p:blipFill>
        <p:spPr>
          <a:xfrm>
            <a:off x="8229600" y="1873014"/>
            <a:ext cx="8458200" cy="8285818"/>
          </a:xfrm>
          <a:prstGeom prst="rect">
            <a:avLst/>
          </a:prstGeom>
        </p:spPr>
      </p:pic>
    </p:spTree>
    <p:extLst>
      <p:ext uri="{BB962C8B-B14F-4D97-AF65-F5344CB8AC3E}">
        <p14:creationId xmlns:p14="http://schemas.microsoft.com/office/powerpoint/2010/main" val="416410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03</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분석방법</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4932419" cy="3231654"/>
          </a:xfrm>
          <a:prstGeom prst="rect">
            <a:avLst/>
          </a:prstGeom>
        </p:spPr>
        <p:txBody>
          <a:bodyPr wrap="square" lIns="0" tIns="0" rIns="0" bIns="0" rtlCol="0" anchor="t">
            <a:spAutoFit/>
          </a:bodyPr>
          <a:lstStyle/>
          <a:p>
            <a:pPr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3.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요약 결과</a:t>
            </a: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val="1690520267"/>
              </p:ext>
            </p:extLst>
          </p:nvPr>
        </p:nvGraphicFramePr>
        <p:xfrm>
          <a:off x="1239782" y="3543299"/>
          <a:ext cx="15905218" cy="5575301"/>
        </p:xfrm>
        <a:graphic>
          <a:graphicData uri="http://schemas.openxmlformats.org/drawingml/2006/table">
            <a:tbl>
              <a:tblPr>
                <a:tableStyleId>{5940675A-B579-460E-94D1-54222C63F5DA}</a:tableStyleId>
              </a:tblPr>
              <a:tblGrid>
                <a:gridCol w="9258082">
                  <a:extLst>
                    <a:ext uri="{9D8B030D-6E8A-4147-A177-3AD203B41FA5}">
                      <a16:colId xmlns:a16="http://schemas.microsoft.com/office/drawing/2014/main" val="116898111"/>
                    </a:ext>
                  </a:extLst>
                </a:gridCol>
                <a:gridCol w="2336924">
                  <a:extLst>
                    <a:ext uri="{9D8B030D-6E8A-4147-A177-3AD203B41FA5}">
                      <a16:colId xmlns:a16="http://schemas.microsoft.com/office/drawing/2014/main" val="1795328546"/>
                    </a:ext>
                  </a:extLst>
                </a:gridCol>
                <a:gridCol w="2166309">
                  <a:extLst>
                    <a:ext uri="{9D8B030D-6E8A-4147-A177-3AD203B41FA5}">
                      <a16:colId xmlns:a16="http://schemas.microsoft.com/office/drawing/2014/main" val="1453534104"/>
                    </a:ext>
                  </a:extLst>
                </a:gridCol>
                <a:gridCol w="2143903">
                  <a:extLst>
                    <a:ext uri="{9D8B030D-6E8A-4147-A177-3AD203B41FA5}">
                      <a16:colId xmlns:a16="http://schemas.microsoft.com/office/drawing/2014/main" val="2683353332"/>
                    </a:ext>
                  </a:extLst>
                </a:gridCol>
              </a:tblGrid>
              <a:tr h="685801">
                <a:tc>
                  <a:txBody>
                    <a:bodyPr/>
                    <a:lstStyle/>
                    <a:p>
                      <a:pPr algn="ctr" fontAlgn="t"/>
                      <a:r>
                        <a:rPr lang="en-US" sz="2000" b="1" u="none" strike="noStrike" dirty="0">
                          <a:effectLst/>
                          <a:latin typeface="Calibri" panose="020F0502020204030204" pitchFamily="34" charset="0"/>
                          <a:ea typeface="나눔고딕" panose="020D0604000000000000" pitchFamily="50" charset="-127"/>
                          <a:cs typeface="Calibri" panose="020F0502020204030204" pitchFamily="34" charset="0"/>
                        </a:rPr>
                        <a:t>text</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u="none" strike="noStrike" dirty="0" err="1" smtClean="0">
                          <a:effectLst/>
                          <a:latin typeface="Calibri" panose="020F0502020204030204" pitchFamily="34" charset="0"/>
                          <a:ea typeface="나눔고딕" panose="020D0604000000000000" pitchFamily="50" charset="-127"/>
                          <a:cs typeface="Calibri" panose="020F0502020204030204" pitchFamily="34" charset="0"/>
                        </a:rPr>
                        <a:t>origin_sum</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100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altLang="ko-KR"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30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extLst>
                  <a:ext uri="{0D108BD9-81ED-4DB2-BD59-A6C34878D82A}">
                    <a16:rowId xmlns:a16="http://schemas.microsoft.com/office/drawing/2014/main" val="1436972258"/>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former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captain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michael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vaughan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tweted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back please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beaten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btween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two sides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went win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rgistered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sixth straight t20i series win beating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last week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can we have aus back ex eng captain as india win 1st odi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it-IT" sz="1500" u="none" strike="noStrike" dirty="0">
                          <a:effectLst/>
                          <a:latin typeface="Calibri" panose="020F0502020204030204" pitchFamily="34" charset="0"/>
                          <a:ea typeface="나눔고딕" panose="020D0604000000000000" pitchFamily="50" charset="-127"/>
                          <a:cs typeface="Calibri" panose="020F0502020204030204" pitchFamily="34" charset="0"/>
                        </a:rPr>
                        <a:t> ustralia captain ustralia to win ustralia odi series</a:t>
                      </a:r>
                      <a:endParaRPr lang="it-IT"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smith slams ustralia to win in ustralia odi series</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2593929994"/>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director general police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suresh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arora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said state police increase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prsence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tackle hate spread online police set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handles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rumours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forces sitting foreign countries trying communal atmosphere state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aded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tackle criminals on social media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dgp</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govt</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launch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mesages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fb</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delhi police to be used to be used to police</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738473297"/>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asked cooperative societies use word bank names violates banking regulation act central bank said societies neither issued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licence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authorised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undertake banking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buiness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advised public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xercise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caution dealing cooperative societies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not to use bank in names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ban bank of bank accounts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rbi asks rbi to rbi to rbi to rbi</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3978596233"/>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hours wishing pm narendra modi birthday congress leader manish tewari tweted se hain ch ko bhakt bana na ko permanent ch ya bana na jai ho even mhatma teach modi reply user wrote teach patriotism modi dna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manish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posts abusive tweets against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ye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rahul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gandhi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visit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day of his birthday</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1304147668"/>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punjab police saturday arrested another member dilpreet gang alegedly involved attack punjabi singer parmish verma april shooter nabbed nine kilometre chase second arrest state police case since dilpreet singh thratened parmish arrested july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shooter involved in singer parmish verma attack arrested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singer who arrested for killing</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man arrested for stealing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984512073"/>
                  </a:ext>
                </a:extLst>
              </a:tr>
            </a:tbl>
          </a:graphicData>
        </a:graphic>
      </p:graphicFrame>
    </p:spTree>
    <p:extLst>
      <p:ext uri="{BB962C8B-B14F-4D97-AF65-F5344CB8AC3E}">
        <p14:creationId xmlns:p14="http://schemas.microsoft.com/office/powerpoint/2010/main" val="146768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04</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도전과제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err="1" smtClean="0">
                  <a:solidFill>
                    <a:srgbClr val="795635"/>
                  </a:solidFill>
                  <a:latin typeface="나눔고딕 ExtraBold" panose="020D0904000000000000" pitchFamily="50" charset="-127"/>
                  <a:ea typeface="나눔고딕 ExtraBold" panose="020D0904000000000000" pitchFamily="50" charset="-127"/>
                </a:rPr>
                <a:t>분석과정</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 중 어려움</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pic>
        <p:nvPicPr>
          <p:cNvPr id="5" name="그림 4"/>
          <p:cNvPicPr>
            <a:picLocks noChangeAspect="1"/>
          </p:cNvPicPr>
          <p:nvPr/>
        </p:nvPicPr>
        <p:blipFill>
          <a:blip r:embed="rId2"/>
          <a:stretch>
            <a:fillRect/>
          </a:stretch>
        </p:blipFill>
        <p:spPr>
          <a:xfrm>
            <a:off x="1559954" y="2781300"/>
            <a:ext cx="14678025" cy="2895600"/>
          </a:xfrm>
          <a:prstGeom prst="rect">
            <a:avLst/>
          </a:prstGeom>
        </p:spPr>
      </p:pic>
      <p:pic>
        <p:nvPicPr>
          <p:cNvPr id="6" name="그림 5"/>
          <p:cNvPicPr>
            <a:picLocks noChangeAspect="1"/>
          </p:cNvPicPr>
          <p:nvPr/>
        </p:nvPicPr>
        <p:blipFill>
          <a:blip r:embed="rId3"/>
          <a:stretch>
            <a:fillRect/>
          </a:stretch>
        </p:blipFill>
        <p:spPr>
          <a:xfrm>
            <a:off x="1514629" y="6362700"/>
            <a:ext cx="14723349" cy="2439285"/>
          </a:xfrm>
          <a:prstGeom prst="rect">
            <a:avLst/>
          </a:prstGeom>
        </p:spPr>
      </p:pic>
    </p:spTree>
    <p:extLst>
      <p:ext uri="{BB962C8B-B14F-4D97-AF65-F5344CB8AC3E}">
        <p14:creationId xmlns:p14="http://schemas.microsoft.com/office/powerpoint/2010/main" val="4168140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04</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도전과제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err="1" smtClean="0">
                  <a:solidFill>
                    <a:srgbClr val="795635"/>
                  </a:solidFill>
                  <a:latin typeface="나눔고딕 ExtraBold" panose="020D0904000000000000" pitchFamily="50" charset="-127"/>
                  <a:ea typeface="나눔고딕 ExtraBold" panose="020D0904000000000000" pitchFamily="50" charset="-127"/>
                </a:rPr>
                <a:t>분석과정</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 중 어려움</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228819" cy="7755969"/>
          </a:xfrm>
          <a:prstGeom prst="rect">
            <a:avLst/>
          </a:prstGeom>
        </p:spPr>
        <p:txBody>
          <a:bodyPr wrap="square" lIns="0" tIns="0" rIns="0" bIns="0" rtlCol="0" anchor="t">
            <a:spAutoFit/>
          </a:bodyPr>
          <a:lstStyle/>
          <a:p>
            <a:pPr marL="457200" indent="-457200" algn="just">
              <a:lnSpc>
                <a:spcPct val="150000"/>
              </a:lnSpc>
              <a:buAutoNum type="arabicPeriod"/>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한글 데이터 </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영어에 비해 단어 증가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2800" dirty="0">
                <a:solidFill>
                  <a:srgbClr val="795635"/>
                </a:solidFill>
                <a:latin typeface="나눔고딕 ExtraBold" panose="020D0904000000000000" pitchFamily="50" charset="-127"/>
                <a:ea typeface="나눔고딕 ExtraBold" panose="020D0904000000000000" pitchFamily="50" charset="-127"/>
              </a:rPr>
              <a:t>단어 사전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구축</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(word embedding)</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에 </a:t>
            </a:r>
            <a:r>
              <a:rPr lang="ko-KR" altLang="en-US" sz="2800" dirty="0">
                <a:solidFill>
                  <a:srgbClr val="795635"/>
                </a:solidFill>
                <a:latin typeface="나눔고딕 ExtraBold" panose="020D0904000000000000" pitchFamily="50" charset="-127"/>
                <a:ea typeface="나눔고딕 ExtraBold" panose="020D0904000000000000" pitchFamily="50" charset="-127"/>
              </a:rPr>
              <a:t>필요한 단어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증가</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pP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사례수</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10</a:t>
            </a: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만건</a:t>
            </a:r>
            <a:r>
              <a:rPr lang="ko-KR" altLang="en-US" sz="2800" dirty="0">
                <a:solidFill>
                  <a:srgbClr val="795635"/>
                </a:solidFill>
                <a:latin typeface="나눔고딕 ExtraBold" panose="020D0904000000000000" pitchFamily="50" charset="-127"/>
                <a:ea typeface="나눔고딕 ExtraBold" panose="020D0904000000000000" pitchFamily="50" charset="-127"/>
              </a:rPr>
              <a:t>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영어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20,000</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단어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한글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150,000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단어</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품사 관련 문제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p>
          <a:p>
            <a:pPr marL="1371600" lvl="2" indent="-457200" algn="just">
              <a:lnSpc>
                <a:spcPct val="150000"/>
              </a:lnSpc>
              <a:buFontTx/>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조사료</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조사료</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조</a:t>
            </a:r>
            <a:r>
              <a:rPr lang="en-US" altLang="ko-KR" sz="2800" dirty="0">
                <a:solidFill>
                  <a:srgbClr val="FF0000"/>
                </a:solidFill>
                <a:latin typeface="나눔고딕 ExtraBold" panose="020D0904000000000000" pitchFamily="50" charset="-127"/>
                <a:ea typeface="나눔고딕 ExtraBold" panose="020D0904000000000000" pitchFamily="50" charset="-127"/>
              </a:rPr>
              <a:t> </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사료</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조사 </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료</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 </a:t>
            </a:r>
          </a:p>
          <a:p>
            <a:pPr lvl="2"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tokenizer</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를 어떤걸 사용하는지에 따라 품사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단어 사전이 달라짐</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lvl="2" algn="just">
              <a:lnSpc>
                <a:spcPct val="150000"/>
              </a:lnSpc>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컴퓨팅 파워 문제</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나눔고딕 ExtraBold" panose="020D0904000000000000" pitchFamily="50" charset="-127"/>
              <a:buChar char="–"/>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Train set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양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훈련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epoch</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에 따라 결과가 달라짐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좋은 결과를 위해서 최대한 많은 훈련 데이터</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훈련 양 필요</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나눔고딕 ExtraBold" panose="020D0904000000000000" pitchFamily="50" charset="-127"/>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한글 분석 시 단어 사전의 규모가 커짐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모델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parameter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증가</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39374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04</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도전과제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err="1" smtClean="0">
                  <a:solidFill>
                    <a:srgbClr val="795635"/>
                  </a:solidFill>
                  <a:latin typeface="나눔고딕 ExtraBold" panose="020D0904000000000000" pitchFamily="50" charset="-127"/>
                  <a:ea typeface="나눔고딕 ExtraBold" panose="020D0904000000000000" pitchFamily="50" charset="-127"/>
                </a:rPr>
                <a:t>분석과정</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 중 어려움</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228819" cy="3231654"/>
          </a:xfrm>
          <a:prstGeom prst="rect">
            <a:avLst/>
          </a:prstGeom>
        </p:spPr>
        <p:txBody>
          <a:bodyPr wrap="square" lIns="0" tIns="0" rIns="0" bIns="0" rtlCol="0" anchor="t">
            <a:spAutoFit/>
          </a:bodyPr>
          <a:lstStyle/>
          <a:p>
            <a:pPr marL="514350" indent="-514350" algn="just">
              <a:lnSpc>
                <a:spcPct val="150000"/>
              </a:lnSpc>
              <a:buFont typeface="+mj-lt"/>
              <a:buAutoNum type="arabicPeriod" startAt="3"/>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한글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사전</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훈련 모델</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en-US" altLang="ko-KR" sz="2800" dirty="0" err="1" smtClean="0">
                <a:solidFill>
                  <a:srgbClr val="795635"/>
                </a:solidFill>
                <a:latin typeface="나눔고딕 ExtraBold" panose="020D0904000000000000" pitchFamily="50" charset="-127"/>
                <a:ea typeface="나눔고딕 ExtraBold" panose="020D0904000000000000" pitchFamily="50" charset="-127"/>
              </a:rPr>
              <a:t>KoBert</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 </a:t>
            </a:r>
            <a:r>
              <a:rPr lang="en-US" altLang="ko-KR" sz="2800" dirty="0" err="1" smtClean="0">
                <a:solidFill>
                  <a:srgbClr val="795635"/>
                </a:solidFill>
                <a:latin typeface="나눔고딕 ExtraBold" panose="020D0904000000000000" pitchFamily="50" charset="-127"/>
                <a:ea typeface="나눔고딕 ExtraBold" panose="020D0904000000000000" pitchFamily="50" charset="-127"/>
              </a:rPr>
              <a:t>KoBart</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-&gt; 3</a:t>
            </a: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년전</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모델</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훈련에 사용하였던 패키지 </a:t>
            </a:r>
            <a:r>
              <a:rPr lang="en-US" altLang="ko-KR" sz="2800" dirty="0" err="1" smtClean="0">
                <a:solidFill>
                  <a:srgbClr val="795635"/>
                </a:solidFill>
                <a:latin typeface="나눔고딕 ExtraBold" panose="020D0904000000000000" pitchFamily="50" charset="-127"/>
                <a:ea typeface="나눔고딕 ExtraBold" panose="020D0904000000000000" pitchFamily="50" charset="-127"/>
              </a:rPr>
              <a:t>pyTorch</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1.7.1 / 1.8.1</a:t>
            </a:r>
          </a:p>
          <a:p>
            <a:pPr lvl="2"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현재 사용 버전</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a:t>
            </a:r>
            <a:r>
              <a:rPr lang="ko-KR" altLang="en-US" sz="2800" dirty="0" err="1" smtClean="0">
                <a:solidFill>
                  <a:srgbClr val="FF0000"/>
                </a:solidFill>
                <a:latin typeface="나눔고딕 ExtraBold" panose="020D0904000000000000" pitchFamily="50" charset="-127"/>
                <a:ea typeface="나눔고딕 ExtraBold" panose="020D0904000000000000" pitchFamily="50" charset="-127"/>
              </a:rPr>
              <a:t>코랩</a:t>
            </a:r>
            <a:r>
              <a:rPr lang="en-US" altLang="ko-KR" sz="2800" dirty="0" smtClean="0">
                <a:solidFill>
                  <a:srgbClr val="FF0000"/>
                </a:solidFill>
                <a:latin typeface="나눔고딕 ExtraBold" panose="020D0904000000000000" pitchFamily="50" charset="-127"/>
                <a:ea typeface="나눔고딕 ExtraBold" panose="020D0904000000000000" pitchFamily="50" charset="-127"/>
              </a:rPr>
              <a:t>)</a:t>
            </a:r>
            <a:r>
              <a:rPr lang="ko-KR" altLang="en-US" sz="2800" dirty="0" smtClean="0">
                <a:solidFill>
                  <a:srgbClr val="FF0000"/>
                </a:solidFill>
                <a:latin typeface="나눔고딕 ExtraBold" panose="020D0904000000000000" pitchFamily="50" charset="-127"/>
                <a:ea typeface="나눔고딕 ExtraBold" panose="020D0904000000000000" pitchFamily="50" charset="-127"/>
              </a:rPr>
              <a:t>에 적용 불가</a:t>
            </a:r>
            <a:endParaRPr lang="en-US" altLang="ko-KR" sz="2800" dirty="0" smtClean="0">
              <a:solidFill>
                <a:srgbClr val="FF0000"/>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AutoNum type="arabicPeriod" startAt="3"/>
            </a:pP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78522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625</Words>
  <Application>Microsoft Office PowerPoint</Application>
  <PresentationFormat>사용자 지정</PresentationFormat>
  <Paragraphs>121</Paragraphs>
  <Slides>11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Calibri</vt:lpstr>
      <vt:lpstr>나눔고딕 ExtraBold</vt:lpstr>
      <vt:lpstr>나눔고딕</vt:lpstr>
      <vt:lpstr>Nanum Gothic</vt:lpstr>
      <vt:lpstr>Arial</vt:lpstr>
      <vt:lpstr>TDTD고딕 Bold</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베이지색의 심플한 프로젝트 발표 프레젠테이션</dc:title>
  <dc:creator>tjoeun</dc:creator>
  <cp:lastModifiedBy>tjoeun</cp:lastModifiedBy>
  <cp:revision>390</cp:revision>
  <dcterms:created xsi:type="dcterms:W3CDTF">2006-08-16T00:00:00Z</dcterms:created>
  <dcterms:modified xsi:type="dcterms:W3CDTF">2024-05-07T05:25:19Z</dcterms:modified>
  <dc:identifier>DAGCuHvnqwI</dc:identifier>
</cp:coreProperties>
</file>