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0" r:id="rId4"/>
    <p:sldId id="303" r:id="rId5"/>
    <p:sldId id="314" r:id="rId6"/>
    <p:sldId id="315" r:id="rId7"/>
    <p:sldId id="312" r:id="rId8"/>
    <p:sldId id="313" r:id="rId9"/>
    <p:sldId id="316" r:id="rId10"/>
    <p:sldId id="311" r:id="rId11"/>
    <p:sldId id="308" r:id="rId12"/>
    <p:sldId id="265" r:id="rId13"/>
  </p:sldIdLst>
  <p:sldSz cx="18288000" cy="10287000"/>
  <p:notesSz cx="6858000" cy="9144000"/>
  <p:embeddedFontLst>
    <p:embeddedFont>
      <p:font typeface="TDTD고딕 Bold" panose="020B0600000101010101" charset="-127"/>
      <p:regular r:id="rId14"/>
    </p:embeddedFont>
    <p:embeddedFont>
      <p:font typeface="나눔고딕 ExtraBold" panose="020D0904000000000000" pitchFamily="50" charset="-127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Nanum Gothic" panose="020B0600000101010101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1" y="328670"/>
            <a:ext cx="4038602" cy="1029218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3399" y="456683"/>
            <a:ext cx="4038602" cy="1029218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3280" y="266700"/>
            <a:ext cx="4124940" cy="881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400" b="1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 – </a:t>
            </a:r>
            <a:r>
              <a:rPr lang="ko-KR" altLang="en-US" sz="2400" b="1" dirty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트레이닝 </a:t>
            </a:r>
            <a:r>
              <a:rPr lang="ko-KR" altLang="en-US" sz="2400" b="1" dirty="0" smtClean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2400" b="1" dirty="0" smtClean="0">
                <a:solidFill>
                  <a:srgbClr val="AB8A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sz="2400" b="1" dirty="0">
              <a:solidFill>
                <a:srgbClr val="AB8A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67940" y="3390900"/>
            <a:ext cx="12643785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ko-KR" altLang="en-US" sz="7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</a:t>
            </a:r>
            <a:r>
              <a:rPr lang="ko-KR" altLang="en-US" sz="7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요약</a:t>
            </a:r>
            <a:endParaRPr lang="en-US" altLang="ko-KR" sz="7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08851" y="7810500"/>
            <a:ext cx="51619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송진석</a:t>
            </a:r>
            <a:r>
              <a:rPr lang="en-US" altLang="ko-KR" sz="4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0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조신호</a:t>
            </a:r>
            <a:endParaRPr lang="en-US" sz="4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8851" y="5448300"/>
            <a:ext cx="5161963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40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 발표 </a:t>
            </a:r>
            <a:r>
              <a:rPr lang="en-US" altLang="ko-KR" sz="4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sz="40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도전과제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err="1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분석과정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중 어려움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4228819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훈련 시간 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코랩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T4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3000epoch </a:t>
            </a: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</a:t>
            </a: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확인에 상당한 시간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소요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- 1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건당 평균 </a:t>
            </a: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15~20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가량 소요</a:t>
            </a: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계획 </a:t>
            </a: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Valid data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8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만건</a:t>
            </a: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- 5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천건 </a:t>
            </a:r>
            <a:r>
              <a:rPr lang="ko-KR" altLang="en-US" sz="2800" dirty="0" err="1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활용예정</a:t>
            </a: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2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향후 과제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5257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이번주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 예정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8437619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 훈련 모델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fine tuning -&gt;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향상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한글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 </a:t>
            </a:r>
            <a:r>
              <a:rPr lang="en-US" altLang="ko-KR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8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프롬프트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엔지니어링 등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AB8A66"/>
                </a:solidFill>
                <a:ea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795635"/>
                </a:solidFill>
                <a:latin typeface="TDTD고딕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808433"/>
              <a:ext cx="1673913" cy="96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자연어 처리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4793123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요약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 요약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400" b="1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요약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긴 글을 간추려서 작은 요약문으로 변환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⭕ </a:t>
            </a:r>
            <a:r>
              <a:rPr lang="ko-KR" altLang="en-US" sz="2400" b="1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추출요약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원문에 나오는 핵심 문장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토대로 구성된 요약문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⭕ </a:t>
            </a:r>
            <a:r>
              <a:rPr lang="ko-KR" altLang="en-US" sz="2400" b="1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원문에 없는 문장이라도 문맥을 반영해 요약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32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주제 분류 </a:t>
            </a:r>
            <a:r>
              <a:rPr lang="en-US" altLang="ko-KR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32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모델</a:t>
            </a:r>
            <a:endParaRPr lang="en-US" altLang="ko-KR" sz="32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4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 분류 모델</a:t>
            </a:r>
            <a:endParaRPr lang="en-US" altLang="ko-KR" sz="24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00000" y="540000"/>
            <a:ext cx="10834800" cy="1446549"/>
            <a:chOff x="1143000" y="723900"/>
            <a:chExt cx="108348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876293" y="9594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" name="AutoShape 5"/>
            <p:cNvSpPr/>
            <p:nvPr/>
          </p:nvSpPr>
          <p:spPr>
            <a:xfrm flipV="1">
              <a:off x="6250210" y="10508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143000" y="7239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548103" y="1037033"/>
              <a:ext cx="1673913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sz="2804" dirty="0" err="1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ts val="3926"/>
                </a:lnSpc>
              </a:pPr>
              <a:r>
                <a:rPr lang="ko-KR" altLang="en-US" sz="2804" dirty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업무 계획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58230" y="1273958"/>
              <a:ext cx="54195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</a:t>
              </a:r>
              <a:endParaRPr lang="ko-KR" alt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533400" y="3246711"/>
            <a:ext cx="3097325" cy="1508253"/>
            <a:chOff x="0" y="-28575"/>
            <a:chExt cx="4129767" cy="2011004"/>
          </a:xfrm>
          <a:noFill/>
        </p:grpSpPr>
        <p:sp>
          <p:nvSpPr>
            <p:cNvPr id="26" name="TextBox 25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 </a:t>
              </a:r>
              <a:r>
                <a:rPr lang="ko-KR" altLang="en-US" sz="2400" dirty="0" err="1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딥러닝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연습</a:t>
              </a:r>
              <a:endParaRPr lang="en-US" altLang="ko-KR" sz="2400" dirty="0" smtClean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</a:t>
              </a: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5/3)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Group 6"/>
          <p:cNvGrpSpPr/>
          <p:nvPr/>
        </p:nvGrpSpPr>
        <p:grpSpPr>
          <a:xfrm>
            <a:off x="9117255" y="3246711"/>
            <a:ext cx="3531945" cy="1508253"/>
            <a:chOff x="0" y="-28575"/>
            <a:chExt cx="4129767" cy="2011004"/>
          </a:xfrm>
        </p:grpSpPr>
        <p:sp>
          <p:nvSpPr>
            <p:cNvPr id="29" name="TextBox 28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</a:t>
              </a:r>
              <a:r>
                <a:rPr lang="ko-KR" altLang="en-US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endParaRPr lang="en-US" altLang="ko-KR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5/15)</a:t>
              </a:r>
              <a:endParaRPr lang="en-US" altLang="ko-KR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Group 9"/>
          <p:cNvGrpSpPr/>
          <p:nvPr/>
        </p:nvGrpSpPr>
        <p:grpSpPr>
          <a:xfrm>
            <a:off x="4821958" y="3246711"/>
            <a:ext cx="3538683" cy="1508253"/>
            <a:chOff x="0" y="-28575"/>
            <a:chExt cx="4129767" cy="2011004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-28575"/>
              <a:ext cx="412976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</a:t>
              </a:r>
              <a:r>
                <a:rPr lang="ko-KR" altLang="en-US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모델링</a:t>
              </a:r>
              <a:endParaRPr lang="en-US" altLang="ko-KR" sz="2400" dirty="0" smtClean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ts val="3120"/>
                </a:lnSpc>
              </a:pP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 </a:t>
              </a:r>
              <a:r>
                <a:rPr lang="en-US" altLang="ko-KR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~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5/10)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13405814" y="3246711"/>
            <a:ext cx="3097325" cy="1508253"/>
            <a:chOff x="0" y="-28575"/>
            <a:chExt cx="4129767" cy="2011004"/>
          </a:xfrm>
        </p:grpSpPr>
        <p:sp>
          <p:nvSpPr>
            <p:cNvPr id="35" name="TextBox 13"/>
            <p:cNvSpPr txBox="1"/>
            <p:nvPr/>
          </p:nvSpPr>
          <p:spPr>
            <a:xfrm>
              <a:off x="0" y="1422276"/>
              <a:ext cx="4129767" cy="5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Tx/>
                <a:buChar char="-"/>
              </a:pPr>
              <a:endParaRPr lang="en-US" altLang="ko-KR" sz="2400" dirty="0">
                <a:solidFill>
                  <a:srgbClr val="152544"/>
                </a:solidFill>
                <a:latin typeface="Nanum Gothic"/>
                <a:ea typeface="Nanum Gothic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0" y="-28575"/>
              <a:ext cx="4129767" cy="496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r>
                <a:rPr lang="ko-KR" altLang="en-US" sz="2400" dirty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 </a:t>
              </a:r>
              <a:r>
                <a:rPr lang="en-US" altLang="ko-KR" sz="2400" dirty="0" smtClean="0">
                  <a:solidFill>
                    <a:srgbClr val="15254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(5/17)</a:t>
              </a:r>
              <a:endParaRPr lang="en-US" sz="2400" dirty="0">
                <a:solidFill>
                  <a:srgbClr val="15254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AutoShape 15"/>
          <p:cNvSpPr/>
          <p:nvPr/>
        </p:nvSpPr>
        <p:spPr>
          <a:xfrm>
            <a:off x="533400" y="2781300"/>
            <a:ext cx="19101750" cy="0"/>
          </a:xfrm>
          <a:prstGeom prst="line">
            <a:avLst/>
          </a:prstGeom>
          <a:ln w="2857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16"/>
          <p:cNvGrpSpPr/>
          <p:nvPr/>
        </p:nvGrpSpPr>
        <p:grpSpPr>
          <a:xfrm>
            <a:off x="533400" y="2762250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39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0" name="Group 18"/>
          <p:cNvGrpSpPr/>
          <p:nvPr/>
        </p:nvGrpSpPr>
        <p:grpSpPr>
          <a:xfrm>
            <a:off x="4821958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1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2" name="Group 20"/>
          <p:cNvGrpSpPr/>
          <p:nvPr/>
        </p:nvGrpSpPr>
        <p:grpSpPr>
          <a:xfrm>
            <a:off x="9110517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3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2"/>
          <p:cNvGrpSpPr/>
          <p:nvPr/>
        </p:nvGrpSpPr>
        <p:grpSpPr>
          <a:xfrm>
            <a:off x="13399075" y="2752725"/>
            <a:ext cx="323850" cy="323850"/>
            <a:chOff x="0" y="0"/>
            <a:chExt cx="6350000" cy="6350000"/>
          </a:xfrm>
          <a:solidFill>
            <a:schemeClr val="bg2">
              <a:lumMod val="50000"/>
            </a:schemeClr>
          </a:solidFill>
        </p:grpSpPr>
        <p:sp>
          <p:nvSpPr>
            <p:cNvPr id="45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graphicFrame>
        <p:nvGraphicFramePr>
          <p:cNvPr id="4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98300"/>
              </p:ext>
            </p:extLst>
          </p:nvPr>
        </p:nvGraphicFramePr>
        <p:xfrm>
          <a:off x="2667000" y="4338321"/>
          <a:ext cx="12877800" cy="5514340"/>
        </p:xfrm>
        <a:graphic>
          <a:graphicData uri="http://schemas.openxmlformats.org/drawingml/2006/table">
            <a:tbl>
              <a:tblPr/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0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 요약</a:t>
                      </a:r>
                      <a:endParaRPr lang="en-US" sz="2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ko-KR" altLang="en-US" sz="2400" b="1" dirty="0" err="1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딥러닝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 연습</a:t>
                      </a:r>
                      <a:endParaRPr lang="en-US" altLang="ko-KR" sz="2400" b="1" dirty="0" smtClean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LSTM(seq2seq)</a:t>
                      </a:r>
                      <a:endParaRPr lang="en-US" sz="24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216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altLang="ko-KR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모델링</a:t>
                      </a:r>
                      <a:endParaRPr lang="en-US" altLang="ko-KR" sz="2400" b="1" dirty="0" smtClean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Transformer(Bert)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 모델 구축 </a:t>
                      </a:r>
                      <a:endParaRPr lang="en-US" altLang="ko-KR" sz="2400" kern="12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2400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사전 훈련 모델 적용</a:t>
                      </a:r>
                      <a:endParaRPr lang="en-US" sz="2400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5991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altLang="ko-KR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</a:t>
                      </a: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모델 수정</a:t>
                      </a:r>
                      <a:endParaRPr lang="en-US" altLang="ko-KR" sz="2400" b="1" dirty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Fine</a:t>
                      </a:r>
                      <a:r>
                        <a:rPr lang="en-US" altLang="ko-KR" sz="24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Tuning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779">
                <a:tc>
                  <a:txBody>
                    <a:bodyPr/>
                    <a:lstStyle/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ko-KR" altLang="en-US" sz="2400" b="1" dirty="0" smtClean="0">
                          <a:solidFill>
                            <a:srgbClr val="15254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구현</a:t>
                      </a:r>
                      <a:endParaRPr lang="en-US" altLang="ko-KR" sz="2400" b="1" dirty="0">
                        <a:solidFill>
                          <a:srgbClr val="15254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 속도에 따라 구현 여부 결정</a:t>
                      </a:r>
                      <a:endParaRPr lang="en-US" altLang="ko-KR" sz="2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4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8437619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Gemma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젬마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(Gemma)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제미나이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기반으로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제작된 최첨단 경량 오픈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모델군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허깅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(Hugging Face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모델 공개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수에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(2B -2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7B - 7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✅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gemma-2b-it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선택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324100"/>
            <a:ext cx="8181975" cy="72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6286219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프롬프트 엔지니어링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Gemma -&gt; Prompt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원하는 응답 생성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Prompt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요약 결과가 달라짐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한글로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영어로 요청할 경우 보다 처리시간이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길어짐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요약문이 길어질수록 처리시간이 </a:t>
            </a: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길어짐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9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5752819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Provide a summary with about one sentences in one hundred characters </a:t>
            </a:r>
            <a:r>
              <a:rPr lang="en-US" altLang="ko-KR" sz="2800" dirty="0" err="1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characters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for the following article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생성요약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글을 요약해주세요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52" y="4076700"/>
            <a:ext cx="12582525" cy="19097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23" y="7370436"/>
            <a:ext cx="12604296" cy="25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843761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Fine </a:t>
            </a:r>
            <a:r>
              <a:rPr lang="en-US" altLang="ko-KR" sz="2800" dirty="0" err="1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Tunning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 추가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트레이닝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✅ 훈련 세트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epoch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따른 모델 정확도 확인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53" y="4457700"/>
            <a:ext cx="5843725" cy="5208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640" y="2247900"/>
            <a:ext cx="2381360" cy="5960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0" y="2247900"/>
            <a:ext cx="2209800" cy="77580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2800" y="2247899"/>
            <a:ext cx="2133600" cy="75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5981419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Rouge Score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 모델 성능 평가에 주로 사용되는 지표로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Label(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사람이 만든 요약문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Summary(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생성한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inference)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비교해서 성능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ROUGE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N , ROUGE - L, ROUGE - W, ROUGE - S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지표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Recall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label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구성하는 단어 중 몇개가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inference 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겹치는지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2800" dirty="0" smtClean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Precision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inference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구성하는 단어 중 몇개가 </a:t>
            </a:r>
            <a:r>
              <a:rPr lang="en-US" altLang="ko-KR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2800" dirty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겹치는지 </a:t>
            </a:r>
            <a:r>
              <a:rPr lang="ko-KR" altLang="en-US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2800" dirty="0" smtClean="0">
              <a:solidFill>
                <a:srgbClr val="79563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5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00000" y="540000"/>
            <a:ext cx="11673000" cy="1446549"/>
            <a:chOff x="914400" y="495300"/>
            <a:chExt cx="11673000" cy="1446549"/>
          </a:xfrm>
        </p:grpSpPr>
        <p:grpSp>
          <p:nvGrpSpPr>
            <p:cNvPr id="2" name="Group 2"/>
            <p:cNvGrpSpPr/>
            <p:nvPr/>
          </p:nvGrpSpPr>
          <p:grpSpPr>
            <a:xfrm>
              <a:off x="2647693" y="730814"/>
              <a:ext cx="3017533" cy="1211035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914400" y="495300"/>
              <a:ext cx="1380868" cy="1441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187"/>
                </a:lnSpc>
              </a:pPr>
              <a:r>
                <a:rPr lang="en-US" sz="8705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en-US" sz="8705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19503" y="1060200"/>
              <a:ext cx="1673913" cy="46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ko-KR" altLang="en-US" sz="2804" dirty="0" smtClean="0">
                  <a:solidFill>
                    <a:srgbClr val="AB8A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분석방법</a:t>
              </a:r>
              <a:endParaRPr lang="en-US" sz="2804" dirty="0">
                <a:solidFill>
                  <a:srgbClr val="AB8A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6021610" y="822214"/>
              <a:ext cx="0" cy="1028235"/>
            </a:xfrm>
            <a:prstGeom prst="line">
              <a:avLst/>
            </a:prstGeom>
            <a:ln w="19050" cap="flat">
              <a:solidFill>
                <a:srgbClr val="AB8A6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6329630" y="1045358"/>
              <a:ext cx="6257770" cy="4866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9"/>
                </a:lnSpc>
              </a:pP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거대 모델 적용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– </a:t>
              </a:r>
              <a:r>
                <a:rPr lang="ko-KR" altLang="en-US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구글 </a:t>
              </a:r>
              <a:r>
                <a:rPr lang="en-US" altLang="ko-KR" sz="3000" dirty="0" smtClean="0">
                  <a:solidFill>
                    <a:srgbClr val="79563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Gemma</a:t>
              </a:r>
              <a:endParaRPr lang="en-US" sz="3000" dirty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0" name="TextBox 12"/>
          <p:cNvSpPr txBox="1"/>
          <p:nvPr/>
        </p:nvSpPr>
        <p:spPr>
          <a:xfrm>
            <a:off x="1239781" y="2692717"/>
            <a:ext cx="15981419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평가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en-US" altLang="ko-KR" sz="2800" dirty="0" smtClean="0">
                <a:solidFill>
                  <a:srgbClr val="7956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Rouge Score</a:t>
            </a: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800" dirty="0">
              <a:solidFill>
                <a:srgbClr val="79563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81" y="6667500"/>
            <a:ext cx="15928512" cy="1483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43" y="3869334"/>
            <a:ext cx="6140419" cy="15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356</Words>
  <Application>Microsoft Office PowerPoint</Application>
  <PresentationFormat>사용자 지정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TDTD고딕 Bold</vt:lpstr>
      <vt:lpstr>나눔고딕 ExtraBold</vt:lpstr>
      <vt:lpstr>Arial</vt:lpstr>
      <vt:lpstr>나눔고딕</vt:lpstr>
      <vt:lpstr>Nanum Gothic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베이지색의 심플한 프로젝트 발표 프레젠테이션</dc:title>
  <dc:creator>tjoeun</dc:creator>
  <cp:lastModifiedBy>tjoeun</cp:lastModifiedBy>
  <cp:revision>408</cp:revision>
  <dcterms:created xsi:type="dcterms:W3CDTF">2006-08-16T00:00:00Z</dcterms:created>
  <dcterms:modified xsi:type="dcterms:W3CDTF">2024-05-13T02:38:33Z</dcterms:modified>
  <dc:identifier>DAGCuHvnqwI</dc:identifier>
</cp:coreProperties>
</file>