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337" r:id="rId3"/>
    <p:sldId id="258" r:id="rId4"/>
    <p:sldId id="344" r:id="rId5"/>
    <p:sldId id="270" r:id="rId6"/>
    <p:sldId id="339" r:id="rId7"/>
    <p:sldId id="318" r:id="rId8"/>
    <p:sldId id="319" r:id="rId9"/>
    <p:sldId id="320" r:id="rId10"/>
    <p:sldId id="321" r:id="rId11"/>
    <p:sldId id="322" r:id="rId12"/>
    <p:sldId id="323" r:id="rId13"/>
    <p:sldId id="324" r:id="rId14"/>
    <p:sldId id="325" r:id="rId15"/>
    <p:sldId id="326" r:id="rId16"/>
    <p:sldId id="327" r:id="rId17"/>
    <p:sldId id="329" r:id="rId18"/>
    <p:sldId id="330" r:id="rId19"/>
    <p:sldId id="346" r:id="rId20"/>
    <p:sldId id="345" r:id="rId21"/>
    <p:sldId id="331" r:id="rId22"/>
    <p:sldId id="332" r:id="rId23"/>
    <p:sldId id="347" r:id="rId24"/>
    <p:sldId id="348" r:id="rId25"/>
    <p:sldId id="333" r:id="rId26"/>
    <p:sldId id="349" r:id="rId27"/>
    <p:sldId id="334" r:id="rId28"/>
    <p:sldId id="335" r:id="rId29"/>
    <p:sldId id="336" r:id="rId30"/>
    <p:sldId id="340" r:id="rId31"/>
    <p:sldId id="265" r:id="rId32"/>
  </p:sldIdLst>
  <p:sldSz cx="18288000" cy="10287000"/>
  <p:notesSz cx="6858000" cy="9144000"/>
  <p:embeddedFontLst>
    <p:embeddedFont>
      <p:font typeface="TDTD고딕 Bold" panose="020B0600000101010101" charset="-127"/>
      <p:regular r:id="rId33"/>
    </p:embeddedFont>
    <p:embeddedFont>
      <p:font typeface="Nanum Gothic" panose="020B0600000101010101" charset="-127"/>
      <p:regular r:id="rId34"/>
    </p:embeddedFont>
    <p:embeddedFont>
      <p:font typeface="맑은 고딕" panose="020B0503020000020004" pitchFamily="50" charset="-127"/>
      <p:regular r:id="rId35"/>
      <p:bold r:id="rId36"/>
    </p:embeddedFont>
    <p:embeddedFont>
      <p:font typeface="나눔고딕" panose="020D0604000000000000" pitchFamily="50" charset="-127"/>
      <p:regular r:id="rId37"/>
      <p:bold r:id="rId38"/>
    </p:embeddedFont>
    <p:embeddedFont>
      <p:font typeface="HY헤드라인M" panose="02030600000101010101" pitchFamily="18" charset="-127"/>
      <p:regular r:id="rId39"/>
    </p:embeddedFont>
    <p:embeddedFont>
      <p:font typeface="나눔고딕 ExtraBold" panose="020D0904000000000000" pitchFamily="50" charset="-127"/>
      <p:bold r:id="rId40"/>
    </p:embeddedFont>
    <p:embeddedFont>
      <p:font typeface="Calibri" panose="020F050202020403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mailto:sinawi@hanmail.ne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33401" y="328670"/>
            <a:ext cx="4038602" cy="1029218"/>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33399" y="456683"/>
            <a:ext cx="4038602" cy="1029218"/>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63280" y="266700"/>
            <a:ext cx="4124940" cy="881780"/>
          </a:xfrm>
          <a:prstGeom prst="rect">
            <a:avLst/>
          </a:prstGeom>
        </p:spPr>
        <p:txBody>
          <a:bodyPr wrap="square" lIns="0" tIns="0" rIns="0" bIns="0" rtlCol="0" anchor="t">
            <a:spAutoFit/>
          </a:bodyPr>
          <a:lstStyle/>
          <a:p>
            <a:pPr algn="ctr">
              <a:lnSpc>
                <a:spcPts val="8400"/>
              </a:lnSpc>
            </a:pPr>
            <a:r>
              <a:rPr lang="en-US" sz="2400" b="1" dirty="0">
                <a:solidFill>
                  <a:srgbClr val="AB8A66"/>
                </a:solidFill>
                <a:latin typeface="나눔고딕" panose="020D0604000000000000" pitchFamily="50" charset="-127"/>
                <a:ea typeface="나눔고딕" panose="020D0604000000000000" pitchFamily="50" charset="-127"/>
              </a:rPr>
              <a:t>K – </a:t>
            </a:r>
            <a:r>
              <a:rPr lang="ko-KR" altLang="en-US" sz="2400" b="1" dirty="0">
                <a:solidFill>
                  <a:srgbClr val="AB8A66"/>
                </a:solidFill>
                <a:latin typeface="나눔고딕" panose="020D0604000000000000" pitchFamily="50" charset="-127"/>
                <a:ea typeface="나눔고딕" panose="020D0604000000000000" pitchFamily="50" charset="-127"/>
              </a:rPr>
              <a:t>디지털 트레이닝 프로젝트</a:t>
            </a:r>
            <a:r>
              <a:rPr lang="en-US" altLang="ko-KR" sz="2400" b="1" dirty="0">
                <a:solidFill>
                  <a:srgbClr val="AB8A66"/>
                </a:solidFill>
                <a:latin typeface="나눔고딕" panose="020D0604000000000000" pitchFamily="50" charset="-127"/>
                <a:ea typeface="나눔고딕" panose="020D0604000000000000" pitchFamily="50" charset="-127"/>
              </a:rPr>
              <a:t>2</a:t>
            </a:r>
            <a:endParaRPr lang="en-US" sz="2400" b="1" dirty="0">
              <a:solidFill>
                <a:srgbClr val="AB8A66"/>
              </a:solidFill>
              <a:latin typeface="나눔고딕" panose="020D0604000000000000" pitchFamily="50" charset="-127"/>
              <a:ea typeface="나눔고딕" panose="020D0604000000000000" pitchFamily="50" charset="-127"/>
            </a:endParaRPr>
          </a:p>
        </p:txBody>
      </p:sp>
      <p:sp>
        <p:nvSpPr>
          <p:cNvPr id="9" name="TextBox 9"/>
          <p:cNvSpPr txBox="1"/>
          <p:nvPr/>
        </p:nvSpPr>
        <p:spPr>
          <a:xfrm>
            <a:off x="2567940" y="3390900"/>
            <a:ext cx="12643785" cy="2608406"/>
          </a:xfrm>
          <a:prstGeom prst="rect">
            <a:avLst/>
          </a:prstGeom>
        </p:spPr>
        <p:txBody>
          <a:bodyPr lIns="0" tIns="0" rIns="0" bIns="0" rtlCol="0" anchor="t">
            <a:spAutoFit/>
          </a:bodyPr>
          <a:lstStyle/>
          <a:p>
            <a:pPr algn="ctr">
              <a:lnSpc>
                <a:spcPct val="150000"/>
              </a:lnSpc>
            </a:pPr>
            <a:r>
              <a:rPr lang="ko-KR" altLang="en-US" sz="6000" dirty="0">
                <a:solidFill>
                  <a:srgbClr val="795635"/>
                </a:solidFill>
                <a:latin typeface="나눔고딕 ExtraBold" panose="020D0904000000000000" pitchFamily="50" charset="-127"/>
                <a:ea typeface="나눔고딕 ExtraBold" panose="020D0904000000000000" pitchFamily="50" charset="-127"/>
              </a:rPr>
              <a:t>거대 언어 모델</a:t>
            </a:r>
            <a:r>
              <a:rPr lang="en-US" altLang="ko-KR" sz="6000" dirty="0">
                <a:solidFill>
                  <a:srgbClr val="795635"/>
                </a:solidFill>
                <a:latin typeface="나눔고딕 ExtraBold" panose="020D0904000000000000" pitchFamily="50" charset="-127"/>
                <a:ea typeface="나눔고딕 ExtraBold" panose="020D0904000000000000" pitchFamily="50" charset="-127"/>
              </a:rPr>
              <a:t>(LLM)</a:t>
            </a:r>
            <a:r>
              <a:rPr lang="ko-KR" altLang="en-US" sz="6000" dirty="0">
                <a:solidFill>
                  <a:srgbClr val="795635"/>
                </a:solidFill>
                <a:latin typeface="나눔고딕 ExtraBold" panose="020D0904000000000000" pitchFamily="50" charset="-127"/>
                <a:ea typeface="나눔고딕 ExtraBold" panose="020D0904000000000000" pitchFamily="50" charset="-127"/>
              </a:rPr>
              <a:t>을 활용한</a:t>
            </a:r>
            <a:endParaRPr lang="en-US" altLang="ko-KR" sz="6000" dirty="0">
              <a:solidFill>
                <a:srgbClr val="795635"/>
              </a:solidFill>
              <a:latin typeface="나눔고딕 ExtraBold" panose="020D0904000000000000" pitchFamily="50" charset="-127"/>
              <a:ea typeface="나눔고딕 ExtraBold" panose="020D0904000000000000" pitchFamily="50" charset="-127"/>
            </a:endParaRPr>
          </a:p>
          <a:p>
            <a:pPr algn="ctr">
              <a:lnSpc>
                <a:spcPct val="150000"/>
              </a:lnSpc>
            </a:pPr>
            <a:r>
              <a:rPr lang="ko-KR" altLang="en-US" sz="6000" dirty="0">
                <a:solidFill>
                  <a:srgbClr val="795635"/>
                </a:solidFill>
                <a:latin typeface="나눔고딕 ExtraBold" panose="020D0904000000000000" pitchFamily="50" charset="-127"/>
                <a:ea typeface="나눔고딕 ExtraBold" panose="020D0904000000000000" pitchFamily="50" charset="-127"/>
              </a:rPr>
              <a:t> 뉴스 기사 요약</a:t>
            </a:r>
            <a:endParaRPr lang="en-US" altLang="ko-KR" sz="6000" dirty="0">
              <a:solidFill>
                <a:srgbClr val="795635"/>
              </a:solidFill>
              <a:latin typeface="나눔고딕 ExtraBold" panose="020D0904000000000000" pitchFamily="50" charset="-127"/>
              <a:ea typeface="나눔고딕 ExtraBold" panose="020D0904000000000000" pitchFamily="50" charset="-127"/>
            </a:endParaRPr>
          </a:p>
        </p:txBody>
      </p:sp>
      <p:sp>
        <p:nvSpPr>
          <p:cNvPr id="10" name="TextBox 10"/>
          <p:cNvSpPr txBox="1"/>
          <p:nvPr/>
        </p:nvSpPr>
        <p:spPr>
          <a:xfrm>
            <a:off x="6308851" y="7810500"/>
            <a:ext cx="5161963" cy="500137"/>
          </a:xfrm>
          <a:prstGeom prst="rect">
            <a:avLst/>
          </a:prstGeom>
        </p:spPr>
        <p:txBody>
          <a:bodyPr wrap="square" lIns="0" tIns="0" rIns="0" bIns="0" rtlCol="0" anchor="t">
            <a:spAutoFit/>
          </a:bodyPr>
          <a:lstStyle/>
          <a:p>
            <a:pPr algn="ctr">
              <a:lnSpc>
                <a:spcPts val="3926"/>
              </a:lnSpc>
            </a:pPr>
            <a:r>
              <a:rPr lang="ko-KR" altLang="en-US" sz="4000" dirty="0" err="1">
                <a:solidFill>
                  <a:srgbClr val="795635"/>
                </a:solidFill>
                <a:latin typeface="나눔고딕 ExtraBold" panose="020D0904000000000000" pitchFamily="50" charset="-127"/>
                <a:ea typeface="나눔고딕 ExtraBold" panose="020D0904000000000000" pitchFamily="50" charset="-127"/>
              </a:rPr>
              <a:t>송진석</a:t>
            </a:r>
            <a:r>
              <a:rPr lang="en-US" altLang="ko-KR" sz="4000" dirty="0">
                <a:solidFill>
                  <a:srgbClr val="795635"/>
                </a:solidFill>
                <a:latin typeface="나눔고딕 ExtraBold" panose="020D0904000000000000" pitchFamily="50" charset="-127"/>
                <a:ea typeface="나눔고딕 ExtraBold" panose="020D0904000000000000" pitchFamily="50" charset="-127"/>
              </a:rPr>
              <a:t>, </a:t>
            </a:r>
            <a:r>
              <a:rPr lang="ko-KR" altLang="en-US" sz="4000" dirty="0" err="1">
                <a:solidFill>
                  <a:srgbClr val="795635"/>
                </a:solidFill>
                <a:latin typeface="나눔고딕 ExtraBold" panose="020D0904000000000000" pitchFamily="50" charset="-127"/>
                <a:ea typeface="나눔고딕 ExtraBold" panose="020D0904000000000000" pitchFamily="50" charset="-127"/>
              </a:rPr>
              <a:t>조신호</a:t>
            </a:r>
            <a:endParaRPr lang="en-US" sz="4000" dirty="0">
              <a:solidFill>
                <a:srgbClr val="795635"/>
              </a:solidFill>
              <a:latin typeface="나눔고딕 ExtraBold" panose="020D0904000000000000" pitchFamily="50" charset="-127"/>
              <a:ea typeface="나눔고딕 ExtraBold" panose="020D0904000000000000"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분석방법</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자연어 처리 </a:t>
              </a: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뉴스 기사</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4793123" cy="5632311"/>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lvl="1" algn="just">
              <a:lnSpc>
                <a:spcPct val="150000"/>
              </a:lnSpc>
            </a:pPr>
            <a:r>
              <a:rPr lang="en-US" altLang="ko-KR" sz="2800" dirty="0">
                <a:solidFill>
                  <a:srgbClr val="795635"/>
                </a:solidFill>
                <a:latin typeface="나눔고딕" panose="020D0604000000000000" pitchFamily="50" charset="-127"/>
                <a:ea typeface="나눔고딕" panose="020D0604000000000000" pitchFamily="50" charset="-127"/>
              </a:rPr>
              <a:t>- LSTM(seq2seq) + Attention</a:t>
            </a:r>
          </a:p>
          <a:p>
            <a:pPr marL="914400" lvl="1" indent="-457200" algn="just">
              <a:lnSpc>
                <a:spcPct val="150000"/>
              </a:lnSpc>
              <a:buFontTx/>
              <a:buAutoNum type="arabicPeriod"/>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914400" lvl="1" indent="-457200" algn="just">
              <a:lnSpc>
                <a:spcPct val="150000"/>
              </a:lnSpc>
              <a:buFontTx/>
              <a:buAutoNum type="arabicPeriod"/>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lang="ko-KR" altLang="en-US" sz="2800" noProof="0" dirty="0" err="1">
                <a:solidFill>
                  <a:srgbClr val="795635"/>
                </a:solidFill>
                <a:latin typeface="나눔고딕 ExtraBold" panose="020D0904000000000000" pitchFamily="50" charset="-127"/>
                <a:ea typeface="나눔고딕 ExtraBold" panose="020D0904000000000000" pitchFamily="50" charset="-127"/>
              </a:rPr>
              <a:t>거대모델</a:t>
            </a:r>
            <a:r>
              <a:rPr lang="en-US" altLang="ko-KR" sz="2800" noProof="0" dirty="0">
                <a:solidFill>
                  <a:srgbClr val="795635"/>
                </a:solidFill>
                <a:latin typeface="나눔고딕 ExtraBold" panose="020D0904000000000000" pitchFamily="50" charset="-127"/>
                <a:ea typeface="나눔고딕 ExtraBold" panose="020D0904000000000000" pitchFamily="50" charset="-127"/>
              </a:rPr>
              <a:t>(Google Gemma)</a:t>
            </a:r>
            <a:r>
              <a:rPr lang="ko-KR" altLang="en-US" sz="2800" noProof="0" dirty="0">
                <a:solidFill>
                  <a:srgbClr val="795635"/>
                </a:solidFill>
                <a:latin typeface="나눔고딕 ExtraBold" panose="020D0904000000000000" pitchFamily="50" charset="-127"/>
                <a:ea typeface="나눔고딕 ExtraBold" panose="020D0904000000000000" pitchFamily="50" charset="-127"/>
              </a:rPr>
              <a:t> 적용</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나눔고딕" panose="020D0604000000000000" pitchFamily="50" charset="-127"/>
              <a:buChar char="–"/>
            </a:pPr>
            <a:r>
              <a:rPr lang="en-US" altLang="ko-KR" sz="2800" dirty="0">
                <a:solidFill>
                  <a:srgbClr val="795635"/>
                </a:solidFill>
                <a:latin typeface="나눔고딕" panose="020D0604000000000000" pitchFamily="50" charset="-127"/>
                <a:ea typeface="나눔고딕" panose="020D0604000000000000" pitchFamily="50" charset="-127"/>
              </a:rPr>
              <a:t>Base model</a:t>
            </a:r>
          </a:p>
          <a:p>
            <a:pPr marL="914400" lvl="1" indent="-457200" algn="just">
              <a:lnSpc>
                <a:spcPct val="150000"/>
              </a:lnSpc>
              <a:buFont typeface="나눔고딕" panose="020D0604000000000000" pitchFamily="50" charset="-127"/>
              <a:buChar char="–"/>
            </a:pPr>
            <a:r>
              <a:rPr lang="en-US" altLang="ko-KR" sz="2800" dirty="0">
                <a:solidFill>
                  <a:srgbClr val="795635"/>
                </a:solidFill>
                <a:latin typeface="나눔고딕" panose="020D0604000000000000" pitchFamily="50" charset="-127"/>
                <a:ea typeface="나눔고딕" panose="020D0604000000000000" pitchFamily="50" charset="-127"/>
              </a:rPr>
              <a:t>Base model + Fine Tuning</a:t>
            </a:r>
          </a:p>
          <a:p>
            <a:pPr marL="914400" lvl="1" indent="-457200" algn="just">
              <a:lnSpc>
                <a:spcPct val="150000"/>
              </a:lnSpc>
              <a:buFont typeface="나눔고딕" panose="020D0604000000000000" pitchFamily="50" charset="-127"/>
              <a:buChar char="–"/>
            </a:pPr>
            <a:r>
              <a:rPr lang="en-US" altLang="ko-KR" sz="2800" dirty="0">
                <a:solidFill>
                  <a:srgbClr val="795635"/>
                </a:solidFill>
                <a:latin typeface="나눔고딕" panose="020D0604000000000000" pitchFamily="50" charset="-127"/>
                <a:ea typeface="나눔고딕" panose="020D0604000000000000" pitchFamily="50" charset="-127"/>
              </a:rPr>
              <a:t>Base model + Fine Tuning + Prompt Engineering</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spTree>
    <p:extLst>
      <p:ext uri="{BB962C8B-B14F-4D97-AF65-F5344CB8AC3E}">
        <p14:creationId xmlns:p14="http://schemas.microsoft.com/office/powerpoint/2010/main" val="141774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8437619" cy="2509918"/>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준비</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6" name="그림 5"/>
          <p:cNvPicPr>
            <a:picLocks noChangeAspect="1"/>
          </p:cNvPicPr>
          <p:nvPr/>
        </p:nvPicPr>
        <p:blipFill>
          <a:blip r:embed="rId2"/>
          <a:stretch>
            <a:fillRect/>
          </a:stretch>
        </p:blipFill>
        <p:spPr>
          <a:xfrm>
            <a:off x="8229600" y="2324100"/>
            <a:ext cx="9496425" cy="6991350"/>
          </a:xfrm>
          <a:prstGeom prst="rect">
            <a:avLst/>
          </a:prstGeom>
        </p:spPr>
      </p:pic>
      <p:pic>
        <p:nvPicPr>
          <p:cNvPr id="8" name="그림 7"/>
          <p:cNvPicPr>
            <a:picLocks noChangeAspect="1"/>
          </p:cNvPicPr>
          <p:nvPr/>
        </p:nvPicPr>
        <p:blipFill>
          <a:blip r:embed="rId3"/>
          <a:stretch>
            <a:fillRect/>
          </a:stretch>
        </p:blipFill>
        <p:spPr>
          <a:xfrm>
            <a:off x="762000" y="5021726"/>
            <a:ext cx="7210425" cy="3400425"/>
          </a:xfrm>
          <a:prstGeom prst="rect">
            <a:avLst/>
          </a:prstGeom>
        </p:spPr>
      </p:pic>
      <p:grpSp>
        <p:nvGrpSpPr>
          <p:cNvPr id="13" name="그룹 12"/>
          <p:cNvGrpSpPr/>
          <p:nvPr/>
        </p:nvGrpSpPr>
        <p:grpSpPr>
          <a:xfrm>
            <a:off x="900000" y="540000"/>
            <a:ext cx="11673000" cy="1446549"/>
            <a:chOff x="914400" y="495300"/>
            <a:chExt cx="11673000" cy="1446549"/>
          </a:xfrm>
        </p:grpSpPr>
        <p:grpSp>
          <p:nvGrpSpPr>
            <p:cNvPr id="14" name="Group 2"/>
            <p:cNvGrpSpPr/>
            <p:nvPr/>
          </p:nvGrpSpPr>
          <p:grpSpPr>
            <a:xfrm>
              <a:off x="2647693" y="730814"/>
              <a:ext cx="3017533" cy="1211035"/>
              <a:chOff x="0" y="0"/>
              <a:chExt cx="2025253" cy="812800"/>
            </a:xfrm>
          </p:grpSpPr>
          <p:sp>
            <p:nvSpPr>
              <p:cNvPr id="19"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16"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7"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8"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311624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8437619" cy="5170646"/>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2.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설계</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LSTM(seq2seq)  + Attention</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8229600" y="1873014"/>
            <a:ext cx="8458200" cy="8285818"/>
          </a:xfrm>
          <a:prstGeom prst="rect">
            <a:avLst/>
          </a:prstGeom>
        </p:spPr>
      </p:pic>
      <p:grpSp>
        <p:nvGrpSpPr>
          <p:cNvPr id="12" name="그룹 11"/>
          <p:cNvGrpSpPr/>
          <p:nvPr/>
        </p:nvGrpSpPr>
        <p:grpSpPr>
          <a:xfrm>
            <a:off x="900000" y="540000"/>
            <a:ext cx="11673000" cy="1446549"/>
            <a:chOff x="914400" y="495300"/>
            <a:chExt cx="11673000" cy="1446549"/>
          </a:xfrm>
        </p:grpSpPr>
        <p:grpSp>
          <p:nvGrpSpPr>
            <p:cNvPr id="13" name="Group 2"/>
            <p:cNvGrpSpPr/>
            <p:nvPr/>
          </p:nvGrpSpPr>
          <p:grpSpPr>
            <a:xfrm>
              <a:off x="2647693" y="730814"/>
              <a:ext cx="3017533" cy="1211035"/>
              <a:chOff x="0" y="0"/>
              <a:chExt cx="2025253" cy="812800"/>
            </a:xfrm>
          </p:grpSpPr>
          <p:sp>
            <p:nvSpPr>
              <p:cNvPr id="1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15"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7"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411832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4932419" cy="3231654"/>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3.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요약 결과</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aphicFrame>
        <p:nvGraphicFramePr>
          <p:cNvPr id="6" name="표 5"/>
          <p:cNvGraphicFramePr>
            <a:graphicFrameLocks noGrp="1"/>
          </p:cNvGraphicFramePr>
          <p:nvPr>
            <p:extLst>
              <p:ext uri="{D42A27DB-BD31-4B8C-83A1-F6EECF244321}">
                <p14:modId xmlns:p14="http://schemas.microsoft.com/office/powerpoint/2010/main" val="3179240340"/>
              </p:ext>
            </p:extLst>
          </p:nvPr>
        </p:nvGraphicFramePr>
        <p:xfrm>
          <a:off x="1239782" y="3543299"/>
          <a:ext cx="15829017" cy="5575301"/>
        </p:xfrm>
        <a:graphic>
          <a:graphicData uri="http://schemas.openxmlformats.org/drawingml/2006/table">
            <a:tbl>
              <a:tblPr>
                <a:tableStyleId>{5940675A-B579-460E-94D1-54222C63F5DA}</a:tableStyleId>
              </a:tblPr>
              <a:tblGrid>
                <a:gridCol w="9226726">
                  <a:extLst>
                    <a:ext uri="{9D8B030D-6E8A-4147-A177-3AD203B41FA5}">
                      <a16:colId xmlns:a16="http://schemas.microsoft.com/office/drawing/2014/main" val="116898111"/>
                    </a:ext>
                  </a:extLst>
                </a:gridCol>
                <a:gridCol w="2329009">
                  <a:extLst>
                    <a:ext uri="{9D8B030D-6E8A-4147-A177-3AD203B41FA5}">
                      <a16:colId xmlns:a16="http://schemas.microsoft.com/office/drawing/2014/main" val="1795328546"/>
                    </a:ext>
                  </a:extLst>
                </a:gridCol>
                <a:gridCol w="2136641">
                  <a:extLst>
                    <a:ext uri="{9D8B030D-6E8A-4147-A177-3AD203B41FA5}">
                      <a16:colId xmlns:a16="http://schemas.microsoft.com/office/drawing/2014/main" val="2683353332"/>
                    </a:ext>
                  </a:extLst>
                </a:gridCol>
                <a:gridCol w="2136641">
                  <a:extLst>
                    <a:ext uri="{9D8B030D-6E8A-4147-A177-3AD203B41FA5}">
                      <a16:colId xmlns:a16="http://schemas.microsoft.com/office/drawing/2014/main" val="3245184459"/>
                    </a:ext>
                  </a:extLst>
                </a:gridCol>
              </a:tblGrid>
              <a:tr h="685801">
                <a:tc>
                  <a:txBody>
                    <a:bodyPr/>
                    <a:lstStyle/>
                    <a:p>
                      <a:pPr algn="ctr" fontAlgn="t"/>
                      <a:r>
                        <a:rPr lang="en-US" sz="2000" b="1" i="0" u="none" strike="noStrike" dirty="0">
                          <a:solidFill>
                            <a:schemeClr val="tx1"/>
                          </a:solidFill>
                          <a:effectLst/>
                          <a:latin typeface="Calibri" panose="020F0502020204030204" pitchFamily="34" charset="0"/>
                          <a:ea typeface="나눔고딕" panose="020D0604000000000000" pitchFamily="50" charset="-127"/>
                          <a:cs typeface="Calibri" panose="020F0502020204030204" pitchFamily="34" charset="0"/>
                        </a:rPr>
                        <a:t>News</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i="0" u="none" strike="noStrike" dirty="0">
                          <a:solidFill>
                            <a:schemeClr val="tx1"/>
                          </a:solidFill>
                          <a:effectLst/>
                          <a:latin typeface="Calibri" panose="020F0502020204030204" pitchFamily="34" charset="0"/>
                          <a:ea typeface="나눔고딕" panose="020D0604000000000000" pitchFamily="50" charset="-127"/>
                          <a:cs typeface="Calibri" panose="020F0502020204030204" pitchFamily="34" charset="0"/>
                        </a:rPr>
                        <a:t>Summary</a:t>
                      </a:r>
                    </a:p>
                    <a:p>
                      <a:pPr algn="ctr" fontAlgn="t"/>
                      <a:r>
                        <a:rPr lang="en-US" sz="2000" b="1" i="0" u="none" strike="noStrike" dirty="0">
                          <a:solidFill>
                            <a:schemeClr val="tx1"/>
                          </a:solidFill>
                          <a:effectLst/>
                          <a:latin typeface="Calibri" panose="020F0502020204030204" pitchFamily="34" charset="0"/>
                          <a:ea typeface="나눔고딕" panose="020D0604000000000000" pitchFamily="50" charset="-127"/>
                          <a:cs typeface="Calibri" panose="020F0502020204030204" pitchFamily="34" charset="0"/>
                        </a:rPr>
                        <a:t>(origin)</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altLang="ko-KR"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Summary</a:t>
                      </a:r>
                    </a:p>
                    <a:p>
                      <a:pPr marL="0" marR="0" indent="0" algn="ctr" defTabSz="914400" rtl="0" eaLnBrk="1" fontAlgn="t" latinLnBrk="0" hangingPunct="1">
                        <a:lnSpc>
                          <a:spcPct val="100000"/>
                        </a:lnSpc>
                        <a:spcBef>
                          <a:spcPts val="0"/>
                        </a:spcBef>
                        <a:spcAft>
                          <a:spcPts val="0"/>
                        </a:spcAft>
                        <a:buClrTx/>
                        <a:buSzTx/>
                        <a:buFontTx/>
                        <a:buNone/>
                        <a:tabLst/>
                        <a:defRPr/>
                      </a:pPr>
                      <a:r>
                        <a:rPr lang="en-US" altLang="ko-KR"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altLang="ko-KR" sz="2000" b="1" i="0" u="none" strike="noStrike" baseline="0"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 30)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Summary</a:t>
                      </a:r>
                    </a:p>
                    <a:p>
                      <a:pPr algn="ctr" fontAlgn="t"/>
                      <a:r>
                        <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sz="2000" b="1" i="0" u="none" strike="noStrike" baseline="0"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 100)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extLst>
                  <a:ext uri="{0D108BD9-81ED-4DB2-BD59-A6C34878D82A}">
                    <a16:rowId xmlns:a16="http://schemas.microsoft.com/office/drawing/2014/main" val="1436972258"/>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former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captain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michael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vaughan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tweted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back please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beaten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series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btween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two sides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went win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rgistered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sixth straight t20i series win beating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last week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can we have aus back ex eng captain as india win 1st odi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smith slams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win 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series</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it-IT" sz="1500" u="none" strike="noStrike" dirty="0">
                          <a:effectLst/>
                          <a:latin typeface="Calibri" panose="020F0502020204030204" pitchFamily="34" charset="0"/>
                          <a:ea typeface="나눔고딕" panose="020D0604000000000000" pitchFamily="50" charset="-127"/>
                          <a:cs typeface="Calibri" panose="020F0502020204030204" pitchFamily="34" charset="0"/>
                        </a:rPr>
                        <a:t> ustralia captain ustralia to win ustralia odi series</a:t>
                      </a:r>
                      <a:endParaRPr lang="it-IT"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2593929994"/>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director general police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suresh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arora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said state police increase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prsence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tackle hate spread online police set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handles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rumours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forces sitting foreign countries trying communal atmosphere state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aded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to tackle criminals on social media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dgp</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to be used to be used to police</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govt</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launch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mesages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fb</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738473297"/>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asked cooperative societies use word bank names violates banking regulation act central bank said societies neither issued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licence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authorised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undertake banking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buiness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advised public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xercise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caution dealing cooperative societies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not to use bank in names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ban bank of bank accounts</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3978596233"/>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hours wishing pm narendra modi birthday congress leader manish tewari tweted se hain ch ko bhakt bana na ko permanent ch ya bana na jai ho even mhatma teach modi reply user wrote teach patriotism modi dna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manish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posts abusive tweets against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visit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day of his birthday</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ye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rahul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gandhi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1304147668"/>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punjab police saturday arrested another member dilpreet gang alegedly involved attack punjabi singer parmish verma april shooter nabbed nine kilometre chase second arrest state police case since dilpreet singh thratened parmish arrested july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shooter involved in singer parmish verma attack arrested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man arrested for stealing 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singer who arrested for killing</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984512073"/>
                  </a:ext>
                </a:extLst>
              </a:tr>
            </a:tbl>
          </a:graphicData>
        </a:graphic>
      </p:graphicFrame>
      <p:grpSp>
        <p:nvGrpSpPr>
          <p:cNvPr id="12" name="그룹 11"/>
          <p:cNvGrpSpPr/>
          <p:nvPr/>
        </p:nvGrpSpPr>
        <p:grpSpPr>
          <a:xfrm>
            <a:off x="900000" y="540000"/>
            <a:ext cx="11673000" cy="1446549"/>
            <a:chOff x="914400" y="495300"/>
            <a:chExt cx="11673000" cy="1446549"/>
          </a:xfrm>
        </p:grpSpPr>
        <p:grpSp>
          <p:nvGrpSpPr>
            <p:cNvPr id="13" name="Group 2"/>
            <p:cNvGrpSpPr/>
            <p:nvPr/>
          </p:nvGrpSpPr>
          <p:grpSpPr>
            <a:xfrm>
              <a:off x="2647693" y="730814"/>
              <a:ext cx="3017533" cy="1211035"/>
              <a:chOff x="0" y="0"/>
              <a:chExt cx="2025253" cy="812800"/>
            </a:xfrm>
          </p:grpSpPr>
          <p:sp>
            <p:nvSpPr>
              <p:cNvPr id="1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15"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7"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335422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59954" y="2781300"/>
            <a:ext cx="14678025" cy="2895600"/>
          </a:xfrm>
          <a:prstGeom prst="rect">
            <a:avLst/>
          </a:prstGeom>
        </p:spPr>
      </p:pic>
      <p:pic>
        <p:nvPicPr>
          <p:cNvPr id="6" name="그림 5"/>
          <p:cNvPicPr>
            <a:picLocks noChangeAspect="1"/>
          </p:cNvPicPr>
          <p:nvPr/>
        </p:nvPicPr>
        <p:blipFill>
          <a:blip r:embed="rId3"/>
          <a:stretch>
            <a:fillRect/>
          </a:stretch>
        </p:blipFill>
        <p:spPr>
          <a:xfrm>
            <a:off x="1514629" y="6362700"/>
            <a:ext cx="14723349" cy="2439285"/>
          </a:xfrm>
          <a:prstGeom prst="rect">
            <a:avLst/>
          </a:prstGeom>
        </p:spPr>
      </p:pic>
      <p:grpSp>
        <p:nvGrpSpPr>
          <p:cNvPr id="22" name="그룹 21"/>
          <p:cNvGrpSpPr/>
          <p:nvPr/>
        </p:nvGrpSpPr>
        <p:grpSpPr>
          <a:xfrm>
            <a:off x="900000" y="540000"/>
            <a:ext cx="11673000" cy="1446549"/>
            <a:chOff x="914400" y="495300"/>
            <a:chExt cx="11673000" cy="1446549"/>
          </a:xfrm>
        </p:grpSpPr>
        <p:grpSp>
          <p:nvGrpSpPr>
            <p:cNvPr id="26" name="Group 2"/>
            <p:cNvGrpSpPr/>
            <p:nvPr/>
          </p:nvGrpSpPr>
          <p:grpSpPr>
            <a:xfrm>
              <a:off x="2647693" y="730814"/>
              <a:ext cx="3017533" cy="1211035"/>
              <a:chOff x="0" y="0"/>
              <a:chExt cx="2025253" cy="812800"/>
            </a:xfrm>
          </p:grpSpPr>
          <p:sp>
            <p:nvSpPr>
              <p:cNvPr id="3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7"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28"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9"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30"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a:solidFill>
                    <a:srgbClr val="795635"/>
                  </a:solidFill>
                  <a:latin typeface="나눔고딕 ExtraBold" panose="020D0904000000000000" pitchFamily="50" charset="-127"/>
                  <a:ea typeface="나눔고딕 ExtraBold" panose="020D0904000000000000" pitchFamily="50" charset="-127"/>
                </a:rPr>
                <a:t>한글에 적용</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15214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228819" cy="692497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데이터 </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품사 관련 문제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a:t>
            </a:r>
          </a:p>
          <a:p>
            <a:pPr marL="1371600" marR="0" lvl="2"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조사료</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조사료</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사료</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조사 </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료</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p>
          <a:p>
            <a:pPr marL="914400" marR="0" lvl="2" indent="0" algn="just" defTabSz="914400" rtl="0" eaLnBrk="1" fontAlgn="auto" latinLnBrk="0" hangingPunct="1">
              <a:lnSpc>
                <a:spcPct val="15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tokenizer</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를 어떤걸 사용하는지에 따라 품사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단어 사전이 달라짐</a:t>
            </a:r>
            <a:endPar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2" indent="0" algn="just" defTabSz="914400" rtl="0" eaLnBrk="1" fontAlgn="auto" latinLnBrk="0" hangingPunct="1">
              <a:lnSpc>
                <a:spcPct val="150000"/>
              </a:lnSpc>
              <a:spcBef>
                <a:spcPts val="0"/>
              </a:spcBef>
              <a:spcAft>
                <a:spcPts val="0"/>
              </a:spcAft>
              <a:buClrTx/>
              <a:buSzTx/>
              <a:buFontTx/>
              <a:buNone/>
              <a:tabLst/>
              <a:defRPr/>
            </a:pPr>
            <a:endPar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lvl="1" indent="-457200" algn="just">
              <a:lnSpc>
                <a:spcPct val="150000"/>
              </a:lnSpc>
              <a:buFontTx/>
              <a:buChar char="-"/>
              <a:defRPr/>
            </a:pPr>
            <a:r>
              <a:rPr lang="ko-KR" altLang="en-US" sz="2400" dirty="0">
                <a:solidFill>
                  <a:srgbClr val="795635"/>
                </a:solidFill>
                <a:latin typeface="나눔고딕 ExtraBold" panose="020D0904000000000000" pitchFamily="50" charset="-127"/>
                <a:ea typeface="나눔고딕 ExtraBold" panose="020D0904000000000000" pitchFamily="50" charset="-127"/>
              </a:rPr>
              <a:t>영어에 비해 단어 증가 </a:t>
            </a:r>
            <a:r>
              <a:rPr lang="en-US" altLang="ko-KR" sz="2400" dirty="0">
                <a:solidFill>
                  <a:srgbClr val="795635"/>
                </a:solidFill>
                <a:latin typeface="나눔고딕 ExtraBold" panose="020D0904000000000000" pitchFamily="50" charset="-127"/>
                <a:ea typeface="나눔고딕 ExtraBold" panose="020D0904000000000000" pitchFamily="50" charset="-127"/>
              </a:rPr>
              <a:t>-&gt; </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 사전 구축</a:t>
            </a:r>
            <a:r>
              <a:rPr lang="en-US" altLang="ko-KR" sz="2400" dirty="0">
                <a:solidFill>
                  <a:srgbClr val="795635"/>
                </a:solidFill>
                <a:latin typeface="나눔고딕 ExtraBold" panose="020D0904000000000000" pitchFamily="50" charset="-127"/>
                <a:ea typeface="나눔고딕 ExtraBold" panose="020D0904000000000000" pitchFamily="50" charset="-127"/>
              </a:rPr>
              <a:t>(word embedding)</a:t>
            </a:r>
            <a:r>
              <a:rPr lang="ko-KR" altLang="en-US" sz="2400" dirty="0">
                <a:solidFill>
                  <a:srgbClr val="795635"/>
                </a:solidFill>
                <a:latin typeface="나눔고딕 ExtraBold" panose="020D0904000000000000" pitchFamily="50" charset="-127"/>
                <a:ea typeface="나눔고딕 ExtraBold" panose="020D0904000000000000" pitchFamily="50" charset="-127"/>
              </a:rPr>
              <a:t>에 필요한 단어 증가</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1371600" lvl="2" indent="-457200" algn="just">
              <a:lnSpc>
                <a:spcPct val="150000"/>
              </a:lnSpc>
              <a:buFontTx/>
              <a:buChar char="-"/>
              <a:defRPr/>
            </a:pPr>
            <a:r>
              <a:rPr lang="ko-KR" altLang="en-US" sz="2400" dirty="0">
                <a:solidFill>
                  <a:srgbClr val="795635"/>
                </a:solidFill>
                <a:latin typeface="나눔고딕 ExtraBold" panose="020D0904000000000000" pitchFamily="50" charset="-127"/>
                <a:ea typeface="나눔고딕 ExtraBold" panose="020D0904000000000000" pitchFamily="50" charset="-127"/>
              </a:rPr>
              <a:t>뉴스 </a:t>
            </a:r>
            <a:r>
              <a:rPr lang="en-US" altLang="ko-KR" sz="2400" dirty="0">
                <a:solidFill>
                  <a:srgbClr val="795635"/>
                </a:solidFill>
                <a:latin typeface="나눔고딕 ExtraBold" panose="020D0904000000000000" pitchFamily="50" charset="-127"/>
                <a:ea typeface="나눔고딕 ExtraBold" panose="020D0904000000000000" pitchFamily="50" charset="-127"/>
              </a:rPr>
              <a:t>10</a:t>
            </a:r>
            <a:r>
              <a:rPr lang="ko-KR" altLang="en-US" sz="2400" dirty="0">
                <a:solidFill>
                  <a:srgbClr val="795635"/>
                </a:solidFill>
                <a:latin typeface="나눔고딕 ExtraBold" panose="020D0904000000000000" pitchFamily="50" charset="-127"/>
                <a:ea typeface="나눔고딕 ExtraBold" panose="020D0904000000000000" pitchFamily="50" charset="-127"/>
              </a:rPr>
              <a:t>만 건에 사용된 단어</a:t>
            </a:r>
            <a:r>
              <a:rPr lang="en-US" altLang="ko-KR" sz="2400" dirty="0">
                <a:solidFill>
                  <a:srgbClr val="795635"/>
                </a:solidFill>
                <a:latin typeface="나눔고딕 ExtraBold" panose="020D0904000000000000" pitchFamily="50" charset="-127"/>
                <a:ea typeface="나눔고딕 ExtraBold" panose="020D0904000000000000" pitchFamily="50" charset="-127"/>
              </a:rPr>
              <a:t>(</a:t>
            </a:r>
            <a:r>
              <a:rPr lang="ko-KR" altLang="en-US" sz="2400" dirty="0">
                <a:solidFill>
                  <a:srgbClr val="795635"/>
                </a:solidFill>
                <a:latin typeface="나눔고딕 ExtraBold" panose="020D0904000000000000" pitchFamily="50" charset="-127"/>
                <a:ea typeface="나눔고딕 ExtraBold" panose="020D0904000000000000" pitchFamily="50" charset="-127"/>
              </a:rPr>
              <a:t>희귀 단어 제외</a:t>
            </a:r>
            <a:r>
              <a:rPr lang="en-US" altLang="ko-KR" sz="2400" dirty="0">
                <a:solidFill>
                  <a:srgbClr val="795635"/>
                </a:solidFill>
                <a:latin typeface="나눔고딕 ExtraBold" panose="020D0904000000000000" pitchFamily="50" charset="-127"/>
                <a:ea typeface="나눔고딕 ExtraBold" panose="020D0904000000000000" pitchFamily="50" charset="-127"/>
              </a:rPr>
              <a:t>)</a:t>
            </a:r>
            <a:r>
              <a:rPr lang="ko-KR" altLang="en-US" sz="2400" dirty="0">
                <a:solidFill>
                  <a:srgbClr val="795635"/>
                </a:solidFill>
                <a:latin typeface="나눔고딕 ExtraBold" panose="020D0904000000000000" pitchFamily="50" charset="-127"/>
                <a:ea typeface="나눔고딕 ExtraBold" panose="020D0904000000000000" pitchFamily="50" charset="-127"/>
              </a:rPr>
              <a:t> </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영어 </a:t>
            </a:r>
            <a:r>
              <a:rPr lang="en-US" altLang="ko-KR" sz="2400" dirty="0">
                <a:solidFill>
                  <a:srgbClr val="795635"/>
                </a:solidFill>
                <a:latin typeface="나눔고딕 ExtraBold" panose="020D0904000000000000" pitchFamily="50" charset="-127"/>
                <a:ea typeface="나눔고딕 ExtraBold" panose="020D0904000000000000" pitchFamily="50" charset="-127"/>
              </a:rPr>
              <a:t>20,000</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 </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한글 </a:t>
            </a:r>
            <a:r>
              <a:rPr lang="en-US" altLang="ko-KR" sz="2400" dirty="0">
                <a:solidFill>
                  <a:srgbClr val="795635"/>
                </a:solidFill>
                <a:latin typeface="나눔고딕 ExtraBold" panose="020D0904000000000000" pitchFamily="50" charset="-127"/>
                <a:ea typeface="나눔고딕 ExtraBold" panose="020D0904000000000000" pitchFamily="50" charset="-127"/>
              </a:rPr>
              <a:t>150,000 </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914400" marR="0" lvl="2"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컴퓨팅 파워 문제</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 typeface="나눔고딕 ExtraBold" panose="020D0904000000000000" pitchFamily="50" charset="-127"/>
              <a:buChar char="–"/>
              <a:tabLst/>
              <a:defRPr/>
            </a:pP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Train set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양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epoch</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에 따라 결과가 달라짐 </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914400" marR="0" lvl="1" indent="-457200" algn="just" defTabSz="914400" rtl="0" eaLnBrk="1" fontAlgn="auto" latinLnBrk="0" hangingPunct="1">
              <a:lnSpc>
                <a:spcPct val="150000"/>
              </a:lnSpc>
              <a:spcBef>
                <a:spcPts val="0"/>
              </a:spcBef>
              <a:spcAft>
                <a:spcPts val="0"/>
              </a:spcAft>
              <a:buClrTx/>
              <a:buSzTx/>
              <a:buFont typeface="나눔고딕 ExtraBold" panose="020D0904000000000000" pitchFamily="50" charset="-127"/>
              <a:buChar char="–"/>
              <a:tabLst/>
              <a:defRPr/>
            </a:pP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분석 시 단어 사전의 규모가 커짐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parameter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증가</a:t>
            </a:r>
            <a:endPar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lvl="1" algn="just">
              <a:lnSpc>
                <a:spcPct val="150000"/>
              </a:lnSpc>
            </a:pPr>
            <a:r>
              <a:rPr lang="en-US" altLang="ko-KR" sz="2400" dirty="0">
                <a:solidFill>
                  <a:srgbClr val="795635"/>
                </a:solidFill>
                <a:latin typeface="나눔고딕 ExtraBold" panose="020D0904000000000000" pitchFamily="50" charset="-127"/>
                <a:ea typeface="나눔고딕 ExtraBold" panose="020D0904000000000000" pitchFamily="50" charset="-127"/>
              </a:rPr>
              <a:t>-&gt; </a:t>
            </a:r>
            <a:r>
              <a:rPr lang="ko-KR" altLang="en-US" sz="2400" dirty="0">
                <a:solidFill>
                  <a:srgbClr val="795635"/>
                </a:solidFill>
                <a:latin typeface="나눔고딕 ExtraBold" panose="020D0904000000000000" pitchFamily="50" charset="-127"/>
                <a:ea typeface="나눔고딕 ExtraBold" panose="020D0904000000000000" pitchFamily="50" charset="-127"/>
              </a:rPr>
              <a:t>좋은 결과를 위해서 최대한 많은 훈련 데이터</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훈련 양 필요</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4111400" cy="1446549"/>
            <a:chOff x="914400" y="495300"/>
            <a:chExt cx="141114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262800" y="773389"/>
              <a:ext cx="8763000" cy="1051570"/>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a:solidFill>
                    <a:srgbClr val="795635"/>
                  </a:solidFill>
                  <a:latin typeface="나눔고딕 ExtraBold" panose="020D0904000000000000" pitchFamily="50" charset="-127"/>
                  <a:ea typeface="나눔고딕 ExtraBold" panose="020D0904000000000000" pitchFamily="50" charset="-127"/>
                </a:rPr>
                <a:t>한글</a:t>
              </a:r>
              <a:endParaRPr lang="en-US" altLang="ko-KR" sz="3000" dirty="0">
                <a:solidFill>
                  <a:srgbClr val="795635"/>
                </a:solidFill>
                <a:latin typeface="나눔고딕 ExtraBold" panose="020D0904000000000000" pitchFamily="50" charset="-127"/>
                <a:ea typeface="나눔고딕 ExtraBold" panose="020D0904000000000000" pitchFamily="50" charset="-127"/>
              </a:endParaRPr>
            </a:p>
            <a:p>
              <a:pPr>
                <a:lnSpc>
                  <a:spcPts val="4149"/>
                </a:lnSpc>
              </a:pPr>
              <a:r>
                <a:rPr lang="ko-KR" altLang="en-US" sz="3200" dirty="0">
                  <a:solidFill>
                    <a:srgbClr val="795635"/>
                  </a:solidFill>
                  <a:latin typeface="나눔고딕 ExtraBold" panose="020D0904000000000000" pitchFamily="50" charset="-127"/>
                  <a:ea typeface="나눔고딕 ExtraBold" panose="020D0904000000000000" pitchFamily="50" charset="-127"/>
                </a:rPr>
                <a:t>도전과제 </a:t>
              </a:r>
              <a:r>
                <a:rPr lang="en-US" altLang="ko-KR" sz="3200" dirty="0">
                  <a:solidFill>
                    <a:srgbClr val="795635"/>
                  </a:solidFill>
                  <a:latin typeface="나눔고딕 ExtraBold" panose="020D0904000000000000" pitchFamily="50" charset="-127"/>
                  <a:ea typeface="나눔고딕 ExtraBold" panose="020D0904000000000000" pitchFamily="50" charset="-127"/>
                </a:rPr>
                <a:t>- </a:t>
              </a:r>
              <a:r>
                <a:rPr lang="ko-KR" altLang="en-US" sz="3200" dirty="0">
                  <a:solidFill>
                    <a:srgbClr val="795635"/>
                  </a:solidFill>
                  <a:latin typeface="나눔고딕 ExtraBold" panose="020D0904000000000000" pitchFamily="50" charset="-127"/>
                  <a:ea typeface="나눔고딕 ExtraBold" panose="020D0904000000000000" pitchFamily="50" charset="-127"/>
                </a:rPr>
                <a:t>한글 적용 과정 중에 발생한 문제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69016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228819" cy="3231654"/>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startAt="3"/>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사전</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모델</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Tx/>
              <a:buChar char="-"/>
              <a:tabLst/>
              <a:defRPr/>
            </a:pPr>
            <a:r>
              <a:rPr kumimoji="0" lang="en-US" altLang="ko-KR"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KoBert</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
            </a:r>
            <a:r>
              <a:rPr kumimoji="0" lang="en-US" altLang="ko-KR"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KoBart</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-&gt; 3</a:t>
            </a:r>
            <a:r>
              <a:rPr kumimoji="0" lang="ko-KR" altLang="en-US"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년전</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모델</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1371600" marR="0" lvl="2"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훈련에 사용되었던 패키지 </a:t>
            </a:r>
            <a:r>
              <a:rPr kumimoji="0" lang="en-US" altLang="ko-KR"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pyTorch</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1.7.1 / 1.8.1</a:t>
            </a:r>
          </a:p>
          <a:p>
            <a:pPr marL="914400" marR="0" lvl="2"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-&gt; </a:t>
            </a:r>
            <a:r>
              <a:rPr kumimoji="0" lang="ko-KR" altLang="en-US" sz="2800" b="0" i="0" u="none" strike="noStrike" kern="1200" cap="none" spc="0" normalizeH="0" baseline="0" noProof="0" dirty="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현재 </a:t>
            </a:r>
            <a:r>
              <a:rPr kumimoji="0" lang="ko-KR" altLang="en-US" sz="2800" b="0" i="0" u="none" strike="noStrike" kern="1200" cap="none" spc="0" normalizeH="0" baseline="0" noProof="0" dirty="0" err="1">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코랩</a:t>
            </a:r>
            <a:r>
              <a:rPr kumimoji="0" lang="ko-KR" altLang="en-US" sz="2800" b="0" i="0" u="none" strike="noStrike" kern="1200" cap="none" spc="0" normalizeH="0" baseline="0" noProof="0" dirty="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 버전에 적용이 어려움</a:t>
            </a:r>
            <a:endParaRPr kumimoji="0" lang="en-US" altLang="ko-KR" sz="2800" b="0" i="0" u="none" strike="noStrike" kern="1200" cap="none" spc="0" normalizeH="0" baseline="0" noProof="0" dirty="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startAt="3"/>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9" name="그룹 18"/>
          <p:cNvGrpSpPr/>
          <p:nvPr/>
        </p:nvGrpSpPr>
        <p:grpSpPr>
          <a:xfrm>
            <a:off x="900000" y="540000"/>
            <a:ext cx="14111400" cy="1446549"/>
            <a:chOff x="914400" y="495300"/>
            <a:chExt cx="14111400" cy="1446549"/>
          </a:xfrm>
        </p:grpSpPr>
        <p:grpSp>
          <p:nvGrpSpPr>
            <p:cNvPr id="22" name="Group 2"/>
            <p:cNvGrpSpPr/>
            <p:nvPr/>
          </p:nvGrpSpPr>
          <p:grpSpPr>
            <a:xfrm>
              <a:off x="2647693" y="730814"/>
              <a:ext cx="3017533" cy="1211035"/>
              <a:chOff x="0" y="0"/>
              <a:chExt cx="2025253" cy="812800"/>
            </a:xfrm>
          </p:grpSpPr>
          <p:sp>
            <p:nvSpPr>
              <p:cNvPr id="3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6"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27"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8"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9" name="TextBox 24"/>
            <p:cNvSpPr txBox="1"/>
            <p:nvPr/>
          </p:nvSpPr>
          <p:spPr>
            <a:xfrm>
              <a:off x="6262800" y="773389"/>
              <a:ext cx="8763000" cy="1051570"/>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a:solidFill>
                    <a:srgbClr val="795635"/>
                  </a:solidFill>
                  <a:latin typeface="나눔고딕 ExtraBold" panose="020D0904000000000000" pitchFamily="50" charset="-127"/>
                  <a:ea typeface="나눔고딕 ExtraBold" panose="020D0904000000000000" pitchFamily="50" charset="-127"/>
                </a:rPr>
                <a:t>한글</a:t>
              </a:r>
              <a:endParaRPr lang="en-US" altLang="ko-KR" sz="3000" dirty="0">
                <a:solidFill>
                  <a:srgbClr val="795635"/>
                </a:solidFill>
                <a:latin typeface="나눔고딕 ExtraBold" panose="020D0904000000000000" pitchFamily="50" charset="-127"/>
                <a:ea typeface="나눔고딕 ExtraBold" panose="020D0904000000000000" pitchFamily="50" charset="-127"/>
              </a:endParaRPr>
            </a:p>
            <a:p>
              <a:pPr>
                <a:lnSpc>
                  <a:spcPts val="4149"/>
                </a:lnSpc>
              </a:pPr>
              <a:r>
                <a:rPr lang="ko-KR" altLang="en-US" sz="3200" dirty="0">
                  <a:solidFill>
                    <a:srgbClr val="795635"/>
                  </a:solidFill>
                  <a:latin typeface="나눔고딕 ExtraBold" panose="020D0904000000000000" pitchFamily="50" charset="-127"/>
                  <a:ea typeface="나눔고딕 ExtraBold" panose="020D0904000000000000" pitchFamily="50" charset="-127"/>
                </a:rPr>
                <a:t>도전과제 </a:t>
              </a:r>
              <a:r>
                <a:rPr lang="en-US" altLang="ko-KR" sz="3200" dirty="0">
                  <a:solidFill>
                    <a:srgbClr val="795635"/>
                  </a:solidFill>
                  <a:latin typeface="나눔고딕 ExtraBold" panose="020D0904000000000000" pitchFamily="50" charset="-127"/>
                  <a:ea typeface="나눔고딕 ExtraBold" panose="020D0904000000000000" pitchFamily="50" charset="-127"/>
                </a:rPr>
                <a:t>- </a:t>
              </a:r>
              <a:r>
                <a:rPr lang="ko-KR" altLang="en-US" sz="3200" dirty="0">
                  <a:solidFill>
                    <a:srgbClr val="795635"/>
                  </a:solidFill>
                  <a:latin typeface="나눔고딕 ExtraBold" panose="020D0904000000000000" pitchFamily="50" charset="-127"/>
                  <a:ea typeface="나눔고딕 ExtraBold" panose="020D0904000000000000" pitchFamily="50" charset="-127"/>
                </a:rPr>
                <a:t>한글 적용 과정 중에 발생한 문제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5" name="TextBox 4"/>
          <p:cNvSpPr txBox="1"/>
          <p:nvPr/>
        </p:nvSpPr>
        <p:spPr>
          <a:xfrm>
            <a:off x="2280868" y="6582370"/>
            <a:ext cx="12730532" cy="1754326"/>
          </a:xfrm>
          <a:prstGeom prst="rect">
            <a:avLst/>
          </a:prstGeom>
          <a:noFill/>
        </p:spPr>
        <p:txBody>
          <a:bodyPr wrap="square" rtlCol="0">
            <a:spAutoFit/>
          </a:bodyPr>
          <a:lstStyle/>
          <a:p>
            <a:pPr algn="ctr"/>
            <a:r>
              <a:rPr lang="ko-KR" altLang="en-US" sz="5400" dirty="0">
                <a:solidFill>
                  <a:srgbClr val="FF0000"/>
                </a:solidFill>
                <a:latin typeface="HY헤드라인M" panose="02030600000101010101" pitchFamily="18" charset="-127"/>
                <a:ea typeface="HY헤드라인M" panose="02030600000101010101" pitchFamily="18" charset="-127"/>
              </a:rPr>
              <a:t>▶ 성능 개선을 위해 </a:t>
            </a:r>
            <a:endParaRPr lang="en-US" altLang="ko-KR" sz="5400" dirty="0">
              <a:solidFill>
                <a:srgbClr val="FF0000"/>
              </a:solidFill>
              <a:latin typeface="HY헤드라인M" panose="02030600000101010101" pitchFamily="18" charset="-127"/>
              <a:ea typeface="HY헤드라인M" panose="02030600000101010101" pitchFamily="18" charset="-127"/>
            </a:endParaRPr>
          </a:p>
          <a:p>
            <a:pPr algn="ctr"/>
            <a:r>
              <a:rPr lang="ko-KR" altLang="en-US" sz="5400" dirty="0">
                <a:solidFill>
                  <a:srgbClr val="FF0000"/>
                </a:solidFill>
                <a:latin typeface="HY헤드라인M" panose="02030600000101010101" pitchFamily="18" charset="-127"/>
                <a:ea typeface="HY헤드라인M" panose="02030600000101010101" pitchFamily="18" charset="-127"/>
              </a:rPr>
              <a:t>사전 훈련된 거대 </a:t>
            </a:r>
            <a:r>
              <a:rPr lang="ko-KR" altLang="en-US" sz="5400" dirty="0" err="1">
                <a:solidFill>
                  <a:srgbClr val="FF0000"/>
                </a:solidFill>
                <a:latin typeface="HY헤드라인M" panose="02030600000101010101" pitchFamily="18" charset="-127"/>
                <a:ea typeface="HY헤드라인M" panose="02030600000101010101" pitchFamily="18" charset="-127"/>
              </a:rPr>
              <a:t>언어모델</a:t>
            </a:r>
            <a:r>
              <a:rPr lang="en-US" altLang="ko-KR" sz="5400" dirty="0">
                <a:solidFill>
                  <a:srgbClr val="FF0000"/>
                </a:solidFill>
                <a:latin typeface="HY헤드라인M" panose="02030600000101010101" pitchFamily="18" charset="-127"/>
                <a:ea typeface="HY헤드라인M" panose="02030600000101010101" pitchFamily="18" charset="-127"/>
              </a:rPr>
              <a:t>(LLM)</a:t>
            </a:r>
            <a:r>
              <a:rPr lang="ko-KR" altLang="en-US" sz="5400" dirty="0">
                <a:solidFill>
                  <a:srgbClr val="FF0000"/>
                </a:solidFill>
                <a:latin typeface="HY헤드라인M" panose="02030600000101010101" pitchFamily="18" charset="-127"/>
                <a:ea typeface="HY헤드라인M" panose="02030600000101010101" pitchFamily="18" charset="-127"/>
              </a:rPr>
              <a:t> 적용</a:t>
            </a:r>
          </a:p>
        </p:txBody>
      </p:sp>
    </p:spTree>
    <p:extLst>
      <p:ext uri="{BB962C8B-B14F-4D97-AF65-F5344CB8AC3E}">
        <p14:creationId xmlns:p14="http://schemas.microsoft.com/office/powerpoint/2010/main" val="398649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Google) Gemma</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0571219" cy="7201972"/>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젬마</a:t>
            </a:r>
            <a:r>
              <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(Gemma)</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는 </a:t>
            </a: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제미나이</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기반으로 제작된 경량 오픈 </a:t>
            </a: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모델군</a:t>
            </a:r>
            <a:endPar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상대적으로 손쉽게 적용 가능</a:t>
            </a:r>
            <a:r>
              <a:rPr lang="en-US" altLang="ko-KR" sz="2400" dirty="0">
                <a:solidFill>
                  <a:srgbClr val="795635"/>
                </a:solidFill>
                <a:latin typeface="나눔고딕" panose="020D0604000000000000" pitchFamily="50" charset="-127"/>
                <a:ea typeface="나눔고딕" panose="020D0604000000000000" pitchFamily="50" charset="-127"/>
              </a:rPr>
              <a:t>(</a:t>
            </a:r>
            <a:r>
              <a:rPr kumimoji="0" lang="ko-KR" altLang="en-US" sz="24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허깅</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페이스</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a:t>
            </a:r>
            <a:r>
              <a:rPr kumimoji="0" lang="ko-KR" altLang="en-US" sz="24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캐글</a:t>
            </a:r>
            <a:r>
              <a:rPr lang="en-US" altLang="ko-KR" sz="2400" noProof="0" dirty="0">
                <a:solidFill>
                  <a:srgbClr val="795635"/>
                </a:solidFill>
                <a:latin typeface="나눔고딕" panose="020D0604000000000000" pitchFamily="50" charset="-127"/>
                <a:ea typeface="나눔고딕" panose="020D0604000000000000" pitchFamily="50" charset="-127"/>
              </a:rPr>
              <a:t> </a:t>
            </a:r>
            <a:r>
              <a:rPr lang="ko-KR" altLang="en-US" sz="2400" noProof="0" dirty="0">
                <a:solidFill>
                  <a:srgbClr val="795635"/>
                </a:solidFill>
                <a:latin typeface="나눔고딕" panose="020D0604000000000000" pitchFamily="50" charset="-127"/>
                <a:ea typeface="나눔고딕" panose="020D0604000000000000" pitchFamily="50" charset="-127"/>
              </a:rPr>
              <a:t>등</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에서 이용 가능</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파라미터</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수에 </a:t>
            </a:r>
            <a:r>
              <a:rPr lang="ko-KR" altLang="en-US" sz="2800" b="1" dirty="0">
                <a:solidFill>
                  <a:srgbClr val="795635"/>
                </a:solidFill>
                <a:latin typeface="나눔고딕" panose="020D0604000000000000" pitchFamily="50" charset="-127"/>
                <a:ea typeface="나눔고딕" panose="020D0604000000000000" pitchFamily="50" charset="-127"/>
              </a:rPr>
              <a:t>따라</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a:t>
            </a:r>
            <a:endPar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2B(20</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억</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p>
          <a:p>
            <a:pPr marL="914400" lvl="1" indent="-457200" algn="just">
              <a:lnSpc>
                <a:spcPct val="150000"/>
              </a:lnSpc>
              <a:buFontTx/>
              <a:buChar char="-"/>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7B(70</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억</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lang="ko-KR" altLang="en-US" sz="2800" b="1" dirty="0">
                <a:solidFill>
                  <a:srgbClr val="795635"/>
                </a:solidFill>
                <a:latin typeface="나눔고딕" panose="020D0604000000000000" pitchFamily="50" charset="-127"/>
                <a:ea typeface="나눔고딕" panose="020D0604000000000000" pitchFamily="50" charset="-127"/>
              </a:rPr>
              <a:t>튜닝 여부에 따라 </a:t>
            </a:r>
            <a:endParaRPr lang="en-US" altLang="ko-KR" sz="2800" b="1"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lang="en-US" altLang="ko-KR" sz="2400" dirty="0">
                <a:solidFill>
                  <a:srgbClr val="795635"/>
                </a:solidFill>
                <a:latin typeface="나눔고딕" panose="020D0604000000000000" pitchFamily="50" charset="-127"/>
                <a:ea typeface="나눔고딕" panose="020D0604000000000000" pitchFamily="50" charset="-127"/>
              </a:rPr>
              <a:t>Base Model : </a:t>
            </a:r>
            <a:r>
              <a:rPr lang="ko-KR" altLang="en-US" sz="2400" dirty="0">
                <a:solidFill>
                  <a:srgbClr val="795635"/>
                </a:solidFill>
                <a:latin typeface="나눔고딕" panose="020D0604000000000000" pitchFamily="50" charset="-127"/>
                <a:ea typeface="나눔고딕" panose="020D0604000000000000" pitchFamily="50" charset="-127"/>
              </a:rPr>
              <a:t>튜닝 작업을 거치지 않은 모델</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IT(</a:t>
            </a:r>
            <a:r>
              <a:rPr lang="en-US" altLang="ko-KR" sz="2400" dirty="0">
                <a:solidFill>
                  <a:srgbClr val="795635"/>
                </a:solidFill>
                <a:latin typeface="나눔고딕" panose="020D0604000000000000" pitchFamily="50" charset="-127"/>
                <a:ea typeface="나눔고딕" panose="020D0604000000000000" pitchFamily="50" charset="-127"/>
              </a:rPr>
              <a:t>Instruct tuning) : </a:t>
            </a:r>
            <a:r>
              <a:rPr lang="ko-KR" altLang="en-US" sz="2400" dirty="0">
                <a:solidFill>
                  <a:srgbClr val="795635"/>
                </a:solidFill>
                <a:latin typeface="나눔고딕" panose="020D0604000000000000" pitchFamily="50" charset="-127"/>
                <a:ea typeface="나눔고딕" panose="020D0604000000000000" pitchFamily="50" charset="-127"/>
              </a:rPr>
              <a:t>대화 형식 상호작용에 최적화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정제된 답변</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rPr>
              <a:t>✅ 현실적 조건을 고려하여 </a:t>
            </a:r>
            <a:r>
              <a:rPr kumimoji="0" lang="en-US" altLang="ko-KR" sz="2800" b="0" i="0" u="none" strike="noStrike" kern="1200" cap="none" spc="0" normalizeH="0" baseline="0" noProof="0" dirty="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rPr>
              <a:t>gemma-2b-it</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rPr>
              <a:t>모델을</a:t>
            </a:r>
            <a:r>
              <a:rPr lang="en-US" altLang="ko-KR" sz="2800" dirty="0">
                <a:solidFill>
                  <a:srgbClr val="795635"/>
                </a:solidFill>
                <a:latin typeface="나눔고딕 ExtraBold" panose="020D0904000000000000" pitchFamily="50" charset="-127"/>
                <a:ea typeface="나눔고딕 ExtraBold" panose="020D0904000000000000" pitchFamily="50" charset="-127"/>
              </a:rPr>
              <a:t> Base Model</a:t>
            </a:r>
            <a:r>
              <a:rPr lang="ko-KR" altLang="en-US" sz="2800" dirty="0">
                <a:solidFill>
                  <a:srgbClr val="795635"/>
                </a:solidFill>
                <a:latin typeface="나눔고딕 ExtraBold" panose="020D0904000000000000" pitchFamily="50" charset="-127"/>
                <a:ea typeface="나눔고딕 ExtraBold" panose="020D0904000000000000" pitchFamily="50" charset="-127"/>
              </a:rPr>
              <a:t>로 선정</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endParaRPr>
          </a:p>
        </p:txBody>
      </p:sp>
      <p:pic>
        <p:nvPicPr>
          <p:cNvPr id="13" name="그림 12"/>
          <p:cNvPicPr>
            <a:picLocks noChangeAspect="1"/>
          </p:cNvPicPr>
          <p:nvPr/>
        </p:nvPicPr>
        <p:blipFill>
          <a:blip r:embed="rId2"/>
          <a:stretch>
            <a:fillRect/>
          </a:stretch>
        </p:blipFill>
        <p:spPr>
          <a:xfrm>
            <a:off x="11963400" y="2324100"/>
            <a:ext cx="6048375" cy="7219950"/>
          </a:xfrm>
          <a:prstGeom prst="rect">
            <a:avLst/>
          </a:prstGeom>
        </p:spPr>
      </p:pic>
    </p:spTree>
    <p:extLst>
      <p:ext uri="{BB962C8B-B14F-4D97-AF65-F5344CB8AC3E}">
        <p14:creationId xmlns:p14="http://schemas.microsoft.com/office/powerpoint/2010/main" val="322274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5816977"/>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lang="ko-KR" altLang="en-US" sz="2800" dirty="0">
                <a:solidFill>
                  <a:srgbClr val="795635"/>
                </a:solidFill>
                <a:latin typeface="나눔고딕" panose="020D0604000000000000" pitchFamily="50" charset="-127"/>
                <a:ea typeface="나눔고딕" panose="020D0604000000000000" pitchFamily="50" charset="-127"/>
              </a:rPr>
              <a:t>기존에 사전 훈련된 모델을 새로운 목적에 맞게 변형하고</a:t>
            </a:r>
            <a:r>
              <a:rPr lang="en-US" altLang="ko-KR" sz="2800" dirty="0">
                <a:solidFill>
                  <a:srgbClr val="795635"/>
                </a:solidFill>
                <a:latin typeface="나눔고딕" panose="020D0604000000000000" pitchFamily="50" charset="-127"/>
                <a:ea typeface="나눔고딕" panose="020D0604000000000000" pitchFamily="50" charset="-127"/>
              </a:rPr>
              <a:t>, </a:t>
            </a:r>
            <a:r>
              <a:rPr lang="ko-KR" altLang="en-US" sz="2800" dirty="0">
                <a:solidFill>
                  <a:srgbClr val="FF0000"/>
                </a:solidFill>
                <a:latin typeface="나눔고딕" panose="020D0604000000000000" pitchFamily="50" charset="-127"/>
                <a:ea typeface="나눔고딕" panose="020D0604000000000000" pitchFamily="50" charset="-127"/>
              </a:rPr>
              <a:t>학습된 가중치를 변경</a:t>
            </a:r>
            <a:r>
              <a:rPr lang="en-US" altLang="ko-KR" sz="2800" dirty="0">
                <a:solidFill>
                  <a:srgbClr val="FF0000"/>
                </a:solidFill>
                <a:latin typeface="나눔고딕" panose="020D0604000000000000" pitchFamily="50" charset="-127"/>
                <a:ea typeface="나눔고딕" panose="020D0604000000000000" pitchFamily="50" charset="-127"/>
              </a:rPr>
              <a:t>(Update)</a:t>
            </a:r>
            <a:r>
              <a:rPr lang="ko-KR" altLang="en-US" sz="2800" dirty="0">
                <a:solidFill>
                  <a:srgbClr val="FF0000"/>
                </a:solidFill>
                <a:latin typeface="나눔고딕" panose="020D0604000000000000" pitchFamily="50" charset="-127"/>
                <a:ea typeface="나눔고딕" panose="020D0604000000000000" pitchFamily="50" charset="-127"/>
              </a:rPr>
              <a:t>하는 과정</a:t>
            </a:r>
            <a:endParaRPr lang="en-US" altLang="ko-KR" sz="2800" dirty="0">
              <a:solidFill>
                <a:srgbClr val="FF0000"/>
              </a:solidFill>
              <a:latin typeface="나눔고딕" panose="020D0604000000000000" pitchFamily="50" charset="-127"/>
              <a:ea typeface="나눔고딕" panose="020D0604000000000000" pitchFamily="50" charset="-127"/>
            </a:endParaRPr>
          </a:p>
          <a:p>
            <a:pPr lvl="1" algn="just">
              <a:lnSpc>
                <a:spcPct val="150000"/>
              </a:lnSpc>
              <a:defRPr/>
            </a:pPr>
            <a:r>
              <a:rPr lang="en-US" altLang="ko-KR" sz="2800" dirty="0">
                <a:solidFill>
                  <a:srgbClr val="795635"/>
                </a:solidFill>
                <a:latin typeface="나눔고딕" panose="020D0604000000000000" pitchFamily="50" charset="-127"/>
                <a:ea typeface="나눔고딕" panose="020D0604000000000000" pitchFamily="50" charset="-127"/>
              </a:rPr>
              <a:t>(</a:t>
            </a:r>
            <a:r>
              <a:rPr lang="ko-KR" altLang="en-US" sz="2800" dirty="0">
                <a:solidFill>
                  <a:srgbClr val="795635"/>
                </a:solidFill>
                <a:latin typeface="나눔고딕" panose="020D0604000000000000" pitchFamily="50" charset="-127"/>
                <a:ea typeface="나눔고딕" panose="020D0604000000000000" pitchFamily="50" charset="-127"/>
              </a:rPr>
              <a:t>거대언어모델은 특정한 목적 보다는 일반적 목적의 보편적 모델</a:t>
            </a:r>
            <a:r>
              <a:rPr lang="en-US" altLang="ko-KR" sz="2800" dirty="0">
                <a:solidFill>
                  <a:srgbClr val="795635"/>
                </a:solidFill>
                <a:latin typeface="나눔고딕" panose="020D0604000000000000" pitchFamily="50" charset="-127"/>
                <a:ea typeface="나눔고딕" panose="020D0604000000000000" pitchFamily="50" charset="-127"/>
              </a:rPr>
              <a:t>)</a:t>
            </a:r>
          </a:p>
          <a:p>
            <a:pPr lvl="1" algn="just">
              <a:lnSpc>
                <a:spcPct val="150000"/>
              </a:lnSpc>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r>
              <a:rPr lang="en-US" altLang="ko-KR" sz="2800" dirty="0">
                <a:solidFill>
                  <a:srgbClr val="795635"/>
                </a:solidFill>
                <a:latin typeface="나눔고딕" panose="020D0604000000000000" pitchFamily="50" charset="-127"/>
                <a:ea typeface="나눔고딕" panose="020D0604000000000000" pitchFamily="50" charset="-127"/>
              </a:rPr>
              <a:t>	</a:t>
            </a:r>
            <a:r>
              <a:rPr lang="ko-KR" altLang="en-US" sz="2800" dirty="0">
                <a:solidFill>
                  <a:srgbClr val="795635"/>
                </a:solidFill>
                <a:latin typeface="나눔고딕" panose="020D0604000000000000" pitchFamily="50" charset="-127"/>
                <a:ea typeface="나눔고딕" panose="020D0604000000000000" pitchFamily="50" charset="-127"/>
              </a:rPr>
              <a:t>✅ 사용 목적에 따라 정교화된 훈련을 통해 보다 목적에 적합한 모델로 발전</a:t>
            </a: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r>
              <a:rPr lang="ko-KR" altLang="en-US" sz="2800" dirty="0">
                <a:solidFill>
                  <a:srgbClr val="795635"/>
                </a:solidFill>
                <a:latin typeface="나눔고딕" panose="020D0604000000000000" pitchFamily="50" charset="-127"/>
                <a:ea typeface="나눔고딕" panose="020D0604000000000000" pitchFamily="50" charset="-127"/>
              </a:rPr>
              <a:t> </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a:t>
              </a: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적용에 필요한 사항</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44368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7663636"/>
          </a:xfrm>
          <a:prstGeom prst="rect">
            <a:avLst/>
          </a:prstGeom>
        </p:spPr>
        <p:txBody>
          <a:bodyPr wrap="square" lIns="0" tIns="0" rIns="0" bIns="0" rtlCol="0" anchor="t">
            <a:spAutoFit/>
          </a:bodyPr>
          <a:lstStyle/>
          <a:p>
            <a:pPr marL="514350" indent="-514350" algn="just">
              <a:lnSpc>
                <a:spcPct val="150000"/>
              </a:lnSpc>
              <a:buFont typeface="+mj-lt"/>
              <a:buAutoNum type="arabicParenR"/>
              <a:defRPr/>
            </a:pPr>
            <a:r>
              <a:rPr lang="en-US" altLang="ko-KR" sz="2800" dirty="0">
                <a:solidFill>
                  <a:srgbClr val="795635"/>
                </a:solidFill>
                <a:latin typeface="나눔고딕 ExtraBold" panose="020D0904000000000000" pitchFamily="50" charset="-127"/>
                <a:ea typeface="나눔고딕 ExtraBold" panose="020D0904000000000000" pitchFamily="50" charset="-127"/>
              </a:rPr>
              <a:t>PEFT(parameter-efficient fine tuning) </a:t>
            </a:r>
          </a:p>
          <a:p>
            <a:pPr marL="457200" indent="-457200" algn="just">
              <a:lnSpc>
                <a:spcPct val="150000"/>
              </a:lnSpc>
              <a:buFontTx/>
              <a:buChar char="-"/>
              <a:defRPr/>
            </a:pPr>
            <a:r>
              <a:rPr lang="en-US" altLang="ko-KR" sz="2400" dirty="0">
                <a:solidFill>
                  <a:srgbClr val="795635"/>
                </a:solidFill>
                <a:latin typeface="나눔고딕" panose="020D0604000000000000" pitchFamily="50" charset="-127"/>
                <a:ea typeface="나눔고딕" panose="020D0604000000000000" pitchFamily="50" charset="-127"/>
              </a:rPr>
              <a:t>PEFT</a:t>
            </a:r>
            <a:r>
              <a:rPr lang="ko-KR" altLang="en-US" sz="2400" dirty="0">
                <a:solidFill>
                  <a:srgbClr val="795635"/>
                </a:solidFill>
                <a:latin typeface="나눔고딕" panose="020D0604000000000000" pitchFamily="50" charset="-127"/>
                <a:ea typeface="나눔고딕" panose="020D0604000000000000" pitchFamily="50" charset="-127"/>
              </a:rPr>
              <a:t>는 </a:t>
            </a:r>
            <a:r>
              <a:rPr lang="ko-KR" altLang="en-US" sz="2400" dirty="0" err="1">
                <a:solidFill>
                  <a:srgbClr val="795635"/>
                </a:solidFill>
                <a:latin typeface="나눔고딕" panose="020D0604000000000000" pitchFamily="50" charset="-127"/>
                <a:ea typeface="나눔고딕" panose="020D0604000000000000" pitchFamily="50" charset="-127"/>
              </a:rPr>
              <a:t>사전학습된</a:t>
            </a:r>
            <a:r>
              <a:rPr lang="ko-KR" altLang="en-US" sz="2400" dirty="0">
                <a:solidFill>
                  <a:srgbClr val="795635"/>
                </a:solidFill>
                <a:latin typeface="나눔고딕" panose="020D0604000000000000" pitchFamily="50" charset="-127"/>
                <a:ea typeface="나눔고딕" panose="020D0604000000000000" pitchFamily="50" charset="-127"/>
              </a:rPr>
              <a:t> 대부분의 </a:t>
            </a:r>
            <a:r>
              <a:rPr lang="ko-KR" altLang="en-US" sz="2400" dirty="0" err="1">
                <a:solidFill>
                  <a:srgbClr val="795635"/>
                </a:solidFill>
                <a:latin typeface="나눔고딕" panose="020D0604000000000000" pitchFamily="50" charset="-127"/>
                <a:ea typeface="나눔고딕" panose="020D0604000000000000" pitchFamily="50" charset="-127"/>
              </a:rPr>
              <a:t>파라미터를</a:t>
            </a:r>
            <a:r>
              <a:rPr lang="ko-KR" altLang="en-US" sz="2400" dirty="0">
                <a:solidFill>
                  <a:srgbClr val="795635"/>
                </a:solidFill>
                <a:latin typeface="나눔고딕" panose="020D0604000000000000" pitchFamily="50" charset="-127"/>
                <a:ea typeface="나눔고딕" panose="020D0604000000000000" pitchFamily="50" charset="-127"/>
              </a:rPr>
              <a:t> </a:t>
            </a:r>
            <a:r>
              <a:rPr lang="ko-KR" altLang="en-US" sz="2400" dirty="0" err="1">
                <a:solidFill>
                  <a:srgbClr val="795635"/>
                </a:solidFill>
                <a:latin typeface="나눔고딕" panose="020D0604000000000000" pitchFamily="50" charset="-127"/>
                <a:ea typeface="나눔고딕" panose="020D0604000000000000" pitchFamily="50" charset="-127"/>
              </a:rPr>
              <a:t>프리징하고</a:t>
            </a:r>
            <a:r>
              <a:rPr lang="ko-KR" altLang="en-US" sz="2400" dirty="0">
                <a:solidFill>
                  <a:srgbClr val="795635"/>
                </a:solidFill>
                <a:latin typeface="나눔고딕" panose="020D0604000000000000" pitchFamily="50" charset="-127"/>
                <a:ea typeface="나눔고딕" panose="020D0604000000000000" pitchFamily="50" charset="-127"/>
              </a:rPr>
              <a:t> </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defRPr/>
            </a:pPr>
            <a:r>
              <a:rPr lang="en-US" altLang="ko-KR" sz="2400" dirty="0">
                <a:solidFill>
                  <a:srgbClr val="795635"/>
                </a:solidFill>
                <a:latin typeface="나눔고딕" panose="020D0604000000000000" pitchFamily="50" charset="-127"/>
                <a:ea typeface="나눔고딕" panose="020D0604000000000000" pitchFamily="50" charset="-127"/>
              </a:rPr>
              <a:t>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일부의 </a:t>
            </a:r>
            <a:r>
              <a:rPr lang="ko-KR" altLang="en-US" sz="2400" dirty="0" err="1">
                <a:solidFill>
                  <a:srgbClr val="795635"/>
                </a:solidFill>
                <a:latin typeface="나눔고딕" panose="020D0604000000000000" pitchFamily="50" charset="-127"/>
                <a:ea typeface="나눔고딕" panose="020D0604000000000000" pitchFamily="50" charset="-127"/>
              </a:rPr>
              <a:t>파라미터만을</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수정</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적은 수의 </a:t>
            </a:r>
            <a:r>
              <a:rPr lang="ko-KR" altLang="en-US" sz="2400" dirty="0" err="1">
                <a:solidFill>
                  <a:srgbClr val="795635"/>
                </a:solidFill>
                <a:latin typeface="나눔고딕" panose="020D0604000000000000" pitchFamily="50" charset="-127"/>
                <a:ea typeface="나눔고딕" panose="020D0604000000000000" pitchFamily="50" charset="-127"/>
              </a:rPr>
              <a:t>파라미터를</a:t>
            </a:r>
            <a:r>
              <a:rPr lang="ko-KR" altLang="en-US" sz="2400" dirty="0">
                <a:solidFill>
                  <a:srgbClr val="795635"/>
                </a:solidFill>
                <a:latin typeface="나눔고딕" panose="020D0604000000000000" pitchFamily="50" charset="-127"/>
                <a:ea typeface="나눔고딕" panose="020D0604000000000000" pitchFamily="50" charset="-127"/>
              </a:rPr>
              <a:t> 튜닝해도 비슷한 성능</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적은 수의 </a:t>
            </a:r>
            <a:r>
              <a:rPr lang="en-US" altLang="ko-KR" sz="2400" dirty="0">
                <a:solidFill>
                  <a:srgbClr val="795635"/>
                </a:solidFill>
                <a:latin typeface="나눔고딕" panose="020D0604000000000000" pitchFamily="50" charset="-127"/>
                <a:ea typeface="나눔고딕" panose="020D0604000000000000" pitchFamily="50" charset="-127"/>
              </a:rPr>
              <a:t>GPU</a:t>
            </a:r>
            <a:r>
              <a:rPr lang="ko-KR" altLang="en-US" sz="2400" dirty="0">
                <a:solidFill>
                  <a:srgbClr val="795635"/>
                </a:solidFill>
                <a:latin typeface="나눔고딕" panose="020D0604000000000000" pitchFamily="50" charset="-127"/>
                <a:ea typeface="나눔고딕" panose="020D0604000000000000" pitchFamily="50" charset="-127"/>
              </a:rPr>
              <a:t>로 빠르게 튜닝할 수 있음</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514350" lvl="0" indent="-514350" algn="just">
              <a:lnSpc>
                <a:spcPct val="150000"/>
              </a:lnSpc>
              <a:buFont typeface="+mj-lt"/>
              <a:buAutoNum type="arabicParenR" startAt="2"/>
              <a:defRPr/>
            </a:pPr>
            <a:r>
              <a:rPr kumimoji="0" lang="en-US" altLang="ko-KR"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LoRA</a:t>
            </a:r>
            <a:r>
              <a:rPr lang="en-US" altLang="ko-KR" sz="2800" dirty="0">
                <a:solidFill>
                  <a:srgbClr val="795635"/>
                </a:solidFill>
                <a:latin typeface="나눔고딕 ExtraBold" panose="020D0904000000000000" pitchFamily="50" charset="-127"/>
                <a:ea typeface="나눔고딕 ExtraBold" panose="020D0904000000000000" pitchFamily="50" charset="-127"/>
              </a:rPr>
              <a:t>(Low-Rank Adaptation)</a:t>
            </a: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고정된 가중치를 갖는 </a:t>
            </a:r>
            <a:r>
              <a:rPr lang="en-US" altLang="ko-KR" sz="2400" dirty="0" err="1">
                <a:solidFill>
                  <a:srgbClr val="795635"/>
                </a:solidFill>
                <a:latin typeface="나눔고딕" panose="020D0604000000000000" pitchFamily="50" charset="-127"/>
                <a:ea typeface="나눔고딕" panose="020D0604000000000000" pitchFamily="50" charset="-127"/>
              </a:rPr>
              <a:t>pretrained</a:t>
            </a:r>
            <a:r>
              <a:rPr lang="en-US" altLang="ko-KR" sz="2400" dirty="0">
                <a:solidFill>
                  <a:srgbClr val="795635"/>
                </a:solidFill>
                <a:latin typeface="나눔고딕" panose="020D0604000000000000" pitchFamily="50" charset="-127"/>
                <a:ea typeface="나눔고딕" panose="020D0604000000000000" pitchFamily="50" charset="-127"/>
              </a:rPr>
              <a:t> model</a:t>
            </a:r>
            <a:r>
              <a:rPr lang="ko-KR" altLang="en-US" sz="2400" dirty="0">
                <a:solidFill>
                  <a:srgbClr val="795635"/>
                </a:solidFill>
                <a:latin typeface="나눔고딕" panose="020D0604000000000000" pitchFamily="50" charset="-127"/>
                <a:ea typeface="나눔고딕" panose="020D0604000000000000" pitchFamily="50" charset="-127"/>
              </a:rPr>
              <a:t>에 학습이 가능한 </a:t>
            </a:r>
            <a:endParaRPr lang="en-US" altLang="ko-KR" sz="2400" dirty="0">
              <a:solidFill>
                <a:srgbClr val="795635"/>
              </a:solidFill>
              <a:latin typeface="나눔고딕" panose="020D0604000000000000" pitchFamily="50" charset="-127"/>
              <a:ea typeface="나눔고딕" panose="020D0604000000000000" pitchFamily="50" charset="-127"/>
            </a:endParaRPr>
          </a:p>
          <a:p>
            <a:pPr algn="just">
              <a:lnSpc>
                <a:spcPct val="150000"/>
              </a:lnSpc>
              <a:defRPr/>
            </a:pPr>
            <a:r>
              <a:rPr lang="en-US" altLang="ko-KR" sz="2400" dirty="0">
                <a:solidFill>
                  <a:srgbClr val="795635"/>
                </a:solidFill>
                <a:latin typeface="나눔고딕" panose="020D0604000000000000" pitchFamily="50" charset="-127"/>
                <a:ea typeface="나눔고딕" panose="020D0604000000000000" pitchFamily="50" charset="-127"/>
              </a:rPr>
              <a:t> </a:t>
            </a:r>
            <a:r>
              <a:rPr lang="en-US" altLang="ko-KR" sz="2400" dirty="0" smtClean="0">
                <a:solidFill>
                  <a:srgbClr val="795635"/>
                </a:solidFill>
                <a:latin typeface="나눔고딕" panose="020D0604000000000000" pitchFamily="50" charset="-127"/>
                <a:ea typeface="나눔고딕" panose="020D0604000000000000" pitchFamily="50" charset="-127"/>
              </a:rPr>
              <a:t>     rank </a:t>
            </a:r>
            <a:r>
              <a:rPr lang="en-US" altLang="ko-KR" sz="2400" dirty="0">
                <a:solidFill>
                  <a:srgbClr val="795635"/>
                </a:solidFill>
                <a:latin typeface="나눔고딕" panose="020D0604000000000000" pitchFamily="50" charset="-127"/>
                <a:ea typeface="나눔고딕" panose="020D0604000000000000" pitchFamily="50" charset="-127"/>
              </a:rPr>
              <a:t>decomposition </a:t>
            </a:r>
            <a:r>
              <a:rPr lang="ko-KR" altLang="en-US" sz="2400" dirty="0">
                <a:solidFill>
                  <a:srgbClr val="795635"/>
                </a:solidFill>
                <a:latin typeface="나눔고딕" panose="020D0604000000000000" pitchFamily="50" charset="-127"/>
                <a:ea typeface="나눔고딕" panose="020D0604000000000000" pitchFamily="50" charset="-127"/>
              </a:rPr>
              <a:t>행렬을 삽입</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중간중간 학습이 가능한 </a:t>
            </a:r>
            <a:r>
              <a:rPr lang="ko-KR" altLang="en-US" sz="2400" dirty="0" err="1">
                <a:solidFill>
                  <a:srgbClr val="795635"/>
                </a:solidFill>
                <a:latin typeface="나눔고딕" panose="020D0604000000000000" pitchFamily="50" charset="-127"/>
                <a:ea typeface="나눔고딕" panose="020D0604000000000000" pitchFamily="50" charset="-127"/>
              </a:rPr>
              <a:t>파라미터를</a:t>
            </a:r>
            <a:r>
              <a:rPr lang="ko-KR" altLang="en-US" sz="2400" dirty="0">
                <a:solidFill>
                  <a:srgbClr val="795635"/>
                </a:solidFill>
                <a:latin typeface="나눔고딕" panose="020D0604000000000000" pitchFamily="50" charset="-127"/>
                <a:ea typeface="나눔고딕" panose="020D0604000000000000" pitchFamily="50" charset="-127"/>
              </a:rPr>
              <a:t> 삽입했다는 점에서는 </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defRPr/>
            </a:pPr>
            <a:r>
              <a:rPr lang="en-US" altLang="ko-KR" sz="2400" dirty="0">
                <a:solidFill>
                  <a:srgbClr val="795635"/>
                </a:solidFill>
                <a:latin typeface="나눔고딕" panose="020D0604000000000000" pitchFamily="50" charset="-127"/>
                <a:ea typeface="나눔고딕" panose="020D0604000000000000" pitchFamily="50" charset="-127"/>
              </a:rPr>
              <a:t>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어댑터와 </a:t>
            </a:r>
            <a:r>
              <a:rPr lang="ko-KR" altLang="en-US" sz="2400" dirty="0">
                <a:solidFill>
                  <a:srgbClr val="795635"/>
                </a:solidFill>
                <a:latin typeface="나눔고딕" panose="020D0604000000000000" pitchFamily="50" charset="-127"/>
                <a:ea typeface="나눔고딕" panose="020D0604000000000000" pitchFamily="50" charset="-127"/>
              </a:rPr>
              <a:t>비슷하지만 구조적으로 조금 다름</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r>
              <a:rPr lang="ko-KR" altLang="en-US" sz="2800" dirty="0">
                <a:solidFill>
                  <a:srgbClr val="795635"/>
                </a:solidFill>
                <a:latin typeface="나눔고딕" panose="020D0604000000000000" pitchFamily="50" charset="-127"/>
                <a:ea typeface="나눔고딕" panose="020D0604000000000000" pitchFamily="50" charset="-127"/>
              </a:rPr>
              <a:t> </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Fine Tuning Methods</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2" name="그림 1"/>
          <p:cNvPicPr>
            <a:picLocks noChangeAspect="1"/>
          </p:cNvPicPr>
          <p:nvPr/>
        </p:nvPicPr>
        <p:blipFill>
          <a:blip r:embed="rId2"/>
          <a:stretch>
            <a:fillRect/>
          </a:stretch>
        </p:blipFill>
        <p:spPr>
          <a:xfrm>
            <a:off x="10262173" y="434738"/>
            <a:ext cx="7442019" cy="3108561"/>
          </a:xfrm>
          <a:prstGeom prst="rect">
            <a:avLst/>
          </a:prstGeom>
        </p:spPr>
      </p:pic>
      <p:pic>
        <p:nvPicPr>
          <p:cNvPr id="3" name="그림 2"/>
          <p:cNvPicPr>
            <a:picLocks noChangeAspect="1"/>
          </p:cNvPicPr>
          <p:nvPr/>
        </p:nvPicPr>
        <p:blipFill>
          <a:blip r:embed="rId3"/>
          <a:stretch>
            <a:fillRect/>
          </a:stretch>
        </p:blipFill>
        <p:spPr>
          <a:xfrm>
            <a:off x="10279590" y="3831443"/>
            <a:ext cx="5341410" cy="6137936"/>
          </a:xfrm>
          <a:prstGeom prst="rect">
            <a:avLst/>
          </a:prstGeom>
        </p:spPr>
      </p:pic>
    </p:spTree>
    <p:extLst>
      <p:ext uri="{BB962C8B-B14F-4D97-AF65-F5344CB8AC3E}">
        <p14:creationId xmlns:p14="http://schemas.microsoft.com/office/powerpoint/2010/main" val="297356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1" name="그룹 20"/>
          <p:cNvGrpSpPr/>
          <p:nvPr/>
        </p:nvGrpSpPr>
        <p:grpSpPr>
          <a:xfrm>
            <a:off x="1842151" y="3972526"/>
            <a:ext cx="2623421" cy="4357881"/>
            <a:chOff x="1112772" y="4111856"/>
            <a:chExt cx="2623421" cy="4357881"/>
          </a:xfrm>
        </p:grpSpPr>
        <p:grpSp>
          <p:nvGrpSpPr>
            <p:cNvPr id="2" name="Group 2"/>
            <p:cNvGrpSpPr/>
            <p:nvPr/>
          </p:nvGrpSpPr>
          <p:grpSpPr>
            <a:xfrm>
              <a:off x="1191367" y="4111856"/>
              <a:ext cx="2466233" cy="1897980"/>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14" name="TextBox 14"/>
            <p:cNvSpPr txBox="1"/>
            <p:nvPr/>
          </p:nvSpPr>
          <p:spPr>
            <a:xfrm>
              <a:off x="1112772" y="4308448"/>
              <a:ext cx="2623421" cy="1502206"/>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프로젝트 배경 및 절차 </a:t>
              </a:r>
              <a:endParaRPr kumimoji="0" lang="en-US" altLang="ko-KR"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TextBox 15"/>
            <p:cNvSpPr txBox="1"/>
            <p:nvPr/>
          </p:nvSpPr>
          <p:spPr>
            <a:xfrm>
              <a:off x="1152067" y="6674374"/>
              <a:ext cx="2544829" cy="1795363"/>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배경</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목표</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프로젝트 진행 일정</a:t>
              </a:r>
              <a:endParaRPr lang="en-US" altLang="ko-KR" sz="2000" dirty="0">
                <a:solidFill>
                  <a:srgbClr val="795635"/>
                </a:solidFill>
                <a:latin typeface="나눔고딕" panose="020D0604000000000000" pitchFamily="50" charset="-127"/>
                <a:ea typeface="나눔고딕" panose="020D0604000000000000" pitchFamily="50" charset="-127"/>
              </a:endParaRPr>
            </a:p>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업무 분담</a:t>
              </a:r>
              <a:endParaRPr lang="en-US" altLang="ko-KR" sz="2000" dirty="0">
                <a:solidFill>
                  <a:srgbClr val="795635"/>
                </a:solidFill>
                <a:latin typeface="나눔고딕" panose="020D0604000000000000" pitchFamily="50" charset="-127"/>
                <a:ea typeface="나눔고딕" panose="020D0604000000000000" pitchFamily="50" charset="-127"/>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sp>
        <p:nvSpPr>
          <p:cNvPr id="20" name="TextBox 20"/>
          <p:cNvSpPr txBox="1"/>
          <p:nvPr/>
        </p:nvSpPr>
        <p:spPr>
          <a:xfrm>
            <a:off x="6574301" y="963744"/>
            <a:ext cx="5139398" cy="1566544"/>
          </a:xfrm>
          <a:prstGeom prst="rect">
            <a:avLst/>
          </a:prstGeom>
        </p:spPr>
        <p:txBody>
          <a:bodyPr lIns="0" tIns="0" rIns="0" bIns="0" rtlCol="0" anchor="t">
            <a:spAutoFit/>
          </a:bodyPr>
          <a:lstStyle/>
          <a:p>
            <a:pPr marL="0" marR="0" lvl="0" indent="0" algn="ctr" defTabSz="914400" rtl="0" eaLnBrk="1" fontAlgn="auto" latinLnBrk="0" hangingPunct="1">
              <a:lnSpc>
                <a:spcPts val="12880"/>
              </a:lnSpc>
              <a:spcBef>
                <a:spcPts val="0"/>
              </a:spcBef>
              <a:spcAft>
                <a:spcPts val="0"/>
              </a:spcAft>
              <a:buClrTx/>
              <a:buSzTx/>
              <a:buFontTx/>
              <a:buNone/>
              <a:tabLst/>
              <a:defRPr/>
            </a:pPr>
            <a:r>
              <a:rPr kumimoji="0" lang="ko-KR" altLang="en-US" sz="9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발표 순서</a:t>
            </a:r>
            <a:endParaRPr kumimoji="0" lang="en-US" sz="9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22" name="그룹 21"/>
          <p:cNvGrpSpPr/>
          <p:nvPr/>
        </p:nvGrpSpPr>
        <p:grpSpPr>
          <a:xfrm>
            <a:off x="5148979" y="3937370"/>
            <a:ext cx="2623421" cy="3252450"/>
            <a:chOff x="1112772" y="4111856"/>
            <a:chExt cx="2623421" cy="3252450"/>
          </a:xfrm>
        </p:grpSpPr>
        <p:grpSp>
          <p:nvGrpSpPr>
            <p:cNvPr id="23" name="Group 2"/>
            <p:cNvGrpSpPr/>
            <p:nvPr/>
          </p:nvGrpSpPr>
          <p:grpSpPr>
            <a:xfrm>
              <a:off x="1191367" y="4111856"/>
              <a:ext cx="2466233" cy="1897980"/>
              <a:chOff x="0" y="0"/>
              <a:chExt cx="2025253" cy="812800"/>
            </a:xfrm>
          </p:grpSpPr>
          <p:sp>
            <p:nvSpPr>
              <p:cNvPr id="2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4"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25" name="TextBox 14"/>
            <p:cNvSpPr txBox="1"/>
            <p:nvPr/>
          </p:nvSpPr>
          <p:spPr>
            <a:xfrm>
              <a:off x="1112772" y="4336869"/>
              <a:ext cx="2623421" cy="1502206"/>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6" name="TextBox 15"/>
            <p:cNvSpPr txBox="1"/>
            <p:nvPr/>
          </p:nvSpPr>
          <p:spPr>
            <a:xfrm>
              <a:off x="1152067" y="6674374"/>
              <a:ext cx="2544829" cy="689932"/>
            </a:xfrm>
            <a:prstGeom prst="rect">
              <a:avLst/>
            </a:prstGeom>
          </p:spPr>
          <p:txBody>
            <a:bodyPr wrap="square" lIns="0" tIns="0" rIns="0" bIns="0" rtlCol="0" anchor="t">
              <a:spAutoFit/>
            </a:bodyPr>
            <a:lstStyle/>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데이터 수집</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데이터 전처리</a:t>
              </a:r>
              <a:endParaRPr lang="en-US" altLang="ko-KR" sz="2000" dirty="0">
                <a:solidFill>
                  <a:srgbClr val="795635"/>
                </a:solidFill>
                <a:latin typeface="나눔고딕" panose="020D0604000000000000" pitchFamily="50" charset="-127"/>
                <a:ea typeface="나눔고딕" panose="020D0604000000000000" pitchFamily="50" charset="-127"/>
              </a:endParaRPr>
            </a:p>
          </p:txBody>
        </p:sp>
      </p:grpSp>
      <p:grpSp>
        <p:nvGrpSpPr>
          <p:cNvPr id="29" name="그룹 28"/>
          <p:cNvGrpSpPr/>
          <p:nvPr/>
        </p:nvGrpSpPr>
        <p:grpSpPr>
          <a:xfrm>
            <a:off x="8120779" y="3942360"/>
            <a:ext cx="2623421" cy="3639736"/>
            <a:chOff x="1112772" y="4111856"/>
            <a:chExt cx="2623421" cy="3639736"/>
          </a:xfrm>
        </p:grpSpPr>
        <p:grpSp>
          <p:nvGrpSpPr>
            <p:cNvPr id="30" name="Group 2"/>
            <p:cNvGrpSpPr/>
            <p:nvPr/>
          </p:nvGrpSpPr>
          <p:grpSpPr>
            <a:xfrm>
              <a:off x="1191367" y="4111856"/>
              <a:ext cx="2466233" cy="1897980"/>
              <a:chOff x="0" y="0"/>
              <a:chExt cx="2025253" cy="812800"/>
            </a:xfrm>
          </p:grpSpPr>
          <p:sp>
            <p:nvSpPr>
              <p:cNvPr id="34"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5"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1"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32" name="TextBox 14"/>
            <p:cNvSpPr txBox="1"/>
            <p:nvPr/>
          </p:nvSpPr>
          <p:spPr>
            <a:xfrm>
              <a:off x="1112772" y="4670307"/>
              <a:ext cx="2623421" cy="795089"/>
            </a:xfrm>
            <a:prstGeom prst="rect">
              <a:avLst/>
            </a:prstGeom>
          </p:spPr>
          <p:txBody>
            <a:bodyPr lIns="0" tIns="0" rIns="0" bIns="0" rtlCol="0" anchor="t">
              <a:spAutoFit/>
            </a:bodyPr>
            <a:lstStyle/>
            <a:p>
              <a:pPr lvl="0" algn="ctr">
                <a:lnSpc>
                  <a:spcPts val="6153"/>
                </a:lnSpc>
                <a:defRPr/>
              </a:pPr>
              <a:r>
                <a:rPr lang="ko-KR" altLang="en-US" sz="3600" dirty="0">
                  <a:solidFill>
                    <a:srgbClr val="AB8A66"/>
                  </a:solidFill>
                  <a:latin typeface="나눔고딕 ExtraBold" panose="020D0904000000000000" pitchFamily="50" charset="-127"/>
                  <a:ea typeface="나눔고딕 ExtraBold" panose="020D0904000000000000" pitchFamily="50" charset="-127"/>
                </a:rPr>
                <a:t>모델 구축 </a:t>
              </a:r>
              <a:endParaRPr lang="en-US" altLang="ko-KR" sz="3600" dirty="0">
                <a:solidFill>
                  <a:srgbClr val="AB8A66"/>
                </a:solidFill>
                <a:latin typeface="나눔고딕 ExtraBold" panose="020D0904000000000000" pitchFamily="50" charset="-127"/>
                <a:ea typeface="나눔고딕 ExtraBold" panose="020D0904000000000000" pitchFamily="50" charset="-127"/>
              </a:endParaRPr>
            </a:p>
          </p:txBody>
        </p:sp>
        <p:sp>
          <p:nvSpPr>
            <p:cNvPr id="33" name="TextBox 15"/>
            <p:cNvSpPr txBox="1"/>
            <p:nvPr/>
          </p:nvSpPr>
          <p:spPr>
            <a:xfrm>
              <a:off x="1152067" y="6674374"/>
              <a:ext cx="2544829" cy="1077218"/>
            </a:xfrm>
            <a:prstGeom prst="rect">
              <a:avLst/>
            </a:prstGeom>
          </p:spPr>
          <p:txBody>
            <a:bodyPr wrap="square" lIns="0" tIns="0" rIns="0" bIns="0" rtlCol="0" anchor="t">
              <a:spAutoFit/>
            </a:bodyPr>
            <a:lstStyle/>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기초모델</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(LSTM + Attention)</a:t>
              </a:r>
            </a:p>
            <a:p>
              <a:pPr marL="342900" lvl="0" indent="-342900" algn="just">
                <a:lnSpc>
                  <a:spcPts val="2800"/>
                </a:lnSpc>
                <a:buFontTx/>
                <a:buChar char="-"/>
                <a:defRPr/>
              </a:pPr>
              <a:r>
                <a:rPr lang="ko-KR" altLang="en-US" sz="2000" dirty="0" err="1">
                  <a:solidFill>
                    <a:srgbClr val="795635"/>
                  </a:solidFill>
                  <a:latin typeface="나눔고딕" panose="020D0604000000000000" pitchFamily="50" charset="-127"/>
                  <a:ea typeface="나눔고딕" panose="020D0604000000000000" pitchFamily="50" charset="-127"/>
                </a:rPr>
                <a:t>거대모델</a:t>
              </a:r>
              <a:r>
                <a:rPr lang="en-US" altLang="ko-KR" sz="2000" dirty="0">
                  <a:solidFill>
                    <a:srgbClr val="795635"/>
                  </a:solidFill>
                  <a:latin typeface="나눔고딕" panose="020D0604000000000000" pitchFamily="50" charset="-127"/>
                  <a:ea typeface="나눔고딕" panose="020D0604000000000000" pitchFamily="50" charset="-127"/>
                </a:rPr>
                <a:t>(Gemma)</a:t>
              </a:r>
            </a:p>
          </p:txBody>
        </p:sp>
      </p:grpSp>
      <p:grpSp>
        <p:nvGrpSpPr>
          <p:cNvPr id="36" name="그룹 35"/>
          <p:cNvGrpSpPr/>
          <p:nvPr/>
        </p:nvGrpSpPr>
        <p:grpSpPr>
          <a:xfrm>
            <a:off x="11131367" y="3924300"/>
            <a:ext cx="2623421" cy="3280663"/>
            <a:chOff x="1112772" y="4111856"/>
            <a:chExt cx="2623421" cy="3280663"/>
          </a:xfrm>
        </p:grpSpPr>
        <p:grpSp>
          <p:nvGrpSpPr>
            <p:cNvPr id="37" name="Group 2"/>
            <p:cNvGrpSpPr/>
            <p:nvPr/>
          </p:nvGrpSpPr>
          <p:grpSpPr>
            <a:xfrm>
              <a:off x="1191367" y="4111856"/>
              <a:ext cx="2466233" cy="1897980"/>
              <a:chOff x="0" y="0"/>
              <a:chExt cx="2025253" cy="812800"/>
            </a:xfrm>
          </p:grpSpPr>
          <p:sp>
            <p:nvSpPr>
              <p:cNvPr id="4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8"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39" name="TextBox 14"/>
            <p:cNvSpPr txBox="1"/>
            <p:nvPr/>
          </p:nvSpPr>
          <p:spPr>
            <a:xfrm>
              <a:off x="1112772" y="4349939"/>
              <a:ext cx="2623421" cy="1590179"/>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lang="ko-KR" altLang="en-US" sz="3600" dirty="0">
                  <a:solidFill>
                    <a:srgbClr val="AB8A66"/>
                  </a:solidFill>
                  <a:latin typeface="나눔고딕 ExtraBold" panose="020D0904000000000000" pitchFamily="50" charset="-127"/>
                  <a:ea typeface="나눔고딕 ExtraBold" panose="020D0904000000000000" pitchFamily="50" charset="-127"/>
                </a:rPr>
                <a:t>모델 평가 </a:t>
              </a:r>
              <a:endParaRPr lang="en-US" altLang="ko-KR" sz="3600" dirty="0">
                <a:solidFill>
                  <a:srgbClr val="AB8A66"/>
                </a:solidFill>
                <a:latin typeface="나눔고딕 ExtraBold" panose="020D0904000000000000" pitchFamily="50" charset="-127"/>
                <a:ea typeface="나눔고딕 ExtraBold" panose="020D0904000000000000" pitchFamily="50" charset="-127"/>
              </a:endParaRPr>
            </a:p>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웹 구현</a:t>
              </a:r>
              <a:endParaRPr kumimoji="0" 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0" name="TextBox 15"/>
            <p:cNvSpPr txBox="1"/>
            <p:nvPr/>
          </p:nvSpPr>
          <p:spPr>
            <a:xfrm>
              <a:off x="1152067" y="6674374"/>
              <a:ext cx="2544829" cy="718145"/>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모형 평가</a:t>
              </a:r>
              <a:endParaRPr kumimoji="0" lang="en-US" altLang="ko-KR" sz="2000" b="0" i="0" u="none" strike="noStrike" kern="1200" cap="none" spc="0" normalizeH="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웹 구현</a:t>
              </a:r>
              <a:endParaRPr kumimoji="0" 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grpSp>
        <p:nvGrpSpPr>
          <p:cNvPr id="43" name="그룹 42"/>
          <p:cNvGrpSpPr/>
          <p:nvPr/>
        </p:nvGrpSpPr>
        <p:grpSpPr>
          <a:xfrm>
            <a:off x="14140579" y="3933073"/>
            <a:ext cx="2623421" cy="3639736"/>
            <a:chOff x="1112772" y="4111856"/>
            <a:chExt cx="2623421" cy="3639736"/>
          </a:xfrm>
        </p:grpSpPr>
        <p:grpSp>
          <p:nvGrpSpPr>
            <p:cNvPr id="44" name="Group 2"/>
            <p:cNvGrpSpPr/>
            <p:nvPr/>
          </p:nvGrpSpPr>
          <p:grpSpPr>
            <a:xfrm>
              <a:off x="1191367" y="4111856"/>
              <a:ext cx="2466233" cy="1897980"/>
              <a:chOff x="0" y="0"/>
              <a:chExt cx="2025253" cy="812800"/>
            </a:xfrm>
          </p:grpSpPr>
          <p:sp>
            <p:nvSpPr>
              <p:cNvPr id="4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5"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46" name="TextBox 14"/>
            <p:cNvSpPr txBox="1"/>
            <p:nvPr/>
          </p:nvSpPr>
          <p:spPr>
            <a:xfrm>
              <a:off x="1112772" y="4636483"/>
              <a:ext cx="2623421" cy="719428"/>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40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altLang="ko-KR" sz="40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7" name="TextBox 15"/>
            <p:cNvSpPr txBox="1"/>
            <p:nvPr/>
          </p:nvSpPr>
          <p:spPr>
            <a:xfrm>
              <a:off x="1152067" y="6674374"/>
              <a:ext cx="2544829" cy="1077218"/>
            </a:xfrm>
            <a:prstGeom prst="rect">
              <a:avLst/>
            </a:prstGeom>
          </p:spPr>
          <p:txBody>
            <a:bodyPr wrap="square" lIns="0" tIns="0" rIns="0" bIns="0" rtlCol="0" anchor="t">
              <a:spAutoFit/>
            </a:bodyPr>
            <a:lstStyle/>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수행 결론</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느낀 점</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향후 발전 계획</a:t>
              </a:r>
              <a:endParaRPr kumimoji="0" 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spTree>
    <p:extLst>
      <p:ext uri="{BB962C8B-B14F-4D97-AF65-F5344CB8AC3E}">
        <p14:creationId xmlns:p14="http://schemas.microsoft.com/office/powerpoint/2010/main" val="2637921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4524315"/>
          </a:xfrm>
          <a:prstGeom prst="rect">
            <a:avLst/>
          </a:prstGeom>
        </p:spPr>
        <p:txBody>
          <a:bodyPr wrap="square" lIns="0" tIns="0" rIns="0" bIns="0" rtlCol="0" anchor="t">
            <a:spAutoFit/>
          </a:bodyPr>
          <a:lstStyle/>
          <a:p>
            <a:pPr marL="514350" indent="-514350" algn="just">
              <a:lnSpc>
                <a:spcPct val="150000"/>
              </a:lnSpc>
              <a:buFont typeface="+mj-lt"/>
              <a:buAutoNum type="arabicPeriod" startAt="2"/>
            </a:pPr>
            <a:r>
              <a:rPr lang="ko-KR" altLang="en-US" sz="2800" dirty="0">
                <a:solidFill>
                  <a:srgbClr val="795635"/>
                </a:solidFill>
                <a:latin typeface="나눔고딕 ExtraBold" panose="020D0904000000000000" pitchFamily="50" charset="-127"/>
                <a:ea typeface="나눔고딕 ExtraBold" panose="020D0904000000000000" pitchFamily="50" charset="-127"/>
              </a:rPr>
              <a:t>프롬프트 엔지니어링</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FontTx/>
              <a:buChar char="-"/>
            </a:pPr>
            <a:r>
              <a:rPr lang="en-US" altLang="ko-KR" sz="2800" dirty="0">
                <a:solidFill>
                  <a:srgbClr val="795635"/>
                </a:solidFill>
                <a:latin typeface="나눔고딕" panose="020D0604000000000000" pitchFamily="50" charset="-127"/>
                <a:ea typeface="나눔고딕" panose="020D0604000000000000" pitchFamily="50" charset="-127"/>
              </a:rPr>
              <a:t>Gemma-2B-it </a:t>
            </a:r>
            <a:r>
              <a:rPr lang="ko-KR" altLang="en-US" sz="2800" dirty="0">
                <a:solidFill>
                  <a:srgbClr val="795635"/>
                </a:solidFill>
                <a:latin typeface="나눔고딕" panose="020D0604000000000000" pitchFamily="50" charset="-127"/>
                <a:ea typeface="나눔고딕" panose="020D0604000000000000" pitchFamily="50" charset="-127"/>
              </a:rPr>
              <a:t>모델 </a:t>
            </a:r>
            <a:r>
              <a:rPr lang="en-US" altLang="ko-KR" sz="2800" dirty="0">
                <a:solidFill>
                  <a:srgbClr val="795635"/>
                </a:solidFill>
                <a:latin typeface="나눔고딕" panose="020D0604000000000000" pitchFamily="50" charset="-127"/>
                <a:ea typeface="나눔고딕" panose="020D0604000000000000" pitchFamily="50" charset="-127"/>
              </a:rPr>
              <a:t>-&gt; Prompt</a:t>
            </a:r>
            <a:r>
              <a:rPr lang="ko-KR" altLang="en-US" sz="2800" dirty="0">
                <a:solidFill>
                  <a:srgbClr val="795635"/>
                </a:solidFill>
                <a:latin typeface="나눔고딕" panose="020D0604000000000000" pitchFamily="50" charset="-127"/>
                <a:ea typeface="나눔고딕" panose="020D0604000000000000" pitchFamily="50" charset="-127"/>
              </a:rPr>
              <a:t>를 통해 원하는 응답 생성</a:t>
            </a: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pPr>
            <a:r>
              <a:rPr lang="en-US" altLang="ko-KR" sz="2800" dirty="0">
                <a:solidFill>
                  <a:srgbClr val="795635"/>
                </a:solidFill>
                <a:latin typeface="나눔고딕" panose="020D0604000000000000" pitchFamily="50" charset="-127"/>
                <a:ea typeface="나눔고딕" panose="020D0604000000000000" pitchFamily="50" charset="-127"/>
              </a:rPr>
              <a:t>Prompt</a:t>
            </a:r>
            <a:r>
              <a:rPr lang="ko-KR" altLang="en-US" sz="2800" dirty="0">
                <a:solidFill>
                  <a:srgbClr val="795635"/>
                </a:solidFill>
                <a:latin typeface="나눔고딕" panose="020D0604000000000000" pitchFamily="50" charset="-127"/>
                <a:ea typeface="나눔고딕" panose="020D0604000000000000" pitchFamily="50" charset="-127"/>
              </a:rPr>
              <a:t>에 따라 결과가 달라짐</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r>
              <a:rPr lang="ko-KR" altLang="en-US" sz="2800" dirty="0">
                <a:solidFill>
                  <a:srgbClr val="795635"/>
                </a:solidFill>
                <a:latin typeface="나눔고딕" panose="020D0604000000000000" pitchFamily="50" charset="-127"/>
                <a:ea typeface="나눔고딕" panose="020D0604000000000000" pitchFamily="50" charset="-127"/>
              </a:rPr>
              <a:t>요약문이 길어질수록 처리시간이 </a:t>
            </a:r>
            <a:r>
              <a:rPr lang="ko-KR" altLang="en-US" sz="2800" dirty="0" err="1">
                <a:solidFill>
                  <a:srgbClr val="795635"/>
                </a:solidFill>
                <a:latin typeface="나눔고딕" panose="020D0604000000000000" pitchFamily="50" charset="-127"/>
                <a:ea typeface="나눔고딕" panose="020D0604000000000000" pitchFamily="50" charset="-127"/>
              </a:rPr>
              <a:t>길어짐</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r>
              <a:rPr lang="en-US" altLang="ko-KR" sz="2800" dirty="0">
                <a:solidFill>
                  <a:srgbClr val="795635"/>
                </a:solidFill>
                <a:latin typeface="나눔고딕" panose="020D0604000000000000" pitchFamily="50" charset="-127"/>
                <a:ea typeface="나눔고딕" panose="020D0604000000000000" pitchFamily="50" charset="-127"/>
              </a:rPr>
              <a:t>Prompt </a:t>
            </a:r>
            <a:r>
              <a:rPr lang="ko-KR" altLang="en-US" sz="2800" dirty="0">
                <a:solidFill>
                  <a:srgbClr val="795635"/>
                </a:solidFill>
                <a:latin typeface="나눔고딕" panose="020D0604000000000000" pitchFamily="50" charset="-127"/>
                <a:ea typeface="나눔고딕" panose="020D0604000000000000" pitchFamily="50" charset="-127"/>
              </a:rPr>
              <a:t>한글로 요약 요청 시 </a:t>
            </a:r>
            <a:r>
              <a:rPr lang="ko-KR" altLang="en-US" sz="2800" dirty="0" err="1">
                <a:solidFill>
                  <a:srgbClr val="795635"/>
                </a:solidFill>
                <a:latin typeface="나눔고딕" panose="020D0604000000000000" pitchFamily="50" charset="-127"/>
                <a:ea typeface="나눔고딕" panose="020D0604000000000000" pitchFamily="50" charset="-127"/>
              </a:rPr>
              <a:t>요청문을</a:t>
            </a:r>
            <a:r>
              <a:rPr lang="ko-KR" altLang="en-US" sz="2800" dirty="0">
                <a:solidFill>
                  <a:srgbClr val="795635"/>
                </a:solidFill>
                <a:latin typeface="나눔고딕" panose="020D0604000000000000" pitchFamily="50" charset="-127"/>
                <a:ea typeface="나눔고딕" panose="020D0604000000000000" pitchFamily="50" charset="-127"/>
              </a:rPr>
              <a:t> 한글로 번역하는 과정 </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r>
              <a:rPr lang="ko-KR" altLang="en-US" sz="2800" dirty="0">
                <a:solidFill>
                  <a:srgbClr val="795635"/>
                </a:solidFill>
                <a:latin typeface="나눔고딕" panose="020D0604000000000000" pitchFamily="50" charset="-127"/>
                <a:ea typeface="나눔고딕" panose="020D0604000000000000" pitchFamily="50" charset="-127"/>
              </a:rPr>
              <a:t>문서 요약 과정이 한글 </a:t>
            </a:r>
            <a:r>
              <a:rPr lang="en-US" altLang="ko-KR" sz="2800" dirty="0">
                <a:solidFill>
                  <a:srgbClr val="795635"/>
                </a:solidFill>
                <a:latin typeface="나눔고딕" panose="020D0604000000000000" pitchFamily="50" charset="-127"/>
                <a:ea typeface="나눔고딕" panose="020D0604000000000000" pitchFamily="50" charset="-127"/>
              </a:rPr>
              <a:t>-&gt; </a:t>
            </a:r>
            <a:r>
              <a:rPr lang="ko-KR" altLang="en-US" sz="2800" dirty="0">
                <a:solidFill>
                  <a:srgbClr val="795635"/>
                </a:solidFill>
                <a:latin typeface="나눔고딕" panose="020D0604000000000000" pitchFamily="50" charset="-127"/>
                <a:ea typeface="나눔고딕" panose="020D0604000000000000" pitchFamily="50" charset="-127"/>
              </a:rPr>
              <a:t>영어 </a:t>
            </a:r>
            <a:r>
              <a:rPr lang="en-US" altLang="ko-KR" sz="2800" dirty="0">
                <a:solidFill>
                  <a:srgbClr val="795635"/>
                </a:solidFill>
                <a:latin typeface="나눔고딕" panose="020D0604000000000000" pitchFamily="50" charset="-127"/>
                <a:ea typeface="나눔고딕" panose="020D0604000000000000" pitchFamily="50" charset="-127"/>
              </a:rPr>
              <a:t>-&gt; </a:t>
            </a:r>
            <a:r>
              <a:rPr lang="ko-KR" altLang="en-US" sz="2800" dirty="0">
                <a:solidFill>
                  <a:srgbClr val="795635"/>
                </a:solidFill>
                <a:latin typeface="나눔고딕" panose="020D0604000000000000" pitchFamily="50" charset="-127"/>
                <a:ea typeface="나눔고딕" panose="020D0604000000000000" pitchFamily="50" charset="-127"/>
              </a:rPr>
              <a:t>순으로 </a:t>
            </a:r>
            <a:r>
              <a:rPr lang="ko-KR" altLang="en-US" sz="2800" dirty="0" err="1" smtClean="0">
                <a:solidFill>
                  <a:srgbClr val="795635"/>
                </a:solidFill>
                <a:latin typeface="나눔고딕" panose="020D0604000000000000" pitchFamily="50" charset="-127"/>
                <a:ea typeface="나눔고딕" panose="020D0604000000000000" pitchFamily="50" charset="-127"/>
              </a:rPr>
              <a:t>이루워져</a:t>
            </a:r>
            <a:r>
              <a:rPr lang="ko-KR" altLang="en-US" sz="2800" dirty="0" smtClean="0">
                <a:solidFill>
                  <a:srgbClr val="795635"/>
                </a:solidFill>
                <a:latin typeface="나눔고딕" panose="020D0604000000000000" pitchFamily="50" charset="-127"/>
                <a:ea typeface="나눔고딕" panose="020D0604000000000000" pitchFamily="50" charset="-127"/>
              </a:rPr>
              <a:t> </a:t>
            </a:r>
            <a:r>
              <a:rPr lang="ko-KR" altLang="en-US" sz="2800" dirty="0">
                <a:solidFill>
                  <a:srgbClr val="795635"/>
                </a:solidFill>
                <a:latin typeface="나눔고딕" panose="020D0604000000000000" pitchFamily="50" charset="-127"/>
                <a:ea typeface="나눔고딕" panose="020D0604000000000000" pitchFamily="50" charset="-127"/>
              </a:rPr>
              <a:t>일부 요약 </a:t>
            </a:r>
            <a:r>
              <a:rPr lang="ko-KR" altLang="en-US" sz="2800" dirty="0" smtClean="0">
                <a:solidFill>
                  <a:srgbClr val="795635"/>
                </a:solidFill>
                <a:latin typeface="나눔고딕" panose="020D0604000000000000" pitchFamily="50" charset="-127"/>
                <a:ea typeface="나눔고딕" panose="020D0604000000000000" pitchFamily="50" charset="-127"/>
              </a:rPr>
              <a:t>번역 과정 중 오류 발생</a:t>
            </a:r>
            <a:endParaRPr lang="en-US" altLang="ko-KR" sz="2800" dirty="0">
              <a:solidFill>
                <a:srgbClr val="795635"/>
              </a:solidFill>
              <a:latin typeface="나눔고딕" panose="020D0604000000000000" pitchFamily="50" charset="-127"/>
              <a:ea typeface="나눔고딕" panose="020D0604000000000000" pitchFamily="50" charset="-127"/>
            </a:endParaRPr>
          </a:p>
          <a:p>
            <a:pPr lvl="2" algn="just">
              <a:lnSpc>
                <a:spcPct val="150000"/>
              </a:lnSpc>
            </a:pPr>
            <a:endParaRPr lang="en-US" altLang="ko-KR" sz="2800" dirty="0">
              <a:solidFill>
                <a:srgbClr val="795635"/>
              </a:solidFill>
              <a:latin typeface="나눔고딕" panose="020D0604000000000000" pitchFamily="50" charset="-127"/>
              <a:ea typeface="나눔고딕" panose="020D0604000000000000" pitchFamily="50" charset="-127"/>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a:t>
              </a: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적용에 필요한 사항</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4" name="그림 3"/>
          <p:cNvPicPr>
            <a:picLocks noChangeAspect="1"/>
          </p:cNvPicPr>
          <p:nvPr/>
        </p:nvPicPr>
        <p:blipFill>
          <a:blip r:embed="rId2"/>
          <a:stretch>
            <a:fillRect/>
          </a:stretch>
        </p:blipFill>
        <p:spPr>
          <a:xfrm>
            <a:off x="1295400" y="7144344"/>
            <a:ext cx="7315200" cy="2377349"/>
          </a:xfrm>
          <a:prstGeom prst="rect">
            <a:avLst/>
          </a:prstGeom>
        </p:spPr>
      </p:pic>
      <p:pic>
        <p:nvPicPr>
          <p:cNvPr id="5" name="그림 4"/>
          <p:cNvPicPr>
            <a:picLocks noChangeAspect="1"/>
          </p:cNvPicPr>
          <p:nvPr/>
        </p:nvPicPr>
        <p:blipFill>
          <a:blip r:embed="rId3"/>
          <a:stretch>
            <a:fillRect/>
          </a:stretch>
        </p:blipFill>
        <p:spPr>
          <a:xfrm>
            <a:off x="9350233" y="7016618"/>
            <a:ext cx="7048500" cy="2505075"/>
          </a:xfrm>
          <a:prstGeom prst="rect">
            <a:avLst/>
          </a:prstGeom>
        </p:spPr>
      </p:pic>
    </p:spTree>
    <p:extLst>
      <p:ext uri="{BB962C8B-B14F-4D97-AF65-F5344CB8AC3E}">
        <p14:creationId xmlns:p14="http://schemas.microsoft.com/office/powerpoint/2010/main" val="1612294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트레이닝 전후 결과</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5752819" cy="5816977"/>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1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Provide a summary with about one sentences in one hundred characters for the following article. </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2 </a:t>
            </a:r>
            <a:r>
              <a:rPr lang="en-US" altLang="ko-KR" sz="2800" dirty="0">
                <a:solidFill>
                  <a:srgbClr val="795635"/>
                </a:solidFill>
                <a:latin typeface="나눔고딕" panose="020D0604000000000000" pitchFamily="50" charset="-127"/>
                <a:ea typeface="나눔고딕" panose="020D0604000000000000" pitchFamily="50" charset="-127"/>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다음 글을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100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글자 이내 한 문장으로 요약해주세요</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1261552" y="4076700"/>
            <a:ext cx="12582525" cy="1909753"/>
          </a:xfrm>
          <a:prstGeom prst="rect">
            <a:avLst/>
          </a:prstGeom>
        </p:spPr>
      </p:pic>
      <p:pic>
        <p:nvPicPr>
          <p:cNvPr id="7" name="그림 6"/>
          <p:cNvPicPr>
            <a:picLocks noChangeAspect="1"/>
          </p:cNvPicPr>
          <p:nvPr/>
        </p:nvPicPr>
        <p:blipFill>
          <a:blip r:embed="rId3"/>
          <a:stretch>
            <a:fillRect/>
          </a:stretch>
        </p:blipFill>
        <p:spPr>
          <a:xfrm>
            <a:off x="1239781" y="7307910"/>
            <a:ext cx="12604296" cy="2523241"/>
          </a:xfrm>
          <a:prstGeom prst="rect">
            <a:avLst/>
          </a:prstGeom>
        </p:spPr>
      </p:pic>
    </p:spTree>
    <p:extLst>
      <p:ext uri="{BB962C8B-B14F-4D97-AF65-F5344CB8AC3E}">
        <p14:creationId xmlns:p14="http://schemas.microsoft.com/office/powerpoint/2010/main" val="234907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526445"/>
            <a:chOff x="914400" y="495300"/>
            <a:chExt cx="11673000" cy="1526445"/>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21" name="TextBox 21"/>
            <p:cNvSpPr txBox="1"/>
            <p:nvPr/>
          </p:nvSpPr>
          <p:spPr>
            <a:xfrm>
              <a:off x="3319503" y="1060200"/>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거대 모델</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a:p>
              <a:pPr marL="0" marR="0" lvl="0" indent="0" algn="ctr" defTabSz="914400" rtl="0" eaLnBrk="1" fontAlgn="auto" latinLnBrk="0" hangingPunct="1">
                <a:lnSpc>
                  <a:spcPts val="3926"/>
                </a:lnSpc>
                <a:spcBef>
                  <a:spcPts val="0"/>
                </a:spcBef>
                <a:spcAft>
                  <a:spcPts val="0"/>
                </a:spcAft>
                <a:buClrTx/>
                <a:buSzTx/>
                <a:buFontTx/>
                <a:buNone/>
                <a:tabLst/>
                <a:defRPr/>
              </a:pP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 모델 적용 </a:t>
              </a: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lang="en-US" altLang="ko-KR" sz="3000" dirty="0">
                  <a:solidFill>
                    <a:srgbClr val="795635"/>
                  </a:solidFill>
                  <a:latin typeface="나눔고딕 ExtraBold" panose="020D0904000000000000" pitchFamily="50" charset="-127"/>
                  <a:ea typeface="나눔고딕 ExtraBold" panose="020D0904000000000000" pitchFamily="50" charset="-127"/>
                </a:rPr>
                <a:t>Fine Tuning</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3877985"/>
          </a:xfrm>
          <a:prstGeom prst="rect">
            <a:avLst/>
          </a:prstGeom>
        </p:spPr>
        <p:txBody>
          <a:bodyPr wrap="square" lIns="0" tIns="0" rIns="0" bIns="0" rtlCol="0" anchor="t">
            <a:spAutoFit/>
          </a:bodyPr>
          <a:lstStyle/>
          <a:p>
            <a:pPr marR="0" lvl="0" algn="just" defTabSz="914400" rtl="0" eaLnBrk="1" fontAlgn="auto" latinLnBrk="0" hangingPunct="1">
              <a:lnSpc>
                <a:spcPct val="150000"/>
              </a:lnSpc>
              <a:spcBef>
                <a:spcPts val="0"/>
              </a:spcBef>
              <a:spcAft>
                <a:spcPts val="0"/>
              </a:spcAft>
              <a:buClrTx/>
              <a:buSzTx/>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훈련 데이터 추가 트레이닝</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훈련 세트</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epoch</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에 따른 모델 정확도 확인</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2057153" y="4457700"/>
            <a:ext cx="5843725" cy="5208266"/>
          </a:xfrm>
          <a:prstGeom prst="rect">
            <a:avLst/>
          </a:prstGeom>
        </p:spPr>
      </p:pic>
      <p:pic>
        <p:nvPicPr>
          <p:cNvPr id="6" name="그림 5"/>
          <p:cNvPicPr>
            <a:picLocks noChangeAspect="1"/>
          </p:cNvPicPr>
          <p:nvPr/>
        </p:nvPicPr>
        <p:blipFill>
          <a:blip r:embed="rId3"/>
          <a:stretch>
            <a:fillRect/>
          </a:stretch>
        </p:blipFill>
        <p:spPr>
          <a:xfrm>
            <a:off x="9429640" y="2247900"/>
            <a:ext cx="2381360" cy="5960204"/>
          </a:xfrm>
          <a:prstGeom prst="rect">
            <a:avLst/>
          </a:prstGeom>
        </p:spPr>
      </p:pic>
      <p:pic>
        <p:nvPicPr>
          <p:cNvPr id="7" name="그림 6"/>
          <p:cNvPicPr>
            <a:picLocks noChangeAspect="1"/>
          </p:cNvPicPr>
          <p:nvPr/>
        </p:nvPicPr>
        <p:blipFill>
          <a:blip r:embed="rId4"/>
          <a:stretch>
            <a:fillRect/>
          </a:stretch>
        </p:blipFill>
        <p:spPr>
          <a:xfrm>
            <a:off x="12039600" y="2247900"/>
            <a:ext cx="2209800" cy="7758061"/>
          </a:xfrm>
          <a:prstGeom prst="rect">
            <a:avLst/>
          </a:prstGeom>
        </p:spPr>
      </p:pic>
      <p:pic>
        <p:nvPicPr>
          <p:cNvPr id="8" name="그림 7"/>
          <p:cNvPicPr>
            <a:picLocks noChangeAspect="1"/>
          </p:cNvPicPr>
          <p:nvPr/>
        </p:nvPicPr>
        <p:blipFill>
          <a:blip r:embed="rId5"/>
          <a:stretch>
            <a:fillRect/>
          </a:stretch>
        </p:blipFill>
        <p:spPr>
          <a:xfrm>
            <a:off x="14782800" y="2247899"/>
            <a:ext cx="2133600" cy="7583557"/>
          </a:xfrm>
          <a:prstGeom prst="rect">
            <a:avLst/>
          </a:prstGeom>
        </p:spPr>
      </p:pic>
    </p:spTree>
    <p:extLst>
      <p:ext uri="{BB962C8B-B14F-4D97-AF65-F5344CB8AC3E}">
        <p14:creationId xmlns:p14="http://schemas.microsoft.com/office/powerpoint/2010/main" val="117106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설계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Tuned Model</a:t>
              </a:r>
            </a:p>
          </p:txBody>
        </p:sp>
      </p:grpSp>
      <p:graphicFrame>
        <p:nvGraphicFramePr>
          <p:cNvPr id="6" name="표 5">
            <a:extLst>
              <a:ext uri="{FF2B5EF4-FFF2-40B4-BE49-F238E27FC236}">
                <a16:creationId xmlns:a16="http://schemas.microsoft.com/office/drawing/2014/main" id="{D39EF07F-EAC0-0083-B3F6-222AAA20F9D6}"/>
              </a:ext>
            </a:extLst>
          </p:cNvPr>
          <p:cNvGraphicFramePr>
            <a:graphicFrameLocks noGrp="1"/>
          </p:cNvGraphicFramePr>
          <p:nvPr>
            <p:extLst>
              <p:ext uri="{D42A27DB-BD31-4B8C-83A1-F6EECF244321}">
                <p14:modId xmlns:p14="http://schemas.microsoft.com/office/powerpoint/2010/main" val="3521014460"/>
              </p:ext>
            </p:extLst>
          </p:nvPr>
        </p:nvGraphicFramePr>
        <p:xfrm>
          <a:off x="1676404" y="2369747"/>
          <a:ext cx="15773395" cy="7473393"/>
        </p:xfrm>
        <a:graphic>
          <a:graphicData uri="http://schemas.openxmlformats.org/drawingml/2006/table">
            <a:tbl>
              <a:tblPr firstRow="1" bandRow="1">
                <a:tableStyleId>{5940675A-B579-460E-94D1-54222C63F5DA}</a:tableStyleId>
              </a:tblPr>
              <a:tblGrid>
                <a:gridCol w="3733796">
                  <a:extLst>
                    <a:ext uri="{9D8B030D-6E8A-4147-A177-3AD203B41FA5}">
                      <a16:colId xmlns:a16="http://schemas.microsoft.com/office/drawing/2014/main" val="2780285462"/>
                    </a:ext>
                  </a:extLst>
                </a:gridCol>
                <a:gridCol w="7848600">
                  <a:extLst>
                    <a:ext uri="{9D8B030D-6E8A-4147-A177-3AD203B41FA5}">
                      <a16:colId xmlns:a16="http://schemas.microsoft.com/office/drawing/2014/main" val="791530282"/>
                    </a:ext>
                  </a:extLst>
                </a:gridCol>
                <a:gridCol w="4190999">
                  <a:extLst>
                    <a:ext uri="{9D8B030D-6E8A-4147-A177-3AD203B41FA5}">
                      <a16:colId xmlns:a16="http://schemas.microsoft.com/office/drawing/2014/main" val="1197938775"/>
                    </a:ext>
                  </a:extLst>
                </a:gridCol>
              </a:tblGrid>
              <a:tr h="1074868">
                <a:tc>
                  <a:txBody>
                    <a:bodyPr/>
                    <a:lstStyle/>
                    <a:p>
                      <a:pPr algn="ctr" latinLnBrk="1"/>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en-US" altLang="ko-KR" sz="2800" dirty="0"/>
                        <a:t>Training</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ko-KR" altLang="en-US" sz="2800" dirty="0"/>
                        <a:t>사용 </a:t>
                      </a:r>
                      <a:r>
                        <a:rPr lang="en-US" altLang="ko-KR" sz="2800" dirty="0"/>
                        <a:t>Prompt</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extLst>
                  <a:ext uri="{0D108BD9-81ED-4DB2-BD59-A6C34878D82A}">
                    <a16:rowId xmlns:a16="http://schemas.microsoft.com/office/drawing/2014/main" val="1731919604"/>
                  </a:ext>
                </a:extLst>
              </a:tr>
              <a:tr h="1279705">
                <a:tc>
                  <a:txBody>
                    <a:bodyPr/>
                    <a:lstStyle/>
                    <a:p>
                      <a:pPr algn="ctr" latinLnBrk="1"/>
                      <a:r>
                        <a:rPr lang="en-US" altLang="ko-KR" sz="2800" dirty="0"/>
                        <a:t>Model 1 </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t>gemma-2b-it (Reference Model)</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ko-KR" altLang="en-US" sz="2800" kern="1200" dirty="0">
                          <a:solidFill>
                            <a:srgbClr val="FF0000"/>
                          </a:solidFill>
                          <a:latin typeface="+mn-lt"/>
                          <a:ea typeface="+mn-ea"/>
                          <a:cs typeface="+mn-cs"/>
                        </a:rPr>
                        <a:t>기본 </a:t>
                      </a:r>
                      <a:r>
                        <a:rPr lang="en-US" altLang="ko-KR" sz="2800" kern="1200" dirty="0">
                          <a:solidFill>
                            <a:srgbClr val="FF0000"/>
                          </a:solidFill>
                          <a:latin typeface="+mn-lt"/>
                          <a:ea typeface="+mn-ea"/>
                          <a:cs typeface="+mn-cs"/>
                        </a:rPr>
                        <a:t>prompt</a:t>
                      </a:r>
                      <a:endParaRPr lang="ko-KR" altLang="en-US" sz="2800" kern="1200" dirty="0">
                        <a:solidFill>
                          <a:srgbClr val="FF0000"/>
                        </a:solidFill>
                        <a:latin typeface="+mn-lt"/>
                        <a:ea typeface="+mn-ea"/>
                        <a:cs typeface="+mn-cs"/>
                      </a:endParaRPr>
                    </a:p>
                  </a:txBody>
                  <a:tcPr anchor="ctr">
                    <a:solidFill>
                      <a:schemeClr val="bg1"/>
                    </a:solidFill>
                  </a:tcPr>
                </a:tc>
                <a:extLst>
                  <a:ext uri="{0D108BD9-81ED-4DB2-BD59-A6C34878D82A}">
                    <a16:rowId xmlns:a16="http://schemas.microsoft.com/office/drawing/2014/main" val="2630690179"/>
                  </a:ext>
                </a:extLst>
              </a:tr>
              <a:tr h="1279705">
                <a:tc>
                  <a:txBody>
                    <a:bodyPr/>
                    <a:lstStyle/>
                    <a:p>
                      <a:pPr algn="ctr" latinLnBrk="1"/>
                      <a:r>
                        <a:rPr lang="en-US" altLang="ko-KR" sz="2800" dirty="0"/>
                        <a:t>Model 2</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t>gemma-2b-it + </a:t>
                      </a:r>
                      <a:r>
                        <a:rPr lang="en-US" altLang="ko-KR" sz="2800" dirty="0">
                          <a:solidFill>
                            <a:srgbClr val="FF0000"/>
                          </a:solidFill>
                        </a:rPr>
                        <a:t>train epoch 3,000</a:t>
                      </a:r>
                      <a:endParaRPr lang="ko-KR" altLang="en-US" sz="2800" dirty="0">
                        <a:solidFill>
                          <a:srgbClr val="FF0000"/>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ko-KR" altLang="en-US" sz="2800" dirty="0"/>
                        <a:t>기본 </a:t>
                      </a:r>
                      <a:r>
                        <a:rPr lang="en-US" altLang="ko-KR" sz="2800" dirty="0"/>
                        <a:t>prompt</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021309932"/>
                  </a:ext>
                </a:extLst>
              </a:tr>
              <a:tr h="1279705">
                <a:tc>
                  <a:txBody>
                    <a:bodyPr/>
                    <a:lstStyle/>
                    <a:p>
                      <a:pPr algn="ctr" latinLnBrk="1"/>
                      <a:r>
                        <a:rPr lang="en-US" altLang="ko-KR" sz="2800" dirty="0"/>
                        <a:t>Model 3</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t>gemma-2b-it + </a:t>
                      </a:r>
                      <a:r>
                        <a:rPr lang="en-US" altLang="ko-KR" sz="2800" kern="1200" dirty="0">
                          <a:solidFill>
                            <a:srgbClr val="FF0000"/>
                          </a:solidFill>
                          <a:latin typeface="+mn-lt"/>
                          <a:ea typeface="+mn-ea"/>
                          <a:cs typeface="+mn-cs"/>
                        </a:rPr>
                        <a:t>train epoch 10,000</a:t>
                      </a:r>
                      <a:endParaRPr lang="ko-KR" altLang="en-US" sz="2800" kern="1200" dirty="0">
                        <a:solidFill>
                          <a:srgbClr val="FF0000"/>
                        </a:solidFill>
                        <a:latin typeface="+mn-lt"/>
                        <a:ea typeface="+mn-ea"/>
                        <a:cs typeface="+mn-cs"/>
                      </a:endParaRPr>
                    </a:p>
                  </a:txBody>
                  <a:tcPr anchor="ctr">
                    <a:solidFill>
                      <a:schemeClr val="bg1"/>
                    </a:solidFill>
                  </a:tcPr>
                </a:tc>
                <a:tc>
                  <a:txBody>
                    <a:bodyPr/>
                    <a:lstStyle/>
                    <a:p>
                      <a:pPr algn="ctr" latinLnBrk="1"/>
                      <a:r>
                        <a:rPr lang="ko-KR" altLang="en-US" sz="2800" dirty="0"/>
                        <a:t>기본 </a:t>
                      </a:r>
                      <a:r>
                        <a:rPr lang="en-US" altLang="ko-KR" sz="2800" dirty="0"/>
                        <a:t>prompt</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770068220"/>
                  </a:ext>
                </a:extLst>
              </a:tr>
              <a:tr h="1279705">
                <a:tc>
                  <a:txBody>
                    <a:bodyPr/>
                    <a:lstStyle/>
                    <a:p>
                      <a:pPr algn="ctr" latinLnBrk="1"/>
                      <a:r>
                        <a:rPr lang="en-US" altLang="ko-KR" sz="2800" dirty="0"/>
                        <a:t>Model 4</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t>gemma-2b-it + train epoch 10,000</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ko-KR" altLang="en-US" sz="2800" kern="1200" dirty="0">
                          <a:solidFill>
                            <a:srgbClr val="FF0000"/>
                          </a:solidFill>
                          <a:latin typeface="+mn-lt"/>
                          <a:ea typeface="+mn-ea"/>
                          <a:cs typeface="+mn-cs"/>
                        </a:rPr>
                        <a:t>대화형 </a:t>
                      </a:r>
                      <a:r>
                        <a:rPr lang="en-US" altLang="ko-KR" sz="2800" kern="1200" dirty="0">
                          <a:solidFill>
                            <a:srgbClr val="FF0000"/>
                          </a:solidFill>
                          <a:latin typeface="+mn-lt"/>
                          <a:ea typeface="+mn-ea"/>
                          <a:cs typeface="+mn-cs"/>
                        </a:rPr>
                        <a:t>prompt</a:t>
                      </a:r>
                      <a:endParaRPr lang="ko-KR" altLang="en-US" sz="2800" kern="1200" dirty="0">
                        <a:solidFill>
                          <a:srgbClr val="FF0000"/>
                        </a:solidFill>
                        <a:latin typeface="+mn-lt"/>
                        <a:ea typeface="+mn-ea"/>
                        <a:cs typeface="+mn-cs"/>
                      </a:endParaRPr>
                    </a:p>
                  </a:txBody>
                  <a:tcPr anchor="ctr">
                    <a:solidFill>
                      <a:schemeClr val="bg1"/>
                    </a:solidFill>
                  </a:tcPr>
                </a:tc>
                <a:extLst>
                  <a:ext uri="{0D108BD9-81ED-4DB2-BD59-A6C34878D82A}">
                    <a16:rowId xmlns:a16="http://schemas.microsoft.com/office/drawing/2014/main" val="1575218658"/>
                  </a:ext>
                </a:extLst>
              </a:tr>
              <a:tr h="1279705">
                <a:tc>
                  <a:txBody>
                    <a:bodyPr/>
                    <a:lstStyle/>
                    <a:p>
                      <a:pPr algn="ctr" latinLnBrk="1"/>
                      <a:r>
                        <a:rPr lang="en-US" altLang="ko-KR" sz="2800" dirty="0"/>
                        <a:t>Model 5</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t>gemma-2b-it + train epoch 10,000</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ko-KR" altLang="en-US" sz="2800" kern="1200" dirty="0">
                          <a:solidFill>
                            <a:srgbClr val="FF0000"/>
                          </a:solidFill>
                          <a:latin typeface="+mn-lt"/>
                          <a:ea typeface="+mn-ea"/>
                          <a:cs typeface="+mn-cs"/>
                        </a:rPr>
                        <a:t>지시형 </a:t>
                      </a:r>
                      <a:r>
                        <a:rPr lang="en-US" altLang="ko-KR" sz="2800" kern="1200" dirty="0">
                          <a:solidFill>
                            <a:srgbClr val="FF0000"/>
                          </a:solidFill>
                          <a:latin typeface="+mn-lt"/>
                          <a:ea typeface="+mn-ea"/>
                          <a:cs typeface="+mn-cs"/>
                        </a:rPr>
                        <a:t>prompt</a:t>
                      </a:r>
                      <a:endParaRPr lang="ko-KR" altLang="en-US" sz="2800" kern="1200" dirty="0">
                        <a:solidFill>
                          <a:srgbClr val="FF0000"/>
                        </a:solidFill>
                        <a:latin typeface="+mn-lt"/>
                        <a:ea typeface="+mn-ea"/>
                        <a:cs typeface="+mn-cs"/>
                      </a:endParaRPr>
                    </a:p>
                  </a:txBody>
                  <a:tcPr anchor="ctr">
                    <a:solidFill>
                      <a:schemeClr val="bg1"/>
                    </a:solidFill>
                  </a:tcPr>
                </a:tc>
                <a:extLst>
                  <a:ext uri="{0D108BD9-81ED-4DB2-BD59-A6C34878D82A}">
                    <a16:rowId xmlns:a16="http://schemas.microsoft.com/office/drawing/2014/main" val="785253335"/>
                  </a:ext>
                </a:extLst>
              </a:tr>
            </a:tbl>
          </a:graphicData>
        </a:graphic>
      </p:graphicFrame>
    </p:spTree>
    <p:extLst>
      <p:ext uri="{BB962C8B-B14F-4D97-AF65-F5344CB8AC3E}">
        <p14:creationId xmlns:p14="http://schemas.microsoft.com/office/powerpoint/2010/main" val="400749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설계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Tuned Model</a:t>
              </a:r>
            </a:p>
          </p:txBody>
        </p:sp>
      </p:grpSp>
      <p:graphicFrame>
        <p:nvGraphicFramePr>
          <p:cNvPr id="6" name="표 5">
            <a:extLst>
              <a:ext uri="{FF2B5EF4-FFF2-40B4-BE49-F238E27FC236}">
                <a16:creationId xmlns:a16="http://schemas.microsoft.com/office/drawing/2014/main" id="{D39EF07F-EAC0-0083-B3F6-222AAA20F9D6}"/>
              </a:ext>
            </a:extLst>
          </p:cNvPr>
          <p:cNvGraphicFramePr>
            <a:graphicFrameLocks noGrp="1"/>
          </p:cNvGraphicFramePr>
          <p:nvPr>
            <p:extLst>
              <p:ext uri="{D42A27DB-BD31-4B8C-83A1-F6EECF244321}">
                <p14:modId xmlns:p14="http://schemas.microsoft.com/office/powerpoint/2010/main" val="2170299564"/>
              </p:ext>
            </p:extLst>
          </p:nvPr>
        </p:nvGraphicFramePr>
        <p:xfrm>
          <a:off x="1676404" y="2369747"/>
          <a:ext cx="15544796" cy="7377253"/>
        </p:xfrm>
        <a:graphic>
          <a:graphicData uri="http://schemas.openxmlformats.org/drawingml/2006/table">
            <a:tbl>
              <a:tblPr firstRow="1" bandRow="1">
                <a:tableStyleId>{5940675A-B579-460E-94D1-54222C63F5DA}</a:tableStyleId>
              </a:tblPr>
              <a:tblGrid>
                <a:gridCol w="2209796">
                  <a:extLst>
                    <a:ext uri="{9D8B030D-6E8A-4147-A177-3AD203B41FA5}">
                      <a16:colId xmlns:a16="http://schemas.microsoft.com/office/drawing/2014/main" val="2780285462"/>
                    </a:ext>
                  </a:extLst>
                </a:gridCol>
                <a:gridCol w="13335000">
                  <a:extLst>
                    <a:ext uri="{9D8B030D-6E8A-4147-A177-3AD203B41FA5}">
                      <a16:colId xmlns:a16="http://schemas.microsoft.com/office/drawing/2014/main" val="791530282"/>
                    </a:ext>
                  </a:extLst>
                </a:gridCol>
              </a:tblGrid>
              <a:tr h="720154">
                <a:tc>
                  <a:txBody>
                    <a:bodyPr/>
                    <a:lstStyle/>
                    <a:p>
                      <a:pPr algn="ctr" latinLnBrk="1"/>
                      <a:r>
                        <a:rPr lang="en-US" altLang="ko-KR" sz="2800" dirty="0">
                          <a:latin typeface="나눔고딕" panose="020D0604000000000000" pitchFamily="50" charset="-127"/>
                          <a:ea typeface="나눔고딕" panose="020D0604000000000000" pitchFamily="50" charset="-127"/>
                        </a:rPr>
                        <a:t>Type</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en-US" altLang="ko-KR" sz="2800" dirty="0">
                          <a:latin typeface="나눔고딕" panose="020D0604000000000000" pitchFamily="50" charset="-127"/>
                          <a:ea typeface="나눔고딕" panose="020D0604000000000000" pitchFamily="50" charset="-127"/>
                        </a:rPr>
                        <a:t>Prompt</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extLst>
                  <a:ext uri="{0D108BD9-81ED-4DB2-BD59-A6C34878D82A}">
                    <a16:rowId xmlns:a16="http://schemas.microsoft.com/office/drawing/2014/main" val="1731919604"/>
                  </a:ext>
                </a:extLst>
              </a:tr>
              <a:tr h="2219033">
                <a:tc>
                  <a:txBody>
                    <a:bodyPr/>
                    <a:lstStyle/>
                    <a:p>
                      <a:pPr algn="ctr" latinLnBrk="1"/>
                      <a:r>
                        <a:rPr lang="ko-KR" altLang="en-US" sz="2800" dirty="0">
                          <a:latin typeface="나눔고딕" panose="020D0604000000000000" pitchFamily="50" charset="-127"/>
                          <a:ea typeface="나눔고딕" panose="020D0604000000000000" pitchFamily="50" charset="-127"/>
                        </a:rPr>
                        <a:t>기본</a:t>
                      </a:r>
                    </a:p>
                  </a:txBody>
                  <a:tcPr anchor="ctr">
                    <a:solidFill>
                      <a:schemeClr val="bg1"/>
                    </a:solidFill>
                  </a:tcPr>
                </a:tc>
                <a:tc>
                  <a:txBody>
                    <a:bodyPr/>
                    <a:lstStyle/>
                    <a:p>
                      <a:endParaRPr lang="en-US" altLang="ko-KR" sz="1800" b="0" kern="1200" dirty="0">
                        <a:solidFill>
                          <a:schemeClr val="tx1"/>
                        </a:solidFill>
                        <a:effectLst/>
                        <a:latin typeface="+mn-lt"/>
                        <a:ea typeface="+mn-ea"/>
                        <a:cs typeface="+mn-cs"/>
                      </a:endParaRPr>
                    </a:p>
                  </a:txBody>
                  <a:tcPr anchor="ctr">
                    <a:solidFill>
                      <a:schemeClr val="bg1"/>
                    </a:solidFill>
                  </a:tcPr>
                </a:tc>
                <a:extLst>
                  <a:ext uri="{0D108BD9-81ED-4DB2-BD59-A6C34878D82A}">
                    <a16:rowId xmlns:a16="http://schemas.microsoft.com/office/drawing/2014/main" val="2630690179"/>
                  </a:ext>
                </a:extLst>
              </a:tr>
              <a:tr h="2219033">
                <a:tc>
                  <a:txBody>
                    <a:bodyPr/>
                    <a:lstStyle/>
                    <a:p>
                      <a:pPr algn="ctr" latinLnBrk="1"/>
                      <a:r>
                        <a:rPr lang="ko-KR" altLang="en-US" sz="2800" dirty="0">
                          <a:latin typeface="나눔고딕" panose="020D0604000000000000" pitchFamily="50" charset="-127"/>
                          <a:ea typeface="나눔고딕" panose="020D0604000000000000" pitchFamily="50" charset="-127"/>
                        </a:rPr>
                        <a:t>대화형</a:t>
                      </a:r>
                    </a:p>
                  </a:txBody>
                  <a:tcPr anchor="ctr">
                    <a:solidFill>
                      <a:schemeClr val="bg1"/>
                    </a:solidFill>
                  </a:tcPr>
                </a:tc>
                <a:tc>
                  <a:txBody>
                    <a:bodyPr/>
                    <a:lstStyle/>
                    <a:p>
                      <a:pPr algn="ctr" latinLnBrk="1"/>
                      <a:endParaRPr lang="ko-KR" altLang="en-US" sz="2800" dirty="0">
                        <a:solidFill>
                          <a:srgbClr val="FF0000"/>
                        </a:solidFill>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021309932"/>
                  </a:ext>
                </a:extLst>
              </a:tr>
              <a:tr h="2219033">
                <a:tc>
                  <a:txBody>
                    <a:bodyPr/>
                    <a:lstStyle/>
                    <a:p>
                      <a:pPr algn="ctr" latinLnBrk="1"/>
                      <a:r>
                        <a:rPr lang="ko-KR" altLang="en-US" sz="2800" dirty="0"/>
                        <a:t>지시형</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2800" kern="1200" dirty="0">
                        <a:solidFill>
                          <a:srgbClr val="FF0000"/>
                        </a:solidFill>
                        <a:latin typeface="+mn-lt"/>
                        <a:ea typeface="+mn-ea"/>
                        <a:cs typeface="+mn-cs"/>
                      </a:endParaRPr>
                    </a:p>
                  </a:txBody>
                  <a:tcPr anchor="ctr">
                    <a:solidFill>
                      <a:schemeClr val="bg1"/>
                    </a:solidFill>
                  </a:tcPr>
                </a:tc>
                <a:extLst>
                  <a:ext uri="{0D108BD9-81ED-4DB2-BD59-A6C34878D82A}">
                    <a16:rowId xmlns:a16="http://schemas.microsoft.com/office/drawing/2014/main" val="2770068220"/>
                  </a:ext>
                </a:extLst>
              </a:tr>
            </a:tbl>
          </a:graphicData>
        </a:graphic>
      </p:graphicFrame>
      <p:pic>
        <p:nvPicPr>
          <p:cNvPr id="7" name="그림 6">
            <a:extLst>
              <a:ext uri="{FF2B5EF4-FFF2-40B4-BE49-F238E27FC236}">
                <a16:creationId xmlns:a16="http://schemas.microsoft.com/office/drawing/2014/main" id="{0B5676E7-14D0-0179-D7FF-C5CEBE2AA94C}"/>
              </a:ext>
            </a:extLst>
          </p:cNvPr>
          <p:cNvPicPr>
            <a:picLocks/>
          </p:cNvPicPr>
          <p:nvPr/>
        </p:nvPicPr>
        <p:blipFill>
          <a:blip r:embed="rId2"/>
          <a:stretch>
            <a:fillRect/>
          </a:stretch>
        </p:blipFill>
        <p:spPr>
          <a:xfrm>
            <a:off x="4049414" y="3238499"/>
            <a:ext cx="12960000" cy="1980000"/>
          </a:xfrm>
          <a:prstGeom prst="rect">
            <a:avLst/>
          </a:prstGeom>
        </p:spPr>
      </p:pic>
      <p:pic>
        <p:nvPicPr>
          <p:cNvPr id="9" name="그림 8">
            <a:extLst>
              <a:ext uri="{FF2B5EF4-FFF2-40B4-BE49-F238E27FC236}">
                <a16:creationId xmlns:a16="http://schemas.microsoft.com/office/drawing/2014/main" id="{D0671620-F0B3-E62F-1C8E-D844CF796A8B}"/>
              </a:ext>
            </a:extLst>
          </p:cNvPr>
          <p:cNvPicPr>
            <a:picLocks/>
          </p:cNvPicPr>
          <p:nvPr/>
        </p:nvPicPr>
        <p:blipFill>
          <a:blip r:embed="rId3"/>
          <a:stretch>
            <a:fillRect/>
          </a:stretch>
        </p:blipFill>
        <p:spPr>
          <a:xfrm>
            <a:off x="4049414" y="5411240"/>
            <a:ext cx="12960000" cy="1980000"/>
          </a:xfrm>
          <a:prstGeom prst="rect">
            <a:avLst/>
          </a:prstGeom>
        </p:spPr>
      </p:pic>
      <p:pic>
        <p:nvPicPr>
          <p:cNvPr id="11" name="그림 10">
            <a:extLst>
              <a:ext uri="{FF2B5EF4-FFF2-40B4-BE49-F238E27FC236}">
                <a16:creationId xmlns:a16="http://schemas.microsoft.com/office/drawing/2014/main" id="{6E225704-B829-A659-41A5-8DD156567E79}"/>
              </a:ext>
            </a:extLst>
          </p:cNvPr>
          <p:cNvPicPr>
            <a:picLocks/>
          </p:cNvPicPr>
          <p:nvPr/>
        </p:nvPicPr>
        <p:blipFill>
          <a:blip r:embed="rId4"/>
          <a:stretch>
            <a:fillRect/>
          </a:stretch>
        </p:blipFill>
        <p:spPr>
          <a:xfrm>
            <a:off x="4049414" y="7658100"/>
            <a:ext cx="12960000" cy="1980000"/>
          </a:xfrm>
          <a:prstGeom prst="rect">
            <a:avLst/>
          </a:prstGeom>
        </p:spPr>
      </p:pic>
    </p:spTree>
    <p:extLst>
      <p:ext uri="{BB962C8B-B14F-4D97-AF65-F5344CB8AC3E}">
        <p14:creationId xmlns:p14="http://schemas.microsoft.com/office/powerpoint/2010/main" val="388912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06</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652486"/>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모델 평가</a:t>
              </a:r>
              <a:r>
                <a:rPr lang="en-US" altLang="ko-KR" sz="3200" dirty="0">
                  <a:solidFill>
                    <a:srgbClr val="795635"/>
                  </a:solidFill>
                  <a:latin typeface="나눔고딕 ExtraBold" panose="020D0904000000000000" pitchFamily="50" charset="-127"/>
                  <a:ea typeface="나눔고딕 ExtraBold" panose="020D0904000000000000" pitchFamily="50" charset="-127"/>
                </a:rPr>
                <a:t> – Rouge Score</a:t>
              </a:r>
            </a:p>
          </p:txBody>
        </p:sp>
      </p:grpSp>
      <p:sp>
        <p:nvSpPr>
          <p:cNvPr id="30" name="TextBox 12"/>
          <p:cNvSpPr txBox="1"/>
          <p:nvPr/>
        </p:nvSpPr>
        <p:spPr>
          <a:xfrm>
            <a:off x="1239781" y="2692717"/>
            <a:ext cx="15981419" cy="6647974"/>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텍스트 요약 모델 성능 평가에 주로 사용되는 지표로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Label(</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사람이 만든 요약문</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과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Summary(</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모델이 생성한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inference)</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를 비교해서 성능 계산</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ROUGE - N , ROUGE - L, ROUGE - W, ROUGE - S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등 다양한 지표</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b="1" dirty="0">
                <a:solidFill>
                  <a:srgbClr val="795635"/>
                </a:solidFill>
                <a:latin typeface="나눔고딕" panose="020D0604000000000000" pitchFamily="50" charset="-127"/>
                <a:ea typeface="나눔고딕" panose="020D0604000000000000" pitchFamily="50" charset="-127"/>
              </a:rPr>
              <a:t>ROUGE – 1 / ROUGE – 2 </a:t>
            </a:r>
          </a:p>
          <a:p>
            <a:pPr marL="1371600" lvl="2" indent="-457200" algn="just">
              <a:lnSpc>
                <a:spcPct val="150000"/>
              </a:lnSpc>
              <a:buFont typeface="Wingdings" panose="05000000000000000000" pitchFamily="2" charset="2"/>
              <a:buChar char="Ø"/>
              <a:defRPr/>
            </a:pPr>
            <a:r>
              <a:rPr lang="en-US" altLang="ko-KR" sz="2400" dirty="0">
                <a:solidFill>
                  <a:srgbClr val="795635"/>
                </a:solidFill>
                <a:latin typeface="나눔고딕" panose="020D0604000000000000" pitchFamily="50" charset="-127"/>
                <a:ea typeface="나눔고딕" panose="020D0604000000000000" pitchFamily="50" charset="-127"/>
              </a:rPr>
              <a:t>N-Gram </a:t>
            </a:r>
            <a:r>
              <a:rPr lang="ko-KR" altLang="en-US" sz="2400" dirty="0">
                <a:solidFill>
                  <a:srgbClr val="795635"/>
                </a:solidFill>
                <a:latin typeface="나눔고딕" panose="020D0604000000000000" pitchFamily="50" charset="-127"/>
                <a:ea typeface="나눔고딕" panose="020D0604000000000000" pitchFamily="50" charset="-127"/>
              </a:rPr>
              <a:t>방식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동일한 단어의 포함 여부</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b="1" dirty="0">
                <a:solidFill>
                  <a:srgbClr val="795635"/>
                </a:solidFill>
                <a:latin typeface="나눔고딕" panose="020D0604000000000000" pitchFamily="50" charset="-127"/>
                <a:ea typeface="나눔고딕" panose="020D0604000000000000" pitchFamily="50" charset="-127"/>
              </a:rPr>
              <a:t>ROUGE – L</a:t>
            </a:r>
          </a:p>
          <a:p>
            <a:pPr marL="1371600" lvl="2" indent="-457200" algn="just">
              <a:lnSpc>
                <a:spcPct val="150000"/>
              </a:lnSpc>
              <a:buFont typeface="Wingdings" panose="05000000000000000000" pitchFamily="2" charset="2"/>
              <a:buChar char="Ø"/>
              <a:defRPr/>
            </a:pPr>
            <a:r>
              <a:rPr lang="en-US" altLang="ko-KR" sz="2400" dirty="0">
                <a:solidFill>
                  <a:srgbClr val="795635"/>
                </a:solidFill>
                <a:latin typeface="나눔고딕" panose="020D0604000000000000" pitchFamily="50" charset="-127"/>
                <a:ea typeface="나눔고딕" panose="020D0604000000000000" pitchFamily="50" charset="-127"/>
              </a:rPr>
              <a:t>LCS(Longest Common Subsequence)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방식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최장 길이로 매칭되는 문자열을 측정</a:t>
            </a:r>
            <a:endParaRPr lang="en-US" altLang="ko-KR" sz="24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 typeface="Wingdings" panose="05000000000000000000" pitchFamily="2" charset="2"/>
              <a:buChar char="Ø"/>
              <a:defRPr/>
            </a:pPr>
            <a:r>
              <a:rPr lang="ko-KR" altLang="en-US" sz="2400" dirty="0">
                <a:solidFill>
                  <a:srgbClr val="795635"/>
                </a:solidFill>
                <a:latin typeface="나눔고딕" panose="020D0604000000000000" pitchFamily="50" charset="-127"/>
                <a:ea typeface="나눔고딕" panose="020D0604000000000000" pitchFamily="50" charset="-127"/>
              </a:rPr>
              <a:t>연속적 </a:t>
            </a:r>
            <a:r>
              <a:rPr lang="ko-KR" altLang="en-US" sz="2400" dirty="0" err="1">
                <a:solidFill>
                  <a:srgbClr val="795635"/>
                </a:solidFill>
                <a:latin typeface="나눔고딕" panose="020D0604000000000000" pitchFamily="50" charset="-127"/>
                <a:ea typeface="나눔고딕" panose="020D0604000000000000" pitchFamily="50" charset="-127"/>
              </a:rPr>
              <a:t>매칭을</a:t>
            </a:r>
            <a:r>
              <a:rPr lang="ko-KR" altLang="en-US" sz="2400" dirty="0">
                <a:solidFill>
                  <a:srgbClr val="795635"/>
                </a:solidFill>
                <a:latin typeface="나눔고딕" panose="020D0604000000000000" pitchFamily="50" charset="-127"/>
                <a:ea typeface="나눔고딕" panose="020D0604000000000000" pitchFamily="50" charset="-127"/>
              </a:rPr>
              <a:t> 요구하지 않고</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어떻게든 문자열 내에서 발생하는 </a:t>
            </a:r>
            <a:r>
              <a:rPr lang="ko-KR" altLang="en-US" sz="2400" dirty="0" err="1">
                <a:solidFill>
                  <a:srgbClr val="795635"/>
                </a:solidFill>
                <a:latin typeface="나눔고딕" panose="020D0604000000000000" pitchFamily="50" charset="-127"/>
                <a:ea typeface="나눔고딕" panose="020D0604000000000000" pitchFamily="50" charset="-127"/>
              </a:rPr>
              <a:t>매칭을</a:t>
            </a:r>
            <a:r>
              <a:rPr lang="ko-KR" altLang="en-US" sz="2400" dirty="0">
                <a:solidFill>
                  <a:srgbClr val="795635"/>
                </a:solidFill>
                <a:latin typeface="나눔고딕" panose="020D0604000000000000" pitchFamily="50" charset="-127"/>
                <a:ea typeface="나눔고딕" panose="020D0604000000000000" pitchFamily="50" charset="-127"/>
              </a:rPr>
              <a:t> 측정</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dirty="0">
                <a:solidFill>
                  <a:srgbClr val="795635"/>
                </a:solidFill>
                <a:latin typeface="나눔고딕" panose="020D0604000000000000" pitchFamily="50" charset="-127"/>
                <a:ea typeface="나눔고딕" panose="020D0604000000000000" pitchFamily="50" charset="-127"/>
              </a:rPr>
              <a:t>Recall : label</a:t>
            </a:r>
            <a:r>
              <a:rPr lang="ko-KR" altLang="en-US" sz="2400" dirty="0">
                <a:solidFill>
                  <a:srgbClr val="795635"/>
                </a:solidFill>
                <a:latin typeface="나눔고딕" panose="020D0604000000000000" pitchFamily="50" charset="-127"/>
                <a:ea typeface="나눔고딕" panose="020D0604000000000000" pitchFamily="50" charset="-127"/>
              </a:rPr>
              <a:t>을 구성하는 단어 중 몇개가 </a:t>
            </a:r>
            <a:r>
              <a:rPr lang="en-US" altLang="ko-KR" sz="2400" dirty="0">
                <a:solidFill>
                  <a:srgbClr val="795635"/>
                </a:solidFill>
                <a:latin typeface="나눔고딕" panose="020D0604000000000000" pitchFamily="50" charset="-127"/>
                <a:ea typeface="나눔고딕" panose="020D0604000000000000" pitchFamily="50" charset="-127"/>
              </a:rPr>
              <a:t>inference </a:t>
            </a:r>
            <a:r>
              <a:rPr lang="ko-KR" altLang="en-US" sz="2400" dirty="0">
                <a:solidFill>
                  <a:srgbClr val="795635"/>
                </a:solidFill>
                <a:latin typeface="나눔고딕" panose="020D0604000000000000" pitchFamily="50" charset="-127"/>
                <a:ea typeface="나눔고딕" panose="020D0604000000000000" pitchFamily="50" charset="-127"/>
              </a:rPr>
              <a:t>와 겹치는지 확인</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dirty="0">
                <a:solidFill>
                  <a:srgbClr val="795635"/>
                </a:solidFill>
                <a:latin typeface="나눔고딕" panose="020D0604000000000000" pitchFamily="50" charset="-127"/>
                <a:ea typeface="나눔고딕" panose="020D0604000000000000" pitchFamily="50" charset="-127"/>
              </a:rPr>
              <a:t>Precision : inference</a:t>
            </a:r>
            <a:r>
              <a:rPr lang="ko-KR" altLang="en-US" sz="2400" dirty="0">
                <a:solidFill>
                  <a:srgbClr val="795635"/>
                </a:solidFill>
                <a:latin typeface="나눔고딕" panose="020D0604000000000000" pitchFamily="50" charset="-127"/>
                <a:ea typeface="나눔고딕" panose="020D0604000000000000" pitchFamily="50" charset="-127"/>
              </a:rPr>
              <a:t>를 구성하는 단어 중 몇개가 </a:t>
            </a:r>
            <a:r>
              <a:rPr lang="en-US" altLang="ko-KR" sz="2400" dirty="0">
                <a:solidFill>
                  <a:srgbClr val="795635"/>
                </a:solidFill>
                <a:latin typeface="나눔고딕" panose="020D0604000000000000" pitchFamily="50" charset="-127"/>
                <a:ea typeface="나눔고딕" panose="020D0604000000000000" pitchFamily="50" charset="-127"/>
              </a:rPr>
              <a:t>Label</a:t>
            </a:r>
            <a:r>
              <a:rPr lang="ko-KR" altLang="en-US" sz="2400" dirty="0">
                <a:solidFill>
                  <a:srgbClr val="795635"/>
                </a:solidFill>
                <a:latin typeface="나눔고딕" panose="020D0604000000000000" pitchFamily="50" charset="-127"/>
                <a:ea typeface="나눔고딕" panose="020D0604000000000000" pitchFamily="50" charset="-127"/>
              </a:rPr>
              <a:t>과 겹치는지 확인</a:t>
            </a:r>
            <a:endParaRPr lang="en-US" altLang="ko-KR" sz="2400" dirty="0">
              <a:solidFill>
                <a:srgbClr val="795635"/>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214498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06</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652486"/>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응답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관련 사항</a:t>
              </a:r>
              <a:endParaRPr lang="en-US" altLang="ko-KR" sz="32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5981419" cy="757130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Gemma</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는 영어 기반의 거대 언어 모델로 </a:t>
            </a:r>
            <a:r>
              <a:rPr lang="ko-KR" altLang="en-US" sz="2400" dirty="0">
                <a:solidFill>
                  <a:srgbClr val="795635"/>
                </a:solidFill>
                <a:latin typeface="나눔고딕" panose="020D0604000000000000" pitchFamily="50" charset="-127"/>
                <a:ea typeface="나눔고딕" panose="020D0604000000000000" pitchFamily="50" charset="-127"/>
              </a:rPr>
              <a:t>텍스트 요약 과정 </a:t>
            </a:r>
            <a:r>
              <a:rPr lang="en-US" altLang="ko-KR" sz="2400" dirty="0">
                <a:solidFill>
                  <a:srgbClr val="795635"/>
                </a:solidFill>
                <a:latin typeface="나눔고딕" panose="020D0604000000000000" pitchFamily="50" charset="-127"/>
                <a:ea typeface="나눔고딕" panose="020D0604000000000000" pitchFamily="50" charset="-127"/>
              </a:rPr>
              <a:t>: </a:t>
            </a:r>
          </a:p>
          <a:p>
            <a:pPr marL="914400" lvl="1" indent="-457200" algn="just">
              <a:lnSpc>
                <a:spcPct val="150000"/>
              </a:lnSpc>
              <a:buFont typeface="Arial" panose="020B0604020202020204" pitchFamily="34" charset="0"/>
              <a:buChar char="•"/>
              <a:defRPr/>
            </a:pPr>
            <a:r>
              <a:rPr lang="ko-KR" altLang="en-US" sz="2400" dirty="0">
                <a:solidFill>
                  <a:srgbClr val="795635"/>
                </a:solidFill>
                <a:latin typeface="나눔고딕" panose="020D0604000000000000" pitchFamily="50" charset="-127"/>
                <a:ea typeface="나눔고딕" panose="020D0604000000000000" pitchFamily="50" charset="-127"/>
              </a:rPr>
              <a:t>입력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한글 </a:t>
            </a:r>
            <a:r>
              <a:rPr lang="en-US" altLang="ko-KR" sz="2400" dirty="0">
                <a:solidFill>
                  <a:srgbClr val="795635"/>
                </a:solidFill>
                <a:latin typeface="나눔고딕" panose="020D0604000000000000" pitchFamily="50" charset="-127"/>
                <a:ea typeface="나눔고딕" panose="020D0604000000000000" pitchFamily="50" charset="-127"/>
              </a:rPr>
              <a:t>-&gt; </a:t>
            </a:r>
            <a:r>
              <a:rPr lang="ko-KR" altLang="en-US" sz="2400" dirty="0">
                <a:solidFill>
                  <a:srgbClr val="795635"/>
                </a:solidFill>
                <a:latin typeface="나눔고딕" panose="020D0604000000000000" pitchFamily="50" charset="-127"/>
                <a:ea typeface="나눔고딕" panose="020D0604000000000000" pitchFamily="50" charset="-127"/>
              </a:rPr>
              <a:t>영어  </a:t>
            </a:r>
            <a:r>
              <a:rPr lang="en-US" altLang="ko-KR" sz="2400" dirty="0">
                <a:solidFill>
                  <a:srgbClr val="795635"/>
                </a:solidFill>
                <a:latin typeface="나눔고딕" panose="020D0604000000000000" pitchFamily="50" charset="-127"/>
                <a:ea typeface="나눔고딕" panose="020D0604000000000000" pitchFamily="50" charset="-127"/>
              </a:rPr>
              <a:t>/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출력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영어 </a:t>
            </a:r>
            <a:r>
              <a:rPr lang="en-US" altLang="ko-KR" sz="2400" dirty="0">
                <a:solidFill>
                  <a:srgbClr val="795635"/>
                </a:solidFill>
                <a:latin typeface="나눔고딕" panose="020D0604000000000000" pitchFamily="50" charset="-127"/>
                <a:ea typeface="나눔고딕" panose="020D0604000000000000" pitchFamily="50" charset="-127"/>
              </a:rPr>
              <a:t>-&gt; </a:t>
            </a:r>
            <a:r>
              <a:rPr lang="ko-KR" altLang="en-US" sz="2400" dirty="0">
                <a:solidFill>
                  <a:srgbClr val="795635"/>
                </a:solidFill>
                <a:latin typeface="나눔고딕" panose="020D0604000000000000" pitchFamily="50" charset="-127"/>
                <a:ea typeface="나눔고딕" panose="020D0604000000000000" pitchFamily="50" charset="-127"/>
              </a:rPr>
              <a:t>한글</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indent="-457200" algn="just">
              <a:lnSpc>
                <a:spcPct val="150000"/>
              </a:lnSpc>
              <a:buFont typeface="Arial" panose="020B0604020202020204" pitchFamily="34" charset="0"/>
              <a:buChar char="•"/>
              <a:defRPr/>
            </a:pPr>
            <a:r>
              <a:rPr lang="ko-KR" altLang="en-US" sz="2400" dirty="0">
                <a:solidFill>
                  <a:srgbClr val="795635"/>
                </a:solidFill>
                <a:latin typeface="나눔고딕" panose="020D0604000000000000" pitchFamily="50" charset="-127"/>
                <a:ea typeface="나눔고딕" panose="020D0604000000000000" pitchFamily="50" charset="-127"/>
              </a:rPr>
              <a:t>입출력 과정에서 오류 발생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특정 단어 출력 시 오류</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발생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문맥과 관련 없는 단어 등장</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ko-KR" altLang="en-US" sz="2400" dirty="0">
                <a:solidFill>
                  <a:srgbClr val="795635"/>
                </a:solidFill>
                <a:latin typeface="나눔고딕" panose="020D0604000000000000" pitchFamily="50" charset="-127"/>
                <a:ea typeface="나눔고딕" panose="020D0604000000000000" pitchFamily="50" charset="-127"/>
              </a:rPr>
              <a:t>예시</a:t>
            </a:r>
            <a:r>
              <a:rPr lang="en-US" altLang="ko-KR" sz="2400" dirty="0">
                <a:solidFill>
                  <a:srgbClr val="795635"/>
                </a:solidFill>
                <a:latin typeface="나눔고딕" panose="020D0604000000000000" pitchFamily="50" charset="-127"/>
                <a:ea typeface="나눔고딕" panose="020D0604000000000000" pitchFamily="50" charset="-127"/>
              </a:rPr>
              <a:t>)</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 typeface="Arial" panose="020B0604020202020204" pitchFamily="34" charset="0"/>
              <a:buChar char="•"/>
              <a:defRPr/>
            </a:pPr>
            <a:r>
              <a:rPr lang="ko-KR" altLang="en-US" sz="2400" dirty="0" err="1">
                <a:solidFill>
                  <a:srgbClr val="795635"/>
                </a:solidFill>
                <a:latin typeface="나눔고딕" panose="020D0604000000000000" pitchFamily="50" charset="-127"/>
                <a:ea typeface="나눔고딕" panose="020D0604000000000000" pitchFamily="50" charset="-127"/>
              </a:rPr>
              <a:t>응답형</a:t>
            </a:r>
            <a:r>
              <a:rPr lang="ko-KR" altLang="en-US" sz="2400" dirty="0">
                <a:solidFill>
                  <a:srgbClr val="795635"/>
                </a:solidFill>
                <a:latin typeface="나눔고딕" panose="020D0604000000000000" pitchFamily="50" charset="-127"/>
                <a:ea typeface="나눔고딕" panose="020D0604000000000000" pitchFamily="50" charset="-127"/>
              </a:rPr>
              <a:t> 모델로 </a:t>
            </a:r>
            <a:r>
              <a:rPr lang="en-US" altLang="ko-KR" sz="2400" dirty="0" smtClean="0">
                <a:solidFill>
                  <a:srgbClr val="795635"/>
                </a:solidFill>
                <a:latin typeface="나눔고딕" panose="020D0604000000000000" pitchFamily="50" charset="-127"/>
                <a:ea typeface="나눔고딕" panose="020D0604000000000000" pitchFamily="50" charset="-127"/>
              </a:rPr>
              <a:t>inference</a:t>
            </a:r>
            <a:r>
              <a:rPr lang="ko-KR" altLang="en-US" sz="2400" dirty="0" smtClean="0">
                <a:solidFill>
                  <a:srgbClr val="795635"/>
                </a:solidFill>
                <a:latin typeface="나눔고딕" panose="020D0604000000000000" pitchFamily="50" charset="-127"/>
                <a:ea typeface="나눔고딕" panose="020D0604000000000000" pitchFamily="50" charset="-127"/>
              </a:rPr>
              <a:t>에</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소요되는 시간이 훈련 </a:t>
            </a:r>
            <a:r>
              <a:rPr lang="ko-KR" altLang="en-US" sz="2400" dirty="0">
                <a:solidFill>
                  <a:srgbClr val="795635"/>
                </a:solidFill>
                <a:latin typeface="나눔고딕" panose="020D0604000000000000" pitchFamily="50" charset="-127"/>
                <a:ea typeface="나눔고딕" panose="020D0604000000000000" pitchFamily="50" charset="-127"/>
              </a:rPr>
              <a:t>모델 </a:t>
            </a:r>
            <a:r>
              <a:rPr lang="en-US" altLang="ko-KR" sz="2400" dirty="0">
                <a:solidFill>
                  <a:srgbClr val="795635"/>
                </a:solidFill>
                <a:latin typeface="나눔고딕" panose="020D0604000000000000" pitchFamily="50" charset="-127"/>
                <a:ea typeface="나눔고딕" panose="020D0604000000000000" pitchFamily="50" charset="-127"/>
              </a:rPr>
              <a:t>/ prompt</a:t>
            </a:r>
            <a:r>
              <a:rPr lang="ko-KR" altLang="en-US" sz="2400" dirty="0">
                <a:solidFill>
                  <a:srgbClr val="795635"/>
                </a:solidFill>
                <a:latin typeface="나눔고딕" panose="020D0604000000000000" pitchFamily="50" charset="-127"/>
                <a:ea typeface="나눔고딕" panose="020D0604000000000000" pitchFamily="50" charset="-127"/>
              </a:rPr>
              <a:t>에 따라서 상이함</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lvl="2" algn="just">
              <a:lnSpc>
                <a:spcPct val="150000"/>
              </a:lnSpc>
            </a:pP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오류 수정 후 </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Rouge Score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계산             ✅</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모델 별 평균 응답 속도 측정</a:t>
            </a:r>
            <a:endPar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endParaRPr>
          </a:p>
          <a:p>
            <a:pPr lvl="2" algn="just">
              <a:lnSpc>
                <a:spcPct val="150000"/>
              </a:lnSpc>
            </a:pPr>
            <a:r>
              <a:rPr lang="ko-KR" altLang="en-US" sz="3200" dirty="0" smtClean="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smtClean="0">
                <a:solidFill>
                  <a:schemeClr val="accent6">
                    <a:lumMod val="75000"/>
                  </a:schemeClr>
                </a:solidFill>
                <a:latin typeface="나눔고딕 ExtraBold" panose="020D0904000000000000" pitchFamily="50" charset="-127"/>
                <a:ea typeface="나눔고딕 ExtraBold" panose="020D0904000000000000" pitchFamily="50" charset="-127"/>
              </a:rPr>
              <a: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모델 성능 평가에 오류 발생 비율 계산</a:t>
            </a:r>
            <a:endParaRPr kumimoji="0" lang="en-US" altLang="ko-KR" sz="3200" b="0" i="0" u="none" strike="noStrike" kern="1200" cap="none" spc="0" normalizeH="0" baseline="0" noProof="0" dirty="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endParaRPr>
          </a:p>
        </p:txBody>
      </p:sp>
      <p:pic>
        <p:nvPicPr>
          <p:cNvPr id="6" name="그림 5">
            <a:extLst>
              <a:ext uri="{FF2B5EF4-FFF2-40B4-BE49-F238E27FC236}">
                <a16:creationId xmlns:a16="http://schemas.microsoft.com/office/drawing/2014/main" id="{601FB301-0E05-439A-FFD3-C9DF0AF89D72}"/>
              </a:ext>
            </a:extLst>
          </p:cNvPr>
          <p:cNvPicPr>
            <a:picLocks noChangeAspect="1"/>
          </p:cNvPicPr>
          <p:nvPr/>
        </p:nvPicPr>
        <p:blipFill>
          <a:blip r:embed="rId2"/>
          <a:stretch>
            <a:fillRect/>
          </a:stretch>
        </p:blipFill>
        <p:spPr>
          <a:xfrm>
            <a:off x="2438400" y="4381500"/>
            <a:ext cx="8040222" cy="2981741"/>
          </a:xfrm>
          <a:prstGeom prst="rect">
            <a:avLst/>
          </a:prstGeom>
        </p:spPr>
      </p:pic>
    </p:spTree>
    <p:extLst>
      <p:ext uri="{BB962C8B-B14F-4D97-AF65-F5344CB8AC3E}">
        <p14:creationId xmlns:p14="http://schemas.microsoft.com/office/powerpoint/2010/main" val="2824924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13" name="그룹 12"/>
          <p:cNvGrpSpPr/>
          <p:nvPr/>
        </p:nvGrpSpPr>
        <p:grpSpPr>
          <a:xfrm>
            <a:off x="900000" y="540000"/>
            <a:ext cx="11673000" cy="1446549"/>
            <a:chOff x="914400" y="495300"/>
            <a:chExt cx="11673000" cy="1446549"/>
          </a:xfrm>
        </p:grpSpPr>
        <p:grpSp>
          <p:nvGrpSpPr>
            <p:cNvPr id="14" name="Group 2"/>
            <p:cNvGrpSpPr/>
            <p:nvPr/>
          </p:nvGrpSpPr>
          <p:grpSpPr>
            <a:xfrm>
              <a:off x="2647693" y="730814"/>
              <a:ext cx="3017533" cy="1211035"/>
              <a:chOff x="0" y="0"/>
              <a:chExt cx="2025253" cy="812800"/>
            </a:xfrm>
          </p:grpSpPr>
          <p:sp>
            <p:nvSpPr>
              <p:cNvPr id="19"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06</a:t>
              </a:r>
            </a:p>
          </p:txBody>
        </p:sp>
        <p:sp>
          <p:nvSpPr>
            <p:cNvPr id="16"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7"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8" name="TextBox 24"/>
            <p:cNvSpPr txBox="1"/>
            <p:nvPr/>
          </p:nvSpPr>
          <p:spPr>
            <a:xfrm>
              <a:off x="6329630" y="1045358"/>
              <a:ext cx="6257770" cy="738664"/>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모델 평가</a:t>
              </a:r>
              <a:r>
                <a:rPr lang="en-US" altLang="ko-KR" sz="3200" dirty="0">
                  <a:solidFill>
                    <a:srgbClr val="795635"/>
                  </a:solidFill>
                  <a:latin typeface="나눔고딕 ExtraBold" panose="020D0904000000000000" pitchFamily="50" charset="-127"/>
                  <a:ea typeface="나눔고딕 ExtraBold" panose="020D0904000000000000" pitchFamily="50" charset="-127"/>
                </a:rPr>
                <a:t> </a:t>
              </a:r>
              <a:r>
                <a:rPr lang="ko-KR" altLang="en-US" sz="3200" dirty="0">
                  <a:solidFill>
                    <a:srgbClr val="795635"/>
                  </a:solidFill>
                  <a:latin typeface="나눔고딕 ExtraBold" panose="020D0904000000000000" pitchFamily="50" charset="-127"/>
                  <a:ea typeface="나눔고딕 ExtraBold" panose="020D0904000000000000" pitchFamily="50" charset="-127"/>
                </a:rPr>
                <a:t>결과</a:t>
              </a:r>
              <a:endParaRPr lang="en-US" altLang="ko-KR" sz="3200" dirty="0">
                <a:solidFill>
                  <a:srgbClr val="795635"/>
                </a:solidFill>
                <a:latin typeface="나눔고딕 ExtraBold" panose="020D0904000000000000" pitchFamily="50" charset="-127"/>
                <a:ea typeface="나눔고딕 ExtraBold" panose="020D0904000000000000" pitchFamily="50" charset="-127"/>
              </a:endParaRPr>
            </a:p>
          </p:txBody>
        </p:sp>
      </p:grpSp>
      <p:graphicFrame>
        <p:nvGraphicFramePr>
          <p:cNvPr id="2" name="표 1">
            <a:extLst>
              <a:ext uri="{FF2B5EF4-FFF2-40B4-BE49-F238E27FC236}">
                <a16:creationId xmlns:a16="http://schemas.microsoft.com/office/drawing/2014/main" id="{3D5CE688-9A85-FEF6-641F-3F63F25DF810}"/>
              </a:ext>
            </a:extLst>
          </p:cNvPr>
          <p:cNvGraphicFramePr>
            <a:graphicFrameLocks noGrp="1"/>
          </p:cNvGraphicFramePr>
          <p:nvPr>
            <p:extLst>
              <p:ext uri="{D42A27DB-BD31-4B8C-83A1-F6EECF244321}">
                <p14:modId xmlns:p14="http://schemas.microsoft.com/office/powerpoint/2010/main" val="1066470345"/>
              </p:ext>
            </p:extLst>
          </p:nvPr>
        </p:nvGraphicFramePr>
        <p:xfrm>
          <a:off x="1676404" y="2369747"/>
          <a:ext cx="15773396" cy="5668536"/>
        </p:xfrm>
        <a:graphic>
          <a:graphicData uri="http://schemas.openxmlformats.org/drawingml/2006/table">
            <a:tbl>
              <a:tblPr firstRow="1" bandRow="1">
                <a:tableStyleId>{5940675A-B579-460E-94D1-54222C63F5DA}</a:tableStyleId>
              </a:tblPr>
              <a:tblGrid>
                <a:gridCol w="3733796">
                  <a:extLst>
                    <a:ext uri="{9D8B030D-6E8A-4147-A177-3AD203B41FA5}">
                      <a16:colId xmlns:a16="http://schemas.microsoft.com/office/drawing/2014/main" val="2780285462"/>
                    </a:ext>
                  </a:extLst>
                </a:gridCol>
                <a:gridCol w="2407920">
                  <a:extLst>
                    <a:ext uri="{9D8B030D-6E8A-4147-A177-3AD203B41FA5}">
                      <a16:colId xmlns:a16="http://schemas.microsoft.com/office/drawing/2014/main" val="791530282"/>
                    </a:ext>
                  </a:extLst>
                </a:gridCol>
                <a:gridCol w="2407920">
                  <a:extLst>
                    <a:ext uri="{9D8B030D-6E8A-4147-A177-3AD203B41FA5}">
                      <a16:colId xmlns:a16="http://schemas.microsoft.com/office/drawing/2014/main" val="1280892987"/>
                    </a:ext>
                  </a:extLst>
                </a:gridCol>
                <a:gridCol w="2407920">
                  <a:extLst>
                    <a:ext uri="{9D8B030D-6E8A-4147-A177-3AD203B41FA5}">
                      <a16:colId xmlns:a16="http://schemas.microsoft.com/office/drawing/2014/main" val="1238037661"/>
                    </a:ext>
                  </a:extLst>
                </a:gridCol>
                <a:gridCol w="2407920">
                  <a:extLst>
                    <a:ext uri="{9D8B030D-6E8A-4147-A177-3AD203B41FA5}">
                      <a16:colId xmlns:a16="http://schemas.microsoft.com/office/drawing/2014/main" val="3955682625"/>
                    </a:ext>
                  </a:extLst>
                </a:gridCol>
                <a:gridCol w="2407920">
                  <a:extLst>
                    <a:ext uri="{9D8B030D-6E8A-4147-A177-3AD203B41FA5}">
                      <a16:colId xmlns:a16="http://schemas.microsoft.com/office/drawing/2014/main" val="1197938775"/>
                    </a:ext>
                  </a:extLst>
                </a:gridCol>
              </a:tblGrid>
              <a:tr h="793481">
                <a:tc>
                  <a:txBody>
                    <a:bodyPr/>
                    <a:lstStyle/>
                    <a:p>
                      <a:pPr algn="ctr" latinLnBrk="1"/>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ko-KR" altLang="en-US" sz="2800" dirty="0">
                          <a:latin typeface="나눔고딕" panose="020D0604000000000000" pitchFamily="50" charset="-127"/>
                          <a:ea typeface="나눔고딕" panose="020D0604000000000000" pitchFamily="50" charset="-127"/>
                        </a:rPr>
                        <a:t>요약문 길이</a:t>
                      </a:r>
                      <a:endParaRPr lang="en-US" altLang="ko-KR" sz="2800" dirty="0">
                        <a:latin typeface="나눔고딕" panose="020D0604000000000000" pitchFamily="50" charset="-127"/>
                        <a:ea typeface="나눔고딕" panose="020D0604000000000000" pitchFamily="50" charset="-127"/>
                      </a:endParaRPr>
                    </a:p>
                    <a:p>
                      <a:pPr algn="ctr" latinLnBrk="1"/>
                      <a:r>
                        <a:rPr lang="en-US" altLang="ko-KR" sz="2800" dirty="0">
                          <a:latin typeface="나눔고딕" panose="020D0604000000000000" pitchFamily="50" charset="-127"/>
                          <a:ea typeface="나눔고딕" panose="020D0604000000000000" pitchFamily="50" charset="-127"/>
                        </a:rPr>
                        <a:t>(</a:t>
                      </a:r>
                      <a:r>
                        <a:rPr lang="ko-KR" altLang="en-US" sz="2800" dirty="0">
                          <a:latin typeface="나눔고딕" panose="020D0604000000000000" pitchFamily="50" charset="-127"/>
                          <a:ea typeface="나눔고딕" panose="020D0604000000000000" pitchFamily="50" charset="-127"/>
                        </a:rPr>
                        <a:t>원본</a:t>
                      </a:r>
                      <a:r>
                        <a:rPr lang="en-US" altLang="ko-KR" sz="2800" dirty="0">
                          <a:latin typeface="나눔고딕" panose="020D0604000000000000" pitchFamily="50" charset="-127"/>
                          <a:ea typeface="나눔고딕" panose="020D0604000000000000" pitchFamily="50" charset="-127"/>
                        </a:rPr>
                        <a:t>: 133</a:t>
                      </a:r>
                      <a:r>
                        <a:rPr lang="ko-KR" altLang="en-US" sz="2800" dirty="0">
                          <a:latin typeface="나눔고딕" panose="020D0604000000000000" pitchFamily="50" charset="-127"/>
                          <a:ea typeface="나눔고딕" panose="020D0604000000000000" pitchFamily="50" charset="-127"/>
                        </a:rPr>
                        <a:t>자</a:t>
                      </a:r>
                      <a:r>
                        <a:rPr lang="en-US" altLang="ko-KR" sz="2800" dirty="0">
                          <a:latin typeface="나눔고딕" panose="020D0604000000000000" pitchFamily="50" charset="-127"/>
                          <a:ea typeface="나눔고딕" panose="020D0604000000000000" pitchFamily="50" charset="-127"/>
                        </a:rPr>
                        <a:t>)</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en-US" altLang="ko-KR" sz="2800" dirty="0">
                          <a:latin typeface="나눔고딕" panose="020D0604000000000000" pitchFamily="50" charset="-127"/>
                          <a:ea typeface="나눔고딕" panose="020D0604000000000000" pitchFamily="50" charset="-127"/>
                        </a:rPr>
                        <a:t>Rouge</a:t>
                      </a:r>
                      <a:r>
                        <a:rPr lang="ko-KR" altLang="en-US" sz="2800" dirty="0">
                          <a:latin typeface="나눔고딕" panose="020D0604000000000000" pitchFamily="50" charset="-127"/>
                          <a:ea typeface="나눔고딕" panose="020D0604000000000000" pitchFamily="50" charset="-127"/>
                        </a:rPr>
                        <a:t> </a:t>
                      </a:r>
                      <a:r>
                        <a:rPr lang="en-US" altLang="ko-KR" sz="2800" dirty="0">
                          <a:latin typeface="나눔고딕" panose="020D0604000000000000" pitchFamily="50" charset="-127"/>
                          <a:ea typeface="나눔고딕" panose="020D0604000000000000" pitchFamily="50" charset="-127"/>
                        </a:rPr>
                        <a:t>-1</a:t>
                      </a:r>
                    </a:p>
                    <a:p>
                      <a:pPr algn="ctr" latinLnBrk="1"/>
                      <a:r>
                        <a:rPr lang="en-US" altLang="ko-KR" sz="2800" dirty="0">
                          <a:latin typeface="나눔고딕" panose="020D0604000000000000" pitchFamily="50" charset="-127"/>
                          <a:ea typeface="나눔고딕" panose="020D0604000000000000" pitchFamily="50" charset="-127"/>
                        </a:rPr>
                        <a:t>F1 – Score</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en-US" altLang="ko-KR" sz="2800" dirty="0">
                          <a:latin typeface="나눔고딕" panose="020D0604000000000000" pitchFamily="50" charset="-127"/>
                          <a:ea typeface="나눔고딕" panose="020D0604000000000000" pitchFamily="50" charset="-127"/>
                        </a:rPr>
                        <a:t>Rouge</a:t>
                      </a:r>
                      <a:r>
                        <a:rPr lang="ko-KR" altLang="en-US" sz="2800" dirty="0">
                          <a:latin typeface="나눔고딕" panose="020D0604000000000000" pitchFamily="50" charset="-127"/>
                          <a:ea typeface="나눔고딕" panose="020D0604000000000000" pitchFamily="50" charset="-127"/>
                        </a:rPr>
                        <a:t> </a:t>
                      </a:r>
                      <a:r>
                        <a:rPr lang="en-US" altLang="ko-KR" sz="2800" dirty="0">
                          <a:latin typeface="나눔고딕" panose="020D0604000000000000" pitchFamily="50" charset="-127"/>
                          <a:ea typeface="나눔고딕" panose="020D0604000000000000" pitchFamily="50" charset="-127"/>
                        </a:rPr>
                        <a:t>-L</a:t>
                      </a:r>
                    </a:p>
                    <a:p>
                      <a:pPr algn="ctr" latinLnBrk="1"/>
                      <a:r>
                        <a:rPr lang="en-US" altLang="ko-KR" sz="2800" dirty="0">
                          <a:latin typeface="나눔고딕" panose="020D0604000000000000" pitchFamily="50" charset="-127"/>
                          <a:ea typeface="나눔고딕" panose="020D0604000000000000" pitchFamily="50" charset="-127"/>
                        </a:rPr>
                        <a:t>F1 – Score</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en-US" altLang="ko-KR" sz="2800" dirty="0" smtClean="0">
                          <a:latin typeface="나눔고딕" panose="020D0604000000000000" pitchFamily="50" charset="-127"/>
                          <a:ea typeface="나눔고딕" panose="020D0604000000000000" pitchFamily="50" charset="-127"/>
                        </a:rPr>
                        <a:t>Inference</a:t>
                      </a:r>
                    </a:p>
                    <a:p>
                      <a:pPr algn="ctr" latinLnBrk="1"/>
                      <a:r>
                        <a:rPr lang="ko-KR" altLang="en-US" sz="2800" dirty="0" smtClean="0">
                          <a:latin typeface="나눔고딕" panose="020D0604000000000000" pitchFamily="50" charset="-127"/>
                          <a:ea typeface="나눔고딕" panose="020D0604000000000000" pitchFamily="50" charset="-127"/>
                        </a:rPr>
                        <a:t>시간</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ko-KR" altLang="en-US" sz="2800" dirty="0">
                          <a:latin typeface="나눔고딕" panose="020D0604000000000000" pitchFamily="50" charset="-127"/>
                          <a:ea typeface="나눔고딕" panose="020D0604000000000000" pitchFamily="50" charset="-127"/>
                        </a:rPr>
                        <a:t>오류 발생</a:t>
                      </a:r>
                    </a:p>
                  </a:txBody>
                  <a:tcPr anchor="ctr">
                    <a:solidFill>
                      <a:schemeClr val="accent3">
                        <a:lumMod val="40000"/>
                        <a:lumOff val="60000"/>
                      </a:schemeClr>
                    </a:solidFill>
                  </a:tcPr>
                </a:tc>
                <a:extLst>
                  <a:ext uri="{0D108BD9-81ED-4DB2-BD59-A6C34878D82A}">
                    <a16:rowId xmlns:a16="http://schemas.microsoft.com/office/drawing/2014/main" val="1731919604"/>
                  </a:ext>
                </a:extLst>
              </a:tr>
              <a:tr h="944694">
                <a:tc>
                  <a:txBody>
                    <a:bodyPr/>
                    <a:lstStyle/>
                    <a:p>
                      <a:pPr algn="ctr" latinLnBrk="1"/>
                      <a:r>
                        <a:rPr lang="en-US" altLang="ko-KR" sz="2800" dirty="0"/>
                        <a:t>Model 1 </a:t>
                      </a:r>
                    </a:p>
                    <a:p>
                      <a:pPr algn="ctr" latinLnBrk="1"/>
                      <a:r>
                        <a:rPr lang="en-US" altLang="ko-KR" sz="2800" dirty="0">
                          <a:latin typeface="나눔고딕" panose="020D0604000000000000" pitchFamily="50" charset="-127"/>
                          <a:ea typeface="나눔고딕" panose="020D0604000000000000" pitchFamily="50" charset="-127"/>
                        </a:rPr>
                        <a:t>(reference)</a:t>
                      </a:r>
                      <a:endParaRPr lang="en-US" altLang="ko-KR" sz="2800" dirty="0"/>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57</a:t>
                      </a:r>
                      <a:r>
                        <a:rPr lang="ko-KR" altLang="en-US" sz="2800" dirty="0">
                          <a:solidFill>
                            <a:schemeClr val="tx1"/>
                          </a:solidFill>
                          <a:latin typeface="나눔고딕" panose="020D0604000000000000" pitchFamily="50" charset="-127"/>
                          <a:ea typeface="나눔고딕" panose="020D0604000000000000" pitchFamily="50" charset="-127"/>
                        </a:rPr>
                        <a:t>자</a:t>
                      </a: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0.188</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0.175</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3.9s</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kern="1200" dirty="0">
                          <a:solidFill>
                            <a:schemeClr val="tx1"/>
                          </a:solidFill>
                          <a:latin typeface="나눔고딕" panose="020D0604000000000000" pitchFamily="50" charset="-127"/>
                          <a:ea typeface="나눔고딕" panose="020D0604000000000000" pitchFamily="50" charset="-127"/>
                          <a:cs typeface="+mn-cs"/>
                        </a:rPr>
                        <a:t>20.12 %</a:t>
                      </a:r>
                      <a:endParaRPr lang="ko-KR" altLang="en-US" sz="2800" kern="1200" dirty="0">
                        <a:solidFill>
                          <a:schemeClr val="tx1"/>
                        </a:solidFill>
                        <a:latin typeface="나눔고딕" panose="020D0604000000000000" pitchFamily="50" charset="-127"/>
                        <a:ea typeface="나눔고딕" panose="020D0604000000000000" pitchFamily="50" charset="-127"/>
                        <a:cs typeface="+mn-cs"/>
                      </a:endParaRPr>
                    </a:p>
                  </a:txBody>
                  <a:tcPr anchor="ctr">
                    <a:solidFill>
                      <a:schemeClr val="bg1"/>
                    </a:solidFill>
                  </a:tcPr>
                </a:tc>
                <a:extLst>
                  <a:ext uri="{0D108BD9-81ED-4DB2-BD59-A6C34878D82A}">
                    <a16:rowId xmlns:a16="http://schemas.microsoft.com/office/drawing/2014/main" val="2630690179"/>
                  </a:ext>
                </a:extLst>
              </a:tr>
              <a:tr h="944694">
                <a:tc>
                  <a:txBody>
                    <a:bodyPr/>
                    <a:lstStyle/>
                    <a:p>
                      <a:pPr algn="ctr" latinLnBrk="1"/>
                      <a:r>
                        <a:rPr lang="en-US" altLang="ko-KR" sz="2800" dirty="0"/>
                        <a:t>Model 2</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207</a:t>
                      </a:r>
                      <a:r>
                        <a:rPr lang="ko-KR" altLang="en-US" sz="2800" dirty="0">
                          <a:solidFill>
                            <a:schemeClr val="tx1"/>
                          </a:solidFill>
                          <a:latin typeface="나눔고딕" panose="020D0604000000000000" pitchFamily="50" charset="-127"/>
                          <a:ea typeface="나눔고딕" panose="020D0604000000000000" pitchFamily="50" charset="-127"/>
                        </a:rPr>
                        <a:t>자</a:t>
                      </a: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0.250</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0.236</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17.8s</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32.02%</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021309932"/>
                  </a:ext>
                </a:extLst>
              </a:tr>
              <a:tr h="944694">
                <a:tc>
                  <a:txBody>
                    <a:bodyPr/>
                    <a:lstStyle/>
                    <a:p>
                      <a:pPr algn="ctr" latinLnBrk="1"/>
                      <a:r>
                        <a:rPr lang="en-US" altLang="ko-KR" sz="2800" dirty="0"/>
                        <a:t>Model 3</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b="1" kern="1200" dirty="0">
                          <a:solidFill>
                            <a:srgbClr val="FF0000"/>
                          </a:solidFill>
                          <a:latin typeface="나눔고딕" panose="020D0604000000000000" pitchFamily="50" charset="-127"/>
                          <a:ea typeface="나눔고딕" panose="020D0604000000000000" pitchFamily="50" charset="-127"/>
                          <a:cs typeface="+mn-cs"/>
                        </a:rPr>
                        <a:t>104</a:t>
                      </a:r>
                      <a:r>
                        <a:rPr lang="ko-KR" altLang="en-US" sz="2800" b="1" kern="1200" dirty="0">
                          <a:solidFill>
                            <a:srgbClr val="FF0000"/>
                          </a:solidFill>
                          <a:latin typeface="나눔고딕" panose="020D0604000000000000" pitchFamily="50" charset="-127"/>
                          <a:ea typeface="나눔고딕" panose="020D0604000000000000" pitchFamily="50" charset="-127"/>
                          <a:cs typeface="+mn-cs"/>
                        </a:rPr>
                        <a:t>자</a:t>
                      </a: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b="1" kern="1200" dirty="0">
                          <a:solidFill>
                            <a:srgbClr val="FF0000"/>
                          </a:solidFill>
                          <a:latin typeface="나눔고딕" panose="020D0604000000000000" pitchFamily="50" charset="-127"/>
                          <a:ea typeface="나눔고딕" panose="020D0604000000000000" pitchFamily="50" charset="-127"/>
                          <a:cs typeface="+mn-cs"/>
                        </a:rPr>
                        <a:t>0.260</a:t>
                      </a:r>
                      <a:endParaRPr lang="ko-KR" altLang="en-US" sz="2800" b="1" kern="1200" dirty="0">
                        <a:solidFill>
                          <a:srgbClr val="FF0000"/>
                        </a:solidFill>
                        <a:latin typeface="나눔고딕" panose="020D0604000000000000" pitchFamily="50" charset="-127"/>
                        <a:ea typeface="나눔고딕" panose="020D0604000000000000" pitchFamily="50" charset="-127"/>
                        <a:cs typeface="+mn-cs"/>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b="1" kern="1200" dirty="0">
                          <a:solidFill>
                            <a:srgbClr val="FF0000"/>
                          </a:solidFill>
                          <a:latin typeface="나눔고딕" panose="020D0604000000000000" pitchFamily="50" charset="-127"/>
                          <a:ea typeface="나눔고딕" panose="020D0604000000000000" pitchFamily="50" charset="-127"/>
                          <a:cs typeface="+mn-cs"/>
                        </a:rPr>
                        <a:t>0.242</a:t>
                      </a:r>
                      <a:endParaRPr lang="ko-KR" altLang="en-US" sz="2800" b="1" kern="1200" dirty="0">
                        <a:solidFill>
                          <a:srgbClr val="FF0000"/>
                        </a:solidFill>
                        <a:latin typeface="나눔고딕" panose="020D0604000000000000" pitchFamily="50" charset="-127"/>
                        <a:ea typeface="나눔고딕" panose="020D0604000000000000" pitchFamily="50" charset="-127"/>
                        <a:cs typeface="+mn-cs"/>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b="1" kern="1200" dirty="0">
                          <a:solidFill>
                            <a:srgbClr val="FF0000"/>
                          </a:solidFill>
                          <a:latin typeface="나눔고딕" panose="020D0604000000000000" pitchFamily="50" charset="-127"/>
                          <a:ea typeface="나눔고딕" panose="020D0604000000000000" pitchFamily="50" charset="-127"/>
                          <a:cs typeface="+mn-cs"/>
                        </a:rPr>
                        <a:t>8.5s</a:t>
                      </a:r>
                      <a:endParaRPr lang="ko-KR" altLang="en-US" sz="2800" b="1" kern="1200" dirty="0">
                        <a:solidFill>
                          <a:srgbClr val="FF0000"/>
                        </a:solidFill>
                        <a:latin typeface="나눔고딕" panose="020D0604000000000000" pitchFamily="50" charset="-127"/>
                        <a:ea typeface="나눔고딕" panose="020D0604000000000000" pitchFamily="50" charset="-127"/>
                        <a:cs typeface="+mn-cs"/>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2.26%</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770068220"/>
                  </a:ext>
                </a:extLst>
              </a:tr>
              <a:tr h="944694">
                <a:tc>
                  <a:txBody>
                    <a:bodyPr/>
                    <a:lstStyle/>
                    <a:p>
                      <a:pPr algn="ctr" latinLnBrk="1"/>
                      <a:r>
                        <a:rPr lang="en-US" altLang="ko-KR" sz="2800" dirty="0"/>
                        <a:t>Model 4</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169</a:t>
                      </a:r>
                      <a:r>
                        <a:rPr lang="ko-KR" altLang="en-US" sz="2800" dirty="0">
                          <a:solidFill>
                            <a:schemeClr val="tx1"/>
                          </a:solidFill>
                          <a:latin typeface="나눔고딕" panose="020D0604000000000000" pitchFamily="50" charset="-127"/>
                          <a:ea typeface="나눔고딕" panose="020D0604000000000000" pitchFamily="50" charset="-127"/>
                        </a:rPr>
                        <a:t>자</a:t>
                      </a: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0.253</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0.239</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14.2s</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kern="1200" dirty="0">
                          <a:solidFill>
                            <a:schemeClr val="tx1"/>
                          </a:solidFill>
                          <a:latin typeface="나눔고딕" panose="020D0604000000000000" pitchFamily="50" charset="-127"/>
                          <a:ea typeface="나눔고딕" panose="020D0604000000000000" pitchFamily="50" charset="-127"/>
                          <a:cs typeface="+mn-cs"/>
                        </a:rPr>
                        <a:t>11.64%</a:t>
                      </a:r>
                      <a:endParaRPr lang="ko-KR" altLang="en-US" sz="2800" kern="1200" dirty="0">
                        <a:solidFill>
                          <a:schemeClr val="tx1"/>
                        </a:solidFill>
                        <a:latin typeface="나눔고딕" panose="020D0604000000000000" pitchFamily="50" charset="-127"/>
                        <a:ea typeface="나눔고딕" panose="020D0604000000000000" pitchFamily="50" charset="-127"/>
                        <a:cs typeface="+mn-cs"/>
                      </a:endParaRPr>
                    </a:p>
                  </a:txBody>
                  <a:tcPr anchor="ctr">
                    <a:solidFill>
                      <a:schemeClr val="bg1"/>
                    </a:solidFill>
                  </a:tcPr>
                </a:tc>
                <a:extLst>
                  <a:ext uri="{0D108BD9-81ED-4DB2-BD59-A6C34878D82A}">
                    <a16:rowId xmlns:a16="http://schemas.microsoft.com/office/drawing/2014/main" val="1575218658"/>
                  </a:ext>
                </a:extLst>
              </a:tr>
              <a:tr h="944694">
                <a:tc>
                  <a:txBody>
                    <a:bodyPr/>
                    <a:lstStyle/>
                    <a:p>
                      <a:pPr algn="ctr" latinLnBrk="1"/>
                      <a:r>
                        <a:rPr lang="en-US" altLang="ko-KR" sz="2800" dirty="0"/>
                        <a:t>Model 5</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159</a:t>
                      </a:r>
                      <a:r>
                        <a:rPr lang="ko-KR" altLang="en-US" sz="2800" dirty="0">
                          <a:solidFill>
                            <a:schemeClr val="tx1"/>
                          </a:solidFill>
                          <a:latin typeface="나눔고딕" panose="020D0604000000000000" pitchFamily="50" charset="-127"/>
                          <a:ea typeface="나눔고딕" panose="020D0604000000000000" pitchFamily="50" charset="-127"/>
                        </a:rPr>
                        <a:t>자</a:t>
                      </a: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0.232</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0.215</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37.5s</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b="1" kern="1200" dirty="0">
                          <a:solidFill>
                            <a:srgbClr val="FF0000"/>
                          </a:solidFill>
                          <a:latin typeface="나눔고딕" panose="020D0604000000000000" pitchFamily="50" charset="-127"/>
                          <a:ea typeface="나눔고딕" panose="020D0604000000000000" pitchFamily="50" charset="-127"/>
                          <a:cs typeface="+mn-cs"/>
                        </a:rPr>
                        <a:t>0.5%</a:t>
                      </a:r>
                      <a:endParaRPr lang="ko-KR" altLang="en-US" sz="2800" b="1" kern="1200" dirty="0">
                        <a:solidFill>
                          <a:srgbClr val="FF0000"/>
                        </a:solidFill>
                        <a:latin typeface="나눔고딕" panose="020D0604000000000000" pitchFamily="50" charset="-127"/>
                        <a:ea typeface="나눔고딕" panose="020D0604000000000000" pitchFamily="50" charset="-127"/>
                        <a:cs typeface="+mn-cs"/>
                      </a:endParaRPr>
                    </a:p>
                  </a:txBody>
                  <a:tcPr anchor="ctr">
                    <a:solidFill>
                      <a:schemeClr val="bg1"/>
                    </a:solidFill>
                  </a:tcPr>
                </a:tc>
                <a:extLst>
                  <a:ext uri="{0D108BD9-81ED-4DB2-BD59-A6C34878D82A}">
                    <a16:rowId xmlns:a16="http://schemas.microsoft.com/office/drawing/2014/main" val="785253335"/>
                  </a:ext>
                </a:extLst>
              </a:tr>
            </a:tbl>
          </a:graphicData>
        </a:graphic>
      </p:graphicFrame>
      <p:sp>
        <p:nvSpPr>
          <p:cNvPr id="3" name="TextBox 2">
            <a:extLst>
              <a:ext uri="{FF2B5EF4-FFF2-40B4-BE49-F238E27FC236}">
                <a16:creationId xmlns:a16="http://schemas.microsoft.com/office/drawing/2014/main" id="{26DAE648-533A-83CB-0B3F-C85A928C194F}"/>
              </a:ext>
            </a:extLst>
          </p:cNvPr>
          <p:cNvSpPr txBox="1"/>
          <p:nvPr/>
        </p:nvSpPr>
        <p:spPr>
          <a:xfrm>
            <a:off x="1676404" y="8421481"/>
            <a:ext cx="8158532" cy="1631216"/>
          </a:xfrm>
          <a:prstGeom prst="rect">
            <a:avLst/>
          </a:prstGeom>
          <a:noFill/>
        </p:spPr>
        <p:txBody>
          <a:bodyPr wrap="square" rtlCol="0">
            <a:spAutoFit/>
          </a:bodyPr>
          <a:lstStyle/>
          <a:p>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Model 3 -&gt;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정확도 </a:t>
            </a:r>
            <a:endParaRPr kumimoji="0" lang="en-US" altLang="ko-KR" sz="3200" b="0" i="0" u="none" strike="noStrike" kern="1200" cap="none" spc="0" normalizeH="0" baseline="0" noProof="0" dirty="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endParaRPr>
          </a:p>
          <a:p>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Model 5 -&gt;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안정성</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a:t>
            </a:r>
            <a:endParaRPr kumimoji="0" lang="en-US" altLang="ko-KR" sz="3200" b="0" i="0" u="none" strike="noStrike" kern="1200" cap="none" spc="0" normalizeH="0" baseline="0" noProof="0" dirty="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endParaRPr>
          </a:p>
          <a:p>
            <a:endParaRPr lang="en-US" altLang="ko-KR" dirty="0">
              <a:solidFill>
                <a:schemeClr val="accent6">
                  <a:lumMod val="75000"/>
                </a:schemeClr>
              </a:solidFill>
              <a:latin typeface="나눔고딕 ExtraBold" panose="020D0904000000000000" pitchFamily="50" charset="-127"/>
              <a:ea typeface="나눔고딕 ExtraBold" panose="020D0904000000000000" pitchFamily="50" charset="-127"/>
            </a:endParaRPr>
          </a:p>
          <a:p>
            <a:endParaRPr lang="ko-KR" altLang="en-US" dirty="0"/>
          </a:p>
        </p:txBody>
      </p:sp>
      <p:sp>
        <p:nvSpPr>
          <p:cNvPr id="4" name="TextBox 3">
            <a:extLst>
              <a:ext uri="{FF2B5EF4-FFF2-40B4-BE49-F238E27FC236}">
                <a16:creationId xmlns:a16="http://schemas.microsoft.com/office/drawing/2014/main" id="{5AED8B5E-79B6-8087-0799-5CF903324043}"/>
              </a:ext>
            </a:extLst>
          </p:cNvPr>
          <p:cNvSpPr txBox="1"/>
          <p:nvPr/>
        </p:nvSpPr>
        <p:spPr>
          <a:xfrm>
            <a:off x="12115800" y="8195504"/>
            <a:ext cx="5486400" cy="369332"/>
          </a:xfrm>
          <a:prstGeom prst="rect">
            <a:avLst/>
          </a:prstGeom>
          <a:noFill/>
        </p:spPr>
        <p:txBody>
          <a:bodyPr wrap="square" rtlCol="0">
            <a:spAutoFit/>
          </a:bodyPr>
          <a:lstStyle/>
          <a:p>
            <a:r>
              <a:rPr lang="en-US" altLang="ko-KR" dirty="0"/>
              <a:t>Computing power</a:t>
            </a:r>
            <a:r>
              <a:rPr lang="ko-KR" altLang="en-US" dirty="0"/>
              <a:t>문제로 </a:t>
            </a:r>
            <a:r>
              <a:rPr lang="en-US" altLang="ko-KR" dirty="0"/>
              <a:t>5,000 cases</a:t>
            </a:r>
            <a:r>
              <a:rPr lang="ko-KR" altLang="en-US" dirty="0"/>
              <a:t>를 대상으로 평가</a:t>
            </a:r>
            <a:endParaRPr lang="en-US" altLang="ko-KR" dirty="0"/>
          </a:p>
        </p:txBody>
      </p:sp>
    </p:spTree>
    <p:extLst>
      <p:ext uri="{BB962C8B-B14F-4D97-AF65-F5344CB8AC3E}">
        <p14:creationId xmlns:p14="http://schemas.microsoft.com/office/powerpoint/2010/main" val="509081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07</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웹 구현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웹 구현 시현</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5" name="그림 4"/>
          <p:cNvPicPr>
            <a:picLocks/>
          </p:cNvPicPr>
          <p:nvPr/>
        </p:nvPicPr>
        <p:blipFill>
          <a:blip r:embed="rId2"/>
          <a:stretch>
            <a:fillRect/>
          </a:stretch>
        </p:blipFill>
        <p:spPr>
          <a:xfrm>
            <a:off x="762001" y="2209800"/>
            <a:ext cx="7920000" cy="7920000"/>
          </a:xfrm>
          <a:prstGeom prst="rect">
            <a:avLst/>
          </a:prstGeom>
        </p:spPr>
      </p:pic>
      <p:pic>
        <p:nvPicPr>
          <p:cNvPr id="6" name="그림 5"/>
          <p:cNvPicPr>
            <a:picLocks/>
          </p:cNvPicPr>
          <p:nvPr/>
        </p:nvPicPr>
        <p:blipFill>
          <a:blip r:embed="rId3"/>
          <a:stretch>
            <a:fillRect/>
          </a:stretch>
        </p:blipFill>
        <p:spPr>
          <a:xfrm>
            <a:off x="9829798" y="2209800"/>
            <a:ext cx="7920000" cy="7920000"/>
          </a:xfrm>
          <a:prstGeom prst="rect">
            <a:avLst/>
          </a:prstGeom>
        </p:spPr>
      </p:pic>
    </p:spTree>
    <p:extLst>
      <p:ext uri="{BB962C8B-B14F-4D97-AF65-F5344CB8AC3E}">
        <p14:creationId xmlns:p14="http://schemas.microsoft.com/office/powerpoint/2010/main" val="1940846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08</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프로젝트 </a:t>
              </a:r>
              <a:r>
                <a:rPr kumimoji="0" lang="ko-KR" altLang="en-US" sz="30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느낀점</a:t>
              </a: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배운점</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5295619" cy="692497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한국어 </a:t>
            </a:r>
            <a:r>
              <a:rPr lang="ko-KR" altLang="en-US" sz="2800" dirty="0" err="1" smtClean="0">
                <a:solidFill>
                  <a:srgbClr val="795635"/>
                </a:solidFill>
                <a:latin typeface="나눔고딕 ExtraBold" panose="020D0904000000000000" pitchFamily="50" charset="-127"/>
                <a:ea typeface="나눔고딕 ExtraBold" panose="020D0904000000000000" pitchFamily="50" charset="-127"/>
              </a:rPr>
              <a:t>전처리의</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 어려움</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Arial" panose="020B0604020202020204" pitchFamily="34" charset="0"/>
              <a:buChar char="•"/>
              <a:defRPr/>
            </a:pPr>
            <a:r>
              <a:rPr lang="ko-KR" altLang="en-US" sz="2400" noProof="0" dirty="0" smtClean="0">
                <a:solidFill>
                  <a:srgbClr val="795635"/>
                </a:solidFill>
                <a:latin typeface="나눔고딕" panose="020D0604000000000000" pitchFamily="50" charset="-127"/>
                <a:ea typeface="나눔고딕" panose="020D0604000000000000" pitchFamily="50" charset="-127"/>
              </a:rPr>
              <a:t>언어의 특성이 반영된 </a:t>
            </a:r>
            <a:r>
              <a:rPr lang="ko-KR" altLang="en-US" sz="2400" noProof="0" dirty="0" err="1" smtClean="0">
                <a:solidFill>
                  <a:srgbClr val="795635"/>
                </a:solidFill>
                <a:latin typeface="나눔고딕" panose="020D0604000000000000" pitchFamily="50" charset="-127"/>
                <a:ea typeface="나눔고딕" panose="020D0604000000000000" pitchFamily="50" charset="-127"/>
              </a:rPr>
              <a:t>전처리의</a:t>
            </a:r>
            <a:r>
              <a:rPr lang="ko-KR" altLang="en-US" sz="2400" noProof="0" dirty="0" smtClean="0">
                <a:solidFill>
                  <a:srgbClr val="795635"/>
                </a:solidFill>
                <a:latin typeface="나눔고딕" panose="020D0604000000000000" pitchFamily="50" charset="-127"/>
                <a:ea typeface="나눔고딕" panose="020D0604000000000000" pitchFamily="50" charset="-127"/>
              </a:rPr>
              <a:t> 중요성을 확인</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다양한 전처리 방법에 대한 공부 필요성</a:t>
            </a:r>
            <a:endPar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lang="ko-KR" altLang="en-US" sz="2800" dirty="0" err="1" smtClean="0">
                <a:solidFill>
                  <a:srgbClr val="795635"/>
                </a:solidFill>
                <a:latin typeface="나눔고딕 ExtraBold" panose="020D0904000000000000" pitchFamily="50" charset="-127"/>
                <a:ea typeface="나눔고딕 ExtraBold" panose="020D0904000000000000" pitchFamily="50" charset="-127"/>
              </a:rPr>
              <a:t>거대모델</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 적용 방법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 Fine Tuning </a:t>
            </a:r>
          </a:p>
          <a:p>
            <a:pPr marL="914400" lvl="1" indent="-457200" algn="just">
              <a:lnSpc>
                <a:spcPct val="150000"/>
              </a:lnSpc>
              <a:buFont typeface="Arial" panose="020B0604020202020204" pitchFamily="34" charset="0"/>
              <a:buChar char="•"/>
              <a:defRPr/>
            </a:pPr>
            <a:r>
              <a:rPr lang="en-US" altLang="ko-KR" sz="2400" noProof="0" dirty="0" err="1" smtClean="0">
                <a:solidFill>
                  <a:srgbClr val="795635"/>
                </a:solidFill>
                <a:latin typeface="나눔고딕" panose="020D0604000000000000" pitchFamily="50" charset="-127"/>
                <a:ea typeface="나눔고딕" panose="020D0604000000000000" pitchFamily="50" charset="-127"/>
              </a:rPr>
              <a:t>Huggin</a:t>
            </a:r>
            <a:r>
              <a:rPr lang="en-US" altLang="ko-KR" sz="2400" dirty="0" err="1">
                <a:solidFill>
                  <a:srgbClr val="795635"/>
                </a:solidFill>
                <a:latin typeface="나눔고딕" panose="020D0604000000000000" pitchFamily="50" charset="-127"/>
                <a:ea typeface="나눔고딕" panose="020D0604000000000000" pitchFamily="50" charset="-127"/>
              </a:rPr>
              <a:t>g</a:t>
            </a:r>
            <a:r>
              <a:rPr lang="en-US" altLang="ko-KR" sz="2400" noProof="0" dirty="0" smtClean="0">
                <a:solidFill>
                  <a:srgbClr val="795635"/>
                </a:solidFill>
                <a:latin typeface="나눔고딕" panose="020D0604000000000000" pitchFamily="50" charset="-127"/>
                <a:ea typeface="나눔고딕" panose="020D0604000000000000" pitchFamily="50" charset="-127"/>
              </a:rPr>
              <a:t> Face </a:t>
            </a:r>
            <a:r>
              <a:rPr lang="ko-KR" altLang="en-US" sz="2400" noProof="0" dirty="0" smtClean="0">
                <a:solidFill>
                  <a:srgbClr val="795635"/>
                </a:solidFill>
                <a:latin typeface="나눔고딕" panose="020D0604000000000000" pitchFamily="50" charset="-127"/>
                <a:ea typeface="나눔고딕" panose="020D0604000000000000" pitchFamily="50" charset="-127"/>
              </a:rPr>
              <a:t>사용법을 익힘</a:t>
            </a:r>
            <a:endParaRPr lang="en-US" altLang="ko-KR" sz="2400" noProof="0" dirty="0" smtClean="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ko-KR" altLang="en-US" sz="2400" noProof="0" dirty="0" smtClean="0">
                <a:solidFill>
                  <a:srgbClr val="795635"/>
                </a:solidFill>
                <a:latin typeface="나눔고딕" panose="020D0604000000000000" pitchFamily="50" charset="-127"/>
                <a:ea typeface="나눔고딕" panose="020D0604000000000000" pitchFamily="50" charset="-127"/>
              </a:rPr>
              <a:t>최근 모델이 커짐에 따라 </a:t>
            </a:r>
            <a:r>
              <a:rPr lang="ko-KR" altLang="en-US" sz="2400" noProof="0" dirty="0" err="1" smtClean="0">
                <a:solidFill>
                  <a:srgbClr val="795635"/>
                </a:solidFill>
                <a:latin typeface="나눔고딕" panose="020D0604000000000000" pitchFamily="50" charset="-127"/>
                <a:ea typeface="나눔고딕" panose="020D0604000000000000" pitchFamily="50" charset="-127"/>
              </a:rPr>
              <a:t>파라미터</a:t>
            </a:r>
            <a:r>
              <a:rPr lang="ko-KR" altLang="en-US" sz="2400" dirty="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수 증가 </a:t>
            </a:r>
            <a:r>
              <a:rPr lang="en-US" altLang="ko-KR" sz="2400" dirty="0" smtClean="0">
                <a:solidFill>
                  <a:srgbClr val="795635"/>
                </a:solidFill>
                <a:latin typeface="나눔고딕" panose="020D0604000000000000" pitchFamily="50" charset="-127"/>
                <a:ea typeface="나눔고딕" panose="020D0604000000000000" pitchFamily="50" charset="-127"/>
              </a:rPr>
              <a:t>-&gt; </a:t>
            </a:r>
            <a:r>
              <a:rPr lang="ko-KR" altLang="en-US" sz="2400" dirty="0" smtClean="0">
                <a:solidFill>
                  <a:srgbClr val="795635"/>
                </a:solidFill>
                <a:latin typeface="나눔고딕" panose="020D0604000000000000" pitchFamily="50" charset="-127"/>
                <a:ea typeface="나눔고딕" panose="020D0604000000000000" pitchFamily="50" charset="-127"/>
              </a:rPr>
              <a:t>모든 </a:t>
            </a:r>
            <a:r>
              <a:rPr lang="ko-KR" altLang="en-US" sz="2400" dirty="0" err="1" smtClean="0">
                <a:solidFill>
                  <a:srgbClr val="795635"/>
                </a:solidFill>
                <a:latin typeface="나눔고딕" panose="020D0604000000000000" pitchFamily="50" charset="-127"/>
                <a:ea typeface="나눔고딕" panose="020D0604000000000000" pitchFamily="50" charset="-127"/>
              </a:rPr>
              <a:t>파라미터의</a:t>
            </a:r>
            <a:r>
              <a:rPr lang="ko-KR" altLang="en-US" sz="2400" dirty="0" smtClean="0">
                <a:solidFill>
                  <a:srgbClr val="795635"/>
                </a:solidFill>
                <a:latin typeface="나눔고딕" panose="020D0604000000000000" pitchFamily="50" charset="-127"/>
                <a:ea typeface="나눔고딕" panose="020D0604000000000000" pitchFamily="50" charset="-127"/>
              </a:rPr>
              <a:t> 가중치를 조정하는 것은 어려움</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 typeface="Arial" panose="020B0604020202020204" pitchFamily="34" charset="0"/>
              <a:buChar char="•"/>
              <a:defRPr/>
            </a:pPr>
            <a:r>
              <a:rPr lang="ko-KR" altLang="en-US" sz="2400" dirty="0" smtClean="0">
                <a:solidFill>
                  <a:srgbClr val="795635"/>
                </a:solidFill>
                <a:latin typeface="나눔고딕" panose="020D0604000000000000" pitchFamily="50" charset="-127"/>
                <a:ea typeface="나눔고딕" panose="020D0604000000000000" pitchFamily="50" charset="-127"/>
              </a:rPr>
              <a:t>적은 수의 </a:t>
            </a:r>
            <a:r>
              <a:rPr lang="ko-KR" altLang="en-US" sz="2400" dirty="0" err="1" smtClean="0">
                <a:solidFill>
                  <a:srgbClr val="795635"/>
                </a:solidFill>
                <a:latin typeface="나눔고딕" panose="020D0604000000000000" pitchFamily="50" charset="-127"/>
                <a:ea typeface="나눔고딕" panose="020D0604000000000000" pitchFamily="50" charset="-127"/>
              </a:rPr>
              <a:t>파라미터</a:t>
            </a:r>
            <a:r>
              <a:rPr lang="ko-KR" altLang="en-US" sz="2400" dirty="0" smtClean="0">
                <a:solidFill>
                  <a:srgbClr val="795635"/>
                </a:solidFill>
                <a:latin typeface="나눔고딕" panose="020D0604000000000000" pitchFamily="50" charset="-127"/>
                <a:ea typeface="나눔고딕" panose="020D0604000000000000" pitchFamily="50" charset="-127"/>
              </a:rPr>
              <a:t> 조정 하는 </a:t>
            </a:r>
            <a:r>
              <a:rPr lang="en-US" altLang="ko-KR" sz="2400" dirty="0" smtClean="0">
                <a:solidFill>
                  <a:srgbClr val="795635"/>
                </a:solidFill>
                <a:latin typeface="나눔고딕" panose="020D0604000000000000" pitchFamily="50" charset="-127"/>
                <a:ea typeface="나눔고딕" panose="020D0604000000000000" pitchFamily="50" charset="-127"/>
              </a:rPr>
              <a:t>Fine Tuning </a:t>
            </a:r>
            <a:r>
              <a:rPr lang="ko-KR" altLang="en-US" sz="2400" dirty="0" smtClean="0">
                <a:solidFill>
                  <a:srgbClr val="795635"/>
                </a:solidFill>
                <a:latin typeface="나눔고딕" panose="020D0604000000000000" pitchFamily="50" charset="-127"/>
                <a:ea typeface="나눔고딕" panose="020D0604000000000000" pitchFamily="50" charset="-127"/>
              </a:rPr>
              <a:t>기법 습득</a:t>
            </a:r>
            <a:r>
              <a:rPr lang="en-US" altLang="ko-KR" sz="2400" dirty="0" smtClean="0">
                <a:solidFill>
                  <a:srgbClr val="795635"/>
                </a:solidFill>
                <a:latin typeface="나눔고딕" panose="020D0604000000000000" pitchFamily="50" charset="-127"/>
                <a:ea typeface="나눔고딕" panose="020D0604000000000000" pitchFamily="50" charset="-127"/>
              </a:rPr>
              <a:t>(ex -  </a:t>
            </a:r>
            <a:r>
              <a:rPr lang="en-US" altLang="ko-KR" sz="2400" dirty="0" err="1" smtClean="0">
                <a:solidFill>
                  <a:srgbClr val="795635"/>
                </a:solidFill>
                <a:latin typeface="나눔고딕" panose="020D0604000000000000" pitchFamily="50" charset="-127"/>
                <a:ea typeface="나눔고딕" panose="020D0604000000000000" pitchFamily="50" charset="-127"/>
              </a:rPr>
              <a:t>RoLA</a:t>
            </a:r>
            <a:r>
              <a:rPr lang="en-US" altLang="ko-KR" sz="2400" dirty="0" smtClean="0">
                <a:solidFill>
                  <a:srgbClr val="795635"/>
                </a:solidFill>
                <a:latin typeface="나눔고딕" panose="020D0604000000000000" pitchFamily="50" charset="-127"/>
                <a:ea typeface="나눔고딕" panose="020D0604000000000000" pitchFamily="50" charset="-127"/>
              </a:rPr>
              <a:t>)</a:t>
            </a:r>
            <a:endParaRPr lang="en-US" altLang="ko-KR" sz="2400" noProof="0" dirty="0" smtClean="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Prompt Engineering</a:t>
            </a:r>
          </a:p>
          <a:p>
            <a:pPr marL="914400" lvl="1" indent="-457200" algn="just">
              <a:lnSpc>
                <a:spcPct val="150000"/>
              </a:lnSpc>
              <a:buFont typeface="Arial" panose="020B0604020202020204" pitchFamily="34" charset="0"/>
              <a:buChar char="•"/>
              <a:defRPr/>
            </a:pPr>
            <a:r>
              <a:rPr kumimoji="0" lang="ko-KR" altLang="en-US"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거대 언어 모델은 </a:t>
            </a:r>
            <a:r>
              <a:rPr kumimoji="0" lang="en-US" altLang="ko-KR" sz="24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rPr>
              <a:t>Encoder</a:t>
            </a:r>
            <a:r>
              <a:rPr kumimoji="0" lang="en-US" altLang="ko-KR" sz="2400" b="0" i="0" u="none" strike="noStrike" kern="1200" cap="none" spc="0" normalizeH="0" noProof="0" dirty="0" smtClean="0">
                <a:ln>
                  <a:noFill/>
                </a:ln>
                <a:solidFill>
                  <a:srgbClr val="795635"/>
                </a:solidFill>
                <a:effectLst/>
                <a:uLnTx/>
                <a:uFillTx/>
                <a:latin typeface="나눔고딕" panose="020D0604000000000000" pitchFamily="50" charset="-127"/>
                <a:ea typeface="나눔고딕" panose="020D0604000000000000" pitchFamily="50" charset="-127"/>
              </a:rPr>
              <a:t>  / Decoder</a:t>
            </a:r>
            <a:r>
              <a:rPr kumimoji="0" lang="ko-KR" altLang="en-US" sz="2400" b="0" i="0" u="none" strike="noStrike" kern="1200" cap="none" spc="0" normalizeH="0" noProof="0" dirty="0" smtClean="0">
                <a:ln>
                  <a:noFill/>
                </a:ln>
                <a:solidFill>
                  <a:srgbClr val="795635"/>
                </a:solidFill>
                <a:effectLst/>
                <a:uLnTx/>
                <a:uFillTx/>
                <a:latin typeface="나눔고딕" panose="020D0604000000000000" pitchFamily="50" charset="-127"/>
                <a:ea typeface="나눔고딕" panose="020D0604000000000000" pitchFamily="50" charset="-127"/>
              </a:rPr>
              <a:t>를 모두 포함한 </a:t>
            </a:r>
            <a:r>
              <a:rPr kumimoji="0" lang="ko-KR" altLang="en-US" sz="2400" b="0" i="0" u="none" strike="noStrike" kern="1200" cap="none" spc="0" normalizeH="0" noProof="0" dirty="0" err="1" smtClean="0">
                <a:ln>
                  <a:noFill/>
                </a:ln>
                <a:solidFill>
                  <a:srgbClr val="795635"/>
                </a:solidFill>
                <a:effectLst/>
                <a:uLnTx/>
                <a:uFillTx/>
                <a:latin typeface="나눔고딕" panose="020D0604000000000000" pitchFamily="50" charset="-127"/>
                <a:ea typeface="나눔고딕" panose="020D0604000000000000" pitchFamily="50" charset="-127"/>
              </a:rPr>
              <a:t>생성형</a:t>
            </a:r>
            <a:r>
              <a:rPr kumimoji="0" lang="ko-KR" altLang="en-US" sz="2400" b="0" i="0" u="none" strike="noStrike" kern="1200" cap="none" spc="0" normalizeH="0" noProof="0" dirty="0" smtClean="0">
                <a:ln>
                  <a:noFill/>
                </a:ln>
                <a:solidFill>
                  <a:srgbClr val="795635"/>
                </a:solidFill>
                <a:effectLst/>
                <a:uLnTx/>
                <a:uFillTx/>
                <a:latin typeface="나눔고딕" panose="020D0604000000000000" pitchFamily="50" charset="-127"/>
                <a:ea typeface="나눔고딕" panose="020D0604000000000000" pitchFamily="50" charset="-127"/>
              </a:rPr>
              <a:t> 모델 </a:t>
            </a:r>
            <a:endParaRPr kumimoji="0" lang="en-US" altLang="ko-KR" sz="2400" b="0" i="0" u="none" strike="noStrike" kern="1200" cap="none" spc="0" normalizeH="0" noProof="0" dirty="0" smtClean="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ko-KR" altLang="en-US" sz="2400" baseline="0" dirty="0" smtClean="0">
                <a:solidFill>
                  <a:srgbClr val="795635"/>
                </a:solidFill>
                <a:latin typeface="나눔고딕" panose="020D0604000000000000" pitchFamily="50" charset="-127"/>
                <a:ea typeface="나눔고딕" panose="020D0604000000000000" pitchFamily="50" charset="-127"/>
              </a:rPr>
              <a:t>어떤 </a:t>
            </a:r>
            <a:r>
              <a:rPr lang="en-US" altLang="ko-KR" sz="2400" dirty="0" smtClean="0">
                <a:solidFill>
                  <a:srgbClr val="795635"/>
                </a:solidFill>
                <a:latin typeface="나눔고딕" panose="020D0604000000000000" pitchFamily="50" charset="-127"/>
                <a:ea typeface="나눔고딕" panose="020D0604000000000000" pitchFamily="50" charset="-127"/>
              </a:rPr>
              <a:t>Prompt</a:t>
            </a:r>
            <a:r>
              <a:rPr lang="ko-KR" altLang="en-US" sz="2400" dirty="0" smtClean="0">
                <a:solidFill>
                  <a:srgbClr val="795635"/>
                </a:solidFill>
                <a:latin typeface="나눔고딕" panose="020D0604000000000000" pitchFamily="50" charset="-127"/>
                <a:ea typeface="나눔고딕" panose="020D0604000000000000" pitchFamily="50" charset="-127"/>
              </a:rPr>
              <a:t>를 사용하는지에 따라 훈련의 성과</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모델의 성능이 달라짐</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222628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배경</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a:solidFill>
                    <a:srgbClr val="795635"/>
                  </a:solidFill>
                  <a:latin typeface="나눔고딕 ExtraBold" panose="020D0904000000000000" pitchFamily="50" charset="-127"/>
                  <a:ea typeface="나눔고딕 ExtraBold" panose="020D0904000000000000" pitchFamily="50" charset="-127"/>
                </a:rPr>
                <a:t>– </a:t>
              </a:r>
              <a:r>
                <a:rPr lang="ko-KR" altLang="en-US" sz="3000" dirty="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793123" cy="7109639"/>
          </a:xfrm>
          <a:prstGeom prst="rect">
            <a:avLst/>
          </a:prstGeom>
        </p:spPr>
        <p:txBody>
          <a:bodyPr wrap="square" lIns="0" tIns="0" rIns="0" bIns="0" rtlCol="0" anchor="t">
            <a:spAutoFit/>
          </a:bodyPr>
          <a:lstStyle/>
          <a:p>
            <a:pPr lvl="0"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1. Text Summarization </a:t>
            </a:r>
            <a:r>
              <a:rPr lang="ko-KR" altLang="en-US" sz="2800" dirty="0">
                <a:solidFill>
                  <a:srgbClr val="795635"/>
                </a:solidFill>
                <a:latin typeface="나눔고딕 ExtraBold" panose="020D0904000000000000" pitchFamily="50" charset="-127"/>
                <a:ea typeface="나눔고딕 ExtraBold" panose="020D0904000000000000" pitchFamily="50" charset="-127"/>
              </a:rPr>
              <a:t>문서 요약</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주어진 텍스트 중에서 중요한 정보를 정제해 가치 있는 정보로 변환하는 과정</a:t>
            </a:r>
            <a:endParaRPr lang="en-US" altLang="ko-KR" sz="20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긴 글을 간추려서 작은 요약문으로 변환</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2. </a:t>
            </a:r>
            <a:r>
              <a:rPr lang="ko-KR" altLang="en-US" sz="2800" dirty="0">
                <a:solidFill>
                  <a:srgbClr val="795635"/>
                </a:solidFill>
                <a:latin typeface="나눔고딕 ExtraBold" panose="020D0904000000000000" pitchFamily="50" charset="-127"/>
                <a:ea typeface="나눔고딕 ExtraBold" panose="020D0904000000000000" pitchFamily="50" charset="-127"/>
              </a:rPr>
              <a:t>텍스트 요약의 방법</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 </a:t>
            </a:r>
            <a:r>
              <a:rPr lang="ko-KR" altLang="en-US" sz="2000" b="1" dirty="0" err="1">
                <a:solidFill>
                  <a:srgbClr val="795635"/>
                </a:solidFill>
                <a:latin typeface="나눔고딕" panose="020D0604000000000000" pitchFamily="50" charset="-127"/>
                <a:ea typeface="나눔고딕" panose="020D0604000000000000" pitchFamily="50" charset="-127"/>
              </a:rPr>
              <a:t>추출요약</a:t>
            </a:r>
            <a:r>
              <a:rPr lang="ko-KR" altLang="en-US" sz="2000" dirty="0">
                <a:solidFill>
                  <a:srgbClr val="795635"/>
                </a:solidFill>
                <a:latin typeface="나눔고딕" panose="020D0604000000000000" pitchFamily="50" charset="-127"/>
                <a:ea typeface="나눔고딕" panose="020D06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원문에 나오는 핵심 문장</a:t>
            </a: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단어를 토대로 구성된 요약문</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 </a:t>
            </a:r>
            <a:r>
              <a:rPr lang="ko-KR" altLang="en-US" sz="2000" b="1" dirty="0" err="1">
                <a:solidFill>
                  <a:srgbClr val="795635"/>
                </a:solidFill>
                <a:latin typeface="나눔고딕" panose="020D0604000000000000" pitchFamily="50" charset="-127"/>
                <a:ea typeface="나눔고딕" panose="020D0604000000000000" pitchFamily="50" charset="-127"/>
              </a:rPr>
              <a:t>생성요약</a:t>
            </a:r>
            <a:r>
              <a:rPr lang="ko-KR" altLang="en-US" sz="2000" dirty="0">
                <a:solidFill>
                  <a:srgbClr val="795635"/>
                </a:solidFill>
                <a:latin typeface="나눔고딕" panose="020D0604000000000000" pitchFamily="50" charset="-127"/>
                <a:ea typeface="나눔고딕" panose="020D06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원문에 없는 문장이라도 문맥을 반영해 요약</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3. </a:t>
            </a:r>
            <a:r>
              <a:rPr lang="ko-KR" altLang="en-US" sz="2800" dirty="0">
                <a:solidFill>
                  <a:srgbClr val="795635"/>
                </a:solidFill>
                <a:latin typeface="나눔고딕 ExtraBold" panose="020D0904000000000000" pitchFamily="50" charset="-127"/>
                <a:ea typeface="나눔고딕 ExtraBold" panose="020D0904000000000000" pitchFamily="50" charset="-127"/>
              </a:rPr>
              <a:t>적용 모델의 진화</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 </a:t>
            </a:r>
            <a:r>
              <a:rPr lang="ko-KR" altLang="en-US" sz="2000" dirty="0">
                <a:solidFill>
                  <a:srgbClr val="795635"/>
                </a:solidFill>
                <a:latin typeface="나눔고딕" panose="020D0604000000000000" pitchFamily="50" charset="-127"/>
                <a:ea typeface="나눔고딕" panose="020D0604000000000000" pitchFamily="50" charset="-127"/>
              </a:rPr>
              <a:t>초기 </a:t>
            </a: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유사도 기반 알고리즘을 바탕으로 높은 </a:t>
            </a:r>
            <a:r>
              <a:rPr lang="ko-KR" altLang="en-US" sz="2000" dirty="0" err="1">
                <a:solidFill>
                  <a:srgbClr val="795635"/>
                </a:solidFill>
                <a:latin typeface="나눔고딕" panose="020D0604000000000000" pitchFamily="50" charset="-127"/>
                <a:ea typeface="나눔고딕" panose="020D0604000000000000" pitchFamily="50" charset="-127"/>
              </a:rPr>
              <a:t>유사도를</a:t>
            </a:r>
            <a:r>
              <a:rPr lang="ko-KR" altLang="en-US" sz="2000" dirty="0">
                <a:solidFill>
                  <a:srgbClr val="795635"/>
                </a:solidFill>
                <a:latin typeface="나눔고딕" panose="020D0604000000000000" pitchFamily="50" charset="-127"/>
                <a:ea typeface="나눔고딕" panose="020D0604000000000000" pitchFamily="50" charset="-127"/>
              </a:rPr>
              <a:t> 가진 문장을 추출</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 </a:t>
            </a:r>
            <a:r>
              <a:rPr lang="ko-KR" altLang="en-US" sz="2000" dirty="0">
                <a:solidFill>
                  <a:srgbClr val="795635"/>
                </a:solidFill>
                <a:latin typeface="나눔고딕" panose="020D0604000000000000" pitchFamily="50" charset="-127"/>
                <a:ea typeface="나눔고딕" panose="020D0604000000000000" pitchFamily="50" charset="-127"/>
              </a:rPr>
              <a:t>현재 </a:t>
            </a:r>
            <a:r>
              <a:rPr lang="en-US" altLang="ko-KR" sz="2000" dirty="0">
                <a:solidFill>
                  <a:srgbClr val="795635"/>
                </a:solidFill>
                <a:latin typeface="나눔고딕" panose="020D0604000000000000" pitchFamily="50" charset="-127"/>
                <a:ea typeface="나눔고딕" panose="020D0604000000000000" pitchFamily="50" charset="-127"/>
              </a:rPr>
              <a:t>: Transformer</a:t>
            </a:r>
            <a:r>
              <a:rPr lang="ko-KR" altLang="en-US" sz="2000" dirty="0">
                <a:solidFill>
                  <a:srgbClr val="795635"/>
                </a:solidFill>
                <a:latin typeface="나눔고딕" panose="020D0604000000000000" pitchFamily="50" charset="-127"/>
                <a:ea typeface="나눔고딕" panose="020D0604000000000000" pitchFamily="50" charset="-127"/>
              </a:rPr>
              <a:t>를 바탕으로 한 </a:t>
            </a:r>
            <a:r>
              <a:rPr lang="en-US" altLang="ko-KR" sz="2000" dirty="0">
                <a:solidFill>
                  <a:srgbClr val="795635"/>
                </a:solidFill>
                <a:latin typeface="나눔고딕" panose="020D0604000000000000" pitchFamily="50" charset="-127"/>
                <a:ea typeface="나눔고딕" panose="020D0604000000000000" pitchFamily="50" charset="-127"/>
              </a:rPr>
              <a:t>Bert</a:t>
            </a:r>
            <a:r>
              <a:rPr lang="ko-KR" altLang="en-US" sz="2000" dirty="0">
                <a:solidFill>
                  <a:srgbClr val="795635"/>
                </a:solidFill>
                <a:latin typeface="나눔고딕" panose="020D0604000000000000" pitchFamily="50" charset="-127"/>
                <a:ea typeface="나눔고딕" panose="020D0604000000000000" pitchFamily="50" charset="-127"/>
              </a:rPr>
              <a:t>모델을 활용</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a:t>
            </a: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RNN -&gt; LSTM -&gt; Transformer / Bert -&gt; Transformer / Bert </a:t>
            </a:r>
            <a:r>
              <a:rPr lang="ko-KR" altLang="en-US" sz="2000" dirty="0">
                <a:solidFill>
                  <a:srgbClr val="795635"/>
                </a:solidFill>
                <a:latin typeface="나눔고딕" panose="020D0604000000000000" pitchFamily="50" charset="-127"/>
                <a:ea typeface="나눔고딕" panose="020D0604000000000000" pitchFamily="50" charset="-127"/>
              </a:rPr>
              <a:t>를 활용한 </a:t>
            </a:r>
            <a:r>
              <a:rPr lang="en-US" altLang="ko-KR" sz="2000" b="1" dirty="0">
                <a:solidFill>
                  <a:srgbClr val="795635"/>
                </a:solidFill>
                <a:latin typeface="나눔고딕" panose="020D0604000000000000" pitchFamily="50" charset="-127"/>
                <a:ea typeface="나눔고딕" panose="020D0604000000000000" pitchFamily="50" charset="-127"/>
              </a:rPr>
              <a:t>LLM</a:t>
            </a:r>
            <a:r>
              <a:rPr lang="en-US" altLang="ko-KR" sz="2000" dirty="0">
                <a:solidFill>
                  <a:srgbClr val="795635"/>
                </a:solidFill>
                <a:latin typeface="나눔고딕" panose="020D0604000000000000" pitchFamily="50" charset="-127"/>
                <a:ea typeface="나눔고딕" panose="020D0604000000000000" pitchFamily="50" charset="-127"/>
              </a:rPr>
              <a:t>(Large Language Model)</a:t>
            </a:r>
          </a:p>
          <a:p>
            <a:pPr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08</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ko-KR" altLang="en-US" sz="3000" dirty="0">
                  <a:solidFill>
                    <a:srgbClr val="795635"/>
                  </a:solidFill>
                  <a:latin typeface="나눔고딕 ExtraBold" panose="020D0904000000000000" pitchFamily="50" charset="-127"/>
                  <a:ea typeface="나눔고딕 ExtraBold" panose="020D0904000000000000" pitchFamily="50" charset="-127"/>
                </a:rPr>
                <a:t>향후 과제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3009619" cy="4524315"/>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GPT</a:t>
            </a:r>
            <a:r>
              <a:rPr kumimoji="0" lang="en-US" altLang="ko-KR" sz="2800" b="0" i="0" u="none" strike="noStrike" kern="1200" cap="none" spc="0" normalizeH="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
            </a:r>
            <a:r>
              <a:rPr kumimoji="0" lang="en-US" altLang="ko-KR" sz="2800" b="0" i="0" u="none" strike="noStrike" kern="1200" cap="none" spc="0" normalizeH="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LLaMa</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등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다양한 거대 모델 적용 연습</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lvl="1" algn="just">
              <a:lnSpc>
                <a:spcPct val="150000"/>
              </a:lnSpc>
              <a:defRPr/>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Prompt</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를 다루는 연습이 필요</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리뷰 분석과 같은 자연어 처리의 다른 분야에도 적용</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685007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934147" y="3295666"/>
            <a:ext cx="6559945" cy="1395371"/>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864027" y="2827508"/>
            <a:ext cx="6559945" cy="1395371"/>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5793908" y="2945601"/>
            <a:ext cx="6700185" cy="1047750"/>
          </a:xfrm>
          <a:prstGeom prst="rect">
            <a:avLst/>
          </a:prstGeom>
        </p:spPr>
        <p:txBody>
          <a:bodyPr lIns="0" tIns="0" rIns="0" bIns="0" rtlCol="0" anchor="t">
            <a:spAutoFit/>
          </a:bodyPr>
          <a:lstStyle/>
          <a:p>
            <a:pPr algn="ctr">
              <a:lnSpc>
                <a:spcPts val="8400"/>
              </a:lnSpc>
            </a:pPr>
            <a:r>
              <a:rPr lang="en-US" sz="6000">
                <a:solidFill>
                  <a:srgbClr val="AB8A66"/>
                </a:solidFill>
                <a:ea typeface="TDTD고딕 Bold"/>
              </a:rPr>
              <a:t>감사합니다</a:t>
            </a:r>
          </a:p>
        </p:txBody>
      </p:sp>
      <p:sp>
        <p:nvSpPr>
          <p:cNvPr id="9" name="TextBox 9"/>
          <p:cNvSpPr txBox="1"/>
          <p:nvPr/>
        </p:nvSpPr>
        <p:spPr>
          <a:xfrm>
            <a:off x="2822108" y="5032890"/>
            <a:ext cx="12643785" cy="1892299"/>
          </a:xfrm>
          <a:prstGeom prst="rect">
            <a:avLst/>
          </a:prstGeom>
        </p:spPr>
        <p:txBody>
          <a:bodyPr lIns="0" tIns="0" rIns="0" bIns="0" rtlCol="0" anchor="t">
            <a:spAutoFit/>
          </a:bodyPr>
          <a:lstStyle/>
          <a:p>
            <a:pPr algn="ctr">
              <a:lnSpc>
                <a:spcPts val="15400"/>
              </a:lnSpc>
            </a:pPr>
            <a:r>
              <a:rPr lang="en-US" sz="11000">
                <a:solidFill>
                  <a:srgbClr val="795635"/>
                </a:solidFill>
                <a:latin typeface="TDTD고딕 Bold"/>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목표</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a:solidFill>
                    <a:srgbClr val="795635"/>
                  </a:solidFill>
                  <a:latin typeface="나눔고딕 ExtraBold" panose="020D0904000000000000" pitchFamily="50" charset="-127"/>
                  <a:ea typeface="나눔고딕 ExtraBold" panose="020D0904000000000000" pitchFamily="50" charset="-127"/>
                </a:rPr>
                <a:t>– </a:t>
              </a:r>
              <a:r>
                <a:rPr lang="ko-KR" altLang="en-US" sz="3000" dirty="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793123" cy="4708981"/>
          </a:xfrm>
          <a:prstGeom prst="rect">
            <a:avLst/>
          </a:prstGeom>
        </p:spPr>
        <p:txBody>
          <a:bodyPr wrap="square" lIns="0" tIns="0" rIns="0" bIns="0" rtlCol="0" anchor="t">
            <a:spAutoFit/>
          </a:bodyPr>
          <a:lstStyle/>
          <a:p>
            <a:pPr lvl="0"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1. </a:t>
            </a:r>
            <a:r>
              <a:rPr lang="ko-KR" altLang="en-US" sz="2800" dirty="0">
                <a:solidFill>
                  <a:srgbClr val="795635"/>
                </a:solidFill>
                <a:latin typeface="나눔고딕 ExtraBold" panose="020D0904000000000000" pitchFamily="50" charset="-127"/>
                <a:ea typeface="나눔고딕 ExtraBold" panose="020D0904000000000000" pitchFamily="50" charset="-127"/>
              </a:rPr>
              <a:t>다양한 모델 적용</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mj-lt"/>
              <a:buAutoNum type="arabicParenR"/>
            </a:pPr>
            <a:r>
              <a:rPr lang="ko-KR" altLang="en-US" sz="2400" dirty="0" err="1">
                <a:solidFill>
                  <a:srgbClr val="795635"/>
                </a:solidFill>
                <a:latin typeface="나눔고딕" panose="020D0604000000000000" pitchFamily="50" charset="-127"/>
                <a:ea typeface="나눔고딕" panose="020D0604000000000000" pitchFamily="50" charset="-127"/>
              </a:rPr>
              <a:t>딥러닝</a:t>
            </a:r>
            <a:r>
              <a:rPr lang="ko-KR" altLang="en-US" sz="2400" dirty="0">
                <a:solidFill>
                  <a:srgbClr val="795635"/>
                </a:solidFill>
                <a:latin typeface="나눔고딕" panose="020D0604000000000000" pitchFamily="50" charset="-127"/>
                <a:ea typeface="나눔고딕" panose="020D0604000000000000" pitchFamily="50" charset="-127"/>
              </a:rPr>
              <a:t> 기본 과정을 익히기 위한 기본 모델 연습</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mj-lt"/>
              <a:buAutoNum type="arabicParenR"/>
            </a:pPr>
            <a:r>
              <a:rPr lang="ko-KR" altLang="en-US" sz="2400" dirty="0">
                <a:solidFill>
                  <a:srgbClr val="795635"/>
                </a:solidFill>
                <a:latin typeface="나눔고딕" panose="020D0604000000000000" pitchFamily="50" charset="-127"/>
                <a:ea typeface="나눔고딕" panose="020D0604000000000000" pitchFamily="50" charset="-127"/>
              </a:rPr>
              <a:t>좋은 성능을 내기 위한 거대 모델 적용</a:t>
            </a:r>
            <a:endParaRPr lang="en-US" altLang="ko-KR" sz="2400" dirty="0">
              <a:solidFill>
                <a:srgbClr val="795635"/>
              </a:solidFill>
              <a:latin typeface="나눔고딕" panose="020D0604000000000000" pitchFamily="50" charset="-127"/>
              <a:ea typeface="나눔고딕" panose="020D0604000000000000" pitchFamily="50" charset="-127"/>
            </a:endParaRPr>
          </a:p>
          <a:p>
            <a:pPr lvl="0"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2. </a:t>
            </a:r>
            <a:r>
              <a:rPr lang="ko-KR" altLang="en-US" sz="2800" dirty="0">
                <a:solidFill>
                  <a:srgbClr val="795635"/>
                </a:solidFill>
                <a:latin typeface="나눔고딕 ExtraBold" panose="020D0904000000000000" pitchFamily="50" charset="-127"/>
                <a:ea typeface="나눔고딕 ExtraBold" panose="020D0904000000000000" pitchFamily="50" charset="-127"/>
              </a:rPr>
              <a:t>주제 선정 및 요약 형태</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400" dirty="0">
                <a:solidFill>
                  <a:srgbClr val="795635"/>
                </a:solidFill>
                <a:latin typeface="나눔고딕" panose="020D0604000000000000" pitchFamily="50" charset="-127"/>
                <a:ea typeface="나눔고딕" panose="020D0604000000000000" pitchFamily="50" charset="-127"/>
              </a:rPr>
              <a:t>뉴스 기사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정제된 글로 작성된 문장으로 의도를 파악하기 수월함</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400" dirty="0">
                <a:solidFill>
                  <a:srgbClr val="795635"/>
                </a:solidFill>
                <a:latin typeface="나눔고딕" panose="020D0604000000000000" pitchFamily="50" charset="-127"/>
                <a:ea typeface="나눔고딕" panose="020D0604000000000000" pitchFamily="50" charset="-127"/>
              </a:rPr>
              <a:t>생성 요약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새로운 문장을 만드는 과정으로 단순히 중요 문장을 뽑아내는 추출 요약에 비해 자연어 처리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기술을 익히는데 도움이 됨</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171649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8" name="그룹 7"/>
          <p:cNvGrpSpPr/>
          <p:nvPr/>
        </p:nvGrpSpPr>
        <p:grpSpPr>
          <a:xfrm>
            <a:off x="900000" y="540000"/>
            <a:ext cx="10834800" cy="1446549"/>
            <a:chOff x="1143000" y="723900"/>
            <a:chExt cx="10834800" cy="1446549"/>
          </a:xfrm>
        </p:grpSpPr>
        <p:grpSp>
          <p:nvGrpSpPr>
            <p:cNvPr id="2" name="Group 2"/>
            <p:cNvGrpSpPr/>
            <p:nvPr/>
          </p:nvGrpSpPr>
          <p:grpSpPr>
            <a:xfrm>
              <a:off x="2876293" y="9594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flipV="1">
              <a:off x="6250210" y="1050814"/>
              <a:ext cx="0" cy="1028235"/>
            </a:xfrm>
            <a:prstGeom prst="line">
              <a:avLst/>
            </a:prstGeom>
            <a:ln w="19050" cap="flat">
              <a:solidFill>
                <a:srgbClr val="AB8A66"/>
              </a:solidFill>
              <a:prstDash val="solid"/>
              <a:headEnd type="none" w="sm" len="sm"/>
              <a:tailEnd type="none" w="sm" len="sm"/>
            </a:ln>
          </p:spPr>
        </p:sp>
        <p:sp>
          <p:nvSpPr>
            <p:cNvPr id="14" name="TextBox 14"/>
            <p:cNvSpPr txBox="1"/>
            <p:nvPr/>
          </p:nvSpPr>
          <p:spPr>
            <a:xfrm>
              <a:off x="1143000" y="7239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15" name="TextBox 15"/>
            <p:cNvSpPr txBox="1"/>
            <p:nvPr/>
          </p:nvSpPr>
          <p:spPr>
            <a:xfrm>
              <a:off x="3548103" y="1037033"/>
              <a:ext cx="1673913" cy="1000274"/>
            </a:xfrm>
            <a:prstGeom prst="rect">
              <a:avLst/>
            </a:prstGeom>
          </p:spPr>
          <p:txBody>
            <a:bodyPr lIns="0" tIns="0" rIns="0" bIns="0" rtlCol="0" anchor="t">
              <a:spAutoFit/>
            </a:bodyPr>
            <a:lstStyle/>
            <a:p>
              <a:pPr algn="ctr">
                <a:lnSpc>
                  <a:spcPts val="3926"/>
                </a:lnSpc>
              </a:pPr>
              <a:r>
                <a:rPr lang="en-US" sz="2804" dirty="0" err="1">
                  <a:solidFill>
                    <a:srgbClr val="AB8A66"/>
                  </a:solidFill>
                  <a:latin typeface="나눔고딕 ExtraBold" panose="020D0904000000000000" pitchFamily="50" charset="-127"/>
                  <a:ea typeface="나눔고딕 ExtraBold" panose="020D0904000000000000" pitchFamily="50" charset="-127"/>
                </a:rPr>
                <a:t>프로젝트</a:t>
              </a:r>
              <a:endParaRPr lang="en-US" sz="2804" dirty="0">
                <a:solidFill>
                  <a:srgbClr val="AB8A66"/>
                </a:solidFill>
                <a:latin typeface="나눔고딕 ExtraBold" panose="020D0904000000000000" pitchFamily="50" charset="-127"/>
                <a:ea typeface="나눔고딕 ExtraBold" panose="020D0904000000000000" pitchFamily="50" charset="-127"/>
              </a:endParaRPr>
            </a:p>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업무 계획</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6" name="TextBox 16"/>
            <p:cNvSpPr txBox="1"/>
            <p:nvPr/>
          </p:nvSpPr>
          <p:spPr>
            <a:xfrm>
              <a:off x="6558230" y="1273958"/>
              <a:ext cx="5419570" cy="486672"/>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진행 일정</a:t>
              </a:r>
            </a:p>
          </p:txBody>
        </p:sp>
      </p:grpSp>
      <p:grpSp>
        <p:nvGrpSpPr>
          <p:cNvPr id="25" name="Group 3"/>
          <p:cNvGrpSpPr/>
          <p:nvPr/>
        </p:nvGrpSpPr>
        <p:grpSpPr>
          <a:xfrm>
            <a:off x="533400" y="3246711"/>
            <a:ext cx="3097325" cy="1508253"/>
            <a:chOff x="0" y="-28575"/>
            <a:chExt cx="4129767" cy="2011004"/>
          </a:xfrm>
          <a:noFill/>
        </p:grpSpPr>
        <p:sp>
          <p:nvSpPr>
            <p:cNvPr id="26" name="TextBox 25"/>
            <p:cNvSpPr txBox="1"/>
            <p:nvPr/>
          </p:nvSpPr>
          <p:spPr>
            <a:xfrm>
              <a:off x="0" y="1422276"/>
              <a:ext cx="4129767" cy="560153"/>
            </a:xfrm>
            <a:prstGeom prst="rect">
              <a:avLst/>
            </a:prstGeom>
            <a:grpFill/>
          </p:spPr>
          <p:txBody>
            <a:bodyPr lIns="0" tIns="0" rIns="0" bIns="0" rtlCol="0" anchor="t">
              <a:spAutoFit/>
            </a:bodyPr>
            <a:lstStyle/>
            <a:p>
              <a:pPr marL="342900" indent="-342900">
                <a:lnSpc>
                  <a:spcPts val="3600"/>
                </a:lnSpc>
                <a:buFontTx/>
                <a:buChar char="-"/>
              </a:pPr>
              <a:endParaRPr lang="en-US" sz="2400" dirty="0">
                <a:solidFill>
                  <a:srgbClr val="152544"/>
                </a:solidFill>
                <a:latin typeface="Nanum Gothic"/>
                <a:ea typeface="Nanum Gothic"/>
              </a:endParaRPr>
            </a:p>
          </p:txBody>
        </p:sp>
        <p:sp>
          <p:nvSpPr>
            <p:cNvPr id="27" name="TextBox 26"/>
            <p:cNvSpPr txBox="1"/>
            <p:nvPr/>
          </p:nvSpPr>
          <p:spPr>
            <a:xfrm>
              <a:off x="0" y="-28575"/>
              <a:ext cx="4129767" cy="1060119"/>
            </a:xfrm>
            <a:prstGeom prst="rect">
              <a:avLst/>
            </a:prstGeom>
            <a:grpFill/>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기본 </a:t>
              </a:r>
              <a:r>
                <a:rPr lang="ko-KR" altLang="en-US" sz="2400" dirty="0" err="1">
                  <a:solidFill>
                    <a:srgbClr val="152544"/>
                  </a:solidFill>
                  <a:latin typeface="나눔고딕" panose="020D0604000000000000" pitchFamily="50" charset="-127"/>
                  <a:ea typeface="나눔고딕" panose="020D0604000000000000" pitchFamily="50" charset="-127"/>
                </a:rPr>
                <a:t>딥러닝</a:t>
              </a:r>
              <a:r>
                <a:rPr lang="ko-KR" altLang="en-US" sz="2400" dirty="0">
                  <a:solidFill>
                    <a:srgbClr val="152544"/>
                  </a:solidFill>
                  <a:latin typeface="나눔고딕" panose="020D0604000000000000" pitchFamily="50" charset="-127"/>
                  <a:ea typeface="나눔고딕" panose="020D0604000000000000" pitchFamily="50" charset="-127"/>
                </a:rPr>
                <a:t> 모델 연습</a:t>
              </a:r>
              <a:endParaRPr lang="en-US" altLang="ko-KR" sz="2400" dirty="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 ~ 5/3)</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28" name="Group 6"/>
          <p:cNvGrpSpPr/>
          <p:nvPr/>
        </p:nvGrpSpPr>
        <p:grpSpPr>
          <a:xfrm>
            <a:off x="9117255" y="3246711"/>
            <a:ext cx="3531945" cy="1508253"/>
            <a:chOff x="0" y="-28575"/>
            <a:chExt cx="4129767" cy="2011004"/>
          </a:xfrm>
        </p:grpSpPr>
        <p:sp>
          <p:nvSpPr>
            <p:cNvPr id="29" name="TextBox 28"/>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0" name="TextBox 29"/>
            <p:cNvSpPr txBox="1"/>
            <p:nvPr/>
          </p:nvSpPr>
          <p:spPr>
            <a:xfrm>
              <a:off x="0" y="-28575"/>
              <a:ext cx="4129767" cy="1060119"/>
            </a:xfrm>
            <a:prstGeom prst="rect">
              <a:avLst/>
            </a:prstGeom>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거대 모델 수정 및 평가</a:t>
              </a:r>
              <a:endParaRPr lang="en-US" altLang="ko-KR" sz="2400" dirty="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 ~ 5/18)</a:t>
              </a:r>
            </a:p>
          </p:txBody>
        </p:sp>
      </p:grpSp>
      <p:grpSp>
        <p:nvGrpSpPr>
          <p:cNvPr id="31" name="Group 9"/>
          <p:cNvGrpSpPr/>
          <p:nvPr/>
        </p:nvGrpSpPr>
        <p:grpSpPr>
          <a:xfrm>
            <a:off x="4821958" y="3246711"/>
            <a:ext cx="3538683" cy="1508253"/>
            <a:chOff x="0" y="-28575"/>
            <a:chExt cx="4129767" cy="2011004"/>
          </a:xfrm>
        </p:grpSpPr>
        <p:sp>
          <p:nvSpPr>
            <p:cNvPr id="32" name="TextBox 31"/>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3" name="TextBox 32"/>
            <p:cNvSpPr txBox="1"/>
            <p:nvPr/>
          </p:nvSpPr>
          <p:spPr>
            <a:xfrm>
              <a:off x="0" y="-28575"/>
              <a:ext cx="4129767" cy="1060119"/>
            </a:xfrm>
            <a:prstGeom prst="rect">
              <a:avLst/>
            </a:prstGeom>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거대 모델 적용 및 </a:t>
              </a:r>
              <a:endParaRPr lang="en-US" altLang="ko-KR" sz="2400" dirty="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Fine </a:t>
              </a:r>
              <a:r>
                <a:rPr lang="en-US" altLang="ko-KR" sz="2400" dirty="0" err="1">
                  <a:solidFill>
                    <a:srgbClr val="152544"/>
                  </a:solidFill>
                  <a:latin typeface="나눔고딕" panose="020D0604000000000000" pitchFamily="50" charset="-127"/>
                  <a:ea typeface="나눔고딕" panose="020D0604000000000000" pitchFamily="50" charset="-127"/>
                </a:rPr>
                <a:t>Tunning</a:t>
              </a:r>
              <a:r>
                <a:rPr lang="en-US" altLang="ko-KR" sz="2400" dirty="0">
                  <a:solidFill>
                    <a:srgbClr val="152544"/>
                  </a:solidFill>
                  <a:latin typeface="나눔고딕" panose="020D0604000000000000" pitchFamily="50" charset="-127"/>
                  <a:ea typeface="나눔고딕" panose="020D0604000000000000" pitchFamily="50" charset="-127"/>
                </a:rPr>
                <a:t> ( ~ 5/12)</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34" name="Group 12"/>
          <p:cNvGrpSpPr/>
          <p:nvPr/>
        </p:nvGrpSpPr>
        <p:grpSpPr>
          <a:xfrm>
            <a:off x="13405814" y="3246711"/>
            <a:ext cx="3097325" cy="1508253"/>
            <a:chOff x="0" y="-28575"/>
            <a:chExt cx="4129767" cy="2011004"/>
          </a:xfrm>
        </p:grpSpPr>
        <p:sp>
          <p:nvSpPr>
            <p:cNvPr id="35" name="TextBox 13"/>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6" name="TextBox 14"/>
            <p:cNvSpPr txBox="1"/>
            <p:nvPr/>
          </p:nvSpPr>
          <p:spPr>
            <a:xfrm>
              <a:off x="0" y="-28575"/>
              <a:ext cx="4129767" cy="530060"/>
            </a:xfrm>
            <a:prstGeom prst="rect">
              <a:avLst/>
            </a:prstGeom>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발표 </a:t>
              </a:r>
              <a:r>
                <a:rPr lang="en-US" altLang="ko-KR" sz="2400" dirty="0">
                  <a:solidFill>
                    <a:srgbClr val="152544"/>
                  </a:solidFill>
                  <a:latin typeface="나눔고딕" panose="020D0604000000000000" pitchFamily="50" charset="-127"/>
                  <a:ea typeface="나눔고딕" panose="020D0604000000000000" pitchFamily="50" charset="-127"/>
                </a:rPr>
                <a:t>(5/20)</a:t>
              </a:r>
              <a:endParaRPr lang="en-US" sz="2400" dirty="0">
                <a:solidFill>
                  <a:srgbClr val="152544"/>
                </a:solidFill>
                <a:latin typeface="나눔고딕" panose="020D0604000000000000" pitchFamily="50" charset="-127"/>
                <a:ea typeface="나눔고딕" panose="020D0604000000000000" pitchFamily="50" charset="-127"/>
              </a:endParaRPr>
            </a:p>
          </p:txBody>
        </p:sp>
      </p:grpSp>
      <p:sp>
        <p:nvSpPr>
          <p:cNvPr id="37" name="AutoShape 15"/>
          <p:cNvSpPr/>
          <p:nvPr/>
        </p:nvSpPr>
        <p:spPr>
          <a:xfrm>
            <a:off x="533400" y="2781300"/>
            <a:ext cx="19101750" cy="0"/>
          </a:xfrm>
          <a:prstGeom prst="line">
            <a:avLst/>
          </a:prstGeom>
          <a:ln w="285750" cap="rnd">
            <a:solidFill>
              <a:srgbClr val="FFFFFF"/>
            </a:solidFill>
            <a:prstDash val="solid"/>
            <a:headEnd type="none" w="sm" len="sm"/>
            <a:tailEnd type="none" w="sm" len="sm"/>
          </a:ln>
        </p:spPr>
      </p:sp>
      <p:grpSp>
        <p:nvGrpSpPr>
          <p:cNvPr id="38" name="Group 16"/>
          <p:cNvGrpSpPr/>
          <p:nvPr/>
        </p:nvGrpSpPr>
        <p:grpSpPr>
          <a:xfrm>
            <a:off x="533400" y="2762250"/>
            <a:ext cx="323850" cy="323850"/>
            <a:chOff x="0" y="0"/>
            <a:chExt cx="6350000" cy="6350000"/>
          </a:xfrm>
          <a:solidFill>
            <a:schemeClr val="bg2">
              <a:lumMod val="50000"/>
            </a:schemeClr>
          </a:solidFill>
        </p:grpSpPr>
        <p:sp>
          <p:nvSpPr>
            <p:cNvPr id="39"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0" name="Group 18"/>
          <p:cNvGrpSpPr/>
          <p:nvPr/>
        </p:nvGrpSpPr>
        <p:grpSpPr>
          <a:xfrm>
            <a:off x="4821958" y="2752725"/>
            <a:ext cx="323850" cy="323850"/>
            <a:chOff x="0" y="0"/>
            <a:chExt cx="6350000" cy="6350000"/>
          </a:xfrm>
          <a:solidFill>
            <a:schemeClr val="bg2">
              <a:lumMod val="50000"/>
            </a:schemeClr>
          </a:solidFill>
        </p:grpSpPr>
        <p:sp>
          <p:nvSpPr>
            <p:cNvPr id="41"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2" name="Group 20"/>
          <p:cNvGrpSpPr/>
          <p:nvPr/>
        </p:nvGrpSpPr>
        <p:grpSpPr>
          <a:xfrm>
            <a:off x="9110517" y="2752725"/>
            <a:ext cx="323850" cy="323850"/>
            <a:chOff x="0" y="0"/>
            <a:chExt cx="6350000" cy="6350000"/>
          </a:xfrm>
          <a:solidFill>
            <a:schemeClr val="bg2">
              <a:lumMod val="50000"/>
            </a:schemeClr>
          </a:solidFill>
        </p:grpSpPr>
        <p:sp>
          <p:nvSpPr>
            <p:cNvPr id="43"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4" name="Group 22"/>
          <p:cNvGrpSpPr/>
          <p:nvPr/>
        </p:nvGrpSpPr>
        <p:grpSpPr>
          <a:xfrm>
            <a:off x="13399075" y="2752725"/>
            <a:ext cx="323850" cy="323850"/>
            <a:chOff x="0" y="0"/>
            <a:chExt cx="6350000" cy="6350000"/>
          </a:xfrm>
          <a:solidFill>
            <a:schemeClr val="bg2">
              <a:lumMod val="50000"/>
            </a:schemeClr>
          </a:solidFill>
        </p:grpSpPr>
        <p:sp>
          <p:nvSpPr>
            <p:cNvPr id="45"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aphicFrame>
        <p:nvGraphicFramePr>
          <p:cNvPr id="46" name="Table 5"/>
          <p:cNvGraphicFramePr>
            <a:graphicFrameLocks noGrp="1"/>
          </p:cNvGraphicFramePr>
          <p:nvPr>
            <p:extLst>
              <p:ext uri="{D42A27DB-BD31-4B8C-83A1-F6EECF244321}">
                <p14:modId xmlns:p14="http://schemas.microsoft.com/office/powerpoint/2010/main" val="162117175"/>
              </p:ext>
            </p:extLst>
          </p:nvPr>
        </p:nvGraphicFramePr>
        <p:xfrm>
          <a:off x="2667000" y="4338321"/>
          <a:ext cx="12877800" cy="5514340"/>
        </p:xfrm>
        <a:graphic>
          <a:graphicData uri="http://schemas.openxmlformats.org/drawingml/2006/table">
            <a:tbl>
              <a:tblPr/>
              <a:tblGrid>
                <a:gridCol w="4292600">
                  <a:extLst>
                    <a:ext uri="{9D8B030D-6E8A-4147-A177-3AD203B41FA5}">
                      <a16:colId xmlns:a16="http://schemas.microsoft.com/office/drawing/2014/main" val="20000"/>
                    </a:ext>
                  </a:extLst>
                </a:gridCol>
                <a:gridCol w="8585200">
                  <a:extLst>
                    <a:ext uri="{9D8B030D-6E8A-4147-A177-3AD203B41FA5}">
                      <a16:colId xmlns:a16="http://schemas.microsoft.com/office/drawing/2014/main" val="20001"/>
                    </a:ext>
                  </a:extLst>
                </a:gridCol>
              </a:tblGrid>
              <a:tr h="534006">
                <a:tc>
                  <a:txBody>
                    <a:bodyPr/>
                    <a:lstStyle/>
                    <a:p>
                      <a:pPr algn="ctr">
                        <a:lnSpc>
                          <a:spcPts val="2520"/>
                        </a:lnSpc>
                        <a:defRPr/>
                      </a:pPr>
                      <a:endParaRPr lang="en-US" sz="20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ts val="2520"/>
                        </a:lnSpc>
                        <a:defRPr/>
                      </a:pPr>
                      <a:r>
                        <a:rPr lang="ko-KR" altLang="en-US" sz="2400" b="1" dirty="0">
                          <a:solidFill>
                            <a:srgbClr val="152544"/>
                          </a:solidFill>
                          <a:latin typeface="나눔고딕" panose="020D0604000000000000" pitchFamily="50" charset="-127"/>
                          <a:ea typeface="나눔고딕" panose="020D0604000000000000" pitchFamily="50" charset="-127"/>
                        </a:rPr>
                        <a:t>뉴스 요약</a:t>
                      </a:r>
                      <a:endParaRPr lang="en-US" sz="2400" b="1"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661779">
                <a:tc>
                  <a:txBody>
                    <a:bodyPr/>
                    <a:lstStyle/>
                    <a:p>
                      <a:pPr algn="ctr">
                        <a:lnSpc>
                          <a:spcPts val="3120"/>
                        </a:lnSpc>
                      </a:pPr>
                      <a:r>
                        <a:rPr lang="ko-KR" altLang="en-US" sz="2400" b="1" dirty="0">
                          <a:solidFill>
                            <a:srgbClr val="152544"/>
                          </a:solidFill>
                          <a:latin typeface="나눔고딕" panose="020D0604000000000000" pitchFamily="50" charset="-127"/>
                          <a:ea typeface="나눔고딕" panose="020D0604000000000000" pitchFamily="50" charset="-127"/>
                        </a:rPr>
                        <a:t>기본 </a:t>
                      </a:r>
                      <a:r>
                        <a:rPr lang="ko-KR" altLang="en-US" sz="2400" b="1" dirty="0" err="1">
                          <a:solidFill>
                            <a:srgbClr val="152544"/>
                          </a:solidFill>
                          <a:latin typeface="나눔고딕" panose="020D0604000000000000" pitchFamily="50" charset="-127"/>
                          <a:ea typeface="나눔고딕" panose="020D0604000000000000" pitchFamily="50" charset="-127"/>
                        </a:rPr>
                        <a:t>딥러닝</a:t>
                      </a:r>
                      <a:r>
                        <a:rPr lang="ko-KR" altLang="en-US" sz="2400" b="1" dirty="0">
                          <a:solidFill>
                            <a:srgbClr val="152544"/>
                          </a:solidFill>
                          <a:latin typeface="나눔고딕" panose="020D0604000000000000" pitchFamily="50" charset="-127"/>
                          <a:ea typeface="나눔고딕" panose="020D0604000000000000" pitchFamily="50" charset="-127"/>
                        </a:rPr>
                        <a:t> 모델 연습</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LSTM(seq2seq) + Attention</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81216">
                <a:tc>
                  <a:txBody>
                    <a:bodyPr/>
                    <a:lstStyle/>
                    <a:p>
                      <a:pPr algn="ctr">
                        <a:lnSpc>
                          <a:spcPts val="3120"/>
                        </a:lnSpc>
                      </a:pPr>
                      <a:r>
                        <a:rPr lang="ko-KR" altLang="en-US" sz="2400" b="1" dirty="0">
                          <a:solidFill>
                            <a:srgbClr val="152544"/>
                          </a:solidFill>
                          <a:latin typeface="나눔고딕" panose="020D0604000000000000" pitchFamily="50" charset="-127"/>
                          <a:ea typeface="나눔고딕" panose="020D0604000000000000" pitchFamily="50" charset="-127"/>
                        </a:rPr>
                        <a:t>거대 모델 적용</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indent="0" algn="ctr">
                        <a:lnSpc>
                          <a:spcPct val="150000"/>
                        </a:lnSpc>
                        <a:buFontTx/>
                        <a:buNone/>
                        <a:defRPr/>
                      </a:pP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사전</a:t>
                      </a: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훈련된 거대 언어 모델</a:t>
                      </a:r>
                      <a:endParaRPr lang="en-US" altLang="ko-KR" sz="2400" kern="1200" baseline="0" dirty="0">
                        <a:solidFill>
                          <a:schemeClr val="tx1"/>
                        </a:solidFill>
                        <a:latin typeface="나눔고딕" panose="020D0604000000000000" pitchFamily="50" charset="-127"/>
                        <a:ea typeface="나눔고딕" panose="020D0604000000000000" pitchFamily="50" charset="-127"/>
                        <a:cs typeface="+mn-cs"/>
                      </a:endParaRPr>
                    </a:p>
                    <a:p>
                      <a:pPr marL="342900" indent="-342900" algn="ctr">
                        <a:lnSpc>
                          <a:spcPct val="150000"/>
                        </a:lnSpc>
                        <a:buFontTx/>
                        <a:buChar char="-"/>
                        <a:defRPr/>
                      </a:pPr>
                      <a:r>
                        <a:rPr lang="en-US" sz="2400" kern="1200" baseline="0" dirty="0">
                          <a:solidFill>
                            <a:schemeClr val="tx1"/>
                          </a:solidFill>
                          <a:latin typeface="나눔고딕" panose="020D0604000000000000" pitchFamily="50" charset="-127"/>
                          <a:ea typeface="나눔고딕" panose="020D0604000000000000" pitchFamily="50" charset="-127"/>
                          <a:cs typeface="+mn-cs"/>
                        </a:rPr>
                        <a:t>Fine Tuning</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을 통한 성능 향상</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875991"/>
                  </a:ext>
                </a:extLst>
              </a:tr>
              <a:tr h="661779">
                <a:tc>
                  <a:txBody>
                    <a:bodyPr/>
                    <a:lstStyle/>
                    <a:p>
                      <a:pPr algn="ctr">
                        <a:lnSpc>
                          <a:spcPts val="3120"/>
                        </a:lnSpc>
                      </a:pPr>
                      <a:r>
                        <a:rPr lang="ko-KR" altLang="en-US" sz="2400" b="1" dirty="0">
                          <a:solidFill>
                            <a:srgbClr val="152544"/>
                          </a:solidFill>
                          <a:latin typeface="나눔고딕" panose="020D0604000000000000" pitchFamily="50" charset="-127"/>
                          <a:ea typeface="나눔고딕" panose="020D0604000000000000" pitchFamily="50" charset="-127"/>
                        </a:rPr>
                        <a:t>거대 모델 수정 및 평가</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indent="0" algn="ctr">
                        <a:lnSpc>
                          <a:spcPct val="150000"/>
                        </a:lnSpc>
                        <a:buFontTx/>
                        <a:buNone/>
                        <a:defRPr/>
                      </a:pP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다양한 모델 수정 작업</a:t>
                      </a:r>
                      <a:endParaRPr lang="en-US" altLang="ko-KR" sz="2400" kern="1200" baseline="0" dirty="0">
                        <a:solidFill>
                          <a:schemeClr val="tx1"/>
                        </a:solidFill>
                        <a:latin typeface="나눔고딕" panose="020D0604000000000000" pitchFamily="50" charset="-127"/>
                        <a:ea typeface="나눔고딕" panose="020D0604000000000000" pitchFamily="50" charset="-127"/>
                        <a:cs typeface="+mn-cs"/>
                      </a:endParaRPr>
                    </a:p>
                    <a:p>
                      <a:pPr marL="0" indent="0" algn="ctr">
                        <a:lnSpc>
                          <a:spcPct val="150000"/>
                        </a:lnSpc>
                        <a:buFontTx/>
                        <a:buNone/>
                        <a:defRPr/>
                      </a:pP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모델 평가로 최적의 모델 선정</a:t>
                      </a:r>
                      <a:endParaRPr lang="en-US" altLang="ko-KR"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61779">
                <a:tc>
                  <a:txBody>
                    <a:bodyPr/>
                    <a:lstStyle/>
                    <a:p>
                      <a:pPr algn="ctr">
                        <a:lnSpc>
                          <a:spcPts val="3120"/>
                        </a:lnSpc>
                      </a:pPr>
                      <a:r>
                        <a:rPr lang="ko-KR" altLang="en-US" sz="2400" b="1" dirty="0">
                          <a:solidFill>
                            <a:srgbClr val="152544"/>
                          </a:solidFill>
                          <a:latin typeface="나눔고딕" panose="020D0604000000000000" pitchFamily="50" charset="-127"/>
                          <a:ea typeface="나눔고딕" panose="020D0604000000000000" pitchFamily="50" charset="-127"/>
                        </a:rPr>
                        <a:t>웹 구현</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ko-KR" altLang="en-US" sz="2400" dirty="0">
                          <a:latin typeface="나눔고딕" panose="020D0604000000000000" pitchFamily="50" charset="-127"/>
                          <a:ea typeface="나눔고딕" panose="020D0604000000000000" pitchFamily="50" charset="-127"/>
                        </a:rPr>
                        <a:t>간단한 형태의 웹 서비스 구현</a:t>
                      </a:r>
                      <a:endParaRPr lang="en-US" altLang="ko-KR" sz="24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947579"/>
                  </a:ext>
                </a:extLst>
              </a:tr>
            </a:tbl>
          </a:graphicData>
        </a:graphic>
      </p:graphicFrame>
    </p:spTree>
    <p:extLst>
      <p:ext uri="{BB962C8B-B14F-4D97-AF65-F5344CB8AC3E}">
        <p14:creationId xmlns:p14="http://schemas.microsoft.com/office/powerpoint/2010/main" val="77294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Train</a:t>
              </a:r>
              <a:r>
                <a:rPr kumimoji="0" lang="en-US" altLang="ko-KR" sz="3000" b="0" i="0" u="none" strike="noStrike" kern="1200" cap="none" spc="0" normalizeH="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data / Valid Data</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4793123" cy="7201972"/>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출처 </a:t>
            </a:r>
            <a:r>
              <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Ai-Hub – </a:t>
            </a:r>
            <a:r>
              <a:rPr kumimoji="0" lang="ko-KR" altLang="en-US"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문서요약 텍스트</a:t>
            </a:r>
            <a:endPar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(https://www.aihub.or.kr/aihubdata/data/view.do?currMenu=&amp;topMenu=&amp;aihubDataSe=data&amp;dataSetSn=97)</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통계</a:t>
            </a:r>
            <a:endPar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 데이터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신문기사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기고문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6</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잡지기사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1</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법원 판결문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을 활용하여 각각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총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80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건의 요약문 도출</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원문으로부터</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변형 없이 그대로 선택된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개 문장으로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생성</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원문의 내용을 바탕으로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재작성된</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생성</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R="0" lvl="0" algn="just" defTabSz="914400" rtl="0" eaLnBrk="1" fontAlgn="auto" latinLnBrk="0" hangingPunct="1">
              <a:lnSpc>
                <a:spcPct val="150000"/>
              </a:lnSpc>
              <a:spcBef>
                <a:spcPts val="0"/>
              </a:spcBef>
              <a:spcAft>
                <a:spcPts val="0"/>
              </a:spcAft>
              <a:buClrTx/>
              <a:buSzTx/>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R="0" lvl="0" algn="ctr" defTabSz="914400" rtl="0" eaLnBrk="1" fontAlgn="auto" latinLnBrk="0" hangingPunct="1">
              <a:lnSpc>
                <a:spcPct val="150000"/>
              </a:lnSpc>
              <a:spcBef>
                <a:spcPts val="0"/>
              </a:spcBef>
              <a:spcAft>
                <a:spcPts val="0"/>
              </a:spcAft>
              <a:buClrTx/>
              <a:buSzTx/>
              <a:tabLst/>
              <a:defRPr/>
            </a:pPr>
            <a:r>
              <a:rPr lang="ko-KR" altLang="en-US" sz="2800" b="1" dirty="0">
                <a:solidFill>
                  <a:srgbClr val="795635"/>
                </a:solidFill>
                <a:latin typeface="나눔고딕" panose="020D0604000000000000" pitchFamily="50" charset="-127"/>
                <a:ea typeface="나눔고딕" panose="020D0604000000000000" pitchFamily="50" charset="-127"/>
              </a:rPr>
              <a:t>✅ </a:t>
            </a:r>
            <a:r>
              <a:rPr lang="en-US" altLang="ko-KR" sz="2800" b="1" dirty="0">
                <a:solidFill>
                  <a:srgbClr val="795635"/>
                </a:solidFill>
                <a:latin typeface="나눔고딕" panose="020D0604000000000000" pitchFamily="50" charset="-127"/>
                <a:ea typeface="나눔고딕" panose="020D0604000000000000" pitchFamily="50" charset="-127"/>
              </a:rPr>
              <a:t>Train data -&gt; </a:t>
            </a:r>
            <a:r>
              <a:rPr lang="ko-KR" altLang="en-US" sz="2800" b="1" dirty="0">
                <a:solidFill>
                  <a:srgbClr val="795635"/>
                </a:solidFill>
                <a:latin typeface="나눔고딕" panose="020D0604000000000000" pitchFamily="50" charset="-127"/>
                <a:ea typeface="나눔고딕" panose="020D0604000000000000" pitchFamily="50" charset="-127"/>
              </a:rPr>
              <a:t>약 </a:t>
            </a:r>
            <a:r>
              <a:rPr lang="en-US" altLang="ko-KR" sz="2800" b="1" dirty="0">
                <a:solidFill>
                  <a:srgbClr val="795635"/>
                </a:solidFill>
                <a:latin typeface="나눔고딕" panose="020D0604000000000000" pitchFamily="50" charset="-127"/>
                <a:ea typeface="나눔고딕" panose="020D0604000000000000" pitchFamily="50" charset="-127"/>
              </a:rPr>
              <a:t>24</a:t>
            </a:r>
            <a:r>
              <a:rPr lang="ko-KR" altLang="en-US" sz="2800" b="1" dirty="0" err="1">
                <a:solidFill>
                  <a:srgbClr val="795635"/>
                </a:solidFill>
                <a:latin typeface="나눔고딕" panose="020D0604000000000000" pitchFamily="50" charset="-127"/>
                <a:ea typeface="나눔고딕" panose="020D0604000000000000" pitchFamily="50" charset="-127"/>
              </a:rPr>
              <a:t>만건</a:t>
            </a:r>
            <a:endParaRPr lang="en-US" altLang="ko-KR" sz="2800" b="1" dirty="0">
              <a:solidFill>
                <a:srgbClr val="795635"/>
              </a:solidFill>
              <a:latin typeface="나눔고딕" panose="020D0604000000000000" pitchFamily="50" charset="-127"/>
              <a:ea typeface="나눔고딕" panose="020D0604000000000000" pitchFamily="50" charset="-127"/>
            </a:endParaRPr>
          </a:p>
          <a:p>
            <a:pPr marR="0" lvl="0" algn="ctr" defTabSz="914400" rtl="0" eaLnBrk="1" fontAlgn="auto" latinLnBrk="0" hangingPunct="1">
              <a:lnSpc>
                <a:spcPct val="150000"/>
              </a:lnSpc>
              <a:spcBef>
                <a:spcPts val="0"/>
              </a:spcBef>
              <a:spcAft>
                <a:spcPts val="0"/>
              </a:spcAft>
              <a:buClrTx/>
              <a:buSzTx/>
              <a:tabLst/>
              <a:defRPr/>
            </a:pPr>
            <a:r>
              <a:rPr lang="ko-KR" altLang="en-US" sz="2800" b="1" dirty="0">
                <a:solidFill>
                  <a:srgbClr val="795635"/>
                </a:solidFill>
                <a:latin typeface="나눔고딕" panose="020D0604000000000000" pitchFamily="50" charset="-127"/>
                <a:ea typeface="나눔고딕" panose="020D0604000000000000" pitchFamily="50" charset="-127"/>
              </a:rPr>
              <a:t>✅ </a:t>
            </a:r>
            <a:r>
              <a:rPr lang="en-US" altLang="ko-KR" sz="2800" b="1" dirty="0">
                <a:solidFill>
                  <a:srgbClr val="795635"/>
                </a:solidFill>
                <a:latin typeface="나눔고딕" panose="020D0604000000000000" pitchFamily="50" charset="-127"/>
                <a:ea typeface="나눔고딕" panose="020D0604000000000000" pitchFamily="50" charset="-127"/>
              </a:rPr>
              <a:t>Valid data -&gt; </a:t>
            </a:r>
            <a:r>
              <a:rPr lang="ko-KR" altLang="en-US" sz="2800" b="1" dirty="0">
                <a:solidFill>
                  <a:srgbClr val="795635"/>
                </a:solidFill>
                <a:latin typeface="나눔고딕" panose="020D0604000000000000" pitchFamily="50" charset="-127"/>
                <a:ea typeface="나눔고딕" panose="020D0604000000000000" pitchFamily="50" charset="-127"/>
              </a:rPr>
              <a:t>약 </a:t>
            </a:r>
            <a:r>
              <a:rPr lang="en-US" altLang="ko-KR" sz="2800" b="1" dirty="0">
                <a:solidFill>
                  <a:srgbClr val="795635"/>
                </a:solidFill>
                <a:latin typeface="나눔고딕" panose="020D0604000000000000" pitchFamily="50" charset="-127"/>
                <a:ea typeface="나눔고딕" panose="020D0604000000000000" pitchFamily="50" charset="-127"/>
              </a:rPr>
              <a:t>3</a:t>
            </a:r>
            <a:r>
              <a:rPr lang="ko-KR" altLang="en-US" sz="2800" b="1" dirty="0" err="1">
                <a:solidFill>
                  <a:srgbClr val="795635"/>
                </a:solidFill>
                <a:latin typeface="나눔고딕" panose="020D0604000000000000" pitchFamily="50" charset="-127"/>
                <a:ea typeface="나눔고딕" panose="020D0604000000000000" pitchFamily="50" charset="-127"/>
              </a:rPr>
              <a:t>만건</a:t>
            </a:r>
            <a:endPar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12657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데이터 </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5" name="그림 4"/>
          <p:cNvPicPr>
            <a:picLocks noChangeAspect="1"/>
          </p:cNvPicPr>
          <p:nvPr/>
        </p:nvPicPr>
        <p:blipFill>
          <a:blip r:embed="rId2"/>
          <a:stretch>
            <a:fillRect/>
          </a:stretch>
        </p:blipFill>
        <p:spPr>
          <a:xfrm>
            <a:off x="340639" y="2628900"/>
            <a:ext cx="7355562" cy="6753225"/>
          </a:xfrm>
          <a:prstGeom prst="rect">
            <a:avLst/>
          </a:prstGeom>
        </p:spPr>
      </p:pic>
      <p:pic>
        <p:nvPicPr>
          <p:cNvPr id="6" name="그림 5"/>
          <p:cNvPicPr>
            <a:picLocks noChangeAspect="1"/>
          </p:cNvPicPr>
          <p:nvPr/>
        </p:nvPicPr>
        <p:blipFill>
          <a:blip r:embed="rId3"/>
          <a:stretch>
            <a:fillRect/>
          </a:stretch>
        </p:blipFill>
        <p:spPr>
          <a:xfrm>
            <a:off x="8229600" y="2705100"/>
            <a:ext cx="9396549" cy="3962400"/>
          </a:xfrm>
          <a:prstGeom prst="rect">
            <a:avLst/>
          </a:prstGeom>
        </p:spPr>
      </p:pic>
    </p:spTree>
    <p:extLst>
      <p:ext uri="{BB962C8B-B14F-4D97-AF65-F5344CB8AC3E}">
        <p14:creationId xmlns:p14="http://schemas.microsoft.com/office/powerpoint/2010/main" val="250050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lang="ko-KR" altLang="en-US" sz="2804" dirty="0">
                  <a:solidFill>
                    <a:srgbClr val="AB8A66"/>
                  </a:solidFill>
                  <a:latin typeface="나눔고딕 ExtraBold" panose="020D0904000000000000" pitchFamily="50" charset="-127"/>
                  <a:ea typeface="나눔고딕 ExtraBold" panose="020D0904000000000000" pitchFamily="50" charset="-127"/>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변환</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8" name="그림 7"/>
          <p:cNvPicPr>
            <a:picLocks noChangeAspect="1"/>
          </p:cNvPicPr>
          <p:nvPr/>
        </p:nvPicPr>
        <p:blipFill>
          <a:blip r:embed="rId2"/>
          <a:stretch>
            <a:fillRect/>
          </a:stretch>
        </p:blipFill>
        <p:spPr>
          <a:xfrm>
            <a:off x="762000" y="2552700"/>
            <a:ext cx="16935450" cy="6848475"/>
          </a:xfrm>
          <a:prstGeom prst="rect">
            <a:avLst/>
          </a:prstGeom>
        </p:spPr>
      </p:pic>
    </p:spTree>
    <p:extLst>
      <p:ext uri="{BB962C8B-B14F-4D97-AF65-F5344CB8AC3E}">
        <p14:creationId xmlns:p14="http://schemas.microsoft.com/office/powerpoint/2010/main" val="117516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11" name="TextBox 12"/>
          <p:cNvSpPr txBox="1"/>
          <p:nvPr/>
        </p:nvSpPr>
        <p:spPr>
          <a:xfrm>
            <a:off x="913063" y="2400300"/>
            <a:ext cx="6685019" cy="770980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원문</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1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ha당</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조사료 400만원…</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작물별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차등 지원 이성훈 </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hlinkClick r:id="rId2"/>
              </a:rPr>
              <a:t>sinawi@hanmail.net</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전라남도가 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시행하는 쌀 생산조정제를 적극 추진키로 했다. 쌀 생산조정제는 벼를 심었던 논에 벼 대신 사료작물이나 콩 등 다른 작물을 심으면 벼와의 일정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제도다. 올해 전남의 논 다른 작물 재배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계획면적은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전국 5만ha의 약 21%인 1만 698ha로, 세부시행지침을 확정, 시군에 통보했다. 지원사업 대상은 2017년산 쌀 변동직불금을 받은 농지에 10a(300평) 이상 벼 이외 다른 작물을 재배한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농업인이다</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지원 대상 작물은 1년생을 포함한 다년생의 모든 작물이 해당되나 재배 면적 확대 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수급과잉이</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우려되는 고추, 무, 배추, 인삼, 대파 등 수급 불안 품목은 제외된다. 농지의 경우도 이미 다른 작물 재배 의무가 부여된 간척지, 정부매입비축농지,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농진청</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시범사업,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경관보전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직불금</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수령 농지 등은 제외될 예정이다.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ha</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(3000평)당 지원 단가는 평균 340만원으로 사료작물 400만원,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일반작물은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340만원,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콩·팥</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등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두류작물은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280만원 등이다. 벼와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영농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편이성을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감안해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작물별로</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차등 지원된다. 논에 다른 작물 재배를 바라는 농가는 오는 22일부터 2월 28일까지 농지 소재지 읍면동사무소에 신청해야 한다.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전남도는</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도와 시군에 관련 기관과 농가 등이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참여하는‘논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타작물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지원사업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추진협의회’를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구성, 지역 특성에 맞는 작목 선정 및 사업 심의 등을 본격 추진할 방침이다.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최향철</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전라남도 친환경농업과장은 “최근 쌀값이 다소 상승추세에 있으나 매년 공급과잉에 따른 가격 하락으로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쌀농가에</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어려움이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있었다”며“쌀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공급과잉을 구조적으로 해결하도록 논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타작물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재배 지원사업에 많이 참여해주길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바란다”고</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말했다. </a:t>
            </a:r>
            <a:endParaRPr kumimoji="0" lang="en-US" altLang="ko-KR" sz="1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sp>
        <p:nvSpPr>
          <p:cNvPr id="13" name="Rectangle 7"/>
          <p:cNvSpPr>
            <a:spLocks noChangeArrowheads="1"/>
          </p:cNvSpPr>
          <p:nvPr/>
        </p:nvSpPr>
        <p:spPr bwMode="auto">
          <a:xfrm>
            <a:off x="9183000" y="6810309"/>
            <a:ext cx="7200000" cy="251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생성 요약</a:t>
            </a:r>
            <a:endParaRPr kumimoji="0" lang="en-US" altLang="ko-KR" sz="2000" b="0"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전라남도가 쌀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벼를 심었던 논에 벼 대신 사료작물이나 콩 등 다른 작물을 심으면 벼와의 일정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'쌀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생산조정제'를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적극적으로 시행하기로 하고 오는 22일부터 2월 28일까지 농지 소재지 읍면동사무소에서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신청받는다</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sp>
        <p:nvSpPr>
          <p:cNvPr id="16" name="Rectangle 10"/>
          <p:cNvSpPr>
            <a:spLocks noChangeArrowheads="1"/>
          </p:cNvSpPr>
          <p:nvPr/>
        </p:nvSpPr>
        <p:spPr bwMode="auto">
          <a:xfrm>
            <a:off x="9183000" y="2956828"/>
            <a:ext cx="7200000" cy="324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t>
            </a:r>
            <a:r>
              <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추출 요약</a:t>
            </a:r>
            <a:endParaRPr kumimoji="0" lang="en-US" altLang="ko-KR" sz="2000" b="0"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전라남도가 쌀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시행하는 쌀 생산조정제를 적극 추진키로 했다. 쌀 생산조정제는 벼를 심었던 논에 벼 대신 사료작물이나 콩 등 다른 작물을 심으면 벼와의 일정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제도다. 논에 다른 작물 재배를 바라는 농가는 오는 22일부터 2월 28일까지 농지 소재지 읍면동사무소에 신청해야 한다.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ko-KR" sz="44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grpSp>
        <p:nvGrpSpPr>
          <p:cNvPr id="42" name="그룹 41"/>
          <p:cNvGrpSpPr/>
          <p:nvPr/>
        </p:nvGrpSpPr>
        <p:grpSpPr>
          <a:xfrm>
            <a:off x="900000" y="540000"/>
            <a:ext cx="12358800" cy="1446549"/>
            <a:chOff x="914400" y="495300"/>
            <a:chExt cx="12358800" cy="1446549"/>
          </a:xfrm>
        </p:grpSpPr>
        <p:grpSp>
          <p:nvGrpSpPr>
            <p:cNvPr id="43" name="Group 2"/>
            <p:cNvGrpSpPr/>
            <p:nvPr/>
          </p:nvGrpSpPr>
          <p:grpSpPr>
            <a:xfrm>
              <a:off x="2647693" y="730814"/>
              <a:ext cx="3017533" cy="1211035"/>
              <a:chOff x="0" y="0"/>
              <a:chExt cx="2025253" cy="812800"/>
            </a:xfrm>
          </p:grpSpPr>
          <p:sp>
            <p:nvSpPr>
              <p:cNvPr id="4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p>
          </p:txBody>
        </p:sp>
        <p:sp>
          <p:nvSpPr>
            <p:cNvPr id="45"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활용</a:t>
              </a:r>
              <a:endParaRPr kumimoji="0" lang="en-US" altLang="ko-KR"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47"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추출 예시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719908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2278</TotalTime>
  <Words>2080</Words>
  <Application>Microsoft Office PowerPoint</Application>
  <PresentationFormat>사용자 지정</PresentationFormat>
  <Paragraphs>395</Paragraphs>
  <Slides>31</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31</vt:i4>
      </vt:variant>
    </vt:vector>
  </HeadingPairs>
  <TitlesOfParts>
    <vt:vector size="41" baseType="lpstr">
      <vt:lpstr>TDTD고딕 Bold</vt:lpstr>
      <vt:lpstr>Nanum Gothic</vt:lpstr>
      <vt:lpstr>맑은 고딕</vt:lpstr>
      <vt:lpstr>나눔고딕</vt:lpstr>
      <vt:lpstr>Arial</vt:lpstr>
      <vt:lpstr>HY헤드라인M</vt:lpstr>
      <vt:lpstr>나눔고딕 ExtraBold</vt:lpstr>
      <vt:lpstr>Calibri</vt:lpstr>
      <vt:lpstr>Wingdings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베이지색의 심플한 프로젝트 발표 프레젠테이션</dc:title>
  <dc:creator>tjoeun</dc:creator>
  <cp:lastModifiedBy>tjoeun</cp:lastModifiedBy>
  <cp:revision>570</cp:revision>
  <dcterms:created xsi:type="dcterms:W3CDTF">2006-08-16T00:00:00Z</dcterms:created>
  <dcterms:modified xsi:type="dcterms:W3CDTF">2024-05-20T03:36:39Z</dcterms:modified>
  <dc:identifier>DAGCuHvnqwI</dc:identifier>
</cp:coreProperties>
</file>