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5zlh4KduRPByOym9Ghq5okKS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4341E9-E0CD-4815-80CB-7BD2774B3431}">
  <a:tblStyle styleId="{F34341E9-E0CD-4815-80CB-7BD2774B34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gif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Relationship Id="rId7" Type="http://schemas.openxmlformats.org/officeDocument/2006/relationships/image" Target="../media/image16.jpg"/><Relationship Id="rId8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3953" l="-12655" r="0" t="-22747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3505201" y="2928397"/>
            <a:ext cx="11506200" cy="1295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음식 이미지를 통한 레시피 추천 시스템</a:t>
            </a:r>
            <a:endParaRPr b="0" i="0" sz="5400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050842" y="4592825"/>
            <a:ext cx="4800600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2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K-디지털 트레이닝 프로젝트 3</a:t>
            </a:r>
            <a:endParaRPr/>
          </a:p>
          <a:p>
            <a:pPr indent="0" lvl="0" marL="0" marR="0" rtl="0" algn="r">
              <a:lnSpc>
                <a:spcPct val="142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꿀갈비찜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-63232" y="8207458"/>
            <a:ext cx="1834463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93" name="Google Shape;193;p10"/>
          <p:cNvSpPr txBox="1"/>
          <p:nvPr/>
        </p:nvSpPr>
        <p:spPr>
          <a:xfrm>
            <a:off x="1295400" y="2476500"/>
            <a:ext cx="15163800" cy="7492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AutoNum type="arabicPeriod"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기본 모형 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/>
          </a:p>
          <a:p>
            <a:pPr indent="-514350" lvl="1" marL="9715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/>
          </a:p>
          <a:p>
            <a:pPr indent="-336613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AutoNum type="arabicPeriod"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CNN 사전 학습 모형 적용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499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LeNet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499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AlexNet </a:t>
            </a:r>
            <a:endParaRPr/>
          </a:p>
          <a:p>
            <a:pPr indent="-514350" lvl="1" marL="971550" marR="0" rtl="0" algn="l">
              <a:lnSpc>
                <a:spcPct val="1499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 </a:t>
            </a:r>
            <a:endParaRPr/>
          </a:p>
          <a:p>
            <a:pPr indent="-514350" lvl="1" marL="971550" marR="0" rtl="0" algn="l">
              <a:lnSpc>
                <a:spcPct val="14996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  등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13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AutoNum type="arabicPeriod" startAt="3"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기존 모형 수정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13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13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 방법 – 이미지 분류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202" name="Google Shape;202;p12"/>
          <p:cNvSpPr txBox="1"/>
          <p:nvPr/>
        </p:nvSpPr>
        <p:spPr>
          <a:xfrm>
            <a:off x="571246" y="385545"/>
            <a:ext cx="10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r>
              <a:rPr lang="en-US" sz="4000">
                <a:solidFill>
                  <a:srgbClr val="FFFFFF"/>
                </a:solidFill>
              </a:rPr>
              <a:t>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2057399" y="241637"/>
            <a:ext cx="144780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수행 일정</a:t>
            </a:r>
            <a:endParaRPr/>
          </a:p>
        </p:txBody>
      </p:sp>
      <p:cxnSp>
        <p:nvCxnSpPr>
          <p:cNvPr id="204" name="Google Shape;204;p12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5" name="Google Shape;205;p12"/>
          <p:cNvGrpSpPr/>
          <p:nvPr/>
        </p:nvGrpSpPr>
        <p:grpSpPr>
          <a:xfrm>
            <a:off x="1028700" y="2127631"/>
            <a:ext cx="16230600" cy="2750856"/>
            <a:chOff x="1028700" y="2127631"/>
            <a:chExt cx="16230600" cy="3060886"/>
          </a:xfrm>
        </p:grpSpPr>
        <p:cxnSp>
          <p:nvCxnSpPr>
            <p:cNvPr id="206" name="Google Shape;206;p12"/>
            <p:cNvCxnSpPr/>
            <p:nvPr/>
          </p:nvCxnSpPr>
          <p:spPr>
            <a:xfrm>
              <a:off x="1190625" y="2289556"/>
              <a:ext cx="16068675" cy="0"/>
            </a:xfrm>
            <a:prstGeom prst="straightConnector1">
              <a:avLst/>
            </a:prstGeom>
            <a:noFill/>
            <a:ln cap="rnd" cmpd="sng" w="19050">
              <a:solidFill>
                <a:srgbClr val="1C30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7" name="Google Shape;207;p12"/>
            <p:cNvGrpSpPr/>
            <p:nvPr/>
          </p:nvGrpSpPr>
          <p:grpSpPr>
            <a:xfrm>
              <a:off x="1028700" y="2127631"/>
              <a:ext cx="4612408" cy="323850"/>
              <a:chOff x="-84089373" y="0"/>
              <a:chExt cx="90439373" cy="6350000"/>
            </a:xfrm>
          </p:grpSpPr>
          <p:sp>
            <p:nvSpPr>
              <p:cNvPr id="208" name="Google Shape;208;p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rect b="b" l="l" r="r" t="t"/>
                <a:pathLst>
                  <a:path extrusionOk="0"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-84089373" y="0"/>
                <a:ext cx="6350000" cy="6350000"/>
              </a:xfrm>
              <a:custGeom>
                <a:rect b="b" l="l" r="r" t="t"/>
                <a:pathLst>
                  <a:path extrusionOk="0"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C30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12"/>
            <p:cNvSpPr/>
            <p:nvPr/>
          </p:nvSpPr>
          <p:spPr>
            <a:xfrm>
              <a:off x="9605817" y="2127631"/>
              <a:ext cx="323850" cy="32385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3894375" y="2127631"/>
              <a:ext cx="323850" cy="323850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2"/>
            <p:cNvSpPr txBox="1"/>
            <p:nvPr/>
          </p:nvSpPr>
          <p:spPr>
            <a:xfrm>
              <a:off x="1028700" y="2854971"/>
              <a:ext cx="3364925" cy="513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05/20 ~ 24</a:t>
              </a:r>
              <a:endParaRPr/>
            </a:p>
          </p:txBody>
        </p:sp>
        <p:sp>
          <p:nvSpPr>
            <p:cNvPr id="213" name="Google Shape;213;p12"/>
            <p:cNvSpPr txBox="1"/>
            <p:nvPr/>
          </p:nvSpPr>
          <p:spPr>
            <a:xfrm>
              <a:off x="1028700" y="3533274"/>
              <a:ext cx="3364925" cy="1241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1주차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데이터 전처리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기본 모델 연습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 txBox="1"/>
            <p:nvPr/>
          </p:nvSpPr>
          <p:spPr>
            <a:xfrm>
              <a:off x="5317258" y="2854971"/>
              <a:ext cx="3586214" cy="481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05/25 ~ 05/31</a:t>
              </a:r>
              <a:endParaRPr/>
            </a:p>
          </p:txBody>
        </p:sp>
        <p:sp>
          <p:nvSpPr>
            <p:cNvPr id="215" name="Google Shape;215;p12"/>
            <p:cNvSpPr txBox="1"/>
            <p:nvPr/>
          </p:nvSpPr>
          <p:spPr>
            <a:xfrm>
              <a:off x="5317258" y="3533274"/>
              <a:ext cx="3364925" cy="1241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2주차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사전 학습 모델 적용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사전 학습 모델 Tuning</a:t>
              </a:r>
              <a:endParaRPr/>
            </a:p>
          </p:txBody>
        </p:sp>
        <p:sp>
          <p:nvSpPr>
            <p:cNvPr id="216" name="Google Shape;216;p12"/>
            <p:cNvSpPr txBox="1"/>
            <p:nvPr/>
          </p:nvSpPr>
          <p:spPr>
            <a:xfrm>
              <a:off x="9605817" y="2854971"/>
              <a:ext cx="3760084" cy="481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05/31 ~ 06/07</a:t>
              </a:r>
              <a:endParaRPr/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9605817" y="3533274"/>
              <a:ext cx="3364925" cy="1241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3주차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모델 평가 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모델 재구성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13894375" y="2854971"/>
              <a:ext cx="3364800" cy="4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06/07 ~ 06/</a:t>
              </a:r>
              <a:r>
                <a:rPr lang="en-US" sz="2799"/>
                <a:t>14</a:t>
              </a:r>
              <a:endParaRPr/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13894375" y="3533274"/>
              <a:ext cx="3364925" cy="1655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4주차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모델 구축 완료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시스템 / 웹 구현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14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06/14 최종 발표</a:t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20" name="Google Shape;220;p12"/>
          <p:cNvGraphicFramePr/>
          <p:nvPr/>
        </p:nvGraphicFramePr>
        <p:xfrm>
          <a:off x="571246" y="5372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{F34341E9-E0CD-4815-80CB-7BD2774B3431}</a:tableStyleId>
              </a:tblPr>
              <a:tblGrid>
                <a:gridCol w="3192825"/>
                <a:gridCol w="3192825"/>
                <a:gridCol w="3192825"/>
                <a:gridCol w="3192825"/>
                <a:gridCol w="3192825"/>
              </a:tblGrid>
              <a:tr h="63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1주차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2주차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3주차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4주차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</a:tr>
              <a:tr h="189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자연어 부분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(레시피 추천)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전처리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2857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기본 모델 구축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(CNN, RNN, LSTM)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사전 학습 모델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(Transformer)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추천 시스템 구현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평가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재구성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시스템 구현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완성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/ 웹 구현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발표 준비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89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 부분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(이미지 검색)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 이미지 전처리 연습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 모델 연습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(KNN, CNN)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CNN 사전 학습 모델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(예 -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LeNet / AlexNet / VGG16 / ResNet 등)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평가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재구성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3953" l="-12655" r="0" t="-22747"/>
            </a:stretch>
          </a:blipFill>
          <a:ln>
            <a:noFill/>
          </a:ln>
        </p:spPr>
      </p:sp>
      <p:sp>
        <p:nvSpPr>
          <p:cNvPr id="226" name="Google Shape;226;p13"/>
          <p:cNvSpPr txBox="1"/>
          <p:nvPr/>
        </p:nvSpPr>
        <p:spPr>
          <a:xfrm>
            <a:off x="2115937" y="4462462"/>
            <a:ext cx="14094227" cy="13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cxnSp>
        <p:nvCxnSpPr>
          <p:cNvPr id="227" name="Google Shape;227;p13"/>
          <p:cNvCxnSpPr/>
          <p:nvPr/>
        </p:nvCxnSpPr>
        <p:spPr>
          <a:xfrm>
            <a:off x="9144000" y="0"/>
            <a:ext cx="0" cy="3613679"/>
          </a:xfrm>
          <a:prstGeom prst="straightConnector1">
            <a:avLst/>
          </a:prstGeom>
          <a:noFill/>
          <a:ln cap="flat" cmpd="sng" w="38100">
            <a:solidFill>
              <a:srgbClr val="1C302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233" name="Google Shape;233;p11"/>
          <p:cNvSpPr txBox="1"/>
          <p:nvPr/>
        </p:nvSpPr>
        <p:spPr>
          <a:xfrm>
            <a:off x="1295400" y="2476500"/>
            <a:ext cx="151638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프레젠테이션은 시연, 강의, 연설, 보고 등의 용도로 사용할 수 있는 커뮤니케이션 도구입니다. </a:t>
            </a:r>
            <a:endParaRPr/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대부분의 경우 청중 앞에서 발표하죠. </a:t>
            </a:r>
            <a:endParaRPr/>
          </a:p>
          <a:p>
            <a:pPr indent="0" lvl="1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프레젠테이션은 그 범용성 덕분에 설득 및 교육에 매우 효과적인 도구입니다.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2057400" y="241637"/>
            <a:ext cx="14478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업무 분담</a:t>
            </a:r>
            <a:endParaRPr/>
          </a:p>
        </p:txBody>
      </p:sp>
      <p:cxnSp>
        <p:nvCxnSpPr>
          <p:cNvPr id="236" name="Google Shape;236;p11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37" name="Google Shape;237;p11"/>
          <p:cNvGraphicFramePr/>
          <p:nvPr/>
        </p:nvGraphicFramePr>
        <p:xfrm>
          <a:off x="571246" y="537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{F34341E9-E0CD-4815-80CB-7BD2774B3431}</a:tableStyleId>
              </a:tblPr>
              <a:tblGrid>
                <a:gridCol w="3192825"/>
                <a:gridCol w="3192825"/>
                <a:gridCol w="3192825"/>
                <a:gridCol w="3192825"/>
                <a:gridCol w="31928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김제이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송진석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강민서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유지현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자연어 부분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(레시피 추천)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데이터 전처리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기본 모델 구축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(CNN, RNN, LSTM)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사전 학습 모델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(Transformer)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추천 시스템 구현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평가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재구성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시스템 구현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이미지 부분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(이미지 검색)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  데이터 전처리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-"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기본 모델 연습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(CNN)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사전 학습 모델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(예 -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LeNet / AlexNet / VGG16 / ResNet 등)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평가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 재구성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243" name="Google Shape;243;p14"/>
          <p:cNvSpPr txBox="1"/>
          <p:nvPr/>
        </p:nvSpPr>
        <p:spPr>
          <a:xfrm>
            <a:off x="1295400" y="2476500"/>
            <a:ext cx="15163800" cy="4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레시피 정보 크롤링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4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자연어 데이터 – 레시피</a:t>
            </a:r>
            <a:endParaRPr/>
          </a:p>
        </p:txBody>
      </p:sp>
      <p:cxnSp>
        <p:nvCxnSpPr>
          <p:cNvPr id="246" name="Google Shape;246;p14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626739"/>
            <a:ext cx="3765788" cy="1548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/>
          <p:nvPr/>
        </p:nvSpPr>
        <p:spPr>
          <a:xfrm>
            <a:off x="3987142" y="4214942"/>
            <a:ext cx="233124" cy="2848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4002039" y="6429902"/>
            <a:ext cx="233124" cy="2848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966" y="3626739"/>
            <a:ext cx="2272365" cy="1519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 rotWithShape="1">
          <a:blip r:embed="rId6">
            <a:alphaModFix/>
          </a:blip>
          <a:srcRect b="5430" l="8524" r="5905" t="8933"/>
          <a:stretch/>
        </p:blipFill>
        <p:spPr>
          <a:xfrm>
            <a:off x="997417" y="6534581"/>
            <a:ext cx="2272366" cy="2320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43401" y="5964818"/>
            <a:ext cx="5486400" cy="106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8">
            <a:alphaModFix/>
          </a:blip>
          <a:srcRect b="0" l="-1161" r="0" t="-1162"/>
          <a:stretch/>
        </p:blipFill>
        <p:spPr>
          <a:xfrm>
            <a:off x="11353800" y="2171700"/>
            <a:ext cx="2952699" cy="3594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82800" y="6959623"/>
            <a:ext cx="2021353" cy="233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1697320" y="3743684"/>
            <a:ext cx="3388048" cy="4755012"/>
            <a:chOff x="1697320" y="3842569"/>
            <a:chExt cx="3388048" cy="4755012"/>
          </a:xfrm>
        </p:grpSpPr>
        <p:sp>
          <p:nvSpPr>
            <p:cNvPr id="93" name="Google Shape;93;p2"/>
            <p:cNvSpPr/>
            <p:nvPr/>
          </p:nvSpPr>
          <p:spPr>
            <a:xfrm>
              <a:off x="1697320" y="3842569"/>
              <a:ext cx="3388048" cy="4755012"/>
            </a:xfrm>
            <a:custGeom>
              <a:rect b="b" l="l" r="r" t="t"/>
              <a:pathLst>
                <a:path extrusionOk="0" h="4398197" w="3133810">
                  <a:moveTo>
                    <a:pt x="3009350" y="4398196"/>
                  </a:moveTo>
                  <a:lnTo>
                    <a:pt x="124460" y="4398196"/>
                  </a:lnTo>
                  <a:cubicBezTo>
                    <a:pt x="55880" y="4398196"/>
                    <a:pt x="0" y="4342316"/>
                    <a:pt x="0" y="42737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4273736"/>
                  </a:lnTo>
                  <a:cubicBezTo>
                    <a:pt x="3133810" y="4342316"/>
                    <a:pt x="3077930" y="4398197"/>
                    <a:pt x="3009350" y="4398197"/>
                  </a:cubicBez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998507" y="4107783"/>
              <a:ext cx="27560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 b="0" i="0" sz="28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2096887" y="4888718"/>
              <a:ext cx="2657633" cy="792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프로젝트 개요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프로젝트 목표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2096887" y="1425918"/>
            <a:ext cx="14094227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1C3027"/>
                </a:solidFill>
                <a:latin typeface="Calibri"/>
                <a:ea typeface="Calibri"/>
                <a:cs typeface="Calibri"/>
                <a:sym typeface="Calibri"/>
              </a:rPr>
              <a:t>발표 순서</a:t>
            </a:r>
            <a:endParaRPr b="0" i="0" sz="8000" u="none" cap="none" strike="noStrike">
              <a:solidFill>
                <a:srgbClr val="1C30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5805147" y="3743684"/>
            <a:ext cx="3388048" cy="4755012"/>
            <a:chOff x="1697320" y="3842569"/>
            <a:chExt cx="3388048" cy="4755012"/>
          </a:xfrm>
        </p:grpSpPr>
        <p:sp>
          <p:nvSpPr>
            <p:cNvPr id="98" name="Google Shape;98;p2"/>
            <p:cNvSpPr/>
            <p:nvPr/>
          </p:nvSpPr>
          <p:spPr>
            <a:xfrm>
              <a:off x="1697320" y="3842569"/>
              <a:ext cx="3388048" cy="4755012"/>
            </a:xfrm>
            <a:custGeom>
              <a:rect b="b" l="l" r="r" t="t"/>
              <a:pathLst>
                <a:path extrusionOk="0" h="4398197" w="3133810">
                  <a:moveTo>
                    <a:pt x="3009350" y="4398196"/>
                  </a:moveTo>
                  <a:lnTo>
                    <a:pt x="124460" y="4398196"/>
                  </a:lnTo>
                  <a:cubicBezTo>
                    <a:pt x="55880" y="4398196"/>
                    <a:pt x="0" y="4342316"/>
                    <a:pt x="0" y="42737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4273736"/>
                  </a:lnTo>
                  <a:cubicBezTo>
                    <a:pt x="3133810" y="4342316"/>
                    <a:pt x="3077930" y="4398197"/>
                    <a:pt x="3009350" y="4398197"/>
                  </a:cubicBez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998507" y="4107783"/>
              <a:ext cx="2756013" cy="432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데이터 설명</a:t>
              </a:r>
              <a:endParaRPr b="0" i="0" sz="28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2096887" y="4888718"/>
              <a:ext cx="2657633" cy="820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데이터 출처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데이터 상세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9912974" y="3743684"/>
            <a:ext cx="3388048" cy="4755012"/>
            <a:chOff x="1697320" y="3842569"/>
            <a:chExt cx="3388048" cy="4755012"/>
          </a:xfrm>
        </p:grpSpPr>
        <p:sp>
          <p:nvSpPr>
            <p:cNvPr id="102" name="Google Shape;102;p2"/>
            <p:cNvSpPr/>
            <p:nvPr/>
          </p:nvSpPr>
          <p:spPr>
            <a:xfrm>
              <a:off x="1697320" y="3842569"/>
              <a:ext cx="3388048" cy="4755012"/>
            </a:xfrm>
            <a:custGeom>
              <a:rect b="b" l="l" r="r" t="t"/>
              <a:pathLst>
                <a:path extrusionOk="0" h="4398197" w="3133810">
                  <a:moveTo>
                    <a:pt x="3009350" y="4398196"/>
                  </a:moveTo>
                  <a:lnTo>
                    <a:pt x="124460" y="4398196"/>
                  </a:lnTo>
                  <a:cubicBezTo>
                    <a:pt x="55880" y="4398196"/>
                    <a:pt x="0" y="4342316"/>
                    <a:pt x="0" y="42737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4273736"/>
                  </a:lnTo>
                  <a:cubicBezTo>
                    <a:pt x="3133810" y="4342316"/>
                    <a:pt x="3077930" y="4398197"/>
                    <a:pt x="3009350" y="4398197"/>
                  </a:cubicBez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998507" y="4107783"/>
              <a:ext cx="2756013" cy="432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모델 구축 방법</a:t>
              </a:r>
              <a:endParaRPr b="0" i="0" sz="28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096887" y="4888718"/>
              <a:ext cx="2657633" cy="820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자연어 처리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이미지 처리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4020800" y="3743684"/>
            <a:ext cx="3388048" cy="4755012"/>
            <a:chOff x="1697320" y="3842569"/>
            <a:chExt cx="3388048" cy="4755012"/>
          </a:xfrm>
        </p:grpSpPr>
        <p:sp>
          <p:nvSpPr>
            <p:cNvPr id="106" name="Google Shape;106;p2"/>
            <p:cNvSpPr/>
            <p:nvPr/>
          </p:nvSpPr>
          <p:spPr>
            <a:xfrm>
              <a:off x="1697320" y="3842569"/>
              <a:ext cx="3388048" cy="4755012"/>
            </a:xfrm>
            <a:custGeom>
              <a:rect b="b" l="l" r="r" t="t"/>
              <a:pathLst>
                <a:path extrusionOk="0" h="4398197" w="3133810">
                  <a:moveTo>
                    <a:pt x="3009350" y="4398196"/>
                  </a:moveTo>
                  <a:lnTo>
                    <a:pt x="124460" y="4398196"/>
                  </a:lnTo>
                  <a:cubicBezTo>
                    <a:pt x="55880" y="4398196"/>
                    <a:pt x="0" y="4342316"/>
                    <a:pt x="0" y="427373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4273736"/>
                  </a:lnTo>
                  <a:cubicBezTo>
                    <a:pt x="3133810" y="4342316"/>
                    <a:pt x="3077930" y="4398197"/>
                    <a:pt x="3009350" y="4398197"/>
                  </a:cubicBezTo>
                  <a:close/>
                </a:path>
              </a:pathLst>
            </a:custGeom>
            <a:solidFill>
              <a:srgbClr val="D6E3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998507" y="4107783"/>
              <a:ext cx="2756013" cy="432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프로젝트 수행</a:t>
              </a:r>
              <a:endParaRPr b="0" i="0" sz="28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096887" y="4888718"/>
              <a:ext cx="2657700" cy="8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2900" lvl="0" marL="3429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3027"/>
                </a:buClr>
                <a:buSzPts val="2400"/>
                <a:buFont typeface="Arial"/>
                <a:buChar char="-"/>
              </a:pPr>
              <a:r>
                <a:rPr b="0" i="0" lang="en-US" sz="2400" u="none" cap="none" strike="noStrike">
                  <a:solidFill>
                    <a:srgbClr val="1C3027"/>
                  </a:solidFill>
                  <a:latin typeface="Arial"/>
                  <a:ea typeface="Arial"/>
                  <a:cs typeface="Arial"/>
                  <a:sym typeface="Arial"/>
                </a:rPr>
                <a:t>프로젝트 일정</a:t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31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14" name="Google Shape;114;p3"/>
          <p:cNvSpPr txBox="1"/>
          <p:nvPr/>
        </p:nvSpPr>
        <p:spPr>
          <a:xfrm>
            <a:off x="1295400" y="2476500"/>
            <a:ext cx="15163800" cy="767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교육훈련 마지막 프로젝트 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Noto Sans Symbols"/>
              <a:buChar char="●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앞선 프로젝트에서 사용하지 않은 이미지 처리 기술 적용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Noto Sans Symbols"/>
              <a:buChar char="●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수업 / 프로젝트를 통해 배운 다양한 딥러닝 모델 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Noto Sans Symbols"/>
              <a:buChar char="●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하나의 분야에 국한하지 않고, 배운 모든 기술을 접목하여 하나의 완성 모델을 완성 하고자 함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1. 자연어 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자연어 처리 기술을 활용한 레시피 분류 및 데이터 베이스 구현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사용자의 취향을 반영한 추천시스템 구현 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63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r>
              <a:t/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2 .이미지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Vision 기술을 활용하여 이미지 분류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이미지 검색 기능 구현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b="0" i="0" sz="33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057400" y="241637"/>
            <a:ext cx="14249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23" name="Google Shape;123;p4"/>
          <p:cNvSpPr txBox="1"/>
          <p:nvPr/>
        </p:nvSpPr>
        <p:spPr>
          <a:xfrm>
            <a:off x="1295400" y="2476500"/>
            <a:ext cx="15163800" cy="855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레시피 안내 시스템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Calibri"/>
              <a:buAutoNum type="arabicPeriod"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이미지를 통한 요리 방법 안내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사용자가 촬영한 보유한 이미지를 통해 어떤 음식인지 판별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판별한 정보를 바탕으로 요리 방법 / 재료 등 안내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13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Calibri"/>
              <a:buAutoNum type="arabicPeriod"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텍스트를 통한 요리방법 안내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사용자가 보유한 음식 재료 /  원하는 음식에 대한 정보를 입력하게 하고, 이를 활용함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입력된 정보를 바탕으로 사용자의 취향에 맞는 요리 방법 / 재료 등 안내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⇒ 이미지를 통해서 어떤 음식인지 판별하고,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 연관된 요리의 레시피를 사용자의 취향에 맞게 추천 해주는 시스템 구축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057400" y="241637"/>
            <a:ext cx="14478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주제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32" name="Google Shape;132;p5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데이터(자연어) – 의도 분류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35" name="Google Shape;135;p5"/>
          <p:cNvGraphicFramePr/>
          <p:nvPr/>
        </p:nvGraphicFramePr>
        <p:xfrm>
          <a:off x="1080000" y="21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{F34341E9-E0CD-4815-80CB-7BD2774B3431}</a:tableStyleId>
              </a:tblPr>
              <a:tblGrid>
                <a:gridCol w="2719600"/>
                <a:gridCol w="3310250"/>
                <a:gridCol w="4271625"/>
                <a:gridCol w="5153925"/>
              </a:tblGrid>
              <a:tr h="116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출 처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데이터 이름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URL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요 약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</a:tr>
              <a:tr h="12124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일상대화 말뭉치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https://www.korean.go.kr/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15개~ 16개 주제를 대상으로 한 일상대화 말뭉치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(기간 : 2020년 ~ 2022년)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(9984 * 1)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</a:tr>
              <a:tr h="11724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대화 맥락 추론 말뭉치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5가지 유형별 메신저 대화 말뭉치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(기간: 2023년)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(924029 * 4)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1178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메신저 말뭉치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2명 이상의 대화 참여자의 메신저 대화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(691535 * 14)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126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온라인 구어체 말뭉치(음식)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https://www.aihub.or.kr/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온라인 플랫폼 구어체 말뭉치(음식)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(1004 * 3)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110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</a:rPr>
                        <a:t>질의 응답 데이터</a:t>
                      </a:r>
                      <a:endParaRPr sz="2799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https://kin.naver.com/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레시피, 음식과 관련된 질문과 답변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(5201 * 2)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6699" y="3618910"/>
            <a:ext cx="919964" cy="27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8834" y="4806366"/>
            <a:ext cx="359441" cy="33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6699" y="5496684"/>
            <a:ext cx="874526" cy="16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44" name="Google Shape;144;p6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데이터(자연어) – 레시피(크롤링)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6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7" name="Google Shape;147;p6"/>
          <p:cNvGraphicFramePr/>
          <p:nvPr/>
        </p:nvGraphicFramePr>
        <p:xfrm>
          <a:off x="1080000" y="21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{F34341E9-E0CD-4815-80CB-7BD2774B3431}</a:tableStyleId>
              </a:tblPr>
              <a:tblGrid>
                <a:gridCol w="2376825"/>
                <a:gridCol w="3161375"/>
                <a:gridCol w="4965925"/>
                <a:gridCol w="4888275"/>
              </a:tblGrid>
              <a:tr h="106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출 처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데이터 이름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URL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요 약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</a:tr>
              <a:tr h="1058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만개의 레시피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https://m.10000recipe.com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음식명, 인분, 재료, 조리순서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(100 * 4)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91425" marL="91425" anchor="ctr"/>
                </a:tc>
              </a:tr>
              <a:tr h="10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한식진흥원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https://www.hansik.or.kr/board/re/list/323?menuSn=193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음식명, 인분, 재료, 조리순서, Tip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(198 * 5)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95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</a:rPr>
                        <a:t>이밥차</a:t>
                      </a:r>
                      <a:endParaRPr sz="2799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</a:rPr>
                        <a:t>https://2bob.co.kr/</a:t>
                      </a:r>
                      <a:endParaRPr sz="2799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</a:rPr>
                        <a:t>음식명, 인분, 재료, 조리순서, 해시태그</a:t>
                      </a:r>
                      <a:endParaRPr sz="2799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>
                          <a:solidFill>
                            <a:srgbClr val="FF0000"/>
                          </a:solidFill>
                        </a:rPr>
                        <a:t>(320 * 5) </a:t>
                      </a:r>
                      <a:endParaRPr sz="2799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789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82cook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https://www.82cook.com/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음식명, 재료, 조리순서, Tip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(848 * 4)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871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한국한의학연구원 웰빙푸드 레시피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https://www.bigdata-forest.kr/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음식명, 재료, 조리순서 외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(  100 * 10   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  <a:tr h="91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t/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99"/>
                        <a:buFont typeface="Calibri"/>
                        <a:buNone/>
                      </a:pPr>
                      <a:r>
                        <a:rPr lang="en-US" sz="2799" u="none" cap="none" strike="noStrike"/>
                        <a:t>조리식품의 레시피DB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t/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https://www.foodsafetykorea.go.kr/main.do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음식명, 재료, 조리순서 외</a:t>
                      </a:r>
                      <a:endParaRPr sz="2799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99"/>
                        <a:buFont typeface="Arial"/>
                        <a:buNone/>
                      </a:pPr>
                      <a:r>
                        <a:rPr lang="en-US" sz="2799" u="none" cap="none" strike="noStrike"/>
                        <a:t>(1124 * 55)</a:t>
                      </a:r>
                      <a:endParaRPr sz="2799" u="none" cap="none" strike="noStrike">
                        <a:solidFill>
                          <a:srgbClr val="1C302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636" y="7344136"/>
            <a:ext cx="1216080" cy="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248" y="3680127"/>
            <a:ext cx="1482272" cy="5418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7636" y="4853317"/>
            <a:ext cx="1146251" cy="65500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7636" y="6096265"/>
            <a:ext cx="1127497" cy="66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8752" y="9410700"/>
            <a:ext cx="1927464" cy="24289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8418" y="8095992"/>
            <a:ext cx="1033084" cy="54189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59" name="Google Shape;159;p7"/>
          <p:cNvSpPr txBox="1"/>
          <p:nvPr/>
        </p:nvSpPr>
        <p:spPr>
          <a:xfrm>
            <a:off x="1295400" y="2476500"/>
            <a:ext cx="15163800" cy="490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레시피 정보 크롤링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데이터(자연어) – 레시피</a:t>
            </a:r>
            <a:endParaRPr/>
          </a:p>
        </p:txBody>
      </p:sp>
      <p:cxnSp>
        <p:nvCxnSpPr>
          <p:cNvPr id="162" name="Google Shape;162;p7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6428" y="6601068"/>
            <a:ext cx="144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1600" y="3543300"/>
            <a:ext cx="1440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70" name="Google Shape;170;p8"/>
          <p:cNvSpPr txBox="1"/>
          <p:nvPr/>
        </p:nvSpPr>
        <p:spPr>
          <a:xfrm>
            <a:off x="1295400" y="2476500"/>
            <a:ext cx="15163800" cy="7569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Ai-Hub – 한국 이미지(음식)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(출처 : https://www.aihub.or.kr/aihubdata/data/view.do?currMenu=&amp;topMenu=&amp;aihubDataSe=data&amp;dataSetSn=79)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한국 음식 150종(종별 약 1천 장)의 데이터를 구축한 이미지 데이터 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총 150 * 1,000 = 150,000장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  <a:latin typeface="Arial"/>
                <a:ea typeface="Arial"/>
                <a:cs typeface="Arial"/>
                <a:sym typeface="Arial"/>
              </a:rPr>
              <a:t>예시) 갈비찜</a:t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6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6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데이터(이미지)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6427" y="643890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9418" y="643890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23436" y="643890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2409" y="6438900"/>
            <a:ext cx="252000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5400" y="6438900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228600" y="0"/>
            <a:ext cx="1817736" cy="1624926"/>
          </a:xfrm>
          <a:custGeom>
            <a:rect b="b" l="l" r="r" t="t"/>
            <a:pathLst>
              <a:path extrusionOk="0" h="1624926" w="1817736">
                <a:moveTo>
                  <a:pt x="0" y="0"/>
                </a:moveTo>
                <a:lnTo>
                  <a:pt x="1817735" y="0"/>
                </a:lnTo>
                <a:lnTo>
                  <a:pt x="1817735" y="1624926"/>
                </a:lnTo>
                <a:lnTo>
                  <a:pt x="0" y="1624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663" r="-36607" t="-38475"/>
            </a:stretch>
          </a:blipFill>
          <a:ln>
            <a:noFill/>
          </a:ln>
        </p:spPr>
      </p:sp>
      <p:sp>
        <p:nvSpPr>
          <p:cNvPr id="184" name="Google Shape;184;p9"/>
          <p:cNvSpPr txBox="1"/>
          <p:nvPr/>
        </p:nvSpPr>
        <p:spPr>
          <a:xfrm>
            <a:off x="1295400" y="2476500"/>
            <a:ext cx="151638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Font typeface="Arial"/>
              <a:buAutoNum type="arabicPeriod"/>
            </a:pPr>
            <a:r>
              <a:rPr lang="en-US" sz="2799">
                <a:solidFill>
                  <a:srgbClr val="1C3027"/>
                </a:solidFill>
              </a:rPr>
              <a:t>기본 모형</a:t>
            </a:r>
            <a:endParaRPr/>
          </a:p>
          <a:p>
            <a:pPr indent="-406336" lvl="1" marL="9144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Char char="•"/>
            </a:pPr>
            <a:r>
              <a:rPr lang="en-US" sz="2799">
                <a:solidFill>
                  <a:srgbClr val="1C3027"/>
                </a:solidFill>
              </a:rPr>
              <a:t>CNN</a:t>
            </a:r>
            <a:endParaRPr sz="2799">
              <a:solidFill>
                <a:srgbClr val="1C3027"/>
              </a:solidFill>
            </a:endParaRPr>
          </a:p>
          <a:p>
            <a:pPr indent="-406336" lvl="1" marL="9144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Char char="•"/>
            </a:pPr>
            <a:r>
              <a:rPr lang="en-US" sz="2799">
                <a:solidFill>
                  <a:srgbClr val="1C3027"/>
                </a:solidFill>
              </a:rPr>
              <a:t>RNN</a:t>
            </a:r>
            <a:endParaRPr sz="2799">
              <a:solidFill>
                <a:srgbClr val="1C3027"/>
              </a:solidFill>
            </a:endParaRPr>
          </a:p>
          <a:p>
            <a:pPr indent="-406336" lvl="1" marL="9144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Char char="•"/>
            </a:pPr>
            <a:r>
              <a:rPr lang="en-US" sz="2799">
                <a:solidFill>
                  <a:srgbClr val="1C3027"/>
                </a:solidFill>
              </a:rPr>
              <a:t>LSTM</a:t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613" lvl="1" marL="97155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Calibri"/>
              <a:buNone/>
            </a:pPr>
            <a:r>
              <a:t/>
            </a:r>
            <a:endParaRPr b="0" i="0" sz="2799" u="none" cap="none" strike="noStrike">
              <a:solidFill>
                <a:srgbClr val="1C30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C3027"/>
                </a:solidFill>
              </a:rPr>
              <a:t>2. 심화 모형</a:t>
            </a:r>
            <a:endParaRPr sz="2799">
              <a:solidFill>
                <a:srgbClr val="1C3027"/>
              </a:solidFill>
            </a:endParaRPr>
          </a:p>
          <a:p>
            <a:pPr indent="-406336" lvl="1" marL="91440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rgbClr val="1C3027"/>
              </a:buClr>
              <a:buSzPts val="2799"/>
              <a:buChar char="•"/>
            </a:pPr>
            <a:r>
              <a:rPr lang="en-US" sz="2799">
                <a:solidFill>
                  <a:srgbClr val="1C3027"/>
                </a:solidFill>
              </a:rPr>
              <a:t>Transformer</a:t>
            </a:r>
            <a:endParaRPr sz="2799">
              <a:solidFill>
                <a:srgbClr val="1C3027"/>
              </a:solidFill>
            </a:endParaRPr>
          </a:p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C3027"/>
              </a:solidFill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571246" y="385545"/>
            <a:ext cx="1074687" cy="52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33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2057400" y="241637"/>
            <a:ext cx="13944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분석 방법 – 자연어 처리 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9"/>
          <p:cNvCxnSpPr/>
          <p:nvPr/>
        </p:nvCxnSpPr>
        <p:spPr>
          <a:xfrm>
            <a:off x="2133600" y="1485900"/>
            <a:ext cx="14401800" cy="0"/>
          </a:xfrm>
          <a:prstGeom prst="straightConnector1">
            <a:avLst/>
          </a:prstGeom>
          <a:noFill/>
          <a:ln cap="flat" cmpd="sng" w="76200">
            <a:solidFill>
              <a:srgbClr val="968F6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