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firstSlideNum="0"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Lst>
  <p:sldSz cy="6858000" cx="12192000"/>
  <p:notesSz cx="6858000" cy="9144000"/>
  <p:embeddedFontLst>
    <p:embeddedFont>
      <p:font typeface="Helvetica Neue"/>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5" roundtripDataSignature="AMtx7mjPJuMrzVMaazuYsnQ4cqKLP1P85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HelveticaNeue-italic.fntdata"/><Relationship Id="rId72" Type="http://schemas.openxmlformats.org/officeDocument/2006/relationships/font" Target="fonts/HelveticaNeue-bold.fntdata"/><Relationship Id="rId31" Type="http://schemas.openxmlformats.org/officeDocument/2006/relationships/slide" Target="slides/slide27.xml"/><Relationship Id="rId75" Type="http://customschemas.google.com/relationships/presentationmetadata" Target="metadata"/><Relationship Id="rId30" Type="http://schemas.openxmlformats.org/officeDocument/2006/relationships/slide" Target="slides/slide26.xml"/><Relationship Id="rId74" Type="http://schemas.openxmlformats.org/officeDocument/2006/relationships/font" Target="fonts/HelveticaNeue-boldItalic.fntdata"/><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font" Target="fonts/HelveticaNeue-regular.fntdata"/><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 name="Google Shape;347;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 name="Google Shape;394;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6" name="Google Shape;406;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8" name="Google Shape;418;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1" name="Google Shape;431;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6" name="Google Shape;456;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9" name="Google Shape;469;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2" name="Google Shape;482;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5" name="Google Shape;495;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7" name="Google Shape;507;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0" name="Google Shape;520;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3" name="Google Shape;533;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6" name="Google Shape;546;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7" name="Google Shape;547;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9" name="Google Shape;559;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2" name="Google Shape;572;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5" name="Google Shape;585;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6" name="Google Shape;586;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8" name="Google Shape;598;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9" name="Google Shape;599;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0" name="Google Shape;610;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1" name="Google Shape;611;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2" name="Google Shape;622;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3" name="Google Shape;623;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3" name="Google Shape;633;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4" name="Google Shape;634;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5" name="Google Shape;645;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Trình tự xử lý:</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Các khai báo trong Machine.config được truy xuất trước</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Các khai báo trong Web.config đựơc đưa vào caches, viết đè lên các khai báo trước đó của Machine.config</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Nếu có tập tin Web.config trong thư mục gốc của Web site, tập tin này sẽ được đọc vào cache, viết đè lên các khai báo trước đó</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Nếu có tập tin Web.config trong thư mục con của ứng dụng Web, tập tin này sẽ được đọc vào cache, viết đè lên các khai báo trước đó. Thông thường tập tin này chỉ cấu hình cho các tập tin và thư mục con của thư mục con này. (Chi tiết sẽ được minh họa trong các bài 6 và 7 )</a:t>
            </a:r>
            <a:endParaRPr/>
          </a:p>
        </p:txBody>
      </p:sp>
      <p:sp>
        <p:nvSpPr>
          <p:cNvPr id="646" name="Google Shape;646;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6" name="Google Shape;656;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7" name="Google Shape;657;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8" name="Google Shape;668;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9" name="Google Shape;669;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0" name="Google Shape;680;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1" name="Google Shape;681;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2" name="Google Shape;692;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3" name="Google Shape;693;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3" name="Google Shape;703;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4" name="Google Shape;704;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5" name="Google Shape;715;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Cho phần bài tập về nhà để viết cách truy nhập Connection String</a:t>
            </a:r>
            <a:endParaRPr/>
          </a:p>
        </p:txBody>
      </p:sp>
      <p:sp>
        <p:nvSpPr>
          <p:cNvPr id="716" name="Google Shape;716;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7" name="Google Shape;727;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Cho phần bài tập về nhà để viết cách truy nhập Connection String</a:t>
            </a:r>
            <a:endParaRPr/>
          </a:p>
        </p:txBody>
      </p:sp>
      <p:sp>
        <p:nvSpPr>
          <p:cNvPr id="728" name="Google Shape;728;p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0" name="Google Shape;740;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Cho phần bài tập về nhà để viết cách truy nhập Connection String</a:t>
            </a:r>
            <a:endParaRPr/>
          </a:p>
        </p:txBody>
      </p:sp>
      <p:sp>
        <p:nvSpPr>
          <p:cNvPr id="741" name="Google Shape;741;p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3" name="Google Shape;753;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Cho phần bài tập về nhà để viết cách truy nhập Connection String</a:t>
            </a:r>
            <a:endParaRPr/>
          </a:p>
        </p:txBody>
      </p:sp>
      <p:sp>
        <p:nvSpPr>
          <p:cNvPr id="754" name="Google Shape;754;p5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6" name="Google Shape;766;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7" name="Google Shape;767;p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0" name="Google Shape;780;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1" name="Google Shape;781;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3" name="Google Shape;793;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4" name="Google Shape;794;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4" name="Google Shape;804;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5" name="Google Shape;805;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7" name="Google Shape;817;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100MB là kích thước tối đa của tệp theo thiết lập trên</a:t>
            </a:r>
            <a:endParaRPr/>
          </a:p>
        </p:txBody>
      </p:sp>
      <p:sp>
        <p:nvSpPr>
          <p:cNvPr id="818" name="Google Shape;818;p6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9" name="Google Shape;829;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https://docs.microsoft.com/en-us/aspnet/web-forms/overview/getting-started/getting-started-with-aspnet-45-web-forms/introduction-and-overview</a:t>
            </a:r>
            <a:endParaRPr/>
          </a:p>
        </p:txBody>
      </p:sp>
      <p:sp>
        <p:nvSpPr>
          <p:cNvPr id="830" name="Google Shape;830;p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0" name="Google Shape;840;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https://docs.microsoft.com/en-us/aspnet/web-forms/overview/getting-started/getting-started-with-aspnet-45-web-forms/introduction-and-overview</a:t>
            </a:r>
            <a:endParaRPr/>
          </a:p>
        </p:txBody>
      </p:sp>
      <p:sp>
        <p:nvSpPr>
          <p:cNvPr id="841" name="Google Shape;841;p6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2" name="Google Shape;852;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https://docs.microsoft.com/en-us/aspnet/web-forms/overview/getting-started/getting-started-with-aspnet-45-web-forms/introduction-and-overview</a:t>
            </a:r>
            <a:endParaRPr/>
          </a:p>
        </p:txBody>
      </p:sp>
      <p:sp>
        <p:nvSpPr>
          <p:cNvPr id="853" name="Google Shape;853;p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3" name="Google Shape;863;p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4" name="Google Shape;864;p6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https://dthphuongsp.wordpress.com/2015/10/06/su-dung-iis-de-tao-server-ao-cho-website-asp-net/</a:t>
            </a:r>
            <a:endParaRPr/>
          </a:p>
        </p:txBody>
      </p:sp>
      <p:sp>
        <p:nvSpPr>
          <p:cNvPr id="153" name="Google Shape;15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https://dthphuongsp.wordpress.com/2015/10/06/su-dung-iis-de-tao-server-ao-cho-website-asp-net/</a:t>
            </a:r>
            <a:endParaRPr/>
          </a:p>
        </p:txBody>
      </p:sp>
      <p:sp>
        <p:nvSpPr>
          <p:cNvPr id="165" name="Google Shape;165;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https://dthphuongsp.wordpress.com/2015/10/06/su-dung-iis-de-tao-server-ao-cho-website-asp-net/</a:t>
            </a:r>
            <a:endParaRPr/>
          </a:p>
        </p:txBody>
      </p:sp>
      <p:sp>
        <p:nvSpPr>
          <p:cNvPr id="177" name="Google Shape;17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6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6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SzPts val="2400"/>
              <a:buNone/>
              <a:defRPr sz="2400">
                <a:latin typeface="Calibri"/>
                <a:ea typeface="Calibri"/>
                <a:cs typeface="Calibri"/>
                <a:sym typeface="Calibri"/>
              </a:defRPr>
            </a:lvl1pPr>
            <a:lvl2pPr lvl="1" algn="ctr">
              <a:lnSpc>
                <a:spcPct val="120000"/>
              </a:lnSpc>
              <a:spcBef>
                <a:spcPts val="500"/>
              </a:spcBef>
              <a:spcAft>
                <a:spcPts val="0"/>
              </a:spcAft>
              <a:buSzPts val="2000"/>
              <a:buNone/>
              <a:defRPr sz="2000"/>
            </a:lvl2pPr>
            <a:lvl3pPr lvl="2" algn="ctr">
              <a:lnSpc>
                <a:spcPct val="120000"/>
              </a:lnSpc>
              <a:spcBef>
                <a:spcPts val="500"/>
              </a:spcBef>
              <a:spcAft>
                <a:spcPts val="0"/>
              </a:spcAft>
              <a:buClr>
                <a:schemeClr val="dk1"/>
              </a:buClr>
              <a:buSzPts val="1800"/>
              <a:buNone/>
              <a:defRPr sz="1800"/>
            </a:lvl3pPr>
            <a:lvl4pPr lvl="3" algn="ctr">
              <a:lnSpc>
                <a:spcPct val="120000"/>
              </a:lnSpc>
              <a:spcBef>
                <a:spcPts val="500"/>
              </a:spcBef>
              <a:spcAft>
                <a:spcPts val="0"/>
              </a:spcAft>
              <a:buClr>
                <a:schemeClr val="dk1"/>
              </a:buClr>
              <a:buSzPts val="1600"/>
              <a:buNone/>
              <a:defRPr sz="1600"/>
            </a:lvl4pPr>
            <a:lvl5pPr lvl="4" algn="ctr">
              <a:lnSpc>
                <a:spcPct val="12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200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68"/>
          <p:cNvSpPr txBox="1"/>
          <p:nvPr>
            <p:ph idx="12" type="sldNum"/>
          </p:nvPr>
        </p:nvSpPr>
        <p:spPr>
          <a:xfrm>
            <a:off x="10667999" y="6356350"/>
            <a:ext cx="118760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2400" u="none" cap="none" strike="noStrike">
                <a:solidFill>
                  <a:schemeClr val="dk1"/>
                </a:solidFill>
                <a:latin typeface="Calibri"/>
                <a:ea typeface="Calibri"/>
                <a:cs typeface="Calibri"/>
                <a:sym typeface="Calibri"/>
              </a:defRPr>
            </a:lvl1pPr>
            <a:lvl2pPr indent="0" lvl="1" marL="0" algn="r">
              <a:spcBef>
                <a:spcPts val="0"/>
              </a:spcBef>
              <a:buNone/>
              <a:defRPr b="0" i="0" sz="2400" u="none" cap="none" strike="noStrike">
                <a:solidFill>
                  <a:schemeClr val="dk1"/>
                </a:solidFill>
                <a:latin typeface="Calibri"/>
                <a:ea typeface="Calibri"/>
                <a:cs typeface="Calibri"/>
                <a:sym typeface="Calibri"/>
              </a:defRPr>
            </a:lvl2pPr>
            <a:lvl3pPr indent="0" lvl="2" marL="0" algn="r">
              <a:spcBef>
                <a:spcPts val="0"/>
              </a:spcBef>
              <a:buNone/>
              <a:defRPr b="0" i="0" sz="2400" u="none" cap="none" strike="noStrike">
                <a:solidFill>
                  <a:schemeClr val="dk1"/>
                </a:solidFill>
                <a:latin typeface="Calibri"/>
                <a:ea typeface="Calibri"/>
                <a:cs typeface="Calibri"/>
                <a:sym typeface="Calibri"/>
              </a:defRPr>
            </a:lvl3pPr>
            <a:lvl4pPr indent="0" lvl="3" marL="0" algn="r">
              <a:spcBef>
                <a:spcPts val="0"/>
              </a:spcBef>
              <a:buNone/>
              <a:defRPr b="0" i="0" sz="2400" u="none" cap="none" strike="noStrike">
                <a:solidFill>
                  <a:schemeClr val="dk1"/>
                </a:solidFill>
                <a:latin typeface="Calibri"/>
                <a:ea typeface="Calibri"/>
                <a:cs typeface="Calibri"/>
                <a:sym typeface="Calibri"/>
              </a:defRPr>
            </a:lvl4pPr>
            <a:lvl5pPr indent="0" lvl="4" marL="0" algn="r">
              <a:spcBef>
                <a:spcPts val="0"/>
              </a:spcBef>
              <a:buNone/>
              <a:defRPr b="0" i="0" sz="2400" u="none" cap="none" strike="noStrike">
                <a:solidFill>
                  <a:schemeClr val="dk1"/>
                </a:solidFill>
                <a:latin typeface="Calibri"/>
                <a:ea typeface="Calibri"/>
                <a:cs typeface="Calibri"/>
                <a:sym typeface="Calibri"/>
              </a:defRPr>
            </a:lvl5pPr>
            <a:lvl6pPr indent="0" lvl="5" marL="0" algn="r">
              <a:spcBef>
                <a:spcPts val="0"/>
              </a:spcBef>
              <a:buNone/>
              <a:defRPr b="0" i="0" sz="2400" u="none" cap="none" strike="noStrike">
                <a:solidFill>
                  <a:schemeClr val="dk1"/>
                </a:solidFill>
                <a:latin typeface="Calibri"/>
                <a:ea typeface="Calibri"/>
                <a:cs typeface="Calibri"/>
                <a:sym typeface="Calibri"/>
              </a:defRPr>
            </a:lvl6pPr>
            <a:lvl7pPr indent="0" lvl="6" marL="0" algn="r">
              <a:spcBef>
                <a:spcPts val="0"/>
              </a:spcBef>
              <a:buNone/>
              <a:defRPr b="0" i="0" sz="2400" u="none" cap="none" strike="noStrike">
                <a:solidFill>
                  <a:schemeClr val="dk1"/>
                </a:solidFill>
                <a:latin typeface="Calibri"/>
                <a:ea typeface="Calibri"/>
                <a:cs typeface="Calibri"/>
                <a:sym typeface="Calibri"/>
              </a:defRPr>
            </a:lvl7pPr>
            <a:lvl8pPr indent="0" lvl="7" marL="0" algn="r">
              <a:spcBef>
                <a:spcPts val="0"/>
              </a:spcBef>
              <a:buNone/>
              <a:defRPr b="0" i="0" sz="2400" u="none" cap="none" strike="noStrike">
                <a:solidFill>
                  <a:schemeClr val="dk1"/>
                </a:solidFill>
                <a:latin typeface="Calibri"/>
                <a:ea typeface="Calibri"/>
                <a:cs typeface="Calibri"/>
                <a:sym typeface="Calibri"/>
              </a:defRPr>
            </a:lvl8pPr>
            <a:lvl9pPr indent="0" lvl="8" marL="0" algn="r">
              <a:spcBef>
                <a:spcPts val="0"/>
              </a:spcBef>
              <a:buNone/>
              <a:defRPr b="0" i="0" sz="24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/19</a:t>
            </a:r>
            <a:endParaRPr sz="1200">
              <a:solidFill>
                <a:srgbClr val="888888"/>
              </a:solidFill>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7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7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406400" lvl="0" marL="457200" algn="l">
              <a:lnSpc>
                <a:spcPct val="120000"/>
              </a:lnSpc>
              <a:spcBef>
                <a:spcPts val="1000"/>
              </a:spcBef>
              <a:spcAft>
                <a:spcPts val="0"/>
              </a:spcAft>
              <a:buSzPts val="2800"/>
              <a:buChar char="▪"/>
              <a:defRPr>
                <a:latin typeface="Calibri"/>
                <a:ea typeface="Calibri"/>
                <a:cs typeface="Calibri"/>
                <a:sym typeface="Calibri"/>
              </a:defRPr>
            </a:lvl1pPr>
            <a:lvl2pPr indent="-381000" lvl="1" marL="914400" algn="l">
              <a:lnSpc>
                <a:spcPct val="120000"/>
              </a:lnSpc>
              <a:spcBef>
                <a:spcPts val="500"/>
              </a:spcBef>
              <a:spcAft>
                <a:spcPts val="0"/>
              </a:spcAft>
              <a:buSzPts val="2400"/>
              <a:buChar char="•"/>
              <a:defRPr>
                <a:latin typeface="Calibri"/>
                <a:ea typeface="Calibri"/>
                <a:cs typeface="Calibri"/>
                <a:sym typeface="Calibri"/>
              </a:defRPr>
            </a:lvl2pPr>
            <a:lvl3pPr indent="-355600" lvl="2" marL="1371600" algn="l">
              <a:lnSpc>
                <a:spcPct val="120000"/>
              </a:lnSpc>
              <a:spcBef>
                <a:spcPts val="500"/>
              </a:spcBef>
              <a:spcAft>
                <a:spcPts val="0"/>
              </a:spcAft>
              <a:buClr>
                <a:schemeClr val="dk1"/>
              </a:buClr>
              <a:buSzPts val="2000"/>
              <a:buChar char="-"/>
              <a:defRPr>
                <a:latin typeface="Calibri"/>
                <a:ea typeface="Calibri"/>
                <a:cs typeface="Calibri"/>
                <a:sym typeface="Calibri"/>
              </a:defRPr>
            </a:lvl3pPr>
            <a:lvl4pPr indent="-342900" lvl="3" marL="1828800" algn="l">
              <a:lnSpc>
                <a:spcPct val="120000"/>
              </a:lnSpc>
              <a:spcBef>
                <a:spcPts val="500"/>
              </a:spcBef>
              <a:spcAft>
                <a:spcPts val="0"/>
              </a:spcAft>
              <a:buClr>
                <a:schemeClr val="dk1"/>
              </a:buClr>
              <a:buSzPts val="1800"/>
              <a:buChar char="•"/>
              <a:defRPr>
                <a:latin typeface="Calibri"/>
                <a:ea typeface="Calibri"/>
                <a:cs typeface="Calibri"/>
                <a:sym typeface="Calibri"/>
              </a:defRPr>
            </a:lvl4pPr>
            <a:lvl5pPr indent="-342900" lvl="4" marL="2286000" algn="l">
              <a:lnSpc>
                <a:spcPct val="120000"/>
              </a:lnSpc>
              <a:spcBef>
                <a:spcPts val="500"/>
              </a:spcBef>
              <a:spcAft>
                <a:spcPts val="0"/>
              </a:spcAft>
              <a:buClr>
                <a:schemeClr val="dk1"/>
              </a:buClr>
              <a:buSzPts val="1800"/>
              <a:buChar char="•"/>
              <a:defRPr>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7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7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69"/>
          <p:cNvSpPr txBox="1"/>
          <p:nvPr>
            <p:ph type="title"/>
          </p:nvPr>
        </p:nvSpPr>
        <p:spPr>
          <a:xfrm>
            <a:off x="838200" y="365125"/>
            <a:ext cx="10515600" cy="81216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69"/>
          <p:cNvSpPr txBox="1"/>
          <p:nvPr>
            <p:ph idx="1" type="body"/>
          </p:nvPr>
        </p:nvSpPr>
        <p:spPr>
          <a:xfrm>
            <a:off x="838200" y="1474470"/>
            <a:ext cx="10515600" cy="4702493"/>
          </a:xfrm>
          <a:prstGeom prst="rect">
            <a:avLst/>
          </a:prstGeom>
          <a:noFill/>
          <a:ln>
            <a:noFill/>
          </a:ln>
        </p:spPr>
        <p:txBody>
          <a:bodyPr anchorCtr="0" anchor="t" bIns="45700" lIns="91425" spcFirstLastPara="1" rIns="91425" wrap="square" tIns="45700">
            <a:normAutofit/>
          </a:bodyPr>
          <a:lstStyle>
            <a:lvl1pPr indent="-406400" lvl="0" marL="457200" algn="l">
              <a:lnSpc>
                <a:spcPct val="120000"/>
              </a:lnSpc>
              <a:spcBef>
                <a:spcPts val="1000"/>
              </a:spcBef>
              <a:spcAft>
                <a:spcPts val="0"/>
              </a:spcAft>
              <a:buClr>
                <a:schemeClr val="accent5"/>
              </a:buClr>
              <a:buSzPts val="2800"/>
              <a:buFont typeface="Noto Sans Symbols"/>
              <a:buChar char="▪"/>
              <a:defRPr>
                <a:latin typeface="Calibri"/>
                <a:ea typeface="Calibri"/>
                <a:cs typeface="Calibri"/>
                <a:sym typeface="Calibri"/>
              </a:defRPr>
            </a:lvl1pPr>
            <a:lvl2pPr indent="-381000" lvl="1" marL="914400" algn="l">
              <a:lnSpc>
                <a:spcPct val="120000"/>
              </a:lnSpc>
              <a:spcBef>
                <a:spcPts val="500"/>
              </a:spcBef>
              <a:spcAft>
                <a:spcPts val="0"/>
              </a:spcAft>
              <a:buSzPts val="2400"/>
              <a:buChar char="•"/>
              <a:defRPr>
                <a:latin typeface="Calibri"/>
                <a:ea typeface="Calibri"/>
                <a:cs typeface="Calibri"/>
                <a:sym typeface="Calibri"/>
              </a:defRPr>
            </a:lvl2pPr>
            <a:lvl3pPr indent="-355600" lvl="2" marL="1371600" algn="l">
              <a:lnSpc>
                <a:spcPct val="120000"/>
              </a:lnSpc>
              <a:spcBef>
                <a:spcPts val="500"/>
              </a:spcBef>
              <a:spcAft>
                <a:spcPts val="0"/>
              </a:spcAft>
              <a:buClr>
                <a:schemeClr val="dk1"/>
              </a:buClr>
              <a:buSzPts val="2000"/>
              <a:buFont typeface="Arial"/>
              <a:buChar char="-"/>
              <a:defRPr>
                <a:latin typeface="Calibri"/>
                <a:ea typeface="Calibri"/>
                <a:cs typeface="Calibri"/>
                <a:sym typeface="Calibri"/>
              </a:defRPr>
            </a:lvl3pPr>
            <a:lvl4pPr indent="-342900" lvl="3" marL="1828800" algn="l">
              <a:lnSpc>
                <a:spcPct val="120000"/>
              </a:lnSpc>
              <a:spcBef>
                <a:spcPts val="500"/>
              </a:spcBef>
              <a:spcAft>
                <a:spcPts val="0"/>
              </a:spcAft>
              <a:buClr>
                <a:schemeClr val="dk1"/>
              </a:buClr>
              <a:buSzPts val="1800"/>
              <a:buChar char="•"/>
              <a:defRPr>
                <a:latin typeface="Calibri"/>
                <a:ea typeface="Calibri"/>
                <a:cs typeface="Calibri"/>
                <a:sym typeface="Calibri"/>
              </a:defRPr>
            </a:lvl4pPr>
            <a:lvl5pPr indent="-342900" lvl="4" marL="2286000" algn="l">
              <a:lnSpc>
                <a:spcPct val="120000"/>
              </a:lnSpc>
              <a:spcBef>
                <a:spcPts val="500"/>
              </a:spcBef>
              <a:spcAft>
                <a:spcPts val="0"/>
              </a:spcAft>
              <a:buClr>
                <a:schemeClr val="dk1"/>
              </a:buClr>
              <a:buSzPts val="1800"/>
              <a:buChar char="•"/>
              <a:defRPr>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9"/>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2000" u="none" cap="none" strike="noStrike">
                <a:solidFill>
                  <a:schemeClr val="dk1"/>
                </a:solidFill>
                <a:latin typeface="Calibri"/>
                <a:ea typeface="Calibri"/>
                <a:cs typeface="Calibri"/>
                <a:sym typeface="Calibri"/>
              </a:defRPr>
            </a:lvl1pPr>
            <a:lvl2pPr indent="0" lvl="1" marL="0" algn="r">
              <a:spcBef>
                <a:spcPts val="0"/>
              </a:spcBef>
              <a:buNone/>
              <a:defRPr b="0" i="0" sz="2000" u="none" cap="none" strike="noStrike">
                <a:solidFill>
                  <a:schemeClr val="dk1"/>
                </a:solidFill>
                <a:latin typeface="Calibri"/>
                <a:ea typeface="Calibri"/>
                <a:cs typeface="Calibri"/>
                <a:sym typeface="Calibri"/>
              </a:defRPr>
            </a:lvl2pPr>
            <a:lvl3pPr indent="0" lvl="2" marL="0" algn="r">
              <a:spcBef>
                <a:spcPts val="0"/>
              </a:spcBef>
              <a:buNone/>
              <a:defRPr b="0" i="0" sz="2000" u="none" cap="none" strike="noStrike">
                <a:solidFill>
                  <a:schemeClr val="dk1"/>
                </a:solidFill>
                <a:latin typeface="Calibri"/>
                <a:ea typeface="Calibri"/>
                <a:cs typeface="Calibri"/>
                <a:sym typeface="Calibri"/>
              </a:defRPr>
            </a:lvl3pPr>
            <a:lvl4pPr indent="0" lvl="3" marL="0" algn="r">
              <a:spcBef>
                <a:spcPts val="0"/>
              </a:spcBef>
              <a:buNone/>
              <a:defRPr b="0" i="0" sz="2000" u="none" cap="none" strike="noStrike">
                <a:solidFill>
                  <a:schemeClr val="dk1"/>
                </a:solidFill>
                <a:latin typeface="Calibri"/>
                <a:ea typeface="Calibri"/>
                <a:cs typeface="Calibri"/>
                <a:sym typeface="Calibri"/>
              </a:defRPr>
            </a:lvl4pPr>
            <a:lvl5pPr indent="0" lvl="4" marL="0" algn="r">
              <a:spcBef>
                <a:spcPts val="0"/>
              </a:spcBef>
              <a:buNone/>
              <a:defRPr b="0" i="0" sz="2000" u="none" cap="none" strike="noStrike">
                <a:solidFill>
                  <a:schemeClr val="dk1"/>
                </a:solidFill>
                <a:latin typeface="Calibri"/>
                <a:ea typeface="Calibri"/>
                <a:cs typeface="Calibri"/>
                <a:sym typeface="Calibri"/>
              </a:defRPr>
            </a:lvl5pPr>
            <a:lvl6pPr indent="0" lvl="5" marL="0" algn="r">
              <a:spcBef>
                <a:spcPts val="0"/>
              </a:spcBef>
              <a:buNone/>
              <a:defRPr b="0" i="0" sz="2000" u="none" cap="none" strike="noStrike">
                <a:solidFill>
                  <a:schemeClr val="dk1"/>
                </a:solidFill>
                <a:latin typeface="Calibri"/>
                <a:ea typeface="Calibri"/>
                <a:cs typeface="Calibri"/>
                <a:sym typeface="Calibri"/>
              </a:defRPr>
            </a:lvl6pPr>
            <a:lvl7pPr indent="0" lvl="6" marL="0" algn="r">
              <a:spcBef>
                <a:spcPts val="0"/>
              </a:spcBef>
              <a:buNone/>
              <a:defRPr b="0" i="0" sz="2000" u="none" cap="none" strike="noStrike">
                <a:solidFill>
                  <a:schemeClr val="dk1"/>
                </a:solidFill>
                <a:latin typeface="Calibri"/>
                <a:ea typeface="Calibri"/>
                <a:cs typeface="Calibri"/>
                <a:sym typeface="Calibri"/>
              </a:defRPr>
            </a:lvl7pPr>
            <a:lvl8pPr indent="0" lvl="7" marL="0" algn="r">
              <a:spcBef>
                <a:spcPts val="0"/>
              </a:spcBef>
              <a:buNone/>
              <a:defRPr b="0" i="0" sz="2000" u="none" cap="none" strike="noStrike">
                <a:solidFill>
                  <a:schemeClr val="dk1"/>
                </a:solidFill>
                <a:latin typeface="Calibri"/>
                <a:ea typeface="Calibri"/>
                <a:cs typeface="Calibri"/>
                <a:sym typeface="Calibri"/>
              </a:defRPr>
            </a:lvl8pPr>
            <a:lvl9pPr indent="0" lvl="8" marL="0" algn="r">
              <a:spcBef>
                <a:spcPts val="0"/>
              </a:spcBef>
              <a:buNone/>
              <a:defRPr b="0" i="0" sz="2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/19</a:t>
            </a:r>
            <a:endParaRPr sz="1200">
              <a:solidFill>
                <a:srgbClr val="888888"/>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7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7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2400"/>
              <a:buNone/>
              <a:defRPr sz="2400">
                <a:solidFill>
                  <a:srgbClr val="888888"/>
                </a:solidFill>
                <a:latin typeface="Calibri"/>
                <a:ea typeface="Calibri"/>
                <a:cs typeface="Calibri"/>
                <a:sym typeface="Calibri"/>
              </a:defRPr>
            </a:lvl1pPr>
            <a:lvl2pPr indent="-228600" lvl="1" marL="914400" algn="l">
              <a:lnSpc>
                <a:spcPct val="120000"/>
              </a:lnSpc>
              <a:spcBef>
                <a:spcPts val="500"/>
              </a:spcBef>
              <a:spcAft>
                <a:spcPts val="0"/>
              </a:spcAft>
              <a:buSzPts val="2000"/>
              <a:buNone/>
              <a:defRPr sz="2000">
                <a:solidFill>
                  <a:srgbClr val="888888"/>
                </a:solidFill>
              </a:defRPr>
            </a:lvl2pPr>
            <a:lvl3pPr indent="-228600" lvl="2" marL="1371600" algn="l">
              <a:lnSpc>
                <a:spcPct val="120000"/>
              </a:lnSpc>
              <a:spcBef>
                <a:spcPts val="500"/>
              </a:spcBef>
              <a:spcAft>
                <a:spcPts val="0"/>
              </a:spcAft>
              <a:buClr>
                <a:srgbClr val="888888"/>
              </a:buClr>
              <a:buSzPts val="1800"/>
              <a:buNone/>
              <a:defRPr sz="1800">
                <a:solidFill>
                  <a:srgbClr val="888888"/>
                </a:solidFill>
              </a:defRPr>
            </a:lvl3pPr>
            <a:lvl4pPr indent="-228600" lvl="3" marL="1828800" algn="l">
              <a:lnSpc>
                <a:spcPct val="120000"/>
              </a:lnSpc>
              <a:spcBef>
                <a:spcPts val="500"/>
              </a:spcBef>
              <a:spcAft>
                <a:spcPts val="0"/>
              </a:spcAft>
              <a:buClr>
                <a:srgbClr val="888888"/>
              </a:buClr>
              <a:buSzPts val="1600"/>
              <a:buNone/>
              <a:defRPr sz="1600">
                <a:solidFill>
                  <a:srgbClr val="888888"/>
                </a:solidFill>
              </a:defRPr>
            </a:lvl4pPr>
            <a:lvl5pPr indent="-228600" lvl="4" marL="2286000" algn="l">
              <a:lnSpc>
                <a:spcPct val="12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9" name="Google Shape;29;p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50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500">
                <a:solidFill>
                  <a:srgbClr val="888888"/>
                </a:solidFill>
                <a:latin typeface="Calibri"/>
                <a:ea typeface="Calibri"/>
                <a:cs typeface="Calibri"/>
                <a:sym typeface="Calibri"/>
              </a:defRPr>
            </a:lvl1pPr>
            <a:lvl2pPr indent="0" lvl="1" marL="0" algn="r">
              <a:spcBef>
                <a:spcPts val="0"/>
              </a:spcBef>
              <a:buNone/>
              <a:defRPr sz="1500">
                <a:solidFill>
                  <a:srgbClr val="888888"/>
                </a:solidFill>
                <a:latin typeface="Calibri"/>
                <a:ea typeface="Calibri"/>
                <a:cs typeface="Calibri"/>
                <a:sym typeface="Calibri"/>
              </a:defRPr>
            </a:lvl2pPr>
            <a:lvl3pPr indent="0" lvl="2" marL="0" algn="r">
              <a:spcBef>
                <a:spcPts val="0"/>
              </a:spcBef>
              <a:buNone/>
              <a:defRPr sz="1500">
                <a:solidFill>
                  <a:srgbClr val="888888"/>
                </a:solidFill>
                <a:latin typeface="Calibri"/>
                <a:ea typeface="Calibri"/>
                <a:cs typeface="Calibri"/>
                <a:sym typeface="Calibri"/>
              </a:defRPr>
            </a:lvl3pPr>
            <a:lvl4pPr indent="0" lvl="3" marL="0" algn="r">
              <a:spcBef>
                <a:spcPts val="0"/>
              </a:spcBef>
              <a:buNone/>
              <a:defRPr sz="1500">
                <a:solidFill>
                  <a:srgbClr val="888888"/>
                </a:solidFill>
                <a:latin typeface="Calibri"/>
                <a:ea typeface="Calibri"/>
                <a:cs typeface="Calibri"/>
                <a:sym typeface="Calibri"/>
              </a:defRPr>
            </a:lvl4pPr>
            <a:lvl5pPr indent="0" lvl="4" marL="0" algn="r">
              <a:spcBef>
                <a:spcPts val="0"/>
              </a:spcBef>
              <a:buNone/>
              <a:defRPr sz="1500">
                <a:solidFill>
                  <a:srgbClr val="888888"/>
                </a:solidFill>
                <a:latin typeface="Calibri"/>
                <a:ea typeface="Calibri"/>
                <a:cs typeface="Calibri"/>
                <a:sym typeface="Calibri"/>
              </a:defRPr>
            </a:lvl5pPr>
            <a:lvl6pPr indent="0" lvl="5" marL="0" algn="r">
              <a:spcBef>
                <a:spcPts val="0"/>
              </a:spcBef>
              <a:buNone/>
              <a:defRPr sz="1500">
                <a:solidFill>
                  <a:srgbClr val="888888"/>
                </a:solidFill>
                <a:latin typeface="Calibri"/>
                <a:ea typeface="Calibri"/>
                <a:cs typeface="Calibri"/>
                <a:sym typeface="Calibri"/>
              </a:defRPr>
            </a:lvl6pPr>
            <a:lvl7pPr indent="0" lvl="6" marL="0" algn="r">
              <a:spcBef>
                <a:spcPts val="0"/>
              </a:spcBef>
              <a:buNone/>
              <a:defRPr sz="1500">
                <a:solidFill>
                  <a:srgbClr val="888888"/>
                </a:solidFill>
                <a:latin typeface="Calibri"/>
                <a:ea typeface="Calibri"/>
                <a:cs typeface="Calibri"/>
                <a:sym typeface="Calibri"/>
              </a:defRPr>
            </a:lvl7pPr>
            <a:lvl8pPr indent="0" lvl="7" marL="0" algn="r">
              <a:spcBef>
                <a:spcPts val="0"/>
              </a:spcBef>
              <a:buNone/>
              <a:defRPr sz="1500">
                <a:solidFill>
                  <a:srgbClr val="888888"/>
                </a:solidFill>
                <a:latin typeface="Calibri"/>
                <a:ea typeface="Calibri"/>
                <a:cs typeface="Calibri"/>
                <a:sym typeface="Calibri"/>
              </a:defRPr>
            </a:lvl8pPr>
            <a:lvl9pPr indent="0" lvl="8" marL="0" algn="r">
              <a:spcBef>
                <a:spcPts val="0"/>
              </a:spcBef>
              <a:buNone/>
              <a:defRPr sz="15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7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7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120000"/>
              </a:lnSpc>
              <a:spcBef>
                <a:spcPts val="1000"/>
              </a:spcBef>
              <a:spcAft>
                <a:spcPts val="0"/>
              </a:spcAft>
              <a:buSzPts val="2800"/>
              <a:buChar char="▪"/>
              <a:defRPr>
                <a:latin typeface="Calibri"/>
                <a:ea typeface="Calibri"/>
                <a:cs typeface="Calibri"/>
                <a:sym typeface="Calibri"/>
              </a:defRPr>
            </a:lvl1pPr>
            <a:lvl2pPr indent="-381000" lvl="1" marL="914400" algn="l">
              <a:lnSpc>
                <a:spcPct val="120000"/>
              </a:lnSpc>
              <a:spcBef>
                <a:spcPts val="500"/>
              </a:spcBef>
              <a:spcAft>
                <a:spcPts val="0"/>
              </a:spcAft>
              <a:buSzPts val="2400"/>
              <a:buChar char="•"/>
              <a:defRPr>
                <a:latin typeface="Calibri"/>
                <a:ea typeface="Calibri"/>
                <a:cs typeface="Calibri"/>
                <a:sym typeface="Calibri"/>
              </a:defRPr>
            </a:lvl2pPr>
            <a:lvl3pPr indent="-355600" lvl="2" marL="1371600" algn="l">
              <a:lnSpc>
                <a:spcPct val="120000"/>
              </a:lnSpc>
              <a:spcBef>
                <a:spcPts val="500"/>
              </a:spcBef>
              <a:spcAft>
                <a:spcPts val="0"/>
              </a:spcAft>
              <a:buClr>
                <a:schemeClr val="dk1"/>
              </a:buClr>
              <a:buSzPts val="2000"/>
              <a:buChar char="-"/>
              <a:defRPr>
                <a:latin typeface="Calibri"/>
                <a:ea typeface="Calibri"/>
                <a:cs typeface="Calibri"/>
                <a:sym typeface="Calibri"/>
              </a:defRPr>
            </a:lvl3pPr>
            <a:lvl4pPr indent="-342900" lvl="3" marL="1828800" algn="l">
              <a:lnSpc>
                <a:spcPct val="120000"/>
              </a:lnSpc>
              <a:spcBef>
                <a:spcPts val="500"/>
              </a:spcBef>
              <a:spcAft>
                <a:spcPts val="0"/>
              </a:spcAft>
              <a:buClr>
                <a:schemeClr val="dk1"/>
              </a:buClr>
              <a:buSzPts val="1800"/>
              <a:buChar char="•"/>
              <a:defRPr>
                <a:latin typeface="Calibri"/>
                <a:ea typeface="Calibri"/>
                <a:cs typeface="Calibri"/>
                <a:sym typeface="Calibri"/>
              </a:defRPr>
            </a:lvl4pPr>
            <a:lvl5pPr indent="-342900" lvl="4" marL="2286000" algn="l">
              <a:lnSpc>
                <a:spcPct val="120000"/>
              </a:lnSpc>
              <a:spcBef>
                <a:spcPts val="500"/>
              </a:spcBef>
              <a:spcAft>
                <a:spcPts val="0"/>
              </a:spcAft>
              <a:buClr>
                <a:schemeClr val="dk1"/>
              </a:buClr>
              <a:buSzPts val="1800"/>
              <a:buChar char="•"/>
              <a:defRPr>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7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120000"/>
              </a:lnSpc>
              <a:spcBef>
                <a:spcPts val="1000"/>
              </a:spcBef>
              <a:spcAft>
                <a:spcPts val="0"/>
              </a:spcAft>
              <a:buSzPts val="2800"/>
              <a:buChar char="▪"/>
              <a:defRPr>
                <a:latin typeface="Calibri"/>
                <a:ea typeface="Calibri"/>
                <a:cs typeface="Calibri"/>
                <a:sym typeface="Calibri"/>
              </a:defRPr>
            </a:lvl1pPr>
            <a:lvl2pPr indent="-381000" lvl="1" marL="914400" algn="l">
              <a:lnSpc>
                <a:spcPct val="120000"/>
              </a:lnSpc>
              <a:spcBef>
                <a:spcPts val="500"/>
              </a:spcBef>
              <a:spcAft>
                <a:spcPts val="0"/>
              </a:spcAft>
              <a:buSzPts val="2400"/>
              <a:buChar char="•"/>
              <a:defRPr>
                <a:latin typeface="Calibri"/>
                <a:ea typeface="Calibri"/>
                <a:cs typeface="Calibri"/>
                <a:sym typeface="Calibri"/>
              </a:defRPr>
            </a:lvl2pPr>
            <a:lvl3pPr indent="-355600" lvl="2" marL="1371600" algn="l">
              <a:lnSpc>
                <a:spcPct val="120000"/>
              </a:lnSpc>
              <a:spcBef>
                <a:spcPts val="500"/>
              </a:spcBef>
              <a:spcAft>
                <a:spcPts val="0"/>
              </a:spcAft>
              <a:buClr>
                <a:schemeClr val="dk1"/>
              </a:buClr>
              <a:buSzPts val="2000"/>
              <a:buChar char="-"/>
              <a:defRPr>
                <a:latin typeface="Calibri"/>
                <a:ea typeface="Calibri"/>
                <a:cs typeface="Calibri"/>
                <a:sym typeface="Calibri"/>
              </a:defRPr>
            </a:lvl3pPr>
            <a:lvl4pPr indent="-342900" lvl="3" marL="1828800" algn="l">
              <a:lnSpc>
                <a:spcPct val="120000"/>
              </a:lnSpc>
              <a:spcBef>
                <a:spcPts val="500"/>
              </a:spcBef>
              <a:spcAft>
                <a:spcPts val="0"/>
              </a:spcAft>
              <a:buClr>
                <a:schemeClr val="dk1"/>
              </a:buClr>
              <a:buSzPts val="1800"/>
              <a:buChar char="•"/>
              <a:defRPr>
                <a:latin typeface="Calibri"/>
                <a:ea typeface="Calibri"/>
                <a:cs typeface="Calibri"/>
                <a:sym typeface="Calibri"/>
              </a:defRPr>
            </a:lvl4pPr>
            <a:lvl5pPr indent="-342900" lvl="4" marL="2286000" algn="l">
              <a:lnSpc>
                <a:spcPct val="120000"/>
              </a:lnSpc>
              <a:spcBef>
                <a:spcPts val="500"/>
              </a:spcBef>
              <a:spcAft>
                <a:spcPts val="0"/>
              </a:spcAft>
              <a:buClr>
                <a:schemeClr val="dk1"/>
              </a:buClr>
              <a:buSzPts val="1800"/>
              <a:buChar char="•"/>
              <a:defRPr>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7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7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/19</a:t>
            </a:r>
            <a:endParaRPr>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7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7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SzPts val="2400"/>
              <a:buNone/>
              <a:defRPr b="1" sz="2400">
                <a:latin typeface="Calibri"/>
                <a:ea typeface="Calibri"/>
                <a:cs typeface="Calibri"/>
                <a:sym typeface="Calibri"/>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7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406400" lvl="0" marL="457200" algn="l">
              <a:lnSpc>
                <a:spcPct val="120000"/>
              </a:lnSpc>
              <a:spcBef>
                <a:spcPts val="1000"/>
              </a:spcBef>
              <a:spcAft>
                <a:spcPts val="0"/>
              </a:spcAft>
              <a:buSzPts val="2800"/>
              <a:buChar char="▪"/>
              <a:defRPr>
                <a:latin typeface="Calibri"/>
                <a:ea typeface="Calibri"/>
                <a:cs typeface="Calibri"/>
                <a:sym typeface="Calibri"/>
              </a:defRPr>
            </a:lvl1pPr>
            <a:lvl2pPr indent="-381000" lvl="1" marL="914400" algn="l">
              <a:lnSpc>
                <a:spcPct val="120000"/>
              </a:lnSpc>
              <a:spcBef>
                <a:spcPts val="500"/>
              </a:spcBef>
              <a:spcAft>
                <a:spcPts val="0"/>
              </a:spcAft>
              <a:buSzPts val="2400"/>
              <a:buChar char="•"/>
              <a:defRPr>
                <a:latin typeface="Calibri"/>
                <a:ea typeface="Calibri"/>
                <a:cs typeface="Calibri"/>
                <a:sym typeface="Calibri"/>
              </a:defRPr>
            </a:lvl2pPr>
            <a:lvl3pPr indent="-355600" lvl="2" marL="1371600" algn="l">
              <a:lnSpc>
                <a:spcPct val="120000"/>
              </a:lnSpc>
              <a:spcBef>
                <a:spcPts val="500"/>
              </a:spcBef>
              <a:spcAft>
                <a:spcPts val="0"/>
              </a:spcAft>
              <a:buClr>
                <a:schemeClr val="dk1"/>
              </a:buClr>
              <a:buSzPts val="2000"/>
              <a:buChar char="-"/>
              <a:defRPr>
                <a:latin typeface="Calibri"/>
                <a:ea typeface="Calibri"/>
                <a:cs typeface="Calibri"/>
                <a:sym typeface="Calibri"/>
              </a:defRPr>
            </a:lvl3pPr>
            <a:lvl4pPr indent="-342900" lvl="3" marL="1828800" algn="l">
              <a:lnSpc>
                <a:spcPct val="120000"/>
              </a:lnSpc>
              <a:spcBef>
                <a:spcPts val="500"/>
              </a:spcBef>
              <a:spcAft>
                <a:spcPts val="0"/>
              </a:spcAft>
              <a:buClr>
                <a:schemeClr val="dk1"/>
              </a:buClr>
              <a:buSzPts val="1800"/>
              <a:buChar char="•"/>
              <a:defRPr>
                <a:latin typeface="Calibri"/>
                <a:ea typeface="Calibri"/>
                <a:cs typeface="Calibri"/>
                <a:sym typeface="Calibri"/>
              </a:defRPr>
            </a:lvl4pPr>
            <a:lvl5pPr indent="-342900" lvl="4" marL="2286000" algn="l">
              <a:lnSpc>
                <a:spcPct val="120000"/>
              </a:lnSpc>
              <a:spcBef>
                <a:spcPts val="500"/>
              </a:spcBef>
              <a:spcAft>
                <a:spcPts val="0"/>
              </a:spcAft>
              <a:buClr>
                <a:schemeClr val="dk1"/>
              </a:buClr>
              <a:buSzPts val="1800"/>
              <a:buChar char="•"/>
              <a:defRPr>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7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SzPts val="2400"/>
              <a:buNone/>
              <a:defRPr b="1" sz="2400">
                <a:latin typeface="Calibri"/>
                <a:ea typeface="Calibri"/>
                <a:cs typeface="Calibri"/>
                <a:sym typeface="Calibri"/>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7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406400" lvl="0" marL="457200" algn="l">
              <a:lnSpc>
                <a:spcPct val="120000"/>
              </a:lnSpc>
              <a:spcBef>
                <a:spcPts val="1000"/>
              </a:spcBef>
              <a:spcAft>
                <a:spcPts val="0"/>
              </a:spcAft>
              <a:buSzPts val="2800"/>
              <a:buChar char="▪"/>
              <a:defRPr>
                <a:latin typeface="Calibri"/>
                <a:ea typeface="Calibri"/>
                <a:cs typeface="Calibri"/>
                <a:sym typeface="Calibri"/>
              </a:defRPr>
            </a:lvl1pPr>
            <a:lvl2pPr indent="-381000" lvl="1" marL="914400" algn="l">
              <a:lnSpc>
                <a:spcPct val="120000"/>
              </a:lnSpc>
              <a:spcBef>
                <a:spcPts val="500"/>
              </a:spcBef>
              <a:spcAft>
                <a:spcPts val="0"/>
              </a:spcAft>
              <a:buSzPts val="2400"/>
              <a:buChar char="•"/>
              <a:defRPr>
                <a:latin typeface="Calibri"/>
                <a:ea typeface="Calibri"/>
                <a:cs typeface="Calibri"/>
                <a:sym typeface="Calibri"/>
              </a:defRPr>
            </a:lvl2pPr>
            <a:lvl3pPr indent="-355600" lvl="2" marL="1371600" algn="l">
              <a:lnSpc>
                <a:spcPct val="120000"/>
              </a:lnSpc>
              <a:spcBef>
                <a:spcPts val="500"/>
              </a:spcBef>
              <a:spcAft>
                <a:spcPts val="0"/>
              </a:spcAft>
              <a:buClr>
                <a:schemeClr val="dk1"/>
              </a:buClr>
              <a:buSzPts val="2000"/>
              <a:buChar char="-"/>
              <a:defRPr>
                <a:latin typeface="Calibri"/>
                <a:ea typeface="Calibri"/>
                <a:cs typeface="Calibri"/>
                <a:sym typeface="Calibri"/>
              </a:defRPr>
            </a:lvl3pPr>
            <a:lvl4pPr indent="-342900" lvl="3" marL="1828800" algn="l">
              <a:lnSpc>
                <a:spcPct val="120000"/>
              </a:lnSpc>
              <a:spcBef>
                <a:spcPts val="500"/>
              </a:spcBef>
              <a:spcAft>
                <a:spcPts val="0"/>
              </a:spcAft>
              <a:buClr>
                <a:schemeClr val="dk1"/>
              </a:buClr>
              <a:buSzPts val="1800"/>
              <a:buChar char="•"/>
              <a:defRPr>
                <a:latin typeface="Calibri"/>
                <a:ea typeface="Calibri"/>
                <a:cs typeface="Calibri"/>
                <a:sym typeface="Calibri"/>
              </a:defRPr>
            </a:lvl4pPr>
            <a:lvl5pPr indent="-342900" lvl="4" marL="2286000" algn="l">
              <a:lnSpc>
                <a:spcPct val="120000"/>
              </a:lnSpc>
              <a:spcBef>
                <a:spcPts val="500"/>
              </a:spcBef>
              <a:spcAft>
                <a:spcPts val="0"/>
              </a:spcAft>
              <a:buClr>
                <a:schemeClr val="dk1"/>
              </a:buClr>
              <a:buSzPts val="1800"/>
              <a:buChar char="•"/>
              <a:defRPr>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2400">
                <a:solidFill>
                  <a:schemeClr val="dk1"/>
                </a:solidFill>
                <a:latin typeface="Calibri"/>
                <a:ea typeface="Calibri"/>
                <a:cs typeface="Calibri"/>
                <a:sym typeface="Calibri"/>
              </a:defRPr>
            </a:lvl1pPr>
            <a:lvl2pPr indent="0" lvl="1" marL="0" algn="r">
              <a:spcBef>
                <a:spcPts val="0"/>
              </a:spcBef>
              <a:buNone/>
              <a:defRPr sz="2400">
                <a:solidFill>
                  <a:schemeClr val="dk1"/>
                </a:solidFill>
                <a:latin typeface="Calibri"/>
                <a:ea typeface="Calibri"/>
                <a:cs typeface="Calibri"/>
                <a:sym typeface="Calibri"/>
              </a:defRPr>
            </a:lvl2pPr>
            <a:lvl3pPr indent="0" lvl="2" marL="0" algn="r">
              <a:spcBef>
                <a:spcPts val="0"/>
              </a:spcBef>
              <a:buNone/>
              <a:defRPr sz="2400">
                <a:solidFill>
                  <a:schemeClr val="dk1"/>
                </a:solidFill>
                <a:latin typeface="Calibri"/>
                <a:ea typeface="Calibri"/>
                <a:cs typeface="Calibri"/>
                <a:sym typeface="Calibri"/>
              </a:defRPr>
            </a:lvl3pPr>
            <a:lvl4pPr indent="0" lvl="3" marL="0" algn="r">
              <a:spcBef>
                <a:spcPts val="0"/>
              </a:spcBef>
              <a:buNone/>
              <a:defRPr sz="2400">
                <a:solidFill>
                  <a:schemeClr val="dk1"/>
                </a:solidFill>
                <a:latin typeface="Calibri"/>
                <a:ea typeface="Calibri"/>
                <a:cs typeface="Calibri"/>
                <a:sym typeface="Calibri"/>
              </a:defRPr>
            </a:lvl4pPr>
            <a:lvl5pPr indent="0" lvl="4" marL="0" algn="r">
              <a:spcBef>
                <a:spcPts val="0"/>
              </a:spcBef>
              <a:buNone/>
              <a:defRPr sz="2400">
                <a:solidFill>
                  <a:schemeClr val="dk1"/>
                </a:solidFill>
                <a:latin typeface="Calibri"/>
                <a:ea typeface="Calibri"/>
                <a:cs typeface="Calibri"/>
                <a:sym typeface="Calibri"/>
              </a:defRPr>
            </a:lvl5pPr>
            <a:lvl6pPr indent="0" lvl="5" marL="0" algn="r">
              <a:spcBef>
                <a:spcPts val="0"/>
              </a:spcBef>
              <a:buNone/>
              <a:defRPr sz="2400">
                <a:solidFill>
                  <a:schemeClr val="dk1"/>
                </a:solidFill>
                <a:latin typeface="Calibri"/>
                <a:ea typeface="Calibri"/>
                <a:cs typeface="Calibri"/>
                <a:sym typeface="Calibri"/>
              </a:defRPr>
            </a:lvl6pPr>
            <a:lvl7pPr indent="0" lvl="6" marL="0" algn="r">
              <a:spcBef>
                <a:spcPts val="0"/>
              </a:spcBef>
              <a:buNone/>
              <a:defRPr sz="2400">
                <a:solidFill>
                  <a:schemeClr val="dk1"/>
                </a:solidFill>
                <a:latin typeface="Calibri"/>
                <a:ea typeface="Calibri"/>
                <a:cs typeface="Calibri"/>
                <a:sym typeface="Calibri"/>
              </a:defRPr>
            </a:lvl7pPr>
            <a:lvl8pPr indent="0" lvl="7" marL="0" algn="r">
              <a:spcBef>
                <a:spcPts val="0"/>
              </a:spcBef>
              <a:buNone/>
              <a:defRPr sz="2400">
                <a:solidFill>
                  <a:schemeClr val="dk1"/>
                </a:solidFill>
                <a:latin typeface="Calibri"/>
                <a:ea typeface="Calibri"/>
                <a:cs typeface="Calibri"/>
                <a:sym typeface="Calibri"/>
              </a:defRPr>
            </a:lvl8pPr>
            <a:lvl9pPr indent="0" lvl="8" marL="0" algn="r">
              <a:spcBef>
                <a:spcPts val="0"/>
              </a:spcBef>
              <a:buNone/>
              <a:defRPr sz="24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/19</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7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7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120000"/>
              </a:lnSpc>
              <a:spcBef>
                <a:spcPts val="1000"/>
              </a:spcBef>
              <a:spcAft>
                <a:spcPts val="0"/>
              </a:spcAft>
              <a:buSzPts val="3200"/>
              <a:buChar char="▪"/>
              <a:defRPr sz="3200">
                <a:latin typeface="Calibri"/>
                <a:ea typeface="Calibri"/>
                <a:cs typeface="Calibri"/>
                <a:sym typeface="Calibri"/>
              </a:defRPr>
            </a:lvl1pPr>
            <a:lvl2pPr indent="-406400" lvl="1" marL="914400" algn="l">
              <a:lnSpc>
                <a:spcPct val="120000"/>
              </a:lnSpc>
              <a:spcBef>
                <a:spcPts val="500"/>
              </a:spcBef>
              <a:spcAft>
                <a:spcPts val="0"/>
              </a:spcAft>
              <a:buSzPts val="2800"/>
              <a:buChar char="•"/>
              <a:defRPr sz="2800">
                <a:latin typeface="Calibri"/>
                <a:ea typeface="Calibri"/>
                <a:cs typeface="Calibri"/>
                <a:sym typeface="Calibri"/>
              </a:defRPr>
            </a:lvl2pPr>
            <a:lvl3pPr indent="-381000" lvl="2" marL="1371600" algn="l">
              <a:lnSpc>
                <a:spcPct val="120000"/>
              </a:lnSpc>
              <a:spcBef>
                <a:spcPts val="500"/>
              </a:spcBef>
              <a:spcAft>
                <a:spcPts val="0"/>
              </a:spcAft>
              <a:buClr>
                <a:schemeClr val="dk1"/>
              </a:buClr>
              <a:buSzPts val="2400"/>
              <a:buChar char="-"/>
              <a:defRPr sz="2400">
                <a:latin typeface="Calibri"/>
                <a:ea typeface="Calibri"/>
                <a:cs typeface="Calibri"/>
                <a:sym typeface="Calibri"/>
              </a:defRPr>
            </a:lvl3pPr>
            <a:lvl4pPr indent="-355600" lvl="3" marL="1828800" algn="l">
              <a:lnSpc>
                <a:spcPct val="120000"/>
              </a:lnSpc>
              <a:spcBef>
                <a:spcPts val="500"/>
              </a:spcBef>
              <a:spcAft>
                <a:spcPts val="0"/>
              </a:spcAft>
              <a:buClr>
                <a:schemeClr val="dk1"/>
              </a:buClr>
              <a:buSzPts val="2000"/>
              <a:buChar char="•"/>
              <a:defRPr sz="2000">
                <a:latin typeface="Calibri"/>
                <a:ea typeface="Calibri"/>
                <a:cs typeface="Calibri"/>
                <a:sym typeface="Calibri"/>
              </a:defRPr>
            </a:lvl4pPr>
            <a:lvl5pPr indent="-355600" lvl="4" marL="2286000" algn="l">
              <a:lnSpc>
                <a:spcPct val="120000"/>
              </a:lnSpc>
              <a:spcBef>
                <a:spcPts val="500"/>
              </a:spcBef>
              <a:spcAft>
                <a:spcPts val="0"/>
              </a:spcAft>
              <a:buClr>
                <a:schemeClr val="dk1"/>
              </a:buClr>
              <a:buSzPts val="2000"/>
              <a:buChar char="•"/>
              <a:defRPr sz="2000">
                <a:latin typeface="Calibri"/>
                <a:ea typeface="Calibri"/>
                <a:cs typeface="Calibri"/>
                <a:sym typeface="Calibri"/>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9" name="Google Shape;59;p7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atin typeface="Calibri"/>
                <a:ea typeface="Calibri"/>
                <a:cs typeface="Calibri"/>
                <a:sym typeface="Calibri"/>
              </a:defRPr>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 name="Google Shape;60;p7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7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76"/>
          <p:cNvSpPr/>
          <p:nvPr>
            <p:ph idx="2" type="pic"/>
          </p:nvPr>
        </p:nvSpPr>
        <p:spPr>
          <a:xfrm>
            <a:off x="5183188" y="987425"/>
            <a:ext cx="6172200" cy="4873625"/>
          </a:xfrm>
          <a:prstGeom prst="rect">
            <a:avLst/>
          </a:prstGeom>
          <a:noFill/>
          <a:ln>
            <a:noFill/>
          </a:ln>
        </p:spPr>
      </p:sp>
      <p:sp>
        <p:nvSpPr>
          <p:cNvPr id="66" name="Google Shape;66;p7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atin typeface="Calibri"/>
                <a:ea typeface="Calibri"/>
                <a:cs typeface="Calibri"/>
                <a:sym typeface="Calibri"/>
              </a:defRPr>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7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7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20000"/>
              </a:lnSpc>
              <a:spcBef>
                <a:spcPts val="1000"/>
              </a:spcBef>
              <a:spcAft>
                <a:spcPts val="0"/>
              </a:spcAft>
              <a:buClr>
                <a:schemeClr val="accent5"/>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lnSpc>
                <a:spcPct val="120000"/>
              </a:lnSpc>
              <a:spcBef>
                <a:spcPts val="500"/>
              </a:spcBef>
              <a:spcAft>
                <a:spcPts val="0"/>
              </a:spcAft>
              <a:buClr>
                <a:srgbClr val="A8D08C"/>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2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Times New Roman"/>
                <a:ea typeface="Times New Roman"/>
                <a:cs typeface="Times New Roman"/>
                <a:sym typeface="Times New Roman"/>
              </a:defRPr>
            </a:lvl1pPr>
            <a:lvl2pPr indent="0" lvl="1" marL="0" marR="0" rtl="0" algn="r">
              <a:spcBef>
                <a:spcPts val="0"/>
              </a:spcBef>
              <a:buNone/>
              <a:defRPr b="0" i="0" sz="1200" u="none" cap="none" strike="noStrike">
                <a:solidFill>
                  <a:srgbClr val="888888"/>
                </a:solidFill>
                <a:latin typeface="Times New Roman"/>
                <a:ea typeface="Times New Roman"/>
                <a:cs typeface="Times New Roman"/>
                <a:sym typeface="Times New Roman"/>
              </a:defRPr>
            </a:lvl2pPr>
            <a:lvl3pPr indent="0" lvl="2" marL="0" marR="0" rtl="0" algn="r">
              <a:spcBef>
                <a:spcPts val="0"/>
              </a:spcBef>
              <a:buNone/>
              <a:defRPr b="0" i="0" sz="1200" u="none" cap="none" strike="noStrike">
                <a:solidFill>
                  <a:srgbClr val="888888"/>
                </a:solidFill>
                <a:latin typeface="Times New Roman"/>
                <a:ea typeface="Times New Roman"/>
                <a:cs typeface="Times New Roman"/>
                <a:sym typeface="Times New Roman"/>
              </a:defRPr>
            </a:lvl3pPr>
            <a:lvl4pPr indent="0" lvl="3" marL="0" marR="0" rtl="0" algn="r">
              <a:spcBef>
                <a:spcPts val="0"/>
              </a:spcBef>
              <a:buNone/>
              <a:defRPr b="0" i="0" sz="1200" u="none" cap="none" strike="noStrike">
                <a:solidFill>
                  <a:srgbClr val="888888"/>
                </a:solidFill>
                <a:latin typeface="Times New Roman"/>
                <a:ea typeface="Times New Roman"/>
                <a:cs typeface="Times New Roman"/>
                <a:sym typeface="Times New Roman"/>
              </a:defRPr>
            </a:lvl4pPr>
            <a:lvl5pPr indent="0" lvl="4" marL="0" marR="0" rtl="0" algn="r">
              <a:spcBef>
                <a:spcPts val="0"/>
              </a:spcBef>
              <a:buNone/>
              <a:defRPr b="0" i="0" sz="1200" u="none" cap="none" strike="noStrike">
                <a:solidFill>
                  <a:srgbClr val="888888"/>
                </a:solidFill>
                <a:latin typeface="Times New Roman"/>
                <a:ea typeface="Times New Roman"/>
                <a:cs typeface="Times New Roman"/>
                <a:sym typeface="Times New Roman"/>
              </a:defRPr>
            </a:lvl5pPr>
            <a:lvl6pPr indent="0" lvl="5" marL="0" marR="0" rtl="0" algn="r">
              <a:spcBef>
                <a:spcPts val="0"/>
              </a:spcBef>
              <a:buNone/>
              <a:defRPr b="0" i="0" sz="1200" u="none" cap="none" strike="noStrike">
                <a:solidFill>
                  <a:srgbClr val="888888"/>
                </a:solidFill>
                <a:latin typeface="Times New Roman"/>
                <a:ea typeface="Times New Roman"/>
                <a:cs typeface="Times New Roman"/>
                <a:sym typeface="Times New Roman"/>
              </a:defRPr>
            </a:lvl6pPr>
            <a:lvl7pPr indent="0" lvl="6" marL="0" marR="0" rtl="0" algn="r">
              <a:spcBef>
                <a:spcPts val="0"/>
              </a:spcBef>
              <a:buNone/>
              <a:defRPr b="0" i="0" sz="1200" u="none" cap="none" strike="noStrike">
                <a:solidFill>
                  <a:srgbClr val="888888"/>
                </a:solidFill>
                <a:latin typeface="Times New Roman"/>
                <a:ea typeface="Times New Roman"/>
                <a:cs typeface="Times New Roman"/>
                <a:sym typeface="Times New Roman"/>
              </a:defRPr>
            </a:lvl7pPr>
            <a:lvl8pPr indent="0" lvl="7" marL="0" marR="0" rtl="0" algn="r">
              <a:spcBef>
                <a:spcPts val="0"/>
              </a:spcBef>
              <a:buNone/>
              <a:defRPr b="0" i="0" sz="1200" u="none" cap="none" strike="noStrike">
                <a:solidFill>
                  <a:srgbClr val="888888"/>
                </a:solidFill>
                <a:latin typeface="Times New Roman"/>
                <a:ea typeface="Times New Roman"/>
                <a:cs typeface="Times New Roman"/>
                <a:sym typeface="Times New Roman"/>
              </a:defRPr>
            </a:lvl8pPr>
            <a:lvl9pPr indent="0" lvl="8" marL="0" marR="0" rtl="0" algn="r">
              <a:spcBef>
                <a:spcPts val="0"/>
              </a:spcBef>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hyperlink" Target="https://www.microsoft.com/en-US/download/details.aspx?id=44915" TargetMode="External"/><Relationship Id="rId5"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png"/><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png"/><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png"/><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png"/><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png"/><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png"/><Relationship Id="rId4" Type="http://schemas.openxmlformats.org/officeDocument/2006/relationships/image" Target="../media/image2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png"/><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png"/><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png"/><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png"/><Relationship Id="rId4" Type="http://schemas.openxmlformats.org/officeDocument/2006/relationships/image" Target="../media/image3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png"/><Relationship Id="rId4" Type="http://schemas.openxmlformats.org/officeDocument/2006/relationships/image" Target="../media/image3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
          <p:cNvSpPr txBox="1"/>
          <p:nvPr>
            <p:ph type="ctrTitle"/>
          </p:nvPr>
        </p:nvSpPr>
        <p:spPr>
          <a:xfrm>
            <a:off x="1524000" y="1122363"/>
            <a:ext cx="9144000" cy="207803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800"/>
              <a:buFont typeface="Calibri"/>
              <a:buNone/>
            </a:pPr>
            <a:r>
              <a:rPr lang="en-US" sz="3800">
                <a:latin typeface="Calibri"/>
                <a:ea typeface="Calibri"/>
                <a:cs typeface="Calibri"/>
                <a:sym typeface="Calibri"/>
              </a:rPr>
              <a:t>Lập trình Web động</a:t>
            </a:r>
            <a:endParaRPr/>
          </a:p>
        </p:txBody>
      </p:sp>
      <p:sp>
        <p:nvSpPr>
          <p:cNvPr id="88" name="Google Shape;88;p1"/>
          <p:cNvSpPr txBox="1"/>
          <p:nvPr>
            <p:ph idx="1" type="subTitle"/>
          </p:nvPr>
        </p:nvSpPr>
        <p:spPr>
          <a:xfrm>
            <a:off x="1524000" y="3601232"/>
            <a:ext cx="9144000" cy="1091045"/>
          </a:xfrm>
          <a:prstGeom prst="rect">
            <a:avLst/>
          </a:prstGeom>
          <a:noFill/>
          <a:ln>
            <a:noFill/>
          </a:ln>
        </p:spPr>
        <p:txBody>
          <a:bodyPr anchorCtr="0" anchor="t" bIns="45700" lIns="91425" spcFirstLastPara="1" rIns="91425" wrap="square" tIns="45700">
            <a:normAutofit/>
          </a:bodyPr>
          <a:lstStyle/>
          <a:p>
            <a:pPr indent="0" lvl="0" marL="0" rtl="0" algn="ctr">
              <a:lnSpc>
                <a:spcPct val="120000"/>
              </a:lnSpc>
              <a:spcBef>
                <a:spcPts val="0"/>
              </a:spcBef>
              <a:spcAft>
                <a:spcPts val="0"/>
              </a:spcAft>
              <a:buSzPts val="2400"/>
              <a:buNone/>
            </a:pPr>
            <a:r>
              <a:rPr lang="en-US">
                <a:latin typeface="Calibri"/>
                <a:ea typeface="Calibri"/>
                <a:cs typeface="Calibri"/>
                <a:sym typeface="Calibri"/>
              </a:rPr>
              <a:t>Người trình bày: NGUYỄN ĐỨC TUẤN</a:t>
            </a:r>
            <a:endParaRPr/>
          </a:p>
          <a:p>
            <a:pPr indent="0" lvl="0" marL="0" rtl="0" algn="ctr">
              <a:lnSpc>
                <a:spcPct val="120000"/>
              </a:lnSpc>
              <a:spcBef>
                <a:spcPts val="1000"/>
              </a:spcBef>
              <a:spcAft>
                <a:spcPts val="0"/>
              </a:spcAft>
              <a:buSzPts val="2400"/>
              <a:buNone/>
            </a:pPr>
            <a:r>
              <a:rPr lang="en-US">
                <a:latin typeface="Calibri"/>
                <a:ea typeface="Calibri"/>
                <a:cs typeface="Calibri"/>
                <a:sym typeface="Calibri"/>
              </a:rPr>
              <a:t>Khoa Công nghệ Thông tin</a:t>
            </a:r>
            <a:endParaRPr/>
          </a:p>
        </p:txBody>
      </p:sp>
      <p:pic>
        <p:nvPicPr>
          <p:cNvPr id="89" name="Google Shape;89;p1"/>
          <p:cNvPicPr preferRelativeResize="0"/>
          <p:nvPr/>
        </p:nvPicPr>
        <p:blipFill rotWithShape="1">
          <a:blip r:embed="rId3">
            <a:alphaModFix/>
          </a:blip>
          <a:srcRect b="0" l="0" r="0" t="0"/>
          <a:stretch/>
        </p:blipFill>
        <p:spPr>
          <a:xfrm>
            <a:off x="88382" y="20782"/>
            <a:ext cx="1574005" cy="1574005"/>
          </a:xfrm>
          <a:prstGeom prst="rect">
            <a:avLst/>
          </a:prstGeom>
          <a:noFill/>
          <a:ln>
            <a:noFill/>
          </a:ln>
        </p:spPr>
      </p:pic>
      <p:pic>
        <p:nvPicPr>
          <p:cNvPr id="90" name="Google Shape;90;p1"/>
          <p:cNvPicPr preferRelativeResize="0"/>
          <p:nvPr/>
        </p:nvPicPr>
        <p:blipFill rotWithShape="1">
          <a:blip r:embed="rId4">
            <a:alphaModFix/>
          </a:blip>
          <a:srcRect b="0" l="0" r="0" t="0"/>
          <a:stretch/>
        </p:blipFill>
        <p:spPr>
          <a:xfrm>
            <a:off x="1533848" y="176008"/>
            <a:ext cx="10446870" cy="1276840"/>
          </a:xfrm>
          <a:prstGeom prst="rect">
            <a:avLst/>
          </a:prstGeom>
          <a:noFill/>
          <a:ln>
            <a:noFill/>
          </a:ln>
        </p:spPr>
      </p:pic>
      <p:sp>
        <p:nvSpPr>
          <p:cNvPr id="91" name="Google Shape;91;p1"/>
          <p:cNvSpPr txBox="1"/>
          <p:nvPr/>
        </p:nvSpPr>
        <p:spPr>
          <a:xfrm>
            <a:off x="1524000" y="5331417"/>
            <a:ext cx="9144000" cy="691846"/>
          </a:xfrm>
          <a:prstGeom prst="rect">
            <a:avLst/>
          </a:prstGeom>
          <a:noFill/>
          <a:ln>
            <a:noFill/>
          </a:ln>
        </p:spPr>
        <p:txBody>
          <a:bodyPr anchorCtr="0" anchor="t" bIns="45700" lIns="91425" spcFirstLastPara="1" rIns="91425" wrap="square" tIns="45700">
            <a:normAutofit/>
          </a:bodyPr>
          <a:lstStyle/>
          <a:p>
            <a:pPr indent="0" lvl="0" marL="0" marR="0" rtl="0" algn="ctr">
              <a:lnSpc>
                <a:spcPct val="12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Hà nội, 27/10/2020</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0"/>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5.3. Giới thiệu công nghệ Asp.net</a:t>
            </a:r>
            <a:endParaRPr/>
          </a:p>
        </p:txBody>
      </p:sp>
      <p:pic>
        <p:nvPicPr>
          <p:cNvPr id="192" name="Google Shape;192;p10"/>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193" name="Google Shape;193;p10"/>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194" name="Google Shape;194;p10"/>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195" name="Google Shape;195;p10"/>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196" name="Google Shape;196;p10"/>
          <p:cNvSpPr txBox="1"/>
          <p:nvPr>
            <p:ph idx="1" type="body"/>
          </p:nvPr>
        </p:nvSpPr>
        <p:spPr>
          <a:xfrm>
            <a:off x="921327" y="898303"/>
            <a:ext cx="9779565" cy="5458047"/>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Các đặc điểm chung</a:t>
            </a:r>
            <a:endParaRPr/>
          </a:p>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Mô hình xử lý sự kiện của ASP.NET</a:t>
            </a:r>
            <a:endParaRPr/>
          </a:p>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Cách tạo trang web Asp.net, phân biệt codeInline và behind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1"/>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5.3.1 Các đặc điểm chung</a:t>
            </a:r>
            <a:endParaRPr/>
          </a:p>
        </p:txBody>
      </p:sp>
      <p:pic>
        <p:nvPicPr>
          <p:cNvPr id="203" name="Google Shape;203;p11"/>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204" name="Google Shape;204;p11"/>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205" name="Google Shape;205;p11"/>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206" name="Google Shape;206;p11"/>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000">
                <a:solidFill>
                  <a:srgbClr val="2E75B5"/>
                </a:solidFill>
              </a:rPr>
              <a:t>‹#›</a:t>
            </a:fld>
            <a:r>
              <a:rPr lang="en-US" sz="2000">
                <a:solidFill>
                  <a:srgbClr val="2E75B5"/>
                </a:solidFill>
              </a:rPr>
              <a:t>/126</a:t>
            </a:r>
            <a:endParaRPr/>
          </a:p>
        </p:txBody>
      </p:sp>
      <p:sp>
        <p:nvSpPr>
          <p:cNvPr id="207" name="Google Shape;207;p11"/>
          <p:cNvSpPr txBox="1"/>
          <p:nvPr>
            <p:ph idx="1" type="body"/>
          </p:nvPr>
        </p:nvSpPr>
        <p:spPr>
          <a:xfrm>
            <a:off x="921327" y="898303"/>
            <a:ext cx="9779565" cy="5458047"/>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Trang asp.net sẽ được biên dịch thành tệp tin dll mà phía server có thể thực thi</a:t>
            </a:r>
            <a:endParaRPr/>
          </a:p>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Tự động sinh ra mã HTML cho các điều khiển tương ứng với từng trình duyệt khác nhau</a:t>
            </a:r>
            <a:endParaRPr/>
          </a:p>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Hỗ trợ nhiều ngôn ngữ khác nhau trong cùng một ứng dụng</a:t>
            </a:r>
            <a:endParaRPr/>
          </a:p>
          <a:p>
            <a:pPr indent="-76200" lvl="1" marL="685800" rtl="0" algn="l">
              <a:lnSpc>
                <a:spcPct val="150000"/>
              </a:lnSpc>
              <a:spcBef>
                <a:spcPts val="0"/>
              </a:spcBef>
              <a:spcAft>
                <a:spcPts val="0"/>
              </a:spcAft>
              <a:buClr>
                <a:schemeClr val="accent6"/>
              </a:buClr>
              <a:buSzPts val="2400"/>
              <a:buFont typeface="Arial"/>
              <a:buNone/>
            </a:pPr>
            <a:r>
              <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2"/>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5.3.1 Các đặc điểm chung</a:t>
            </a:r>
            <a:endParaRPr/>
          </a:p>
        </p:txBody>
      </p:sp>
      <p:pic>
        <p:nvPicPr>
          <p:cNvPr id="214" name="Google Shape;214;p12"/>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215" name="Google Shape;215;p12"/>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216" name="Google Shape;216;p12"/>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217" name="Google Shape;217;p12"/>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218" name="Google Shape;218;p12"/>
          <p:cNvSpPr txBox="1"/>
          <p:nvPr>
            <p:ph idx="1" type="body"/>
          </p:nvPr>
        </p:nvSpPr>
        <p:spPr>
          <a:xfrm>
            <a:off x="921327" y="898303"/>
            <a:ext cx="9779565" cy="5458047"/>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Là một nền tảng ứng dụng web phía máy chủ mã nguồn mở được thiết kế cho việc phát triển các trang web động</a:t>
            </a:r>
            <a:endParaRPr/>
          </a:p>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Được phát triển bởi Microsoft, cho phép LTV tạo ra các website, ứng dụng web và các dịch vụ web</a:t>
            </a:r>
            <a:endParaRPr/>
          </a:p>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Hỗ trợ các nền tảng ASP.NET MVC, ASP.NET API và ASP.NET Web Pages</a:t>
            </a:r>
            <a:endParaRPr/>
          </a:p>
          <a:p>
            <a:pPr indent="-76200" lvl="1" marL="685800" rtl="0" algn="l">
              <a:lnSpc>
                <a:spcPct val="150000"/>
              </a:lnSpc>
              <a:spcBef>
                <a:spcPts val="0"/>
              </a:spcBef>
              <a:spcAft>
                <a:spcPts val="0"/>
              </a:spcAft>
              <a:buClr>
                <a:schemeClr val="accent6"/>
              </a:buClr>
              <a:buSzPts val="2400"/>
              <a:buFont typeface="Arial"/>
              <a:buNone/>
            </a:pPr>
            <a:r>
              <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3"/>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5.3.1 Các đặc điểm chung</a:t>
            </a:r>
            <a:endParaRPr/>
          </a:p>
        </p:txBody>
      </p:sp>
      <p:pic>
        <p:nvPicPr>
          <p:cNvPr id="225" name="Google Shape;225;p13"/>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226" name="Google Shape;226;p13"/>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227" name="Google Shape;227;p13"/>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228" name="Google Shape;228;p13"/>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229" name="Google Shape;229;p13"/>
          <p:cNvSpPr txBox="1"/>
          <p:nvPr>
            <p:ph idx="1" type="body"/>
          </p:nvPr>
        </p:nvSpPr>
        <p:spPr>
          <a:xfrm>
            <a:off x="921327" y="898303"/>
            <a:ext cx="9779565" cy="5458047"/>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Microsoft Visual Studio</a:t>
            </a:r>
            <a:endParaRPr/>
          </a:p>
          <a:p>
            <a:pPr indent="-228600" lvl="1" marL="685800" rtl="0" algn="l">
              <a:lnSpc>
                <a:spcPct val="150000"/>
              </a:lnSpc>
              <a:spcBef>
                <a:spcPts val="0"/>
              </a:spcBef>
              <a:spcAft>
                <a:spcPts val="0"/>
              </a:spcAft>
              <a:buClr>
                <a:schemeClr val="accent6"/>
              </a:buClr>
              <a:buSzPts val="2400"/>
              <a:buFont typeface="Arial"/>
              <a:buChar char="•"/>
            </a:pPr>
            <a:r>
              <a:rPr lang="en-US">
                <a:latin typeface="Calibri"/>
                <a:ea typeface="Calibri"/>
                <a:cs typeface="Calibri"/>
                <a:sym typeface="Calibri"/>
              </a:rPr>
              <a:t>Là một môi trường phát triển tích hợp của Microsoft.</a:t>
            </a:r>
            <a:endParaRPr/>
          </a:p>
          <a:p>
            <a:pPr indent="-228600" lvl="1" marL="685800" rtl="0" algn="l">
              <a:lnSpc>
                <a:spcPct val="150000"/>
              </a:lnSpc>
              <a:spcBef>
                <a:spcPts val="0"/>
              </a:spcBef>
              <a:spcAft>
                <a:spcPts val="0"/>
              </a:spcAft>
              <a:buClr>
                <a:schemeClr val="accent6"/>
              </a:buClr>
              <a:buSzPts val="2400"/>
              <a:buFont typeface="Arial"/>
              <a:buChar char="•"/>
            </a:pPr>
            <a:r>
              <a:rPr lang="en-US">
                <a:latin typeface="Calibri"/>
                <a:ea typeface="Calibri"/>
                <a:cs typeface="Calibri"/>
                <a:sym typeface="Calibri"/>
              </a:rPr>
              <a:t>Hỗ trợ tạo ra các ứng dụng như website, ứng dụng web, các dịch vụ web, các ứng dụng di động</a:t>
            </a:r>
            <a:endParaRPr/>
          </a:p>
          <a:p>
            <a:pPr indent="-228600" lvl="1" marL="685800" rtl="0" algn="l">
              <a:lnSpc>
                <a:spcPct val="150000"/>
              </a:lnSpc>
              <a:spcBef>
                <a:spcPts val="0"/>
              </a:spcBef>
              <a:spcAft>
                <a:spcPts val="0"/>
              </a:spcAft>
              <a:buClr>
                <a:schemeClr val="accent6"/>
              </a:buClr>
              <a:buSzPts val="2400"/>
              <a:buFont typeface="Arial"/>
              <a:buChar char="•"/>
            </a:pPr>
            <a:r>
              <a:rPr lang="en-US">
                <a:latin typeface="Calibri"/>
                <a:ea typeface="Calibri"/>
                <a:cs typeface="Calibri"/>
                <a:sym typeface="Calibri"/>
              </a:rPr>
              <a:t>Sử dụng các nền tảng phát triển như Windows API, Windows Form, Windows Presentation Foundation, Windows Store và Silverlight.</a:t>
            </a:r>
            <a:endParaRPr/>
          </a:p>
          <a:p>
            <a:pPr indent="-228600" lvl="1" marL="685800" rtl="0" algn="l">
              <a:lnSpc>
                <a:spcPct val="150000"/>
              </a:lnSpc>
              <a:spcBef>
                <a:spcPts val="0"/>
              </a:spcBef>
              <a:spcAft>
                <a:spcPts val="0"/>
              </a:spcAft>
              <a:buClr>
                <a:schemeClr val="accent6"/>
              </a:buClr>
              <a:buSzPts val="2400"/>
              <a:buFont typeface="Arial"/>
              <a:buChar char="•"/>
            </a:pPr>
            <a:r>
              <a:rPr lang="en-US">
                <a:latin typeface="Calibri"/>
                <a:ea typeface="Calibri"/>
                <a:cs typeface="Calibri"/>
                <a:sym typeface="Calibri"/>
              </a:rPr>
              <a:t>Có thể biên dịch cả managed code và unmanaged code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4"/>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5.3.1 Các đặc điểm chung</a:t>
            </a:r>
            <a:endParaRPr/>
          </a:p>
        </p:txBody>
      </p:sp>
      <p:pic>
        <p:nvPicPr>
          <p:cNvPr id="236" name="Google Shape;236;p14"/>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237" name="Google Shape;237;p14"/>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238" name="Google Shape;238;p14"/>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239" name="Google Shape;239;p14"/>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240" name="Google Shape;240;p14"/>
          <p:cNvSpPr txBox="1"/>
          <p:nvPr>
            <p:ph idx="1" type="body"/>
          </p:nvPr>
        </p:nvSpPr>
        <p:spPr>
          <a:xfrm>
            <a:off x="921327" y="898303"/>
            <a:ext cx="9779565" cy="5458047"/>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Cài đặt VS 2013 Ultimate</a:t>
            </a:r>
            <a:endParaRPr/>
          </a:p>
          <a:p>
            <a:pPr indent="-228600" lvl="1" marL="685800" rtl="0" algn="l">
              <a:lnSpc>
                <a:spcPct val="150000"/>
              </a:lnSpc>
              <a:spcBef>
                <a:spcPts val="0"/>
              </a:spcBef>
              <a:spcAft>
                <a:spcPts val="0"/>
              </a:spcAft>
              <a:buClr>
                <a:schemeClr val="accent6"/>
              </a:buClr>
              <a:buSzPts val="2400"/>
              <a:buFont typeface="Arial"/>
              <a:buChar char="•"/>
            </a:pPr>
            <a:r>
              <a:rPr lang="en-US" u="sng">
                <a:solidFill>
                  <a:schemeClr val="hlink"/>
                </a:solidFill>
                <a:latin typeface="Calibri"/>
                <a:ea typeface="Calibri"/>
                <a:cs typeface="Calibri"/>
                <a:sym typeface="Calibri"/>
                <a:hlinkClick r:id="rId4"/>
              </a:rPr>
              <a:t>https://www.microsoft.com/en-US/download/details.aspx?id=44915</a:t>
            </a:r>
            <a:endParaRPr>
              <a:latin typeface="Calibri"/>
              <a:ea typeface="Calibri"/>
              <a:cs typeface="Calibri"/>
              <a:sym typeface="Calibri"/>
            </a:endParaRPr>
          </a:p>
          <a:p>
            <a:pPr indent="-76200" lvl="1" marL="685800" rtl="0" algn="l">
              <a:lnSpc>
                <a:spcPct val="150000"/>
              </a:lnSpc>
              <a:spcBef>
                <a:spcPts val="0"/>
              </a:spcBef>
              <a:spcAft>
                <a:spcPts val="0"/>
              </a:spcAft>
              <a:buClr>
                <a:schemeClr val="accent6"/>
              </a:buClr>
              <a:buSzPts val="2400"/>
              <a:buFont typeface="Arial"/>
              <a:buNone/>
            </a:pPr>
            <a:r>
              <a:t/>
            </a:r>
            <a:endParaRPr>
              <a:latin typeface="Calibri"/>
              <a:ea typeface="Calibri"/>
              <a:cs typeface="Calibri"/>
              <a:sym typeface="Calibri"/>
            </a:endParaRPr>
          </a:p>
          <a:p>
            <a:pPr indent="-50800" lvl="0" marL="228600" rtl="0" algn="l">
              <a:lnSpc>
                <a:spcPct val="150000"/>
              </a:lnSpc>
              <a:spcBef>
                <a:spcPts val="0"/>
              </a:spcBef>
              <a:spcAft>
                <a:spcPts val="0"/>
              </a:spcAft>
              <a:buClr>
                <a:srgbClr val="2E75B5"/>
              </a:buClr>
              <a:buSzPts val="2800"/>
              <a:buFont typeface="Noto Sans Symbols"/>
              <a:buNone/>
            </a:pPr>
            <a:r>
              <a:t/>
            </a:r>
            <a:endParaRPr>
              <a:latin typeface="Calibri"/>
              <a:ea typeface="Calibri"/>
              <a:cs typeface="Calibri"/>
              <a:sym typeface="Calibri"/>
            </a:endParaRPr>
          </a:p>
          <a:p>
            <a:pPr indent="-76200" lvl="1" marL="685800" rtl="0" algn="l">
              <a:lnSpc>
                <a:spcPct val="150000"/>
              </a:lnSpc>
              <a:spcBef>
                <a:spcPts val="0"/>
              </a:spcBef>
              <a:spcAft>
                <a:spcPts val="0"/>
              </a:spcAft>
              <a:buClr>
                <a:schemeClr val="accent6"/>
              </a:buClr>
              <a:buSzPts val="2400"/>
              <a:buFont typeface="Arial"/>
              <a:buNone/>
            </a:pPr>
            <a:r>
              <a:t/>
            </a:r>
            <a:endParaRPr>
              <a:latin typeface="Calibri"/>
              <a:ea typeface="Calibri"/>
              <a:cs typeface="Calibri"/>
              <a:sym typeface="Calibri"/>
            </a:endParaRPr>
          </a:p>
        </p:txBody>
      </p:sp>
      <p:pic>
        <p:nvPicPr>
          <p:cNvPr descr="http://o7planning.org/vi/10471/cache/images/i/1506813.png" id="241" name="Google Shape;241;p14"/>
          <p:cNvPicPr preferRelativeResize="0"/>
          <p:nvPr/>
        </p:nvPicPr>
        <p:blipFill rotWithShape="1">
          <a:blip r:embed="rId5">
            <a:alphaModFix/>
          </a:blip>
          <a:srcRect b="0" l="0" r="0" t="0"/>
          <a:stretch/>
        </p:blipFill>
        <p:spPr>
          <a:xfrm>
            <a:off x="4545955" y="2223326"/>
            <a:ext cx="5471915" cy="431558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5"/>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5.3.1 Các đặc điểm chung</a:t>
            </a:r>
            <a:endParaRPr/>
          </a:p>
        </p:txBody>
      </p:sp>
      <p:pic>
        <p:nvPicPr>
          <p:cNvPr id="248" name="Google Shape;248;p15"/>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249" name="Google Shape;249;p15"/>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250" name="Google Shape;250;p15"/>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251" name="Google Shape;251;p15"/>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252" name="Google Shape;252;p15"/>
          <p:cNvSpPr txBox="1"/>
          <p:nvPr>
            <p:ph idx="1" type="body"/>
          </p:nvPr>
        </p:nvSpPr>
        <p:spPr>
          <a:xfrm>
            <a:off x="921328" y="898303"/>
            <a:ext cx="7264608" cy="5458047"/>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Cài đặt VS 2013 Ultimate</a:t>
            </a:r>
            <a:endParaRPr/>
          </a:p>
          <a:p>
            <a:pPr indent="-228600" lvl="1" marL="685800" rtl="0" algn="l">
              <a:lnSpc>
                <a:spcPct val="150000"/>
              </a:lnSpc>
              <a:spcBef>
                <a:spcPts val="0"/>
              </a:spcBef>
              <a:spcAft>
                <a:spcPts val="0"/>
              </a:spcAft>
              <a:buClr>
                <a:schemeClr val="accent6"/>
              </a:buClr>
              <a:buSzPts val="2400"/>
              <a:buFont typeface="Arial"/>
              <a:buChar char="•"/>
            </a:pPr>
            <a:r>
              <a:rPr lang="en-US">
                <a:latin typeface="Calibri"/>
                <a:ea typeface="Calibri"/>
                <a:cs typeface="Calibri"/>
                <a:sym typeface="Calibri"/>
              </a:rPr>
              <a:t>http://download.microsoft.com/download/1/E/0/1E0AA8D0-F5D4-45A8-9CA6-D9DC8A54DE3E/vs2013.4_ult_enu.iso</a:t>
            </a:r>
            <a:endParaRPr/>
          </a:p>
          <a:p>
            <a:pPr indent="-76200" lvl="1" marL="685800" rtl="0" algn="l">
              <a:lnSpc>
                <a:spcPct val="150000"/>
              </a:lnSpc>
              <a:spcBef>
                <a:spcPts val="0"/>
              </a:spcBef>
              <a:spcAft>
                <a:spcPts val="0"/>
              </a:spcAft>
              <a:buClr>
                <a:schemeClr val="accent6"/>
              </a:buClr>
              <a:buSzPts val="2400"/>
              <a:buFont typeface="Arial"/>
              <a:buNone/>
            </a:pPr>
            <a:r>
              <a:t/>
            </a:r>
            <a:endParaRPr>
              <a:latin typeface="Calibri"/>
              <a:ea typeface="Calibri"/>
              <a:cs typeface="Calibri"/>
              <a:sym typeface="Calibri"/>
            </a:endParaRPr>
          </a:p>
          <a:p>
            <a:pPr indent="-50800" lvl="0" marL="228600" rtl="0" algn="l">
              <a:lnSpc>
                <a:spcPct val="150000"/>
              </a:lnSpc>
              <a:spcBef>
                <a:spcPts val="0"/>
              </a:spcBef>
              <a:spcAft>
                <a:spcPts val="0"/>
              </a:spcAft>
              <a:buClr>
                <a:srgbClr val="2E75B5"/>
              </a:buClr>
              <a:buSzPts val="2800"/>
              <a:buFont typeface="Noto Sans Symbols"/>
              <a:buNone/>
            </a:pPr>
            <a:r>
              <a:t/>
            </a:r>
            <a:endParaRPr>
              <a:latin typeface="Calibri"/>
              <a:ea typeface="Calibri"/>
              <a:cs typeface="Calibri"/>
              <a:sym typeface="Calibri"/>
            </a:endParaRPr>
          </a:p>
          <a:p>
            <a:pPr indent="-76200" lvl="1" marL="685800" rtl="0" algn="l">
              <a:lnSpc>
                <a:spcPct val="150000"/>
              </a:lnSpc>
              <a:spcBef>
                <a:spcPts val="0"/>
              </a:spcBef>
              <a:spcAft>
                <a:spcPts val="0"/>
              </a:spcAft>
              <a:buClr>
                <a:schemeClr val="accent6"/>
              </a:buClr>
              <a:buSzPts val="2400"/>
              <a:buFont typeface="Arial"/>
              <a:buNone/>
            </a:pPr>
            <a:r>
              <a:t/>
            </a:r>
            <a:endParaRPr>
              <a:latin typeface="Calibri"/>
              <a:ea typeface="Calibri"/>
              <a:cs typeface="Calibri"/>
              <a:sym typeface="Calibri"/>
            </a:endParaRPr>
          </a:p>
        </p:txBody>
      </p:sp>
      <p:pic>
        <p:nvPicPr>
          <p:cNvPr descr="http://o7planning.org/vi/10471/cache/images/i/1506833.png" id="253" name="Google Shape;253;p15"/>
          <p:cNvPicPr preferRelativeResize="0"/>
          <p:nvPr/>
        </p:nvPicPr>
        <p:blipFill rotWithShape="1">
          <a:blip r:embed="rId4">
            <a:alphaModFix/>
          </a:blip>
          <a:srcRect b="0" l="0" r="0" t="0"/>
          <a:stretch/>
        </p:blipFill>
        <p:spPr>
          <a:xfrm>
            <a:off x="8185936" y="1693357"/>
            <a:ext cx="3736577" cy="459019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6"/>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5.3.1 Các đặc điểm chung</a:t>
            </a:r>
            <a:endParaRPr/>
          </a:p>
        </p:txBody>
      </p:sp>
      <p:pic>
        <p:nvPicPr>
          <p:cNvPr id="260" name="Google Shape;260;p16"/>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261" name="Google Shape;261;p16"/>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262" name="Google Shape;262;p16"/>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263" name="Google Shape;263;p16"/>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pic>
        <p:nvPicPr>
          <p:cNvPr id="264" name="Google Shape;264;p16"/>
          <p:cNvPicPr preferRelativeResize="0"/>
          <p:nvPr/>
        </p:nvPicPr>
        <p:blipFill rotWithShape="1">
          <a:blip r:embed="rId4">
            <a:alphaModFix/>
          </a:blip>
          <a:srcRect b="0" l="0" r="0" t="0"/>
          <a:stretch/>
        </p:blipFill>
        <p:spPr>
          <a:xfrm>
            <a:off x="2802195" y="1275600"/>
            <a:ext cx="6740012" cy="463619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7"/>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5.3.1 Các đặc điểm chung</a:t>
            </a:r>
            <a:endParaRPr/>
          </a:p>
        </p:txBody>
      </p:sp>
      <p:pic>
        <p:nvPicPr>
          <p:cNvPr id="271" name="Google Shape;271;p17"/>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272" name="Google Shape;272;p17"/>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273" name="Google Shape;273;p17"/>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274" name="Google Shape;274;p17"/>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275" name="Google Shape;275;p17"/>
          <p:cNvSpPr txBox="1"/>
          <p:nvPr>
            <p:ph idx="1" type="body"/>
          </p:nvPr>
        </p:nvSpPr>
        <p:spPr>
          <a:xfrm>
            <a:off x="921327" y="898303"/>
            <a:ext cx="9779565" cy="5458047"/>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Microsoft Visual Basic.net</a:t>
            </a:r>
            <a:endParaRPr/>
          </a:p>
          <a:p>
            <a:pPr indent="-228600" lvl="1" marL="685800" rtl="0" algn="l">
              <a:lnSpc>
                <a:spcPct val="150000"/>
              </a:lnSpc>
              <a:spcBef>
                <a:spcPts val="0"/>
              </a:spcBef>
              <a:spcAft>
                <a:spcPts val="0"/>
              </a:spcAft>
              <a:buClr>
                <a:schemeClr val="accent6"/>
              </a:buClr>
              <a:buSzPts val="2400"/>
              <a:buFont typeface="Arial"/>
              <a:buChar char="•"/>
            </a:pPr>
            <a:r>
              <a:rPr lang="en-US">
                <a:latin typeface="Calibri"/>
                <a:ea typeface="Calibri"/>
                <a:cs typeface="Calibri"/>
                <a:sym typeface="Calibri"/>
              </a:rPr>
              <a:t>Một ngôn ngữ đa hình và hướng đối tượng, được triển khai trên nền .NET Framework</a:t>
            </a:r>
            <a:endParaRPr/>
          </a:p>
          <a:p>
            <a:pPr indent="-228600" lvl="1" marL="685800" rtl="0" algn="l">
              <a:lnSpc>
                <a:spcPct val="150000"/>
              </a:lnSpc>
              <a:spcBef>
                <a:spcPts val="0"/>
              </a:spcBef>
              <a:spcAft>
                <a:spcPts val="0"/>
              </a:spcAft>
              <a:buClr>
                <a:schemeClr val="accent6"/>
              </a:buClr>
              <a:buSzPts val="2400"/>
              <a:buFont typeface="Arial"/>
              <a:buChar char="•"/>
            </a:pPr>
            <a:r>
              <a:rPr lang="en-US">
                <a:latin typeface="Calibri"/>
                <a:ea typeface="Calibri"/>
                <a:cs typeface="Calibri"/>
                <a:sym typeface="Calibri"/>
              </a:rPr>
              <a:t>Được phát triển dựa trên sự thành công lớn của VB</a:t>
            </a:r>
            <a:endParaRPr/>
          </a:p>
          <a:p>
            <a:pPr indent="-228600" lvl="1" marL="685800" rtl="0" algn="l">
              <a:lnSpc>
                <a:spcPct val="150000"/>
              </a:lnSpc>
              <a:spcBef>
                <a:spcPts val="0"/>
              </a:spcBef>
              <a:spcAft>
                <a:spcPts val="0"/>
              </a:spcAft>
              <a:buClr>
                <a:schemeClr val="accent6"/>
              </a:buClr>
              <a:buSzPts val="2400"/>
              <a:buFont typeface="Arial"/>
              <a:buChar char="•"/>
            </a:pPr>
            <a:r>
              <a:rPr lang="en-US">
                <a:latin typeface="Calibri"/>
                <a:ea typeface="Calibri"/>
                <a:cs typeface="Calibri"/>
                <a:sym typeface="Calibri"/>
              </a:rPr>
              <a:t>Không có sự rõ ràng trong cấu truc nhưng gần với ngôn ngữ tự nhiên (English)</a:t>
            </a:r>
            <a:endParaRPr/>
          </a:p>
          <a:p>
            <a:pPr indent="-50800" lvl="0" marL="228600" rtl="0" algn="l">
              <a:lnSpc>
                <a:spcPct val="150000"/>
              </a:lnSpc>
              <a:spcBef>
                <a:spcPts val="0"/>
              </a:spcBef>
              <a:spcAft>
                <a:spcPts val="0"/>
              </a:spcAft>
              <a:buClr>
                <a:srgbClr val="2E75B5"/>
              </a:buClr>
              <a:buSzPts val="2800"/>
              <a:buFont typeface="Noto Sans Symbols"/>
              <a:buNone/>
            </a:pPr>
            <a:r>
              <a:t/>
            </a:r>
            <a:endParaRPr>
              <a:latin typeface="Calibri"/>
              <a:ea typeface="Calibri"/>
              <a:cs typeface="Calibri"/>
              <a:sym typeface="Calibri"/>
            </a:endParaRPr>
          </a:p>
          <a:p>
            <a:pPr indent="-76200" lvl="1" marL="685800" rtl="0" algn="l">
              <a:lnSpc>
                <a:spcPct val="150000"/>
              </a:lnSpc>
              <a:spcBef>
                <a:spcPts val="0"/>
              </a:spcBef>
              <a:spcAft>
                <a:spcPts val="0"/>
              </a:spcAft>
              <a:buClr>
                <a:schemeClr val="accent6"/>
              </a:buClr>
              <a:buSzPts val="2400"/>
              <a:buFont typeface="Arial"/>
              <a:buNone/>
            </a:pPr>
            <a:r>
              <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8"/>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5.3.1 Các đặc điểm chung</a:t>
            </a:r>
            <a:endParaRPr/>
          </a:p>
        </p:txBody>
      </p:sp>
      <p:pic>
        <p:nvPicPr>
          <p:cNvPr id="282" name="Google Shape;282;p18"/>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283" name="Google Shape;283;p18"/>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284" name="Google Shape;284;p18"/>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285" name="Google Shape;285;p18"/>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286" name="Google Shape;286;p18"/>
          <p:cNvSpPr txBox="1"/>
          <p:nvPr>
            <p:ph idx="1" type="body"/>
          </p:nvPr>
        </p:nvSpPr>
        <p:spPr>
          <a:xfrm>
            <a:off x="921327" y="1275600"/>
            <a:ext cx="9779565" cy="508075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2E75B5"/>
              </a:buClr>
              <a:buSzPts val="2400"/>
              <a:buNone/>
            </a:pPr>
            <a:r>
              <a:rPr lang="en-US" sz="2400"/>
              <a:t>For row = 1 To rows </a:t>
            </a:r>
            <a:endParaRPr/>
          </a:p>
          <a:p>
            <a:pPr indent="0" lvl="1" marL="457200" rtl="0" algn="l">
              <a:lnSpc>
                <a:spcPct val="150000"/>
              </a:lnSpc>
              <a:spcBef>
                <a:spcPts val="0"/>
              </a:spcBef>
              <a:spcAft>
                <a:spcPts val="0"/>
              </a:spcAft>
              <a:buClr>
                <a:srgbClr val="2E75B5"/>
              </a:buClr>
              <a:buSzPts val="2400"/>
              <a:buNone/>
            </a:pPr>
            <a:r>
              <a:rPr lang="en-US"/>
              <a:t>For column = 1 To row </a:t>
            </a:r>
            <a:endParaRPr/>
          </a:p>
          <a:p>
            <a:pPr indent="0" lvl="2" marL="914400" rtl="0" algn="l">
              <a:lnSpc>
                <a:spcPct val="150000"/>
              </a:lnSpc>
              <a:spcBef>
                <a:spcPts val="0"/>
              </a:spcBef>
              <a:spcAft>
                <a:spcPts val="0"/>
              </a:spcAft>
              <a:buClr>
                <a:srgbClr val="2E75B5"/>
              </a:buClr>
              <a:buSzPts val="2400"/>
              <a:buNone/>
            </a:pPr>
            <a:r>
              <a:rPr lang="en-US" sz="2400"/>
              <a:t>Write("{0,-2} ", current) </a:t>
            </a:r>
            <a:endParaRPr/>
          </a:p>
          <a:p>
            <a:pPr indent="0" lvl="2" marL="914400" rtl="0" algn="l">
              <a:lnSpc>
                <a:spcPct val="150000"/>
              </a:lnSpc>
              <a:spcBef>
                <a:spcPts val="0"/>
              </a:spcBef>
              <a:spcAft>
                <a:spcPts val="0"/>
              </a:spcAft>
              <a:buClr>
                <a:srgbClr val="2E75B5"/>
              </a:buClr>
              <a:buSzPts val="2400"/>
              <a:buNone/>
            </a:pPr>
            <a:r>
              <a:rPr lang="en-US" sz="2400"/>
              <a:t>current += 1 </a:t>
            </a:r>
            <a:endParaRPr/>
          </a:p>
          <a:p>
            <a:pPr indent="0" lvl="1" marL="457200" rtl="0" algn="l">
              <a:lnSpc>
                <a:spcPct val="150000"/>
              </a:lnSpc>
              <a:spcBef>
                <a:spcPts val="0"/>
              </a:spcBef>
              <a:spcAft>
                <a:spcPts val="0"/>
              </a:spcAft>
              <a:buClr>
                <a:srgbClr val="2E75B5"/>
              </a:buClr>
              <a:buSzPts val="2400"/>
              <a:buNone/>
            </a:pPr>
            <a:r>
              <a:rPr lang="en-US"/>
              <a:t>Next </a:t>
            </a:r>
            <a:endParaRPr/>
          </a:p>
          <a:p>
            <a:pPr indent="0" lvl="1" marL="457200" rtl="0" algn="l">
              <a:lnSpc>
                <a:spcPct val="150000"/>
              </a:lnSpc>
              <a:spcBef>
                <a:spcPts val="0"/>
              </a:spcBef>
              <a:spcAft>
                <a:spcPts val="0"/>
              </a:spcAft>
              <a:buClr>
                <a:srgbClr val="2E75B5"/>
              </a:buClr>
              <a:buSzPts val="2400"/>
              <a:buNone/>
            </a:pPr>
            <a:r>
              <a:rPr lang="en-US"/>
              <a:t>WriteLine() </a:t>
            </a:r>
            <a:endParaRPr/>
          </a:p>
          <a:p>
            <a:pPr indent="0" lvl="0" marL="0" rtl="0" algn="l">
              <a:lnSpc>
                <a:spcPct val="150000"/>
              </a:lnSpc>
              <a:spcBef>
                <a:spcPts val="0"/>
              </a:spcBef>
              <a:spcAft>
                <a:spcPts val="0"/>
              </a:spcAft>
              <a:buClr>
                <a:srgbClr val="2E75B5"/>
              </a:buClr>
              <a:buSzPts val="2400"/>
              <a:buNone/>
            </a:pPr>
            <a:r>
              <a:rPr lang="en-US" sz="2400"/>
              <a:t>Next</a:t>
            </a:r>
            <a:endParaRPr sz="2400">
              <a:latin typeface="Calibri"/>
              <a:ea typeface="Calibri"/>
              <a:cs typeface="Calibri"/>
              <a:sym typeface="Calibri"/>
            </a:endParaRPr>
          </a:p>
          <a:p>
            <a:pPr indent="-76200" lvl="1" marL="685800" rtl="0" algn="l">
              <a:lnSpc>
                <a:spcPct val="150000"/>
              </a:lnSpc>
              <a:spcBef>
                <a:spcPts val="0"/>
              </a:spcBef>
              <a:spcAft>
                <a:spcPts val="0"/>
              </a:spcAft>
              <a:buClr>
                <a:schemeClr val="accent6"/>
              </a:buClr>
              <a:buSzPts val="2400"/>
              <a:buFont typeface="Arial"/>
              <a:buNone/>
            </a:pPr>
            <a:r>
              <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9"/>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5.3.1 Các đặc điểm chung</a:t>
            </a:r>
            <a:endParaRPr/>
          </a:p>
        </p:txBody>
      </p:sp>
      <p:pic>
        <p:nvPicPr>
          <p:cNvPr id="293" name="Google Shape;293;p19"/>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294" name="Google Shape;294;p19"/>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295" name="Google Shape;295;p19"/>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296" name="Google Shape;296;p19"/>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297" name="Google Shape;297;p19"/>
          <p:cNvSpPr txBox="1"/>
          <p:nvPr>
            <p:ph idx="1" type="body"/>
          </p:nvPr>
        </p:nvSpPr>
        <p:spPr>
          <a:xfrm>
            <a:off x="921327" y="898303"/>
            <a:ext cx="9779565" cy="5458047"/>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Microsoft C#</a:t>
            </a:r>
            <a:endParaRPr/>
          </a:p>
          <a:p>
            <a:pPr indent="-228600" lvl="1" marL="685800" rtl="0" algn="l">
              <a:lnSpc>
                <a:spcPct val="150000"/>
              </a:lnSpc>
              <a:spcBef>
                <a:spcPts val="0"/>
              </a:spcBef>
              <a:spcAft>
                <a:spcPts val="0"/>
              </a:spcAft>
              <a:buClr>
                <a:schemeClr val="accent6"/>
              </a:buClr>
              <a:buSzPts val="2400"/>
              <a:buFont typeface="Arial"/>
              <a:buChar char="•"/>
            </a:pPr>
            <a:r>
              <a:rPr lang="en-US">
                <a:latin typeface="Calibri"/>
                <a:ea typeface="Calibri"/>
                <a:cs typeface="Calibri"/>
                <a:sym typeface="Calibri"/>
              </a:rPr>
              <a:t>Một ngôn ngữ lập trinh mới được thiết kế để xây dựng các ứng dụng doanh nghiệp</a:t>
            </a:r>
            <a:endParaRPr/>
          </a:p>
          <a:p>
            <a:pPr indent="-228600" lvl="1" marL="685800" rtl="0" algn="l">
              <a:lnSpc>
                <a:spcPct val="150000"/>
              </a:lnSpc>
              <a:spcBef>
                <a:spcPts val="0"/>
              </a:spcBef>
              <a:spcAft>
                <a:spcPts val="0"/>
              </a:spcAft>
              <a:buClr>
                <a:schemeClr val="accent6"/>
              </a:buClr>
              <a:buSzPts val="2400"/>
              <a:buFont typeface="Arial"/>
              <a:buChar char="•"/>
            </a:pPr>
            <a:r>
              <a:rPr lang="en-US">
                <a:latin typeface="Calibri"/>
                <a:ea typeface="Calibri"/>
                <a:cs typeface="Calibri"/>
                <a:sym typeface="Calibri"/>
              </a:rPr>
              <a:t>Tương thích và hỗ trợ C, C++, C#, các kiểu type safe, và hướng đối tượng</a:t>
            </a:r>
            <a:endParaRPr/>
          </a:p>
          <a:p>
            <a:pPr indent="-228600" lvl="1" marL="685800" rtl="0" algn="l">
              <a:lnSpc>
                <a:spcPct val="150000"/>
              </a:lnSpc>
              <a:spcBef>
                <a:spcPts val="0"/>
              </a:spcBef>
              <a:spcAft>
                <a:spcPts val="0"/>
              </a:spcAft>
              <a:buClr>
                <a:schemeClr val="accent6"/>
              </a:buClr>
              <a:buSzPts val="2400"/>
              <a:buFont typeface="Arial"/>
              <a:buChar char="•"/>
            </a:pPr>
            <a:r>
              <a:rPr lang="en-US">
                <a:latin typeface="Calibri"/>
                <a:ea typeface="Calibri"/>
                <a:cs typeface="Calibri"/>
                <a:sym typeface="Calibri"/>
              </a:rPr>
              <a:t>Gần gũi với ngôn ngữ C/C++</a:t>
            </a:r>
            <a:endParaRPr/>
          </a:p>
          <a:p>
            <a:pPr indent="-50800" lvl="0" marL="228600" rtl="0" algn="l">
              <a:lnSpc>
                <a:spcPct val="150000"/>
              </a:lnSpc>
              <a:spcBef>
                <a:spcPts val="0"/>
              </a:spcBef>
              <a:spcAft>
                <a:spcPts val="0"/>
              </a:spcAft>
              <a:buClr>
                <a:srgbClr val="2E75B5"/>
              </a:buClr>
              <a:buSzPts val="2800"/>
              <a:buFont typeface="Noto Sans Symbols"/>
              <a:buNone/>
            </a:pPr>
            <a:r>
              <a:t/>
            </a:r>
            <a:endParaRPr>
              <a:latin typeface="Calibri"/>
              <a:ea typeface="Calibri"/>
              <a:cs typeface="Calibri"/>
              <a:sym typeface="Calibri"/>
            </a:endParaRPr>
          </a:p>
          <a:p>
            <a:pPr indent="-76200" lvl="1" marL="685800" rtl="0" algn="l">
              <a:lnSpc>
                <a:spcPct val="150000"/>
              </a:lnSpc>
              <a:spcBef>
                <a:spcPts val="0"/>
              </a:spcBef>
              <a:spcAft>
                <a:spcPts val="0"/>
              </a:spcAft>
              <a:buClr>
                <a:schemeClr val="accent6"/>
              </a:buClr>
              <a:buSzPts val="2400"/>
              <a:buFont typeface="Arial"/>
              <a:buNone/>
            </a:pPr>
            <a:r>
              <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Nội dung</a:t>
            </a:r>
            <a:endParaRPr/>
          </a:p>
        </p:txBody>
      </p:sp>
      <p:pic>
        <p:nvPicPr>
          <p:cNvPr id="98" name="Google Shape;98;p2"/>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99" name="Google Shape;99;p2"/>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100" name="Google Shape;100;p2"/>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101" name="Google Shape;101;p2"/>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102" name="Google Shape;102;p2"/>
          <p:cNvSpPr txBox="1"/>
          <p:nvPr>
            <p:ph idx="1" type="body"/>
          </p:nvPr>
        </p:nvSpPr>
        <p:spPr>
          <a:xfrm>
            <a:off x="921327" y="898574"/>
            <a:ext cx="9181419" cy="4992136"/>
          </a:xfrm>
          <a:prstGeom prst="rect">
            <a:avLst/>
          </a:prstGeom>
          <a:noFill/>
          <a:ln>
            <a:noFill/>
          </a:ln>
        </p:spPr>
        <p:txBody>
          <a:bodyPr anchorCtr="0" anchor="ctr" bIns="45700" lIns="91425" spcFirstLastPara="1" rIns="91425" wrap="square" tIns="45700">
            <a:spAutoFit/>
          </a:bodyPr>
          <a:lstStyle/>
          <a:p>
            <a:pPr indent="0" lvl="0" marL="0" rtl="0" algn="l">
              <a:lnSpc>
                <a:spcPct val="120000"/>
              </a:lnSpc>
              <a:spcBef>
                <a:spcPts val="0"/>
              </a:spcBef>
              <a:spcAft>
                <a:spcPts val="0"/>
              </a:spcAft>
              <a:buSzPts val="1400"/>
              <a:buNone/>
            </a:pPr>
            <a:r>
              <a:rPr lang="en-US" sz="1400"/>
              <a:t>5.1.  Cơ chế hoạt động của 1 trang web động</a:t>
            </a:r>
            <a:endParaRPr/>
          </a:p>
          <a:p>
            <a:pPr indent="0" lvl="0" marL="0" rtl="0" algn="l">
              <a:lnSpc>
                <a:spcPct val="120000"/>
              </a:lnSpc>
              <a:spcBef>
                <a:spcPts val="1000"/>
              </a:spcBef>
              <a:spcAft>
                <a:spcPts val="0"/>
              </a:spcAft>
              <a:buSzPts val="1400"/>
              <a:buNone/>
            </a:pPr>
            <a:r>
              <a:rPr lang="en-US" sz="1400"/>
              <a:t>5.2.  Cài đặt Web Server (IIS)</a:t>
            </a:r>
            <a:endParaRPr/>
          </a:p>
          <a:p>
            <a:pPr indent="0" lvl="0" marL="0" rtl="0" algn="l">
              <a:lnSpc>
                <a:spcPct val="120000"/>
              </a:lnSpc>
              <a:spcBef>
                <a:spcPts val="1000"/>
              </a:spcBef>
              <a:spcAft>
                <a:spcPts val="0"/>
              </a:spcAft>
              <a:buSzPts val="1400"/>
              <a:buNone/>
            </a:pPr>
            <a:r>
              <a:rPr lang="en-US" sz="1400"/>
              <a:t>5.3.  Giới thiệu công nghệ ASP.NET</a:t>
            </a:r>
            <a:endParaRPr/>
          </a:p>
          <a:p>
            <a:pPr indent="0" lvl="0" marL="0" rtl="0" algn="l">
              <a:lnSpc>
                <a:spcPct val="120000"/>
              </a:lnSpc>
              <a:spcBef>
                <a:spcPts val="1000"/>
              </a:spcBef>
              <a:spcAft>
                <a:spcPts val="0"/>
              </a:spcAft>
              <a:buSzPts val="1400"/>
              <a:buNone/>
            </a:pPr>
            <a:r>
              <a:rPr lang="en-US" sz="1400"/>
              <a:t>5.4.  Cấu hình ứng dụng web ASP.NET trong web.config</a:t>
            </a:r>
            <a:endParaRPr/>
          </a:p>
          <a:p>
            <a:pPr indent="0" lvl="0" marL="0" rtl="0" algn="l">
              <a:lnSpc>
                <a:spcPct val="120000"/>
              </a:lnSpc>
              <a:spcBef>
                <a:spcPts val="1000"/>
              </a:spcBef>
              <a:spcAft>
                <a:spcPts val="0"/>
              </a:spcAft>
              <a:buSzPts val="1400"/>
              <a:buNone/>
            </a:pPr>
            <a:r>
              <a:rPr lang="en-US" sz="1400"/>
              <a:t>5.5.  Cấu trúc và mô hình xử lý của 1 Web Form</a:t>
            </a:r>
            <a:endParaRPr/>
          </a:p>
          <a:p>
            <a:pPr indent="0" lvl="0" marL="0" rtl="0" algn="l">
              <a:lnSpc>
                <a:spcPct val="120000"/>
              </a:lnSpc>
              <a:spcBef>
                <a:spcPts val="1000"/>
              </a:spcBef>
              <a:spcAft>
                <a:spcPts val="0"/>
              </a:spcAft>
              <a:buSzPts val="1400"/>
              <a:buNone/>
            </a:pPr>
            <a:r>
              <a:rPr lang="en-US" sz="1400"/>
              <a:t>5.6.  Trả thông tin cho client bằng đối tượng Response</a:t>
            </a:r>
            <a:endParaRPr/>
          </a:p>
          <a:p>
            <a:pPr indent="0" lvl="0" marL="0" rtl="0" algn="l">
              <a:lnSpc>
                <a:spcPct val="120000"/>
              </a:lnSpc>
              <a:spcBef>
                <a:spcPts val="1000"/>
              </a:spcBef>
              <a:spcAft>
                <a:spcPts val="0"/>
              </a:spcAft>
              <a:buSzPts val="1400"/>
              <a:buNone/>
            </a:pPr>
            <a:r>
              <a:rPr lang="en-US" sz="1400"/>
              <a:t>5.7.  Truy nhập thông tin do client gửi lên bằng đối tượng Request</a:t>
            </a:r>
            <a:endParaRPr/>
          </a:p>
          <a:p>
            <a:pPr indent="0" lvl="0" marL="0" rtl="0" algn="l">
              <a:lnSpc>
                <a:spcPct val="120000"/>
              </a:lnSpc>
              <a:spcBef>
                <a:spcPts val="1000"/>
              </a:spcBef>
              <a:spcAft>
                <a:spcPts val="0"/>
              </a:spcAft>
              <a:buSzPts val="1400"/>
              <a:buNone/>
            </a:pPr>
            <a:r>
              <a:rPr lang="en-US" sz="1400"/>
              <a:t>5.8.  Lưu trữ tạm thông tin phía client bằng đối tượng Cookie</a:t>
            </a:r>
            <a:endParaRPr/>
          </a:p>
          <a:p>
            <a:pPr indent="0" lvl="0" marL="0" rtl="0" algn="l">
              <a:lnSpc>
                <a:spcPct val="120000"/>
              </a:lnSpc>
              <a:spcBef>
                <a:spcPts val="1000"/>
              </a:spcBef>
              <a:spcAft>
                <a:spcPts val="0"/>
              </a:spcAft>
              <a:buSzPts val="1400"/>
              <a:buNone/>
            </a:pPr>
            <a:r>
              <a:rPr lang="en-US" sz="1400"/>
              <a:t>5.9.  Tương tác với web server bằng đối tượng Server</a:t>
            </a:r>
            <a:endParaRPr/>
          </a:p>
          <a:p>
            <a:pPr indent="0" lvl="0" marL="0" rtl="0" algn="l">
              <a:lnSpc>
                <a:spcPct val="120000"/>
              </a:lnSpc>
              <a:spcBef>
                <a:spcPts val="1000"/>
              </a:spcBef>
              <a:spcAft>
                <a:spcPts val="0"/>
              </a:spcAft>
              <a:buSzPts val="1400"/>
              <a:buNone/>
            </a:pPr>
            <a:r>
              <a:rPr lang="en-US" sz="1400"/>
              <a:t>5.10.      Lưu trữ thông tin mức phiên bằng đối tượng Session</a:t>
            </a:r>
            <a:endParaRPr/>
          </a:p>
          <a:p>
            <a:pPr indent="0" lvl="0" marL="0" rtl="0" algn="l">
              <a:lnSpc>
                <a:spcPct val="120000"/>
              </a:lnSpc>
              <a:spcBef>
                <a:spcPts val="1000"/>
              </a:spcBef>
              <a:spcAft>
                <a:spcPts val="0"/>
              </a:spcAft>
              <a:buSzPts val="1400"/>
              <a:buNone/>
            </a:pPr>
            <a:r>
              <a:rPr lang="en-US" sz="1400"/>
              <a:t>5.11.      Lưu trữ thông tin mức ứng dụng bằng đối tượng Application</a:t>
            </a:r>
            <a:endParaRPr/>
          </a:p>
          <a:p>
            <a:pPr indent="0" lvl="0" marL="0" rtl="0" algn="l">
              <a:lnSpc>
                <a:spcPct val="120000"/>
              </a:lnSpc>
              <a:spcBef>
                <a:spcPts val="1000"/>
              </a:spcBef>
              <a:spcAft>
                <a:spcPts val="0"/>
              </a:spcAft>
              <a:buSzPts val="1400"/>
              <a:buNone/>
            </a:pPr>
            <a:r>
              <a:rPr lang="en-US" sz="1400"/>
              <a:t>5.12.      Tệp tin Global.asax</a:t>
            </a:r>
            <a:endParaRPr/>
          </a:p>
          <a:p>
            <a:pPr indent="0" lvl="0" marL="0" rtl="0" algn="l">
              <a:lnSpc>
                <a:spcPct val="120000"/>
              </a:lnSpc>
              <a:spcBef>
                <a:spcPts val="1000"/>
              </a:spcBef>
              <a:spcAft>
                <a:spcPts val="0"/>
              </a:spcAft>
              <a:buSzPts val="1400"/>
              <a:buNone/>
            </a:pPr>
            <a:r>
              <a:rPr lang="en-US" sz="1400"/>
              <a:t>5.13.      Ứng dụng minh hoạ</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0"/>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5.3.2. Mô hình xử lý sự kiện</a:t>
            </a:r>
            <a:endParaRPr/>
          </a:p>
        </p:txBody>
      </p:sp>
      <p:pic>
        <p:nvPicPr>
          <p:cNvPr id="304" name="Google Shape;304;p20"/>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305" name="Google Shape;305;p20"/>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306" name="Google Shape;306;p20"/>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307" name="Google Shape;307;p20"/>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308" name="Google Shape;308;p20"/>
          <p:cNvSpPr txBox="1"/>
          <p:nvPr>
            <p:ph idx="1" type="body"/>
          </p:nvPr>
        </p:nvSpPr>
        <p:spPr>
          <a:xfrm>
            <a:off x="921327" y="898304"/>
            <a:ext cx="9779565" cy="722252"/>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Quá trình xử lý trang aspx</a:t>
            </a:r>
            <a:endParaRPr>
              <a:latin typeface="Calibri"/>
              <a:ea typeface="Calibri"/>
              <a:cs typeface="Calibri"/>
              <a:sym typeface="Calibri"/>
            </a:endParaRPr>
          </a:p>
          <a:p>
            <a:pPr indent="-76200" lvl="1" marL="685800" rtl="0" algn="l">
              <a:lnSpc>
                <a:spcPct val="150000"/>
              </a:lnSpc>
              <a:spcBef>
                <a:spcPts val="0"/>
              </a:spcBef>
              <a:spcAft>
                <a:spcPts val="0"/>
              </a:spcAft>
              <a:buClr>
                <a:schemeClr val="accent6"/>
              </a:buClr>
              <a:buSzPts val="2400"/>
              <a:buFont typeface="Arial"/>
              <a:buNone/>
            </a:pPr>
            <a:r>
              <a:t/>
            </a:r>
            <a:endParaRPr>
              <a:latin typeface="Calibri"/>
              <a:ea typeface="Calibri"/>
              <a:cs typeface="Calibri"/>
              <a:sym typeface="Calibri"/>
            </a:endParaRPr>
          </a:p>
        </p:txBody>
      </p:sp>
      <p:pic>
        <p:nvPicPr>
          <p:cNvPr id="309" name="Google Shape;309;p20"/>
          <p:cNvPicPr preferRelativeResize="0"/>
          <p:nvPr/>
        </p:nvPicPr>
        <p:blipFill rotWithShape="1">
          <a:blip r:embed="rId4">
            <a:alphaModFix/>
          </a:blip>
          <a:srcRect b="0" l="0" r="0" t="0"/>
          <a:stretch/>
        </p:blipFill>
        <p:spPr>
          <a:xfrm>
            <a:off x="1913319" y="1451628"/>
            <a:ext cx="8356600" cy="4673600"/>
          </a:xfrm>
          <a:prstGeom prst="rect">
            <a:avLst/>
          </a:prstGeom>
          <a:noFill/>
          <a:ln>
            <a:noFill/>
          </a:ln>
        </p:spPr>
      </p:pic>
      <p:sp>
        <p:nvSpPr>
          <p:cNvPr id="310" name="Google Shape;310;p20"/>
          <p:cNvSpPr/>
          <p:nvPr/>
        </p:nvSpPr>
        <p:spPr>
          <a:xfrm>
            <a:off x="1913319" y="6354246"/>
            <a:ext cx="80105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https://www.mastercode.vn/blog/asp-net-mvc/bai-1-tong-quan-ve-asp-net.59</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1"/>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5.3.3. Cách tạo ra một trang aspx</a:t>
            </a:r>
            <a:endParaRPr/>
          </a:p>
        </p:txBody>
      </p:sp>
      <p:pic>
        <p:nvPicPr>
          <p:cNvPr id="317" name="Google Shape;317;p21"/>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318" name="Google Shape;318;p21"/>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319" name="Google Shape;319;p21"/>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320" name="Google Shape;320;p21"/>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321" name="Google Shape;321;p21"/>
          <p:cNvSpPr txBox="1"/>
          <p:nvPr>
            <p:ph idx="1" type="body"/>
          </p:nvPr>
        </p:nvSpPr>
        <p:spPr>
          <a:xfrm>
            <a:off x="921327" y="898303"/>
            <a:ext cx="9779565" cy="5458047"/>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Inline code:</a:t>
            </a:r>
            <a:endParaRPr/>
          </a:p>
          <a:p>
            <a:pPr indent="-228600" lvl="1" marL="685800" rtl="0" algn="l">
              <a:lnSpc>
                <a:spcPct val="150000"/>
              </a:lnSpc>
              <a:spcBef>
                <a:spcPts val="0"/>
              </a:spcBef>
              <a:spcAft>
                <a:spcPts val="0"/>
              </a:spcAft>
              <a:buClr>
                <a:schemeClr val="accent6"/>
              </a:buClr>
              <a:buSzPts val="2400"/>
              <a:buFont typeface="Arial"/>
              <a:buChar char="•"/>
            </a:pPr>
            <a:r>
              <a:rPr lang="en-US">
                <a:latin typeface="Calibri"/>
                <a:ea typeface="Calibri"/>
                <a:cs typeface="Calibri"/>
                <a:sym typeface="Calibri"/>
              </a:rPr>
              <a:t>Cơ chế giống như trong asp truyền thống,</a:t>
            </a:r>
            <a:endParaRPr/>
          </a:p>
          <a:p>
            <a:pPr indent="-228600" lvl="1" marL="685800" rtl="0" algn="l">
              <a:lnSpc>
                <a:spcPct val="150000"/>
              </a:lnSpc>
              <a:spcBef>
                <a:spcPts val="0"/>
              </a:spcBef>
              <a:spcAft>
                <a:spcPts val="0"/>
              </a:spcAft>
              <a:buClr>
                <a:schemeClr val="accent6"/>
              </a:buClr>
              <a:buSzPts val="2400"/>
              <a:buFont typeface="Arial"/>
              <a:buChar char="•"/>
            </a:pPr>
            <a:r>
              <a:rPr lang="en-US">
                <a:latin typeface="Calibri"/>
                <a:ea typeface="Calibri"/>
                <a:cs typeface="Calibri"/>
                <a:sym typeface="Calibri"/>
              </a:rPr>
              <a:t>Tất cả mã nguồn và HTML được lưu trữ trong một tệp *.aspx</a:t>
            </a:r>
            <a:endParaRPr/>
          </a:p>
          <a:p>
            <a:pPr indent="-228600" lvl="1" marL="685800" rtl="0" algn="l">
              <a:lnSpc>
                <a:spcPct val="150000"/>
              </a:lnSpc>
              <a:spcBef>
                <a:spcPts val="0"/>
              </a:spcBef>
              <a:spcAft>
                <a:spcPts val="0"/>
              </a:spcAft>
              <a:buClr>
                <a:schemeClr val="accent6"/>
              </a:buClr>
              <a:buSzPts val="2400"/>
              <a:buFont typeface="Arial"/>
              <a:buChar char="•"/>
            </a:pPr>
            <a:r>
              <a:rPr lang="en-US">
                <a:latin typeface="Calibri"/>
                <a:ea typeface="Calibri"/>
                <a:cs typeface="Calibri"/>
                <a:sym typeface="Calibri"/>
              </a:rPr>
              <a:t>Mã nguồn được nhúng trong một hay nhiều khối mã kịch bản</a:t>
            </a:r>
            <a:endParaRPr/>
          </a:p>
          <a:p>
            <a:pPr indent="-228600" lvl="1" marL="685800" rtl="0" algn="l">
              <a:lnSpc>
                <a:spcPct val="150000"/>
              </a:lnSpc>
              <a:spcBef>
                <a:spcPts val="0"/>
              </a:spcBef>
              <a:spcAft>
                <a:spcPts val="0"/>
              </a:spcAft>
              <a:buClr>
                <a:schemeClr val="accent6"/>
              </a:buClr>
              <a:buSzPts val="2400"/>
              <a:buFont typeface="Arial"/>
              <a:buChar char="•"/>
            </a:pPr>
            <a:r>
              <a:rPr lang="en-US">
                <a:latin typeface="Calibri"/>
                <a:ea typeface="Calibri"/>
                <a:cs typeface="Calibri"/>
                <a:sym typeface="Calibri"/>
              </a:rPr>
              <a:t>Thường phổ biến trong việc tạo các trang web đơn giản</a:t>
            </a:r>
            <a:endParaRPr>
              <a:latin typeface="Calibri"/>
              <a:ea typeface="Calibri"/>
              <a:cs typeface="Calibri"/>
              <a:sym typeface="Calibri"/>
            </a:endParaRPr>
          </a:p>
          <a:p>
            <a:pPr indent="-76200" lvl="1" marL="685800" rtl="0" algn="l">
              <a:lnSpc>
                <a:spcPct val="150000"/>
              </a:lnSpc>
              <a:spcBef>
                <a:spcPts val="0"/>
              </a:spcBef>
              <a:spcAft>
                <a:spcPts val="0"/>
              </a:spcAft>
              <a:buClr>
                <a:schemeClr val="accent6"/>
              </a:buClr>
              <a:buSzPts val="2400"/>
              <a:buFont typeface="Arial"/>
              <a:buNone/>
            </a:pPr>
            <a:r>
              <a:t/>
            </a:r>
            <a:endParaRPr>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2"/>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5.3.3. Cách tạo ra một trang aspx</a:t>
            </a:r>
            <a:endParaRPr/>
          </a:p>
        </p:txBody>
      </p:sp>
      <p:pic>
        <p:nvPicPr>
          <p:cNvPr id="328" name="Google Shape;328;p22"/>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329" name="Google Shape;329;p22"/>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330" name="Google Shape;330;p22"/>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331" name="Google Shape;331;p22"/>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332" name="Google Shape;332;p22"/>
          <p:cNvSpPr txBox="1"/>
          <p:nvPr>
            <p:ph idx="1" type="body"/>
          </p:nvPr>
        </p:nvSpPr>
        <p:spPr>
          <a:xfrm>
            <a:off x="921327" y="898304"/>
            <a:ext cx="9779565" cy="191863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Behind code:</a:t>
            </a:r>
            <a:endParaRPr/>
          </a:p>
          <a:p>
            <a:pPr indent="-228600" lvl="1" marL="685800" rtl="0" algn="l">
              <a:lnSpc>
                <a:spcPct val="150000"/>
              </a:lnSpc>
              <a:spcBef>
                <a:spcPts val="0"/>
              </a:spcBef>
              <a:spcAft>
                <a:spcPts val="0"/>
              </a:spcAft>
              <a:buClr>
                <a:schemeClr val="accent6"/>
              </a:buClr>
              <a:buSzPts val="2400"/>
              <a:buFont typeface="Arial"/>
              <a:buChar char="•"/>
            </a:pPr>
            <a:r>
              <a:rPr lang="en-US">
                <a:latin typeface="Calibri"/>
                <a:ea typeface="Calibri"/>
                <a:cs typeface="Calibri"/>
                <a:sym typeface="Calibri"/>
              </a:rPr>
              <a:t>Mã nguồn và mã HTML, cũng như các mã kịch bản (javascript) sẽ được lưu trữ trong 02 tệp riêng biệt</a:t>
            </a:r>
            <a:endParaRPr/>
          </a:p>
        </p:txBody>
      </p:sp>
      <p:pic>
        <p:nvPicPr>
          <p:cNvPr id="333" name="Google Shape;333;p22"/>
          <p:cNvPicPr preferRelativeResize="0"/>
          <p:nvPr/>
        </p:nvPicPr>
        <p:blipFill rotWithShape="1">
          <a:blip r:embed="rId4">
            <a:alphaModFix/>
          </a:blip>
          <a:srcRect b="0" l="0" r="0" t="0"/>
          <a:stretch/>
        </p:blipFill>
        <p:spPr>
          <a:xfrm>
            <a:off x="6668654" y="2816942"/>
            <a:ext cx="3784600" cy="2755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3"/>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5.3.3. Cách tạo ra một trang aspx</a:t>
            </a:r>
            <a:endParaRPr/>
          </a:p>
        </p:txBody>
      </p:sp>
      <p:pic>
        <p:nvPicPr>
          <p:cNvPr id="340" name="Google Shape;340;p23"/>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341" name="Google Shape;341;p23"/>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342" name="Google Shape;342;p23"/>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343" name="Google Shape;343;p23"/>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344" name="Google Shape;344;p23"/>
          <p:cNvSpPr txBox="1"/>
          <p:nvPr>
            <p:ph idx="1" type="body"/>
          </p:nvPr>
        </p:nvSpPr>
        <p:spPr>
          <a:xfrm>
            <a:off x="921327" y="898304"/>
            <a:ext cx="9779565" cy="4986302"/>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Tạo một ứng dụng asp.net:</a:t>
            </a:r>
            <a:endParaRPr/>
          </a:p>
          <a:p>
            <a:pPr indent="-228600" lvl="1" marL="685800" rtl="0" algn="l">
              <a:lnSpc>
                <a:spcPct val="150000"/>
              </a:lnSpc>
              <a:spcBef>
                <a:spcPts val="0"/>
              </a:spcBef>
              <a:spcAft>
                <a:spcPts val="0"/>
              </a:spcAft>
              <a:buClr>
                <a:schemeClr val="accent6"/>
              </a:buClr>
              <a:buSzPts val="2400"/>
              <a:buFont typeface="Arial"/>
              <a:buChar char="•"/>
            </a:pPr>
            <a:r>
              <a:rPr lang="en-US">
                <a:latin typeface="Calibri"/>
                <a:ea typeface="Calibri"/>
                <a:cs typeface="Calibri"/>
                <a:sym typeface="Calibri"/>
              </a:rPr>
              <a:t>Cần chú ý các kiểu website</a:t>
            </a:r>
            <a:endParaRPr/>
          </a:p>
          <a:p>
            <a:pPr indent="-228600" lvl="1" marL="685800" rtl="0" algn="l">
              <a:lnSpc>
                <a:spcPct val="150000"/>
              </a:lnSpc>
              <a:spcBef>
                <a:spcPts val="0"/>
              </a:spcBef>
              <a:spcAft>
                <a:spcPts val="0"/>
              </a:spcAft>
              <a:buClr>
                <a:schemeClr val="accent6"/>
              </a:buClr>
              <a:buSzPts val="2400"/>
              <a:buFont typeface="Arial"/>
              <a:buChar char="•"/>
            </a:pPr>
            <a:r>
              <a:rPr lang="en-US">
                <a:latin typeface="Calibri"/>
                <a:ea typeface="Calibri"/>
                <a:cs typeface="Calibri"/>
                <a:sym typeface="Calibri"/>
              </a:rPr>
              <a:t>File System: không cần cài đặt IIS, VS sẽ tự tạo web server riêng để thực thi ứng dụng</a:t>
            </a:r>
            <a:endParaRPr/>
          </a:p>
          <a:p>
            <a:pPr indent="-228600" lvl="1" marL="685800" rtl="0" algn="l">
              <a:lnSpc>
                <a:spcPct val="150000"/>
              </a:lnSpc>
              <a:spcBef>
                <a:spcPts val="0"/>
              </a:spcBef>
              <a:spcAft>
                <a:spcPts val="0"/>
              </a:spcAft>
              <a:buClr>
                <a:schemeClr val="accent6"/>
              </a:buClr>
              <a:buSzPts val="2400"/>
              <a:buFont typeface="Arial"/>
              <a:buChar char="•"/>
            </a:pPr>
            <a:r>
              <a:rPr lang="en-US">
                <a:latin typeface="Calibri"/>
                <a:ea typeface="Calibri"/>
                <a:cs typeface="Calibri"/>
                <a:sym typeface="Calibri"/>
              </a:rPr>
              <a:t>Local HTTP: cần có IIS và khai báo URL đã được ánh xạ</a:t>
            </a:r>
            <a:endParaRPr/>
          </a:p>
          <a:p>
            <a:pPr indent="-228600" lvl="1" marL="685800" rtl="0" algn="l">
              <a:lnSpc>
                <a:spcPct val="150000"/>
              </a:lnSpc>
              <a:spcBef>
                <a:spcPts val="0"/>
              </a:spcBef>
              <a:spcAft>
                <a:spcPts val="0"/>
              </a:spcAft>
              <a:buClr>
                <a:schemeClr val="accent6"/>
              </a:buClr>
              <a:buSzPts val="2400"/>
              <a:buFont typeface="Arial"/>
              <a:buChar char="•"/>
            </a:pPr>
            <a:r>
              <a:rPr lang="en-US">
                <a:latin typeface="Calibri"/>
                <a:ea typeface="Calibri"/>
                <a:cs typeface="Calibri"/>
                <a:sym typeface="Calibri"/>
              </a:rPr>
              <a:t>FTP: sử dụng giao thức này để quản lý các tệp trong website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5.3.3. Cách tạo ra một trang aspx</a:t>
            </a:r>
            <a:endParaRPr/>
          </a:p>
        </p:txBody>
      </p:sp>
      <p:pic>
        <p:nvPicPr>
          <p:cNvPr id="351" name="Google Shape;351;p24"/>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352" name="Google Shape;352;p24"/>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353" name="Google Shape;353;p24"/>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354" name="Google Shape;354;p24"/>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355" name="Google Shape;355;p24"/>
          <p:cNvSpPr txBox="1"/>
          <p:nvPr>
            <p:ph idx="1" type="body"/>
          </p:nvPr>
        </p:nvSpPr>
        <p:spPr>
          <a:xfrm>
            <a:off x="921327" y="898304"/>
            <a:ext cx="9779565" cy="4986302"/>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Một ứng dụng asp.net:</a:t>
            </a:r>
            <a:endParaRPr/>
          </a:p>
          <a:p>
            <a:pPr indent="-228600" lvl="1" marL="685800" rtl="0" algn="l">
              <a:lnSpc>
                <a:spcPct val="150000"/>
              </a:lnSpc>
              <a:spcBef>
                <a:spcPts val="0"/>
              </a:spcBef>
              <a:spcAft>
                <a:spcPts val="0"/>
              </a:spcAft>
              <a:buClr>
                <a:schemeClr val="accent6"/>
              </a:buClr>
              <a:buSzPts val="2400"/>
              <a:buFont typeface="Arial"/>
              <a:buChar char="•"/>
            </a:pPr>
            <a:r>
              <a:rPr lang="en-US">
                <a:latin typeface="Calibri"/>
                <a:ea typeface="Calibri"/>
                <a:cs typeface="Calibri"/>
                <a:sym typeface="Calibri"/>
              </a:rPr>
              <a:t>Các thư mục App_Data (chứa các tệp dữ liệu như xml, sql server), </a:t>
            </a:r>
            <a:endParaRPr/>
          </a:p>
          <a:p>
            <a:pPr indent="-228600" lvl="1" marL="685800" rtl="0" algn="l">
              <a:lnSpc>
                <a:spcPct val="150000"/>
              </a:lnSpc>
              <a:spcBef>
                <a:spcPts val="0"/>
              </a:spcBef>
              <a:spcAft>
                <a:spcPts val="0"/>
              </a:spcAft>
              <a:buClr>
                <a:schemeClr val="accent6"/>
              </a:buClr>
              <a:buSzPts val="2400"/>
              <a:buFont typeface="Arial"/>
              <a:buChar char="•"/>
            </a:pPr>
            <a:r>
              <a:rPr lang="en-US">
                <a:latin typeface="Calibri"/>
                <a:ea typeface="Calibri"/>
                <a:cs typeface="Calibri"/>
                <a:sym typeface="Calibri"/>
              </a:rPr>
              <a:t>App_Code (chứa các tệp mã nguồn, được tổ chức theo ý của Dev): *.cs, *.vb</a:t>
            </a:r>
            <a:endParaRPr/>
          </a:p>
          <a:p>
            <a:pPr indent="-228600" lvl="1" marL="685800" rtl="0" algn="l">
              <a:lnSpc>
                <a:spcPct val="150000"/>
              </a:lnSpc>
              <a:spcBef>
                <a:spcPts val="0"/>
              </a:spcBef>
              <a:spcAft>
                <a:spcPts val="0"/>
              </a:spcAft>
              <a:buClr>
                <a:schemeClr val="accent6"/>
              </a:buClr>
              <a:buSzPts val="2400"/>
              <a:buFont typeface="Arial"/>
              <a:buChar char="•"/>
            </a:pPr>
            <a:r>
              <a:rPr lang="en-US">
                <a:latin typeface="Calibri"/>
                <a:ea typeface="Calibri"/>
                <a:cs typeface="Calibri"/>
                <a:sym typeface="Calibri"/>
              </a:rPr>
              <a:t>App_Themes: chứa các tệp giao diện, *.skin, *.css hoặc các file hình ảnh</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5"/>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5.3.3. Cách tạo ra một trang aspx</a:t>
            </a:r>
            <a:endParaRPr/>
          </a:p>
        </p:txBody>
      </p:sp>
      <p:pic>
        <p:nvPicPr>
          <p:cNvPr id="362" name="Google Shape;362;p25"/>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363" name="Google Shape;363;p25"/>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364" name="Google Shape;364;p25"/>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365" name="Google Shape;365;p25"/>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366" name="Google Shape;366;p25"/>
          <p:cNvSpPr txBox="1"/>
          <p:nvPr>
            <p:ph idx="1" type="body"/>
          </p:nvPr>
        </p:nvSpPr>
        <p:spPr>
          <a:xfrm>
            <a:off x="921327" y="898304"/>
            <a:ext cx="9779565" cy="989490"/>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Tạo một ứng dụng asp.net sử dụng VS</a:t>
            </a:r>
            <a:endParaRPr/>
          </a:p>
        </p:txBody>
      </p:sp>
      <p:pic>
        <p:nvPicPr>
          <p:cNvPr id="367" name="Google Shape;367;p25"/>
          <p:cNvPicPr preferRelativeResize="0"/>
          <p:nvPr/>
        </p:nvPicPr>
        <p:blipFill rotWithShape="1">
          <a:blip r:embed="rId4">
            <a:alphaModFix/>
          </a:blip>
          <a:srcRect b="0" l="0" r="0" t="0"/>
          <a:stretch/>
        </p:blipFill>
        <p:spPr>
          <a:xfrm>
            <a:off x="2488380" y="1887794"/>
            <a:ext cx="5727700" cy="3924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6"/>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5.3.3. Cách tạo ra một trang aspx</a:t>
            </a:r>
            <a:endParaRPr/>
          </a:p>
        </p:txBody>
      </p:sp>
      <p:pic>
        <p:nvPicPr>
          <p:cNvPr id="374" name="Google Shape;374;p26"/>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375" name="Google Shape;375;p26"/>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376" name="Google Shape;376;p26"/>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377" name="Google Shape;377;p26"/>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378" name="Google Shape;378;p26"/>
          <p:cNvSpPr txBox="1"/>
          <p:nvPr>
            <p:ph idx="1" type="body"/>
          </p:nvPr>
        </p:nvSpPr>
        <p:spPr>
          <a:xfrm>
            <a:off x="921327" y="898304"/>
            <a:ext cx="9779565" cy="989490"/>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Tạo một ứng dụng asp.net sử dụng VS</a:t>
            </a:r>
            <a:endParaRPr/>
          </a:p>
        </p:txBody>
      </p:sp>
      <p:pic>
        <p:nvPicPr>
          <p:cNvPr id="379" name="Google Shape;379;p26"/>
          <p:cNvPicPr preferRelativeResize="0"/>
          <p:nvPr/>
        </p:nvPicPr>
        <p:blipFill rotWithShape="1">
          <a:blip r:embed="rId4">
            <a:alphaModFix/>
          </a:blip>
          <a:srcRect b="0" l="0" r="0" t="0"/>
          <a:stretch/>
        </p:blipFill>
        <p:spPr>
          <a:xfrm>
            <a:off x="1966844" y="1620555"/>
            <a:ext cx="8249549" cy="464037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7"/>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5.3.3. Cách tạo ra một trang aspx</a:t>
            </a:r>
            <a:endParaRPr/>
          </a:p>
        </p:txBody>
      </p:sp>
      <p:pic>
        <p:nvPicPr>
          <p:cNvPr id="386" name="Google Shape;386;p27"/>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387" name="Google Shape;387;p27"/>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388" name="Google Shape;388;p27"/>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389" name="Google Shape;389;p27"/>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390" name="Google Shape;390;p27"/>
          <p:cNvSpPr txBox="1"/>
          <p:nvPr>
            <p:ph idx="1" type="body"/>
          </p:nvPr>
        </p:nvSpPr>
        <p:spPr>
          <a:xfrm>
            <a:off x="921327" y="898304"/>
            <a:ext cx="9779565" cy="989490"/>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Tạo một ứng dụng asp.net sử dụng IIS</a:t>
            </a:r>
            <a:endParaRPr/>
          </a:p>
        </p:txBody>
      </p:sp>
      <p:pic>
        <p:nvPicPr>
          <p:cNvPr id="391" name="Google Shape;391;p27"/>
          <p:cNvPicPr preferRelativeResize="0"/>
          <p:nvPr/>
        </p:nvPicPr>
        <p:blipFill rotWithShape="1">
          <a:blip r:embed="rId4">
            <a:alphaModFix/>
          </a:blip>
          <a:srcRect b="0" l="0" r="0" t="0"/>
          <a:stretch/>
        </p:blipFill>
        <p:spPr>
          <a:xfrm>
            <a:off x="3118464" y="1996389"/>
            <a:ext cx="6591300" cy="2870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8"/>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5.3.3. Cách tạo ra một trang aspx</a:t>
            </a:r>
            <a:endParaRPr/>
          </a:p>
        </p:txBody>
      </p:sp>
      <p:pic>
        <p:nvPicPr>
          <p:cNvPr id="398" name="Google Shape;398;p28"/>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399" name="Google Shape;399;p28"/>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400" name="Google Shape;400;p28"/>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401" name="Google Shape;401;p28"/>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402" name="Google Shape;402;p28"/>
          <p:cNvSpPr txBox="1"/>
          <p:nvPr>
            <p:ph idx="1" type="body"/>
          </p:nvPr>
        </p:nvSpPr>
        <p:spPr>
          <a:xfrm>
            <a:off x="921327" y="898304"/>
            <a:ext cx="9779565" cy="989490"/>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Tạo một ứng dụng asp.net sử dụng IIS</a:t>
            </a:r>
            <a:endParaRPr/>
          </a:p>
        </p:txBody>
      </p:sp>
      <p:pic>
        <p:nvPicPr>
          <p:cNvPr id="403" name="Google Shape;403;p28"/>
          <p:cNvPicPr preferRelativeResize="0"/>
          <p:nvPr/>
        </p:nvPicPr>
        <p:blipFill rotWithShape="1">
          <a:blip r:embed="rId4">
            <a:alphaModFix/>
          </a:blip>
          <a:srcRect b="0" l="0" r="0" t="0"/>
          <a:stretch/>
        </p:blipFill>
        <p:spPr>
          <a:xfrm>
            <a:off x="3963847" y="1620555"/>
            <a:ext cx="5796116" cy="475578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9"/>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5.3.3. Cách tạo ra một trang aspx</a:t>
            </a:r>
            <a:endParaRPr/>
          </a:p>
        </p:txBody>
      </p:sp>
      <p:pic>
        <p:nvPicPr>
          <p:cNvPr id="410" name="Google Shape;410;p29"/>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411" name="Google Shape;411;p29"/>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412" name="Google Shape;412;p29"/>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413" name="Google Shape;413;p29"/>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414" name="Google Shape;414;p29"/>
          <p:cNvSpPr txBox="1"/>
          <p:nvPr>
            <p:ph idx="1" type="body"/>
          </p:nvPr>
        </p:nvSpPr>
        <p:spPr>
          <a:xfrm>
            <a:off x="921327" y="898304"/>
            <a:ext cx="9779565" cy="989490"/>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Tạo một ứng dụng asp.net sử dụng IIS</a:t>
            </a:r>
            <a:endParaRPr/>
          </a:p>
        </p:txBody>
      </p:sp>
      <p:pic>
        <p:nvPicPr>
          <p:cNvPr id="415" name="Google Shape;415;p29"/>
          <p:cNvPicPr preferRelativeResize="0"/>
          <p:nvPr/>
        </p:nvPicPr>
        <p:blipFill rotWithShape="1">
          <a:blip r:embed="rId4">
            <a:alphaModFix/>
          </a:blip>
          <a:srcRect b="0" l="0" r="0" t="0"/>
          <a:stretch/>
        </p:blipFill>
        <p:spPr>
          <a:xfrm>
            <a:off x="3581400" y="1620555"/>
            <a:ext cx="6343138" cy="48183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5.1 Cơ chế hoạt động của một trang Web</a:t>
            </a:r>
            <a:endParaRPr/>
          </a:p>
        </p:txBody>
      </p:sp>
      <p:pic>
        <p:nvPicPr>
          <p:cNvPr id="109" name="Google Shape;109;p3"/>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110" name="Google Shape;110;p3"/>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111" name="Google Shape;111;p3"/>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112" name="Google Shape;112;p3"/>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pic>
        <p:nvPicPr>
          <p:cNvPr id="113" name="Google Shape;113;p3"/>
          <p:cNvPicPr preferRelativeResize="0"/>
          <p:nvPr/>
        </p:nvPicPr>
        <p:blipFill rotWithShape="1">
          <a:blip r:embed="rId4">
            <a:alphaModFix/>
          </a:blip>
          <a:srcRect b="0" l="0" r="0" t="0"/>
          <a:stretch/>
        </p:blipFill>
        <p:spPr>
          <a:xfrm>
            <a:off x="1307170" y="1275600"/>
            <a:ext cx="9146084" cy="3810868"/>
          </a:xfrm>
          <a:prstGeom prst="rect">
            <a:avLst/>
          </a:prstGeom>
          <a:noFill/>
          <a:ln>
            <a:noFill/>
          </a:ln>
        </p:spPr>
      </p:pic>
      <p:sp>
        <p:nvSpPr>
          <p:cNvPr id="114" name="Google Shape;114;p3"/>
          <p:cNvSpPr/>
          <p:nvPr/>
        </p:nvSpPr>
        <p:spPr>
          <a:xfrm>
            <a:off x="2301239" y="6352143"/>
            <a:ext cx="809353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https://viblo.asia/p/mot-trang-web-hoat-dong-nhu-the-nao-djeZ1DBoKWz</a:t>
            </a:r>
            <a:endParaRPr/>
          </a:p>
        </p:txBody>
      </p:sp>
      <p:sp>
        <p:nvSpPr>
          <p:cNvPr id="115" name="Google Shape;115;p3"/>
          <p:cNvSpPr/>
          <p:nvPr/>
        </p:nvSpPr>
        <p:spPr>
          <a:xfrm>
            <a:off x="1210513" y="5454134"/>
            <a:ext cx="59000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https://chungminhtu.github.io/WebSiteHoatDongNTN/#4</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0"/>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5.3.3. Cách tạo ra một trang aspx</a:t>
            </a:r>
            <a:endParaRPr/>
          </a:p>
        </p:txBody>
      </p:sp>
      <p:pic>
        <p:nvPicPr>
          <p:cNvPr id="422" name="Google Shape;422;p30"/>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423" name="Google Shape;423;p30"/>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424" name="Google Shape;424;p30"/>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425" name="Google Shape;425;p30"/>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426" name="Google Shape;426;p30"/>
          <p:cNvSpPr txBox="1"/>
          <p:nvPr>
            <p:ph idx="1" type="body"/>
          </p:nvPr>
        </p:nvSpPr>
        <p:spPr>
          <a:xfrm>
            <a:off x="921327" y="898304"/>
            <a:ext cx="9779565" cy="989490"/>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Publish một website đến IIS thông qua File copy</a:t>
            </a:r>
            <a:endParaRPr/>
          </a:p>
        </p:txBody>
      </p:sp>
      <p:pic>
        <p:nvPicPr>
          <p:cNvPr id="427" name="Google Shape;427;p30"/>
          <p:cNvPicPr preferRelativeResize="0"/>
          <p:nvPr/>
        </p:nvPicPr>
        <p:blipFill rotWithShape="1">
          <a:blip r:embed="rId4">
            <a:alphaModFix/>
          </a:blip>
          <a:srcRect b="0" l="0" r="0" t="0"/>
          <a:stretch/>
        </p:blipFill>
        <p:spPr>
          <a:xfrm>
            <a:off x="1906969" y="1887794"/>
            <a:ext cx="8369300" cy="4152900"/>
          </a:xfrm>
          <a:prstGeom prst="rect">
            <a:avLst/>
          </a:prstGeom>
          <a:noFill/>
          <a:ln>
            <a:noFill/>
          </a:ln>
        </p:spPr>
      </p:pic>
      <p:sp>
        <p:nvSpPr>
          <p:cNvPr id="428" name="Google Shape;428;p30"/>
          <p:cNvSpPr/>
          <p:nvPr/>
        </p:nvSpPr>
        <p:spPr>
          <a:xfrm>
            <a:off x="3157879" y="6283615"/>
            <a:ext cx="51752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http://www.guru126.com/deploying-website-iis.html</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1"/>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5.3.3. Cách tạo ra một trang aspx</a:t>
            </a:r>
            <a:endParaRPr/>
          </a:p>
        </p:txBody>
      </p:sp>
      <p:pic>
        <p:nvPicPr>
          <p:cNvPr id="435" name="Google Shape;435;p31"/>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436" name="Google Shape;436;p31"/>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437" name="Google Shape;437;p31"/>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438" name="Google Shape;438;p31"/>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439" name="Google Shape;439;p31"/>
          <p:cNvSpPr txBox="1"/>
          <p:nvPr>
            <p:ph idx="1" type="body"/>
          </p:nvPr>
        </p:nvSpPr>
        <p:spPr>
          <a:xfrm>
            <a:off x="921327" y="898304"/>
            <a:ext cx="9779565" cy="989490"/>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Publish một website đến IIS thông qua File copy</a:t>
            </a:r>
            <a:endParaRPr/>
          </a:p>
        </p:txBody>
      </p:sp>
      <p:pic>
        <p:nvPicPr>
          <p:cNvPr id="440" name="Google Shape;440;p31"/>
          <p:cNvPicPr preferRelativeResize="0"/>
          <p:nvPr/>
        </p:nvPicPr>
        <p:blipFill rotWithShape="1">
          <a:blip r:embed="rId4">
            <a:alphaModFix/>
          </a:blip>
          <a:srcRect b="0" l="0" r="0" t="0"/>
          <a:stretch/>
        </p:blipFill>
        <p:spPr>
          <a:xfrm>
            <a:off x="2209800" y="1620555"/>
            <a:ext cx="8191500" cy="4470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2"/>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5.3.3. Cách tạo ra một trang aspx</a:t>
            </a:r>
            <a:endParaRPr/>
          </a:p>
        </p:txBody>
      </p:sp>
      <p:pic>
        <p:nvPicPr>
          <p:cNvPr id="447" name="Google Shape;447;p32"/>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448" name="Google Shape;448;p32"/>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449" name="Google Shape;449;p32"/>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450" name="Google Shape;450;p32"/>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451" name="Google Shape;451;p32"/>
          <p:cNvSpPr txBox="1"/>
          <p:nvPr>
            <p:ph idx="1" type="body"/>
          </p:nvPr>
        </p:nvSpPr>
        <p:spPr>
          <a:xfrm>
            <a:off x="921327" y="898304"/>
            <a:ext cx="9779565" cy="989490"/>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Publish một website đến IIS thông qua File copy</a:t>
            </a:r>
            <a:endParaRPr/>
          </a:p>
        </p:txBody>
      </p:sp>
      <p:sp>
        <p:nvSpPr>
          <p:cNvPr id="452" name="Google Shape;452;p32"/>
          <p:cNvSpPr/>
          <p:nvPr/>
        </p:nvSpPr>
        <p:spPr>
          <a:xfrm>
            <a:off x="3157879" y="6283615"/>
            <a:ext cx="51752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http://www.guru126.com/deploying-website-iis.html</a:t>
            </a:r>
            <a:endParaRPr/>
          </a:p>
        </p:txBody>
      </p:sp>
      <p:pic>
        <p:nvPicPr>
          <p:cNvPr id="453" name="Google Shape;453;p32"/>
          <p:cNvPicPr preferRelativeResize="0"/>
          <p:nvPr/>
        </p:nvPicPr>
        <p:blipFill rotWithShape="1">
          <a:blip r:embed="rId4">
            <a:alphaModFix/>
          </a:blip>
          <a:srcRect b="0" l="0" r="0" t="0"/>
          <a:stretch/>
        </p:blipFill>
        <p:spPr>
          <a:xfrm>
            <a:off x="3055707" y="1776771"/>
            <a:ext cx="5575300" cy="38227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3"/>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5.3.3. Cách tạo ra một trang aspx</a:t>
            </a:r>
            <a:endParaRPr/>
          </a:p>
        </p:txBody>
      </p:sp>
      <p:pic>
        <p:nvPicPr>
          <p:cNvPr id="460" name="Google Shape;460;p33"/>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461" name="Google Shape;461;p33"/>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462" name="Google Shape;462;p33"/>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463" name="Google Shape;463;p33"/>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464" name="Google Shape;464;p33"/>
          <p:cNvSpPr txBox="1"/>
          <p:nvPr>
            <p:ph idx="1" type="body"/>
          </p:nvPr>
        </p:nvSpPr>
        <p:spPr>
          <a:xfrm>
            <a:off x="921327" y="898304"/>
            <a:ext cx="9779565" cy="989490"/>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Publish một website đến IIS thông qua File copy</a:t>
            </a:r>
            <a:endParaRPr/>
          </a:p>
        </p:txBody>
      </p:sp>
      <p:sp>
        <p:nvSpPr>
          <p:cNvPr id="465" name="Google Shape;465;p33"/>
          <p:cNvSpPr/>
          <p:nvPr/>
        </p:nvSpPr>
        <p:spPr>
          <a:xfrm>
            <a:off x="3157879" y="6283615"/>
            <a:ext cx="51752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http://www.guru126.com/deploying-website-iis.html</a:t>
            </a:r>
            <a:endParaRPr/>
          </a:p>
        </p:txBody>
      </p:sp>
      <p:pic>
        <p:nvPicPr>
          <p:cNvPr id="466" name="Google Shape;466;p33"/>
          <p:cNvPicPr preferRelativeResize="0"/>
          <p:nvPr/>
        </p:nvPicPr>
        <p:blipFill rotWithShape="1">
          <a:blip r:embed="rId4">
            <a:alphaModFix/>
          </a:blip>
          <a:srcRect b="0" l="0" r="0" t="0"/>
          <a:stretch/>
        </p:blipFill>
        <p:spPr>
          <a:xfrm>
            <a:off x="3801144" y="1620555"/>
            <a:ext cx="5325743" cy="449933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4"/>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5.3.3. Cách tạo ra một trang aspx</a:t>
            </a:r>
            <a:endParaRPr/>
          </a:p>
        </p:txBody>
      </p:sp>
      <p:pic>
        <p:nvPicPr>
          <p:cNvPr id="473" name="Google Shape;473;p34"/>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474" name="Google Shape;474;p34"/>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475" name="Google Shape;475;p34"/>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476" name="Google Shape;476;p34"/>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477" name="Google Shape;477;p34"/>
          <p:cNvSpPr txBox="1"/>
          <p:nvPr>
            <p:ph idx="1" type="body"/>
          </p:nvPr>
        </p:nvSpPr>
        <p:spPr>
          <a:xfrm>
            <a:off x="921327" y="898304"/>
            <a:ext cx="9779565" cy="989490"/>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Publish một website đến IIS thông qua File copy</a:t>
            </a:r>
            <a:endParaRPr/>
          </a:p>
        </p:txBody>
      </p:sp>
      <p:sp>
        <p:nvSpPr>
          <p:cNvPr id="478" name="Google Shape;478;p34"/>
          <p:cNvSpPr/>
          <p:nvPr/>
        </p:nvSpPr>
        <p:spPr>
          <a:xfrm>
            <a:off x="3157879" y="6283615"/>
            <a:ext cx="51752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http://www.guru126.com/deploying-website-iis.html</a:t>
            </a:r>
            <a:endParaRPr/>
          </a:p>
        </p:txBody>
      </p:sp>
      <p:pic>
        <p:nvPicPr>
          <p:cNvPr id="479" name="Google Shape;479;p34"/>
          <p:cNvPicPr preferRelativeResize="0"/>
          <p:nvPr/>
        </p:nvPicPr>
        <p:blipFill rotWithShape="1">
          <a:blip r:embed="rId4">
            <a:alphaModFix/>
          </a:blip>
          <a:srcRect b="0" l="0" r="0" t="0"/>
          <a:stretch/>
        </p:blipFill>
        <p:spPr>
          <a:xfrm>
            <a:off x="3098101" y="1620555"/>
            <a:ext cx="5200035" cy="440890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5"/>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5.3.3. Cách tạo ra một trang aspx</a:t>
            </a:r>
            <a:endParaRPr/>
          </a:p>
        </p:txBody>
      </p:sp>
      <p:pic>
        <p:nvPicPr>
          <p:cNvPr id="486" name="Google Shape;486;p35"/>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487" name="Google Shape;487;p35"/>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488" name="Google Shape;488;p35"/>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489" name="Google Shape;489;p35"/>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490" name="Google Shape;490;p35"/>
          <p:cNvSpPr txBox="1"/>
          <p:nvPr>
            <p:ph idx="1" type="body"/>
          </p:nvPr>
        </p:nvSpPr>
        <p:spPr>
          <a:xfrm>
            <a:off x="921327" y="898304"/>
            <a:ext cx="9779565" cy="989490"/>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Publish một website đến IIS thông qua File copy</a:t>
            </a:r>
            <a:endParaRPr/>
          </a:p>
        </p:txBody>
      </p:sp>
      <p:sp>
        <p:nvSpPr>
          <p:cNvPr id="491" name="Google Shape;491;p35"/>
          <p:cNvSpPr/>
          <p:nvPr/>
        </p:nvSpPr>
        <p:spPr>
          <a:xfrm>
            <a:off x="3157879" y="6283615"/>
            <a:ext cx="51752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http://www.guru126.com/deploying-website-iis.html</a:t>
            </a:r>
            <a:endParaRPr/>
          </a:p>
        </p:txBody>
      </p:sp>
      <p:pic>
        <p:nvPicPr>
          <p:cNvPr id="492" name="Google Shape;492;p35"/>
          <p:cNvPicPr preferRelativeResize="0"/>
          <p:nvPr/>
        </p:nvPicPr>
        <p:blipFill rotWithShape="1">
          <a:blip r:embed="rId4">
            <a:alphaModFix/>
          </a:blip>
          <a:srcRect b="0" l="0" r="0" t="0"/>
          <a:stretch/>
        </p:blipFill>
        <p:spPr>
          <a:xfrm>
            <a:off x="3377379" y="1545915"/>
            <a:ext cx="6036597" cy="47377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36"/>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5.3.3. Cách tạo ra một trang aspx</a:t>
            </a:r>
            <a:endParaRPr/>
          </a:p>
        </p:txBody>
      </p:sp>
      <p:pic>
        <p:nvPicPr>
          <p:cNvPr id="499" name="Google Shape;499;p36"/>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500" name="Google Shape;500;p36"/>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501" name="Google Shape;501;p36"/>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502" name="Google Shape;502;p36"/>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503" name="Google Shape;503;p36"/>
          <p:cNvSpPr txBox="1"/>
          <p:nvPr>
            <p:ph idx="1" type="body"/>
          </p:nvPr>
        </p:nvSpPr>
        <p:spPr>
          <a:xfrm>
            <a:off x="921327" y="898303"/>
            <a:ext cx="9779565" cy="5089901"/>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Tạo website dạng một ứng dụng web</a:t>
            </a:r>
            <a:endParaRPr/>
          </a:p>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Application pool:</a:t>
            </a:r>
            <a:endParaRPr/>
          </a:p>
          <a:p>
            <a:pPr indent="-228600" lvl="1" marL="685800" rtl="0" algn="l">
              <a:lnSpc>
                <a:spcPct val="150000"/>
              </a:lnSpc>
              <a:spcBef>
                <a:spcPts val="0"/>
              </a:spcBef>
              <a:spcAft>
                <a:spcPts val="0"/>
              </a:spcAft>
              <a:buClr>
                <a:srgbClr val="2E75B5"/>
              </a:buClr>
              <a:buSzPts val="2400"/>
              <a:buFont typeface="NTR"/>
              <a:buChar char="-"/>
            </a:pPr>
            <a:r>
              <a:rPr lang="en-US">
                <a:latin typeface="Calibri"/>
                <a:ea typeface="Calibri"/>
                <a:cs typeface="Calibri"/>
                <a:sym typeface="Calibri"/>
              </a:rPr>
              <a:t>Có thể chứa một hoặc nhiều ứng dụng web,</a:t>
            </a:r>
            <a:endParaRPr/>
          </a:p>
          <a:p>
            <a:pPr indent="-228600" lvl="1" marL="685800" rtl="0" algn="l">
              <a:lnSpc>
                <a:spcPct val="150000"/>
              </a:lnSpc>
              <a:spcBef>
                <a:spcPts val="0"/>
              </a:spcBef>
              <a:spcAft>
                <a:spcPts val="0"/>
              </a:spcAft>
              <a:buClr>
                <a:srgbClr val="2E75B5"/>
              </a:buClr>
              <a:buSzPts val="2400"/>
              <a:buFont typeface="NTR"/>
              <a:buChar char="-"/>
            </a:pPr>
            <a:r>
              <a:rPr lang="en-US">
                <a:latin typeface="Calibri"/>
                <a:ea typeface="Calibri"/>
                <a:cs typeface="Calibri"/>
                <a:sym typeface="Calibri"/>
              </a:rPr>
              <a:t>Để cô lập các ứng dụng web với các thiết lập tách biệt,</a:t>
            </a:r>
            <a:endParaRPr/>
          </a:p>
          <a:p>
            <a:pPr indent="-228600" lvl="1" marL="685800" rtl="0" algn="l">
              <a:lnSpc>
                <a:spcPct val="150000"/>
              </a:lnSpc>
              <a:spcBef>
                <a:spcPts val="0"/>
              </a:spcBef>
              <a:spcAft>
                <a:spcPts val="0"/>
              </a:spcAft>
              <a:buClr>
                <a:srgbClr val="2E75B5"/>
              </a:buClr>
              <a:buSzPts val="2400"/>
              <a:buFont typeface="NTR"/>
              <a:buChar char="-"/>
            </a:pPr>
            <a:r>
              <a:rPr lang="en-US">
                <a:latin typeface="Calibri"/>
                <a:ea typeface="Calibri"/>
                <a:cs typeface="Calibri"/>
                <a:sym typeface="Calibri"/>
              </a:rPr>
              <a:t>Nếu một ứng dụng web bị lỗi (bị tấn công) sẽ không làm ảnh hưởng đến các ứng dụng khác (chạy trong các Application Pool khác)</a:t>
            </a:r>
            <a:endParaRPr/>
          </a:p>
        </p:txBody>
      </p:sp>
      <p:sp>
        <p:nvSpPr>
          <p:cNvPr id="504" name="Google Shape;504;p36"/>
          <p:cNvSpPr/>
          <p:nvPr/>
        </p:nvSpPr>
        <p:spPr>
          <a:xfrm>
            <a:off x="3157879" y="6283615"/>
            <a:ext cx="51752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http://www.guru126.com/deploying-website-iis.html</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37"/>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5.3.3. Cách tạo ra một trang aspx</a:t>
            </a:r>
            <a:endParaRPr/>
          </a:p>
        </p:txBody>
      </p:sp>
      <p:pic>
        <p:nvPicPr>
          <p:cNvPr id="511" name="Google Shape;511;p37"/>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512" name="Google Shape;512;p37"/>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513" name="Google Shape;513;p37"/>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514" name="Google Shape;514;p37"/>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515" name="Google Shape;515;p37"/>
          <p:cNvSpPr txBox="1"/>
          <p:nvPr>
            <p:ph idx="1" type="body"/>
          </p:nvPr>
        </p:nvSpPr>
        <p:spPr>
          <a:xfrm>
            <a:off x="921327" y="898303"/>
            <a:ext cx="9779565" cy="834049"/>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Tạo Application pool:</a:t>
            </a:r>
            <a:endParaRPr/>
          </a:p>
        </p:txBody>
      </p:sp>
      <p:sp>
        <p:nvSpPr>
          <p:cNvPr id="516" name="Google Shape;516;p37"/>
          <p:cNvSpPr/>
          <p:nvPr/>
        </p:nvSpPr>
        <p:spPr>
          <a:xfrm>
            <a:off x="1539840" y="6356350"/>
            <a:ext cx="94425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http://clbtinhoc.dntu.edu.vn/index.php/bai-2-cach-cau-hinh-iis-trong-windows-7-de-chay-asp-net/</a:t>
            </a:r>
            <a:endParaRPr/>
          </a:p>
        </p:txBody>
      </p:sp>
      <p:pic>
        <p:nvPicPr>
          <p:cNvPr id="517" name="Google Shape;517;p37"/>
          <p:cNvPicPr preferRelativeResize="0"/>
          <p:nvPr/>
        </p:nvPicPr>
        <p:blipFill rotWithShape="1">
          <a:blip r:embed="rId4">
            <a:alphaModFix/>
          </a:blip>
          <a:srcRect b="0" l="0" r="0" t="0"/>
          <a:stretch/>
        </p:blipFill>
        <p:spPr>
          <a:xfrm>
            <a:off x="1894269" y="1732352"/>
            <a:ext cx="8394700" cy="3873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38"/>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5.3.3. Cách tạo ra một trang aspx</a:t>
            </a:r>
            <a:endParaRPr/>
          </a:p>
        </p:txBody>
      </p:sp>
      <p:pic>
        <p:nvPicPr>
          <p:cNvPr id="524" name="Google Shape;524;p38"/>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525" name="Google Shape;525;p38"/>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526" name="Google Shape;526;p38"/>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527" name="Google Shape;527;p38"/>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528" name="Google Shape;528;p38"/>
          <p:cNvSpPr txBox="1"/>
          <p:nvPr>
            <p:ph idx="1" type="body"/>
          </p:nvPr>
        </p:nvSpPr>
        <p:spPr>
          <a:xfrm>
            <a:off x="921327" y="898303"/>
            <a:ext cx="9779565" cy="834049"/>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Tạo Application pool:</a:t>
            </a:r>
            <a:endParaRPr/>
          </a:p>
        </p:txBody>
      </p:sp>
      <p:sp>
        <p:nvSpPr>
          <p:cNvPr id="529" name="Google Shape;529;p38"/>
          <p:cNvSpPr/>
          <p:nvPr/>
        </p:nvSpPr>
        <p:spPr>
          <a:xfrm>
            <a:off x="1539840" y="6356350"/>
            <a:ext cx="94425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http://clbtinhoc.dntu.edu.vn/index.php/bai-2-cach-cau-hinh-iis-trong-windows-7-de-chay-asp-net/</a:t>
            </a:r>
            <a:endParaRPr/>
          </a:p>
        </p:txBody>
      </p:sp>
      <p:pic>
        <p:nvPicPr>
          <p:cNvPr id="530" name="Google Shape;530;p38"/>
          <p:cNvPicPr preferRelativeResize="0"/>
          <p:nvPr/>
        </p:nvPicPr>
        <p:blipFill rotWithShape="1">
          <a:blip r:embed="rId4">
            <a:alphaModFix/>
          </a:blip>
          <a:srcRect b="0" l="0" r="0" t="0"/>
          <a:stretch/>
        </p:blipFill>
        <p:spPr>
          <a:xfrm>
            <a:off x="1426073" y="1732352"/>
            <a:ext cx="4665546" cy="425131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39"/>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5.3.3. Cách tạo ra một trang aspx</a:t>
            </a:r>
            <a:endParaRPr/>
          </a:p>
        </p:txBody>
      </p:sp>
      <p:pic>
        <p:nvPicPr>
          <p:cNvPr id="537" name="Google Shape;537;p39"/>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538" name="Google Shape;538;p39"/>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539" name="Google Shape;539;p39"/>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540" name="Google Shape;540;p39"/>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541" name="Google Shape;541;p39"/>
          <p:cNvSpPr txBox="1"/>
          <p:nvPr>
            <p:ph idx="1" type="body"/>
          </p:nvPr>
        </p:nvSpPr>
        <p:spPr>
          <a:xfrm>
            <a:off x="921327" y="898303"/>
            <a:ext cx="9779565" cy="834049"/>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Đăng ký asp.net vào hệ thống (cần sử dụng quyền Administrator)</a:t>
            </a:r>
            <a:endParaRPr/>
          </a:p>
        </p:txBody>
      </p:sp>
      <p:sp>
        <p:nvSpPr>
          <p:cNvPr id="542" name="Google Shape;542;p39"/>
          <p:cNvSpPr/>
          <p:nvPr/>
        </p:nvSpPr>
        <p:spPr>
          <a:xfrm>
            <a:off x="1539840" y="6356350"/>
            <a:ext cx="94425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http://clbtinhoc.dntu.edu.vn/index.php/bai-2-cach-cau-hinh-iis-trong-windows-7-de-chay-asp-net/</a:t>
            </a:r>
            <a:endParaRPr/>
          </a:p>
        </p:txBody>
      </p:sp>
      <p:pic>
        <p:nvPicPr>
          <p:cNvPr id="543" name="Google Shape;543;p39"/>
          <p:cNvPicPr preferRelativeResize="0"/>
          <p:nvPr/>
        </p:nvPicPr>
        <p:blipFill rotWithShape="1">
          <a:blip r:embed="rId4">
            <a:alphaModFix/>
          </a:blip>
          <a:srcRect b="0" l="0" r="0" t="0"/>
          <a:stretch/>
        </p:blipFill>
        <p:spPr>
          <a:xfrm>
            <a:off x="1683835" y="1732352"/>
            <a:ext cx="7482778" cy="4455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5.1 Cơ chế hoạt động của một trang Web</a:t>
            </a:r>
            <a:endParaRPr/>
          </a:p>
        </p:txBody>
      </p:sp>
      <p:pic>
        <p:nvPicPr>
          <p:cNvPr id="122" name="Google Shape;122;p4"/>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123" name="Google Shape;123;p4"/>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124" name="Google Shape;124;p4"/>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125" name="Google Shape;125;p4"/>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126" name="Google Shape;126;p4"/>
          <p:cNvSpPr txBox="1"/>
          <p:nvPr>
            <p:ph idx="1" type="body"/>
          </p:nvPr>
        </p:nvSpPr>
        <p:spPr>
          <a:xfrm>
            <a:off x="921327" y="898303"/>
            <a:ext cx="9779565" cy="4613149"/>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Char char="▪"/>
            </a:pPr>
            <a:r>
              <a:rPr lang="en-US">
                <a:latin typeface="Calibri"/>
                <a:ea typeface="Calibri"/>
                <a:cs typeface="Calibri"/>
                <a:sym typeface="Calibri"/>
              </a:rPr>
              <a:t>Web động</a:t>
            </a:r>
            <a:endParaRPr/>
          </a:p>
          <a:p>
            <a:pPr indent="-228600" lvl="1" marL="685800" rtl="0" algn="l">
              <a:lnSpc>
                <a:spcPct val="150000"/>
              </a:lnSpc>
              <a:spcBef>
                <a:spcPts val="0"/>
              </a:spcBef>
              <a:spcAft>
                <a:spcPts val="0"/>
              </a:spcAft>
              <a:buClr>
                <a:schemeClr val="accent6"/>
              </a:buClr>
              <a:buSzPts val="2400"/>
              <a:buFont typeface="Arial"/>
              <a:buChar char="•"/>
            </a:pPr>
            <a:r>
              <a:rPr lang="en-US">
                <a:latin typeface="Calibri"/>
                <a:ea typeface="Calibri"/>
                <a:cs typeface="Calibri"/>
                <a:sym typeface="Calibri"/>
              </a:rPr>
              <a:t>Các trang web được sinh ra tự động tại thời điểm có yêu cầu từ phía người dùng</a:t>
            </a:r>
            <a:endParaRPr/>
          </a:p>
          <a:p>
            <a:pPr indent="-228600" lvl="1" marL="685800" rtl="0" algn="l">
              <a:lnSpc>
                <a:spcPct val="150000"/>
              </a:lnSpc>
              <a:spcBef>
                <a:spcPts val="0"/>
              </a:spcBef>
              <a:spcAft>
                <a:spcPts val="0"/>
              </a:spcAft>
              <a:buClr>
                <a:schemeClr val="accent6"/>
              </a:buClr>
              <a:buSzPts val="2400"/>
              <a:buFont typeface="Arial"/>
              <a:buChar char="•"/>
            </a:pPr>
            <a:r>
              <a:rPr lang="en-US">
                <a:latin typeface="Calibri"/>
                <a:ea typeface="Calibri"/>
                <a:cs typeface="Calibri"/>
                <a:sym typeface="Calibri"/>
              </a:rPr>
              <a:t>Các ngôn ngữ được sử dung có thể là PHP, ASP và ASP.NET </a:t>
            </a:r>
            <a:endParaRPr/>
          </a:p>
          <a:p>
            <a:pPr indent="-228600" lvl="1" marL="685800" rtl="0" algn="l">
              <a:lnSpc>
                <a:spcPct val="150000"/>
              </a:lnSpc>
              <a:spcBef>
                <a:spcPts val="0"/>
              </a:spcBef>
              <a:spcAft>
                <a:spcPts val="0"/>
              </a:spcAft>
              <a:buClr>
                <a:schemeClr val="accent6"/>
              </a:buClr>
              <a:buSzPts val="2400"/>
              <a:buFont typeface="Arial"/>
              <a:buChar char="•"/>
            </a:pPr>
            <a:r>
              <a:rPr lang="en-US">
                <a:latin typeface="Calibri"/>
                <a:ea typeface="Calibri"/>
                <a:cs typeface="Calibri"/>
                <a:sym typeface="Calibri"/>
              </a:rPr>
              <a:t>Sau đó các HTML kết quả sẽ được trả về cho trình duyệt hiển thị</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40"/>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5.3.3. Cách tạo ra một trang aspx</a:t>
            </a:r>
            <a:endParaRPr/>
          </a:p>
        </p:txBody>
      </p:sp>
      <p:pic>
        <p:nvPicPr>
          <p:cNvPr id="550" name="Google Shape;550;p40"/>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551" name="Google Shape;551;p40"/>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552" name="Google Shape;552;p40"/>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553" name="Google Shape;553;p40"/>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554" name="Google Shape;554;p40"/>
          <p:cNvSpPr txBox="1"/>
          <p:nvPr>
            <p:ph idx="1" type="body"/>
          </p:nvPr>
        </p:nvSpPr>
        <p:spPr>
          <a:xfrm>
            <a:off x="921327" y="898303"/>
            <a:ext cx="9779565" cy="834049"/>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Lấy đường dẫn thư mục chứa mã nguồn của website</a:t>
            </a:r>
            <a:endParaRPr/>
          </a:p>
        </p:txBody>
      </p:sp>
      <p:sp>
        <p:nvSpPr>
          <p:cNvPr id="555" name="Google Shape;555;p40"/>
          <p:cNvSpPr/>
          <p:nvPr/>
        </p:nvSpPr>
        <p:spPr>
          <a:xfrm>
            <a:off x="1539840" y="6356350"/>
            <a:ext cx="94425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http://clbtinhoc.dntu.edu.vn/index.php/bai-2-cach-cau-hinh-iis-trong-windows-7-de-chay-asp-net/</a:t>
            </a:r>
            <a:endParaRPr/>
          </a:p>
        </p:txBody>
      </p:sp>
      <p:pic>
        <p:nvPicPr>
          <p:cNvPr id="556" name="Google Shape;556;p40"/>
          <p:cNvPicPr preferRelativeResize="0"/>
          <p:nvPr/>
        </p:nvPicPr>
        <p:blipFill rotWithShape="1">
          <a:blip r:embed="rId4">
            <a:alphaModFix/>
          </a:blip>
          <a:srcRect b="0" l="0" r="0" t="0"/>
          <a:stretch/>
        </p:blipFill>
        <p:spPr>
          <a:xfrm>
            <a:off x="1118839" y="1729149"/>
            <a:ext cx="9753600" cy="30353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41"/>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5.3.3. Cách tạo ra một trang aspx</a:t>
            </a:r>
            <a:endParaRPr/>
          </a:p>
        </p:txBody>
      </p:sp>
      <p:pic>
        <p:nvPicPr>
          <p:cNvPr id="563" name="Google Shape;563;p41"/>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564" name="Google Shape;564;p41"/>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565" name="Google Shape;565;p41"/>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566" name="Google Shape;566;p41"/>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567" name="Google Shape;567;p41"/>
          <p:cNvSpPr txBox="1"/>
          <p:nvPr>
            <p:ph idx="1" type="body"/>
          </p:nvPr>
        </p:nvSpPr>
        <p:spPr>
          <a:xfrm>
            <a:off x="921327" y="898303"/>
            <a:ext cx="9779565" cy="834049"/>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Bổ sung ứng dụng trong IIS</a:t>
            </a:r>
            <a:endParaRPr/>
          </a:p>
        </p:txBody>
      </p:sp>
      <p:sp>
        <p:nvSpPr>
          <p:cNvPr id="568" name="Google Shape;568;p41"/>
          <p:cNvSpPr/>
          <p:nvPr/>
        </p:nvSpPr>
        <p:spPr>
          <a:xfrm>
            <a:off x="1539840" y="6356350"/>
            <a:ext cx="94425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http://clbtinhoc.dntu.edu.vn/index.php/bai-2-cach-cau-hinh-iis-trong-windows-7-de-chay-asp-net/</a:t>
            </a:r>
            <a:endParaRPr/>
          </a:p>
        </p:txBody>
      </p:sp>
      <p:pic>
        <p:nvPicPr>
          <p:cNvPr id="569" name="Google Shape;569;p41"/>
          <p:cNvPicPr preferRelativeResize="0"/>
          <p:nvPr/>
        </p:nvPicPr>
        <p:blipFill rotWithShape="1">
          <a:blip r:embed="rId4">
            <a:alphaModFix/>
          </a:blip>
          <a:srcRect b="0" l="0" r="0" t="0"/>
          <a:stretch/>
        </p:blipFill>
        <p:spPr>
          <a:xfrm>
            <a:off x="1732806" y="1566870"/>
            <a:ext cx="3697187" cy="471674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42"/>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5.3.3. Cách tạo ra một trang aspx</a:t>
            </a:r>
            <a:endParaRPr/>
          </a:p>
        </p:txBody>
      </p:sp>
      <p:pic>
        <p:nvPicPr>
          <p:cNvPr id="576" name="Google Shape;576;p42"/>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577" name="Google Shape;577;p42"/>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578" name="Google Shape;578;p42"/>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579" name="Google Shape;579;p42"/>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580" name="Google Shape;580;p42"/>
          <p:cNvSpPr txBox="1"/>
          <p:nvPr>
            <p:ph idx="1" type="body"/>
          </p:nvPr>
        </p:nvSpPr>
        <p:spPr>
          <a:xfrm>
            <a:off x="921327" y="898303"/>
            <a:ext cx="9779565" cy="834049"/>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Bổ sung ứng dụng trong IIS</a:t>
            </a:r>
            <a:endParaRPr/>
          </a:p>
        </p:txBody>
      </p:sp>
      <p:sp>
        <p:nvSpPr>
          <p:cNvPr id="581" name="Google Shape;581;p42"/>
          <p:cNvSpPr/>
          <p:nvPr/>
        </p:nvSpPr>
        <p:spPr>
          <a:xfrm>
            <a:off x="1539840" y="6356350"/>
            <a:ext cx="94425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http://clbtinhoc.dntu.edu.vn/index.php/bai-2-cach-cau-hinh-iis-trong-windows-7-de-chay-asp-net/</a:t>
            </a:r>
            <a:endParaRPr/>
          </a:p>
        </p:txBody>
      </p:sp>
      <p:pic>
        <p:nvPicPr>
          <p:cNvPr id="582" name="Google Shape;582;p42"/>
          <p:cNvPicPr preferRelativeResize="0"/>
          <p:nvPr/>
        </p:nvPicPr>
        <p:blipFill rotWithShape="1">
          <a:blip r:embed="rId4">
            <a:alphaModFix/>
          </a:blip>
          <a:srcRect b="0" l="0" r="0" t="0"/>
          <a:stretch/>
        </p:blipFill>
        <p:spPr>
          <a:xfrm>
            <a:off x="1539840" y="1620555"/>
            <a:ext cx="6059294" cy="420697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43"/>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5.3.3. Cách tạo ra một trang aspx</a:t>
            </a:r>
            <a:endParaRPr/>
          </a:p>
        </p:txBody>
      </p:sp>
      <p:pic>
        <p:nvPicPr>
          <p:cNvPr id="589" name="Google Shape;589;p43"/>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590" name="Google Shape;590;p43"/>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591" name="Google Shape;591;p43"/>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592" name="Google Shape;592;p43"/>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593" name="Google Shape;593;p43"/>
          <p:cNvSpPr txBox="1"/>
          <p:nvPr>
            <p:ph idx="1" type="body"/>
          </p:nvPr>
        </p:nvSpPr>
        <p:spPr>
          <a:xfrm>
            <a:off x="921327" y="898303"/>
            <a:ext cx="9779565" cy="834049"/>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Bổ sung ứng dụng trong IIS</a:t>
            </a:r>
            <a:endParaRPr/>
          </a:p>
        </p:txBody>
      </p:sp>
      <p:sp>
        <p:nvSpPr>
          <p:cNvPr id="594" name="Google Shape;594;p43"/>
          <p:cNvSpPr/>
          <p:nvPr/>
        </p:nvSpPr>
        <p:spPr>
          <a:xfrm>
            <a:off x="1539840" y="6356350"/>
            <a:ext cx="94425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http://clbtinhoc.dntu.edu.vn/index.php/bai-2-cach-cau-hinh-iis-trong-windows-7-de-chay-asp-net/</a:t>
            </a:r>
            <a:endParaRPr/>
          </a:p>
        </p:txBody>
      </p:sp>
      <p:pic>
        <p:nvPicPr>
          <p:cNvPr id="595" name="Google Shape;595;p43"/>
          <p:cNvPicPr preferRelativeResize="0"/>
          <p:nvPr/>
        </p:nvPicPr>
        <p:blipFill rotWithShape="1">
          <a:blip r:embed="rId4">
            <a:alphaModFix/>
          </a:blip>
          <a:srcRect b="0" l="0" r="0" t="0"/>
          <a:stretch/>
        </p:blipFill>
        <p:spPr>
          <a:xfrm>
            <a:off x="3193449" y="1685726"/>
            <a:ext cx="5483472" cy="460545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44"/>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5.3.3. Cách tạo ra một trang aspx</a:t>
            </a:r>
            <a:endParaRPr/>
          </a:p>
        </p:txBody>
      </p:sp>
      <p:pic>
        <p:nvPicPr>
          <p:cNvPr id="602" name="Google Shape;602;p44"/>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603" name="Google Shape;603;p44"/>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604" name="Google Shape;604;p44"/>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605" name="Google Shape;605;p44"/>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606" name="Google Shape;606;p44"/>
          <p:cNvSpPr txBox="1"/>
          <p:nvPr>
            <p:ph idx="1" type="body"/>
          </p:nvPr>
        </p:nvSpPr>
        <p:spPr>
          <a:xfrm>
            <a:off x="921327" y="858785"/>
            <a:ext cx="4758504" cy="722251"/>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Cấu trúc của một WebApp</a:t>
            </a:r>
            <a:endParaRPr/>
          </a:p>
        </p:txBody>
      </p:sp>
      <p:pic>
        <p:nvPicPr>
          <p:cNvPr id="607" name="Google Shape;607;p44"/>
          <p:cNvPicPr preferRelativeResize="0"/>
          <p:nvPr/>
        </p:nvPicPr>
        <p:blipFill rotWithShape="1">
          <a:blip r:embed="rId4">
            <a:alphaModFix/>
          </a:blip>
          <a:srcRect b="0" l="0" r="0" t="0"/>
          <a:stretch/>
        </p:blipFill>
        <p:spPr>
          <a:xfrm>
            <a:off x="5375937" y="901506"/>
            <a:ext cx="4040253" cy="589633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45"/>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5.4.  Cấu hình ứng dụng web ASP.NET trong web.config</a:t>
            </a:r>
            <a:endParaRPr/>
          </a:p>
        </p:txBody>
      </p:sp>
      <p:pic>
        <p:nvPicPr>
          <p:cNvPr id="614" name="Google Shape;614;p45"/>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615" name="Google Shape;615;p45"/>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616" name="Google Shape;616;p45"/>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617" name="Google Shape;617;p45"/>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618" name="Google Shape;618;p45"/>
          <p:cNvSpPr txBox="1"/>
          <p:nvPr>
            <p:ph idx="1" type="body"/>
          </p:nvPr>
        </p:nvSpPr>
        <p:spPr>
          <a:xfrm>
            <a:off x="921327" y="898304"/>
            <a:ext cx="9779565" cy="4824070"/>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Cấu hình trong các ứng dụng web</a:t>
            </a:r>
            <a:endParaRPr/>
          </a:p>
          <a:p>
            <a:pPr indent="-228600" lvl="1" marL="685800" rtl="0" algn="l">
              <a:lnSpc>
                <a:spcPct val="150000"/>
              </a:lnSpc>
              <a:spcBef>
                <a:spcPts val="0"/>
              </a:spcBef>
              <a:spcAft>
                <a:spcPts val="0"/>
              </a:spcAft>
              <a:buClr>
                <a:srgbClr val="2E75B5"/>
              </a:buClr>
              <a:buSzPts val="2400"/>
              <a:buFont typeface="Calibri"/>
              <a:buChar char="-"/>
            </a:pPr>
            <a:r>
              <a:rPr lang="en-US">
                <a:latin typeface="Calibri"/>
                <a:ea typeface="Calibri"/>
                <a:cs typeface="Calibri"/>
                <a:sym typeface="Calibri"/>
              </a:rPr>
              <a:t>Để lưu trữ các thiết lập liên quan đến các ứng dụng</a:t>
            </a:r>
            <a:endParaRPr/>
          </a:p>
          <a:p>
            <a:pPr indent="-228600" lvl="1" marL="685800" rtl="0" algn="l">
              <a:lnSpc>
                <a:spcPct val="150000"/>
              </a:lnSpc>
              <a:spcBef>
                <a:spcPts val="0"/>
              </a:spcBef>
              <a:spcAft>
                <a:spcPts val="0"/>
              </a:spcAft>
              <a:buClr>
                <a:srgbClr val="2E75B5"/>
              </a:buClr>
              <a:buSzPts val="2400"/>
              <a:buFont typeface="Calibri"/>
              <a:buChar char="-"/>
            </a:pPr>
            <a:r>
              <a:rPr lang="en-US">
                <a:latin typeface="Calibri"/>
                <a:ea typeface="Calibri"/>
                <a:cs typeface="Calibri"/>
                <a:sym typeface="Calibri"/>
              </a:rPr>
              <a:t>Lưu trữ các thông tin, dữ liệu</a:t>
            </a:r>
            <a:endParaRPr/>
          </a:p>
          <a:p>
            <a:pPr indent="-228600" lvl="1" marL="685800" rtl="0" algn="l">
              <a:lnSpc>
                <a:spcPct val="150000"/>
              </a:lnSpc>
              <a:spcBef>
                <a:spcPts val="0"/>
              </a:spcBef>
              <a:spcAft>
                <a:spcPts val="0"/>
              </a:spcAft>
              <a:buClr>
                <a:srgbClr val="2E75B5"/>
              </a:buClr>
              <a:buSzPts val="2400"/>
              <a:buFont typeface="Calibri"/>
              <a:buChar char="-"/>
            </a:pPr>
            <a:r>
              <a:rPr lang="en-US">
                <a:latin typeface="Calibri"/>
                <a:ea typeface="Calibri"/>
                <a:cs typeface="Calibri"/>
                <a:sym typeface="Calibri"/>
              </a:rPr>
              <a:t>Xử lý các sự kiện cho các đối tượng Application và Session</a:t>
            </a:r>
            <a:endParaRPr/>
          </a:p>
        </p:txBody>
      </p:sp>
      <p:pic>
        <p:nvPicPr>
          <p:cNvPr id="619" name="Google Shape;619;p45"/>
          <p:cNvPicPr preferRelativeResize="0"/>
          <p:nvPr/>
        </p:nvPicPr>
        <p:blipFill rotWithShape="1">
          <a:blip r:embed="rId4">
            <a:alphaModFix/>
          </a:blip>
          <a:srcRect b="0" l="0" r="0" t="0"/>
          <a:stretch/>
        </p:blipFill>
        <p:spPr>
          <a:xfrm>
            <a:off x="2636109" y="3639062"/>
            <a:ext cx="6350000" cy="24003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46"/>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5.4.  Cấu hình ứng dụng web ASP.NET trong web.config</a:t>
            </a:r>
            <a:endParaRPr/>
          </a:p>
        </p:txBody>
      </p:sp>
      <p:pic>
        <p:nvPicPr>
          <p:cNvPr id="626" name="Google Shape;626;p46"/>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627" name="Google Shape;627;p46"/>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628" name="Google Shape;628;p46"/>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629" name="Google Shape;629;p46"/>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630" name="Google Shape;630;p46"/>
          <p:cNvSpPr txBox="1"/>
          <p:nvPr>
            <p:ph idx="1" type="body"/>
          </p:nvPr>
        </p:nvSpPr>
        <p:spPr>
          <a:xfrm>
            <a:off x="921327" y="898304"/>
            <a:ext cx="9779565" cy="4824070"/>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Tệp web.config</a:t>
            </a:r>
            <a:endParaRPr/>
          </a:p>
          <a:p>
            <a:pPr indent="-228600" lvl="1" marL="685800" rtl="0" algn="l">
              <a:lnSpc>
                <a:spcPct val="150000"/>
              </a:lnSpc>
              <a:spcBef>
                <a:spcPts val="0"/>
              </a:spcBef>
              <a:spcAft>
                <a:spcPts val="0"/>
              </a:spcAft>
              <a:buClr>
                <a:srgbClr val="2E75B5"/>
              </a:buClr>
              <a:buSzPts val="2400"/>
              <a:buFont typeface="Calibri"/>
              <a:buChar char="-"/>
            </a:pPr>
            <a:r>
              <a:rPr lang="en-US">
                <a:latin typeface="Calibri"/>
                <a:ea typeface="Calibri"/>
                <a:cs typeface="Calibri"/>
                <a:sym typeface="Calibri"/>
              </a:rPr>
              <a:t>Web.config là một tập tin văn bản được sử dụng để lưu trữ thông tin cấu hình của một ứng dụng, được tự động tạo ra khi chúng ta tạo mới ứng dụng web. </a:t>
            </a:r>
            <a:endParaRPr/>
          </a:p>
          <a:p>
            <a:pPr indent="-228600" lvl="1" marL="685800" rtl="0" algn="l">
              <a:lnSpc>
                <a:spcPct val="150000"/>
              </a:lnSpc>
              <a:spcBef>
                <a:spcPts val="0"/>
              </a:spcBef>
              <a:spcAft>
                <a:spcPts val="0"/>
              </a:spcAft>
              <a:buClr>
                <a:srgbClr val="2E75B5"/>
              </a:buClr>
              <a:buSzPts val="2400"/>
              <a:buFont typeface="Calibri"/>
              <a:buChar char="-"/>
            </a:pPr>
            <a:r>
              <a:rPr lang="en-US">
                <a:latin typeface="Calibri"/>
                <a:ea typeface="Calibri"/>
                <a:cs typeface="Calibri"/>
                <a:sym typeface="Calibri"/>
              </a:rPr>
              <a:t>Tập tin web.config được viết theo định dạng XML.</a:t>
            </a:r>
            <a:endParaRPr/>
          </a:p>
          <a:p>
            <a:pPr indent="-228600" lvl="1" marL="685800" rtl="0" algn="l">
              <a:lnSpc>
                <a:spcPct val="150000"/>
              </a:lnSpc>
              <a:spcBef>
                <a:spcPts val="0"/>
              </a:spcBef>
              <a:spcAft>
                <a:spcPts val="0"/>
              </a:spcAft>
              <a:buClr>
                <a:srgbClr val="2E75B5"/>
              </a:buClr>
              <a:buSzPts val="2400"/>
              <a:buFont typeface="Calibri"/>
              <a:buChar char="-"/>
            </a:pPr>
            <a:r>
              <a:rPr lang="en-US">
                <a:latin typeface="Calibri"/>
                <a:ea typeface="Calibri"/>
                <a:cs typeface="Calibri"/>
                <a:sym typeface="Calibri"/>
              </a:rPr>
              <a:t>Web.config được tạo kế thừa các giá trị từ tập tin Windows\Microsoft. NET\Framework\[Framework Version]\CONFIG\machine.config</a:t>
            </a:r>
            <a:endParaRPr>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47"/>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5.4.  Cấu hình ứng dụng web ASP.NET trong web.config</a:t>
            </a:r>
            <a:endParaRPr/>
          </a:p>
        </p:txBody>
      </p:sp>
      <p:pic>
        <p:nvPicPr>
          <p:cNvPr id="637" name="Google Shape;637;p47"/>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638" name="Google Shape;638;p47"/>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639" name="Google Shape;639;p47"/>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640" name="Google Shape;640;p47"/>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641" name="Google Shape;641;p47"/>
          <p:cNvSpPr txBox="1"/>
          <p:nvPr>
            <p:ph idx="1" type="body"/>
          </p:nvPr>
        </p:nvSpPr>
        <p:spPr>
          <a:xfrm>
            <a:off x="921327" y="833552"/>
            <a:ext cx="9779565" cy="900679"/>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Tệp web.config</a:t>
            </a:r>
            <a:endParaRPr/>
          </a:p>
        </p:txBody>
      </p:sp>
      <p:sp>
        <p:nvSpPr>
          <p:cNvPr id="642" name="Google Shape;642;p47"/>
          <p:cNvSpPr/>
          <p:nvPr/>
        </p:nvSpPr>
        <p:spPr>
          <a:xfrm>
            <a:off x="1209261" y="1620555"/>
            <a:ext cx="609600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&lt;?xml version="1.0"?&gt;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&lt;configuration&gt;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&lt;configSections&gt;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&lt;/configSections&gt;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&lt;system.web&gt;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&lt;/system.web&gt;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&lt;/configuration&gt;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--&gt;</a:t>
            </a:r>
            <a:endParaRPr sz="1800">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48"/>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5.4.  Cấu hình ứng dụng web ASP.NET trong web.config</a:t>
            </a:r>
            <a:endParaRPr sz="3200">
              <a:latin typeface="Calibri"/>
              <a:ea typeface="Calibri"/>
              <a:cs typeface="Calibri"/>
              <a:sym typeface="Calibri"/>
            </a:endParaRPr>
          </a:p>
        </p:txBody>
      </p:sp>
      <p:pic>
        <p:nvPicPr>
          <p:cNvPr id="649" name="Google Shape;649;p48"/>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650" name="Google Shape;650;p48"/>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651" name="Google Shape;651;p48"/>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652" name="Google Shape;652;p48"/>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pic>
        <p:nvPicPr>
          <p:cNvPr id="653" name="Google Shape;653;p48"/>
          <p:cNvPicPr preferRelativeResize="0"/>
          <p:nvPr>
            <p:ph idx="1" type="body"/>
          </p:nvPr>
        </p:nvPicPr>
        <p:blipFill rotWithShape="1">
          <a:blip r:embed="rId4">
            <a:alphaModFix/>
          </a:blip>
          <a:srcRect b="0" l="0" r="0" t="0"/>
          <a:stretch/>
        </p:blipFill>
        <p:spPr>
          <a:xfrm>
            <a:off x="1835944" y="1404937"/>
            <a:ext cx="8407400" cy="41656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49"/>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5.4.  Cấu hình ứng dụng web ASP.NET trong web.config</a:t>
            </a:r>
            <a:endParaRPr sz="3200">
              <a:latin typeface="Calibri"/>
              <a:ea typeface="Calibri"/>
              <a:cs typeface="Calibri"/>
              <a:sym typeface="Calibri"/>
            </a:endParaRPr>
          </a:p>
        </p:txBody>
      </p:sp>
      <p:pic>
        <p:nvPicPr>
          <p:cNvPr id="660" name="Google Shape;660;p49"/>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661" name="Google Shape;661;p49"/>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662" name="Google Shape;662;p49"/>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663" name="Google Shape;663;p49"/>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664" name="Google Shape;664;p49"/>
          <p:cNvSpPr txBox="1"/>
          <p:nvPr>
            <p:ph idx="1" type="body"/>
          </p:nvPr>
        </p:nvSpPr>
        <p:spPr>
          <a:xfrm>
            <a:off x="921327" y="898303"/>
            <a:ext cx="10236530" cy="2111724"/>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666"/>
              <a:buFont typeface="Noto Sans Symbols"/>
              <a:buChar char="▪"/>
            </a:pPr>
            <a:r>
              <a:rPr lang="en-US" sz="2666">
                <a:latin typeface="Calibri"/>
                <a:ea typeface="Calibri"/>
                <a:cs typeface="Calibri"/>
                <a:sym typeface="Calibri"/>
              </a:rPr>
              <a:t>Tệp tin cấu hình được xử lý</a:t>
            </a:r>
            <a:endParaRPr/>
          </a:p>
          <a:p>
            <a:pPr indent="-228600" lvl="1" marL="685800" rtl="0" algn="l">
              <a:lnSpc>
                <a:spcPct val="150000"/>
              </a:lnSpc>
              <a:spcBef>
                <a:spcPts val="0"/>
              </a:spcBef>
              <a:spcAft>
                <a:spcPts val="0"/>
              </a:spcAft>
              <a:buSzPts val="2266"/>
              <a:buFont typeface="Arial"/>
              <a:buChar char="•"/>
            </a:pPr>
            <a:r>
              <a:rPr lang="en-US" sz="2266">
                <a:latin typeface="Calibri"/>
                <a:ea typeface="Calibri"/>
                <a:cs typeface="Calibri"/>
                <a:sym typeface="Calibri"/>
              </a:rPr>
              <a:t>Machine.config &gt;&gt; Web.config trong Configuaraton &gt;&gt; Web.config trong các thư mục con</a:t>
            </a:r>
            <a:endParaRPr/>
          </a:p>
        </p:txBody>
      </p:sp>
      <p:pic>
        <p:nvPicPr>
          <p:cNvPr id="665" name="Google Shape;665;p49"/>
          <p:cNvPicPr preferRelativeResize="0"/>
          <p:nvPr/>
        </p:nvPicPr>
        <p:blipFill rotWithShape="1">
          <a:blip r:embed="rId4">
            <a:alphaModFix/>
          </a:blip>
          <a:srcRect b="0" l="0" r="0" t="0"/>
          <a:stretch/>
        </p:blipFill>
        <p:spPr>
          <a:xfrm>
            <a:off x="6870404" y="2292350"/>
            <a:ext cx="3810000" cy="4064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5.2. Cài đặt Web Server (IIS) </a:t>
            </a:r>
            <a:endParaRPr/>
          </a:p>
        </p:txBody>
      </p:sp>
      <p:pic>
        <p:nvPicPr>
          <p:cNvPr id="133" name="Google Shape;133;p5"/>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134" name="Google Shape;134;p5"/>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135" name="Google Shape;135;p5"/>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136" name="Google Shape;136;p5"/>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137" name="Google Shape;137;p5"/>
          <p:cNvSpPr txBox="1"/>
          <p:nvPr>
            <p:ph idx="1" type="body"/>
          </p:nvPr>
        </p:nvSpPr>
        <p:spPr>
          <a:xfrm>
            <a:off x="921327" y="898303"/>
            <a:ext cx="9779565" cy="4613149"/>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Char char="▪"/>
            </a:pPr>
            <a:r>
              <a:rPr lang="en-US">
                <a:latin typeface="Calibri"/>
                <a:ea typeface="Calibri"/>
                <a:cs typeface="Calibri"/>
                <a:sym typeface="Calibri"/>
              </a:rPr>
              <a:t>Internet Information Service (IIS)</a:t>
            </a:r>
            <a:endParaRPr/>
          </a:p>
          <a:p>
            <a:pPr indent="-228600" lvl="1" marL="685800" rtl="0" algn="l">
              <a:lnSpc>
                <a:spcPct val="150000"/>
              </a:lnSpc>
              <a:spcBef>
                <a:spcPts val="0"/>
              </a:spcBef>
              <a:spcAft>
                <a:spcPts val="0"/>
              </a:spcAft>
              <a:buClr>
                <a:schemeClr val="accent6"/>
              </a:buClr>
              <a:buSzPts val="2400"/>
              <a:buFont typeface="Arial"/>
              <a:buChar char="•"/>
            </a:pPr>
            <a:r>
              <a:rPr lang="en-US">
                <a:latin typeface="Calibri"/>
                <a:ea typeface="Calibri"/>
                <a:cs typeface="Calibri"/>
                <a:sym typeface="Calibri"/>
              </a:rPr>
              <a:t>Một phần mềm máy chủ web có thể mở rộng của Microsoft</a:t>
            </a:r>
            <a:endParaRPr/>
          </a:p>
          <a:p>
            <a:pPr indent="-228600" lvl="1" marL="685800" rtl="0" algn="l">
              <a:lnSpc>
                <a:spcPct val="150000"/>
              </a:lnSpc>
              <a:spcBef>
                <a:spcPts val="0"/>
              </a:spcBef>
              <a:spcAft>
                <a:spcPts val="0"/>
              </a:spcAft>
              <a:buClr>
                <a:schemeClr val="accent6"/>
              </a:buClr>
              <a:buSzPts val="2400"/>
              <a:buFont typeface="Arial"/>
              <a:buChar char="•"/>
            </a:pPr>
            <a:r>
              <a:rPr lang="en-US">
                <a:latin typeface="Calibri"/>
                <a:ea typeface="Calibri"/>
                <a:cs typeface="Calibri"/>
                <a:sym typeface="Calibri"/>
              </a:rPr>
              <a:t>IIS hỗ trợ HTTP, HTTPS, FTP, FTPS, SMTP và NNTP</a:t>
            </a:r>
            <a:endParaRPr/>
          </a:p>
          <a:p>
            <a:pPr indent="-228600" lvl="1" marL="685800" rtl="0" algn="l">
              <a:lnSpc>
                <a:spcPct val="150000"/>
              </a:lnSpc>
              <a:spcBef>
                <a:spcPts val="0"/>
              </a:spcBef>
              <a:spcAft>
                <a:spcPts val="0"/>
              </a:spcAft>
              <a:buClr>
                <a:schemeClr val="accent6"/>
              </a:buClr>
              <a:buSzPts val="2400"/>
              <a:buFont typeface="Arial"/>
              <a:buChar char="•"/>
            </a:pPr>
            <a:r>
              <a:rPr lang="en-US">
                <a:latin typeface="Calibri"/>
                <a:ea typeface="Calibri"/>
                <a:cs typeface="Calibri"/>
                <a:sym typeface="Calibri"/>
              </a:rPr>
              <a:t>Hỗ trợ biên dịch ASP.NET và PHP</a:t>
            </a:r>
            <a:endParaRPr/>
          </a:p>
          <a:p>
            <a:pPr indent="-228600" lvl="0" marL="228600" rtl="0" algn="l">
              <a:lnSpc>
                <a:spcPct val="150000"/>
              </a:lnSpc>
              <a:spcBef>
                <a:spcPts val="0"/>
              </a:spcBef>
              <a:spcAft>
                <a:spcPts val="0"/>
              </a:spcAft>
              <a:buClr>
                <a:srgbClr val="2E75B5"/>
              </a:buClr>
              <a:buSzPts val="2800"/>
              <a:buChar char="▪"/>
            </a:pPr>
            <a:r>
              <a:rPr lang="en-US">
                <a:latin typeface="Calibri"/>
                <a:ea typeface="Calibri"/>
                <a:cs typeface="Calibri"/>
                <a:sym typeface="Calibri"/>
              </a:rPr>
              <a:t>Để cài đặt IIS</a:t>
            </a:r>
            <a:endParaRPr/>
          </a:p>
          <a:p>
            <a:pPr indent="-228600" lvl="1" marL="685800" rtl="0" algn="l">
              <a:lnSpc>
                <a:spcPct val="150000"/>
              </a:lnSpc>
              <a:spcBef>
                <a:spcPts val="0"/>
              </a:spcBef>
              <a:spcAft>
                <a:spcPts val="0"/>
              </a:spcAft>
              <a:buClr>
                <a:schemeClr val="accent6"/>
              </a:buClr>
              <a:buSzPts val="2400"/>
              <a:buFont typeface="Arial"/>
              <a:buChar char="•"/>
            </a:pPr>
            <a:r>
              <a:rPr lang="en-US">
                <a:latin typeface="Calibri"/>
                <a:ea typeface="Calibri"/>
                <a:cs typeface="Calibri"/>
                <a:sym typeface="Calibri"/>
              </a:rPr>
              <a:t>Control Panel &gt;&gt; Programs and Features &gt;&gt; Turn Windows features on or off &gt;&gt; Internet Information Services &gt;&gt; World Wide Web Services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50"/>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5.4.  Cấu hình ứng dụng web ASP.NET trong web.config</a:t>
            </a:r>
            <a:endParaRPr sz="3200">
              <a:latin typeface="Calibri"/>
              <a:ea typeface="Calibri"/>
              <a:cs typeface="Calibri"/>
              <a:sym typeface="Calibri"/>
            </a:endParaRPr>
          </a:p>
        </p:txBody>
      </p:sp>
      <p:pic>
        <p:nvPicPr>
          <p:cNvPr id="672" name="Google Shape;672;p50"/>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673" name="Google Shape;673;p50"/>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674" name="Google Shape;674;p50"/>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675" name="Google Shape;675;p50"/>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676" name="Google Shape;676;p50"/>
          <p:cNvSpPr txBox="1"/>
          <p:nvPr>
            <p:ph idx="1" type="body"/>
          </p:nvPr>
        </p:nvSpPr>
        <p:spPr>
          <a:xfrm>
            <a:off x="921327" y="898304"/>
            <a:ext cx="10236530" cy="2889926"/>
          </a:xfrm>
          <a:prstGeom prst="rect">
            <a:avLst/>
          </a:prstGeom>
          <a:noFill/>
          <a:ln>
            <a:noFill/>
          </a:ln>
        </p:spPr>
        <p:txBody>
          <a:bodyPr anchorCtr="0" anchor="t" bIns="45700" lIns="91425" spcFirstLastPara="1" rIns="91425" wrap="square" tIns="45700">
            <a:normAutofit fontScale="92500"/>
          </a:bodyPr>
          <a:lstStyle/>
          <a:p>
            <a:pPr indent="-228603" lvl="0" marL="228600" rtl="0" algn="l">
              <a:lnSpc>
                <a:spcPct val="150000"/>
              </a:lnSpc>
              <a:spcBef>
                <a:spcPts val="0"/>
              </a:spcBef>
              <a:spcAft>
                <a:spcPts val="0"/>
              </a:spcAft>
              <a:buClr>
                <a:srgbClr val="2E75B5"/>
              </a:buClr>
              <a:buSzPct val="100000"/>
              <a:buFont typeface="Noto Sans Symbols"/>
              <a:buChar char="▪"/>
            </a:pPr>
            <a:r>
              <a:rPr lang="en-US" sz="2666">
                <a:latin typeface="Calibri"/>
                <a:ea typeface="Calibri"/>
                <a:cs typeface="Calibri"/>
                <a:sym typeface="Calibri"/>
              </a:rPr>
              <a:t>Tệp web.config: </a:t>
            </a:r>
            <a:endParaRPr/>
          </a:p>
          <a:p>
            <a:pPr indent="-228603" lvl="1" marL="685800" rtl="0" algn="l">
              <a:lnSpc>
                <a:spcPct val="150000"/>
              </a:lnSpc>
              <a:spcBef>
                <a:spcPts val="0"/>
              </a:spcBef>
              <a:spcAft>
                <a:spcPts val="0"/>
              </a:spcAft>
              <a:buClr>
                <a:schemeClr val="accent6"/>
              </a:buClr>
              <a:buSzPct val="100000"/>
              <a:buFont typeface="Arial"/>
              <a:buChar char="•"/>
            </a:pPr>
            <a:r>
              <a:rPr lang="en-US" sz="2266">
                <a:latin typeface="Calibri"/>
                <a:ea typeface="Calibri"/>
                <a:cs typeface="Calibri"/>
                <a:sym typeface="Calibri"/>
              </a:rPr>
              <a:t>Tệp văn bản tuân theo định dạng xml để lưu trữ thông tin cấu hình của một ứng dụng</a:t>
            </a:r>
            <a:endParaRPr/>
          </a:p>
          <a:p>
            <a:pPr indent="-228603" lvl="1" marL="685800" rtl="0" algn="l">
              <a:lnSpc>
                <a:spcPct val="150000"/>
              </a:lnSpc>
              <a:spcBef>
                <a:spcPts val="0"/>
              </a:spcBef>
              <a:spcAft>
                <a:spcPts val="0"/>
              </a:spcAft>
              <a:buClr>
                <a:schemeClr val="accent6"/>
              </a:buClr>
              <a:buSzPct val="100000"/>
              <a:buFont typeface="Arial"/>
              <a:buChar char="•"/>
            </a:pPr>
            <a:r>
              <a:rPr lang="en-US" sz="2266">
                <a:latin typeface="Calibri"/>
                <a:ea typeface="Calibri"/>
                <a:cs typeface="Calibri"/>
                <a:sym typeface="Calibri"/>
              </a:rPr>
              <a:t>Được tạo ra một cách tự động khi một ứng dụng web được tạo</a:t>
            </a:r>
            <a:endParaRPr/>
          </a:p>
          <a:p>
            <a:pPr indent="-228603" lvl="1" marL="685800" rtl="0" algn="l">
              <a:lnSpc>
                <a:spcPct val="150000"/>
              </a:lnSpc>
              <a:spcBef>
                <a:spcPts val="0"/>
              </a:spcBef>
              <a:spcAft>
                <a:spcPts val="0"/>
              </a:spcAft>
              <a:buClr>
                <a:schemeClr val="accent6"/>
              </a:buClr>
              <a:buSzPct val="100000"/>
              <a:buFont typeface="Arial"/>
              <a:buChar char="•"/>
            </a:pPr>
            <a:r>
              <a:rPr lang="en-US" sz="2266">
                <a:latin typeface="Calibri"/>
                <a:ea typeface="Calibri"/>
                <a:cs typeface="Calibri"/>
                <a:sym typeface="Calibri"/>
              </a:rPr>
              <a:t>Thường được gán các giá trị dùng chung trong toàn bộ ứng dụng web: connection_string</a:t>
            </a:r>
            <a:endParaRPr/>
          </a:p>
        </p:txBody>
      </p:sp>
      <p:pic>
        <p:nvPicPr>
          <p:cNvPr descr="Image result for web.config in asp.net" id="677" name="Google Shape;677;p50"/>
          <p:cNvPicPr preferRelativeResize="0"/>
          <p:nvPr/>
        </p:nvPicPr>
        <p:blipFill rotWithShape="1">
          <a:blip r:embed="rId4">
            <a:alphaModFix/>
          </a:blip>
          <a:srcRect b="0" l="0" r="0" t="0"/>
          <a:stretch/>
        </p:blipFill>
        <p:spPr>
          <a:xfrm>
            <a:off x="5018867" y="3246211"/>
            <a:ext cx="5543550" cy="33909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51"/>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5.4.  Cấu hình ứng dụng web ASP.NET trong web.config</a:t>
            </a:r>
            <a:endParaRPr sz="3200">
              <a:latin typeface="Calibri"/>
              <a:ea typeface="Calibri"/>
              <a:cs typeface="Calibri"/>
              <a:sym typeface="Calibri"/>
            </a:endParaRPr>
          </a:p>
        </p:txBody>
      </p:sp>
      <p:pic>
        <p:nvPicPr>
          <p:cNvPr id="684" name="Google Shape;684;p51"/>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685" name="Google Shape;685;p51"/>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686" name="Google Shape;686;p51"/>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687" name="Google Shape;687;p51"/>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688" name="Google Shape;688;p51"/>
          <p:cNvSpPr txBox="1"/>
          <p:nvPr>
            <p:ph idx="1" type="body"/>
          </p:nvPr>
        </p:nvSpPr>
        <p:spPr>
          <a:xfrm>
            <a:off x="921327" y="898304"/>
            <a:ext cx="10236530" cy="2889926"/>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666"/>
              <a:buFont typeface="Noto Sans Symbols"/>
              <a:buChar char="▪"/>
            </a:pPr>
            <a:r>
              <a:rPr lang="en-US" sz="2666">
                <a:latin typeface="Calibri"/>
                <a:ea typeface="Calibri"/>
                <a:cs typeface="Calibri"/>
                <a:sym typeface="Calibri"/>
              </a:rPr>
              <a:t>Tệp web.config: </a:t>
            </a:r>
            <a:endParaRPr/>
          </a:p>
          <a:p>
            <a:pPr indent="-228600" lvl="1" marL="685800" rtl="0" algn="l">
              <a:lnSpc>
                <a:spcPct val="150000"/>
              </a:lnSpc>
              <a:spcBef>
                <a:spcPts val="0"/>
              </a:spcBef>
              <a:spcAft>
                <a:spcPts val="0"/>
              </a:spcAft>
              <a:buClr>
                <a:schemeClr val="accent6"/>
              </a:buClr>
              <a:buSzPts val="2266"/>
              <a:buFont typeface="Arial"/>
              <a:buChar char="•"/>
            </a:pPr>
            <a:r>
              <a:rPr lang="en-US" sz="2266">
                <a:latin typeface="Calibri"/>
                <a:ea typeface="Calibri"/>
                <a:cs typeface="Calibri"/>
                <a:sym typeface="Calibri"/>
              </a:rPr>
              <a:t>Có thể ghi đè lên một số khai báo trong Machine.config</a:t>
            </a:r>
            <a:endParaRPr/>
          </a:p>
          <a:p>
            <a:pPr indent="-228600" lvl="1" marL="685800" rtl="0" algn="l">
              <a:lnSpc>
                <a:spcPct val="150000"/>
              </a:lnSpc>
              <a:spcBef>
                <a:spcPts val="0"/>
              </a:spcBef>
              <a:spcAft>
                <a:spcPts val="0"/>
              </a:spcAft>
              <a:buClr>
                <a:schemeClr val="accent6"/>
              </a:buClr>
              <a:buSzPts val="2266"/>
              <a:buFont typeface="Arial"/>
              <a:buChar char="•"/>
            </a:pPr>
            <a:r>
              <a:rPr lang="en-US" sz="2266">
                <a:latin typeface="Calibri"/>
                <a:ea typeface="Calibri"/>
                <a:cs typeface="Calibri"/>
                <a:sym typeface="Calibri"/>
              </a:rPr>
              <a:t>mỗi ứng dụng và các thư mục con của ứng dụng Web có thể có tệp Web.config riêng</a:t>
            </a:r>
            <a:endParaRPr sz="2266">
              <a:latin typeface="Calibri"/>
              <a:ea typeface="Calibri"/>
              <a:cs typeface="Calibri"/>
              <a:sym typeface="Calibri"/>
            </a:endParaRPr>
          </a:p>
        </p:txBody>
      </p:sp>
      <p:pic>
        <p:nvPicPr>
          <p:cNvPr descr="Image result for web.config in asp.net" id="689" name="Google Shape;689;p51"/>
          <p:cNvPicPr preferRelativeResize="0"/>
          <p:nvPr/>
        </p:nvPicPr>
        <p:blipFill rotWithShape="1">
          <a:blip r:embed="rId4">
            <a:alphaModFix/>
          </a:blip>
          <a:srcRect b="0" l="0" r="0" t="0"/>
          <a:stretch/>
        </p:blipFill>
        <p:spPr>
          <a:xfrm>
            <a:off x="5018867" y="3246211"/>
            <a:ext cx="5543550" cy="33909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52"/>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5.4.  Cấu hình ứng dụng web ASP.NET trong web.config</a:t>
            </a:r>
            <a:endParaRPr sz="3200">
              <a:latin typeface="Calibri"/>
              <a:ea typeface="Calibri"/>
              <a:cs typeface="Calibri"/>
              <a:sym typeface="Calibri"/>
            </a:endParaRPr>
          </a:p>
        </p:txBody>
      </p:sp>
      <p:pic>
        <p:nvPicPr>
          <p:cNvPr id="696" name="Google Shape;696;p52"/>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697" name="Google Shape;697;p52"/>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698" name="Google Shape;698;p52"/>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699" name="Google Shape;699;p52"/>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700" name="Google Shape;700;p52"/>
          <p:cNvSpPr txBox="1"/>
          <p:nvPr/>
        </p:nvSpPr>
        <p:spPr>
          <a:xfrm>
            <a:off x="973354" y="901505"/>
            <a:ext cx="7865846" cy="545484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E75B5"/>
              </a:buClr>
              <a:buSzPts val="2000"/>
              <a:buFont typeface="Arial"/>
              <a:buNone/>
            </a:pPr>
            <a:r>
              <a:rPr lang="en-US" sz="2000">
                <a:solidFill>
                  <a:schemeClr val="dk1"/>
                </a:solidFill>
                <a:latin typeface="Calibri"/>
                <a:ea typeface="Calibri"/>
                <a:cs typeface="Calibri"/>
                <a:sym typeface="Calibri"/>
              </a:rPr>
              <a:t>&lt;configuration&gt;</a:t>
            </a:r>
            <a:endParaRPr/>
          </a:p>
          <a:p>
            <a:pPr indent="0" lvl="0" marL="0" marR="0" rtl="0" algn="l">
              <a:lnSpc>
                <a:spcPct val="100000"/>
              </a:lnSpc>
              <a:spcBef>
                <a:spcPts val="0"/>
              </a:spcBef>
              <a:spcAft>
                <a:spcPts val="0"/>
              </a:spcAft>
              <a:buClr>
                <a:srgbClr val="2E75B5"/>
              </a:buClr>
              <a:buSzPts val="2000"/>
              <a:buFont typeface="Arial"/>
              <a:buNone/>
            </a:pPr>
            <a:r>
              <a:rPr lang="en-US" sz="2000">
                <a:solidFill>
                  <a:schemeClr val="dk1"/>
                </a:solidFill>
                <a:latin typeface="Calibri"/>
                <a:ea typeface="Calibri"/>
                <a:cs typeface="Calibri"/>
                <a:sym typeface="Calibri"/>
              </a:rPr>
              <a:t>        	&lt;configSections&gt;</a:t>
            </a:r>
            <a:endParaRPr/>
          </a:p>
          <a:p>
            <a:pPr indent="0" lvl="0" marL="0" marR="0" rtl="0" algn="l">
              <a:lnSpc>
                <a:spcPct val="100000"/>
              </a:lnSpc>
              <a:spcBef>
                <a:spcPts val="0"/>
              </a:spcBef>
              <a:spcAft>
                <a:spcPts val="0"/>
              </a:spcAft>
              <a:buClr>
                <a:srgbClr val="2E75B5"/>
              </a:buClr>
              <a:buSzPts val="2000"/>
              <a:buFont typeface="Arial"/>
              <a:buNone/>
            </a:pPr>
            <a:r>
              <a:rPr lang="en-US" sz="2000">
                <a:solidFill>
                  <a:schemeClr val="dk1"/>
                </a:solidFill>
                <a:latin typeface="Calibri"/>
                <a:ea typeface="Calibri"/>
                <a:cs typeface="Calibri"/>
                <a:sym typeface="Calibri"/>
              </a:rPr>
              <a:t>            		&lt;sectionGroup&gt;</a:t>
            </a:r>
            <a:endParaRPr/>
          </a:p>
          <a:p>
            <a:pPr indent="0" lvl="0" marL="0" marR="0" rtl="0" algn="l">
              <a:lnSpc>
                <a:spcPct val="100000"/>
              </a:lnSpc>
              <a:spcBef>
                <a:spcPts val="0"/>
              </a:spcBef>
              <a:spcAft>
                <a:spcPts val="0"/>
              </a:spcAft>
              <a:buClr>
                <a:srgbClr val="2E75B5"/>
              </a:buClr>
              <a:buSzPts val="2000"/>
              <a:buFont typeface="Arial"/>
              <a:buNone/>
            </a:pPr>
            <a:r>
              <a:rPr lang="en-US" sz="2000">
                <a:solidFill>
                  <a:schemeClr val="dk1"/>
                </a:solidFill>
                <a:latin typeface="Calibri"/>
                <a:ea typeface="Calibri"/>
                <a:cs typeface="Calibri"/>
                <a:sym typeface="Calibri"/>
              </a:rPr>
              <a:t>            		&lt;/sectionGroup&gt;</a:t>
            </a:r>
            <a:endParaRPr/>
          </a:p>
          <a:p>
            <a:pPr indent="0" lvl="0" marL="0" marR="0" rtl="0" algn="l">
              <a:lnSpc>
                <a:spcPct val="100000"/>
              </a:lnSpc>
              <a:spcBef>
                <a:spcPts val="0"/>
              </a:spcBef>
              <a:spcAft>
                <a:spcPts val="0"/>
              </a:spcAft>
              <a:buClr>
                <a:srgbClr val="2E75B5"/>
              </a:buClr>
              <a:buSzPts val="2000"/>
              <a:buFont typeface="Arial"/>
              <a:buNone/>
            </a:pPr>
            <a:r>
              <a:rPr lang="en-US" sz="2000">
                <a:solidFill>
                  <a:schemeClr val="dk1"/>
                </a:solidFill>
                <a:latin typeface="Calibri"/>
                <a:ea typeface="Calibri"/>
                <a:cs typeface="Calibri"/>
                <a:sym typeface="Calibri"/>
              </a:rPr>
              <a:t>        	&lt;/configSections&gt;</a:t>
            </a:r>
            <a:endParaRPr/>
          </a:p>
          <a:p>
            <a:pPr indent="0" lvl="0" marL="0" marR="0" rtl="0" algn="l">
              <a:lnSpc>
                <a:spcPct val="100000"/>
              </a:lnSpc>
              <a:spcBef>
                <a:spcPts val="0"/>
              </a:spcBef>
              <a:spcAft>
                <a:spcPts val="0"/>
              </a:spcAft>
              <a:buClr>
                <a:srgbClr val="2E75B5"/>
              </a:buClr>
              <a:buSzPts val="2000"/>
              <a:buFont typeface="Arial"/>
              <a:buNone/>
            </a:pPr>
            <a:r>
              <a:rPr lang="en-US" sz="2000">
                <a:solidFill>
                  <a:schemeClr val="dk1"/>
                </a:solidFill>
                <a:latin typeface="Calibri"/>
                <a:ea typeface="Calibri"/>
                <a:cs typeface="Calibri"/>
                <a:sym typeface="Calibri"/>
              </a:rPr>
              <a:t>        	&lt;system.web&gt;</a:t>
            </a:r>
            <a:endParaRPr/>
          </a:p>
          <a:p>
            <a:pPr indent="0" lvl="0" marL="0" marR="0" rtl="0" algn="l">
              <a:lnSpc>
                <a:spcPct val="100000"/>
              </a:lnSpc>
              <a:spcBef>
                <a:spcPts val="0"/>
              </a:spcBef>
              <a:spcAft>
                <a:spcPts val="0"/>
              </a:spcAft>
              <a:buClr>
                <a:srgbClr val="2E75B5"/>
              </a:buClr>
              <a:buSzPts val="2000"/>
              <a:buFont typeface="Arial"/>
              <a:buNone/>
            </a:pPr>
            <a:r>
              <a:rPr lang="en-US" sz="2000">
                <a:solidFill>
                  <a:schemeClr val="dk1"/>
                </a:solidFill>
                <a:latin typeface="Calibri"/>
                <a:ea typeface="Calibri"/>
                <a:cs typeface="Calibri"/>
                <a:sym typeface="Calibri"/>
              </a:rPr>
              <a:t>        	&lt;/system.web&gt;</a:t>
            </a:r>
            <a:endParaRPr/>
          </a:p>
          <a:p>
            <a:pPr indent="0" lvl="0" marL="0" marR="0" rtl="0" algn="l">
              <a:lnSpc>
                <a:spcPct val="100000"/>
              </a:lnSpc>
              <a:spcBef>
                <a:spcPts val="0"/>
              </a:spcBef>
              <a:spcAft>
                <a:spcPts val="0"/>
              </a:spcAft>
              <a:buClr>
                <a:srgbClr val="2E75B5"/>
              </a:buClr>
              <a:buSzPts val="2000"/>
              <a:buFont typeface="Arial"/>
              <a:buNone/>
            </a:pPr>
            <a:r>
              <a:rPr lang="en-US" sz="2000">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Clr>
                <a:srgbClr val="2E75B5"/>
              </a:buClr>
              <a:buSzPts val="2000"/>
              <a:buFont typeface="Arial"/>
              <a:buNone/>
            </a:pPr>
            <a:r>
              <a:rPr lang="en-US" sz="2000">
                <a:solidFill>
                  <a:schemeClr val="dk1"/>
                </a:solidFill>
                <a:latin typeface="Calibri"/>
                <a:ea typeface="Calibri"/>
                <a:cs typeface="Calibri"/>
                <a:sym typeface="Calibri"/>
              </a:rPr>
              <a:t>	&lt;connectionStrings&gt;</a:t>
            </a:r>
            <a:endParaRPr/>
          </a:p>
          <a:p>
            <a:pPr indent="0" lvl="0" marL="0" marR="0" rtl="0" algn="l">
              <a:lnSpc>
                <a:spcPct val="100000"/>
              </a:lnSpc>
              <a:spcBef>
                <a:spcPts val="0"/>
              </a:spcBef>
              <a:spcAft>
                <a:spcPts val="0"/>
              </a:spcAft>
              <a:buClr>
                <a:srgbClr val="2E75B5"/>
              </a:buClr>
              <a:buSzPts val="2000"/>
              <a:buFont typeface="Arial"/>
              <a:buNone/>
            </a:pPr>
            <a:r>
              <a:rPr lang="en-US" sz="2000">
                <a:solidFill>
                  <a:schemeClr val="dk1"/>
                </a:solidFill>
                <a:latin typeface="Calibri"/>
                <a:ea typeface="Calibri"/>
                <a:cs typeface="Calibri"/>
                <a:sym typeface="Calibri"/>
              </a:rPr>
              <a:t>        	&lt;/connectionStrings&gt;</a:t>
            </a:r>
            <a:endParaRPr/>
          </a:p>
          <a:p>
            <a:pPr indent="0" lvl="0" marL="0" marR="0" rtl="0" algn="l">
              <a:lnSpc>
                <a:spcPct val="100000"/>
              </a:lnSpc>
              <a:spcBef>
                <a:spcPts val="0"/>
              </a:spcBef>
              <a:spcAft>
                <a:spcPts val="0"/>
              </a:spcAft>
              <a:buClr>
                <a:srgbClr val="2E75B5"/>
              </a:buClr>
              <a:buSzPts val="2000"/>
              <a:buFont typeface="Arial"/>
              <a:buNone/>
            </a:pPr>
            <a:r>
              <a:rPr lang="en-US" sz="2000">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Clr>
                <a:srgbClr val="2E75B5"/>
              </a:buClr>
              <a:buSzPts val="2000"/>
              <a:buFont typeface="Arial"/>
              <a:buNone/>
            </a:pPr>
            <a:r>
              <a:rPr lang="en-US" sz="2000">
                <a:solidFill>
                  <a:schemeClr val="dk1"/>
                </a:solidFill>
                <a:latin typeface="Calibri"/>
                <a:ea typeface="Calibri"/>
                <a:cs typeface="Calibri"/>
                <a:sym typeface="Calibri"/>
              </a:rPr>
              <a:t>	&lt;appSettings&gt;</a:t>
            </a:r>
            <a:endParaRPr/>
          </a:p>
          <a:p>
            <a:pPr indent="0" lvl="0" marL="0" marR="0" rtl="0" algn="l">
              <a:lnSpc>
                <a:spcPct val="100000"/>
              </a:lnSpc>
              <a:spcBef>
                <a:spcPts val="0"/>
              </a:spcBef>
              <a:spcAft>
                <a:spcPts val="0"/>
              </a:spcAft>
              <a:buClr>
                <a:srgbClr val="2E75B5"/>
              </a:buClr>
              <a:buSzPts val="2000"/>
              <a:buFont typeface="Arial"/>
              <a:buNone/>
            </a:pPr>
            <a:r>
              <a:rPr lang="en-US" sz="2000">
                <a:solidFill>
                  <a:schemeClr val="dk1"/>
                </a:solidFill>
                <a:latin typeface="Calibri"/>
                <a:ea typeface="Calibri"/>
                <a:cs typeface="Calibri"/>
                <a:sym typeface="Calibri"/>
              </a:rPr>
              <a:t>        	&lt;/appSettings&gt;</a:t>
            </a:r>
            <a:endParaRPr/>
          </a:p>
          <a:p>
            <a:pPr indent="0" lvl="0" marL="0" marR="0" rtl="0" algn="l">
              <a:lnSpc>
                <a:spcPct val="100000"/>
              </a:lnSpc>
              <a:spcBef>
                <a:spcPts val="0"/>
              </a:spcBef>
              <a:spcAft>
                <a:spcPts val="0"/>
              </a:spcAft>
              <a:buClr>
                <a:srgbClr val="2E75B5"/>
              </a:buClr>
              <a:buSzPts val="2000"/>
              <a:buFont typeface="Arial"/>
              <a:buNone/>
            </a:pPr>
            <a:r>
              <a:rPr lang="en-US" sz="2000">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Clr>
                <a:srgbClr val="2E75B5"/>
              </a:buClr>
              <a:buSzPts val="2000"/>
              <a:buFont typeface="Arial"/>
              <a:buNone/>
            </a:pPr>
            <a:r>
              <a:rPr lang="en-US" sz="2000">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Clr>
                <a:srgbClr val="2E75B5"/>
              </a:buClr>
              <a:buSzPts val="2000"/>
              <a:buFont typeface="Arial"/>
              <a:buNone/>
            </a:pPr>
            <a:r>
              <a:rPr lang="en-US" sz="2000">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Clr>
                <a:srgbClr val="2E75B5"/>
              </a:buClr>
              <a:buSzPts val="2000"/>
              <a:buFont typeface="Arial"/>
              <a:buNone/>
            </a:pPr>
            <a:r>
              <a:rPr lang="en-US" sz="2000">
                <a:solidFill>
                  <a:schemeClr val="dk1"/>
                </a:solidFill>
                <a:latin typeface="Calibri"/>
                <a:ea typeface="Calibri"/>
                <a:cs typeface="Calibri"/>
                <a:sym typeface="Calibri"/>
              </a:rPr>
              <a:t>&lt;/configuration&gt;</a:t>
            </a:r>
            <a:endParaRPr sz="2000">
              <a:solidFill>
                <a:srgbClr val="003366"/>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53"/>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5.4.  Cấu hình ứng dụng web ASP.NET trong web.config</a:t>
            </a:r>
            <a:endParaRPr sz="3200">
              <a:latin typeface="Calibri"/>
              <a:ea typeface="Calibri"/>
              <a:cs typeface="Calibri"/>
              <a:sym typeface="Calibri"/>
            </a:endParaRPr>
          </a:p>
        </p:txBody>
      </p:sp>
      <p:pic>
        <p:nvPicPr>
          <p:cNvPr id="707" name="Google Shape;707;p53"/>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708" name="Google Shape;708;p53"/>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709" name="Google Shape;709;p53"/>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710" name="Google Shape;710;p53"/>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711" name="Google Shape;711;p53"/>
          <p:cNvSpPr txBox="1"/>
          <p:nvPr>
            <p:ph idx="1" type="body"/>
          </p:nvPr>
        </p:nvSpPr>
        <p:spPr>
          <a:xfrm>
            <a:off x="2209800" y="2662124"/>
            <a:ext cx="4194261" cy="1839687"/>
          </a:xfrm>
          <a:prstGeom prst="rect">
            <a:avLst/>
          </a:prstGeom>
          <a:solidFill>
            <a:schemeClr val="lt1"/>
          </a:solidFill>
          <a:ln cap="flat" cmpd="sng" w="19050">
            <a:solidFill>
              <a:schemeClr val="accent2"/>
            </a:solidFill>
            <a:prstDash val="solid"/>
            <a:miter lim="800000"/>
            <a:headEnd len="sm" w="sm" type="none"/>
            <a:tailEnd len="sm" w="sm" type="none"/>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2E75B5"/>
              </a:buClr>
              <a:buSzPts val="2400"/>
              <a:buNone/>
            </a:pPr>
            <a:r>
              <a:rPr lang="en-US" sz="2400">
                <a:solidFill>
                  <a:srgbClr val="003366"/>
                </a:solidFill>
                <a:latin typeface="Calibri"/>
                <a:ea typeface="Calibri"/>
                <a:cs typeface="Calibri"/>
                <a:sym typeface="Calibri"/>
              </a:rPr>
              <a:t>&lt;!--</a:t>
            </a:r>
            <a:endParaRPr/>
          </a:p>
          <a:p>
            <a:pPr indent="0" lvl="0" marL="0" rtl="0" algn="l">
              <a:lnSpc>
                <a:spcPct val="150000"/>
              </a:lnSpc>
              <a:spcBef>
                <a:spcPts val="0"/>
              </a:spcBef>
              <a:spcAft>
                <a:spcPts val="0"/>
              </a:spcAft>
              <a:buClr>
                <a:srgbClr val="2E75B5"/>
              </a:buClr>
              <a:buSzPts val="2400"/>
              <a:buNone/>
            </a:pPr>
            <a:r>
              <a:rPr lang="en-US" sz="2400">
                <a:solidFill>
                  <a:srgbClr val="003366"/>
                </a:solidFill>
                <a:latin typeface="Calibri"/>
                <a:ea typeface="Calibri"/>
                <a:cs typeface="Calibri"/>
                <a:sym typeface="Calibri"/>
              </a:rPr>
              <a:t>     &lt;compilation debug="true"/&gt; </a:t>
            </a:r>
            <a:endParaRPr/>
          </a:p>
          <a:p>
            <a:pPr indent="0" lvl="0" marL="0" rtl="0" algn="l">
              <a:lnSpc>
                <a:spcPct val="150000"/>
              </a:lnSpc>
              <a:spcBef>
                <a:spcPts val="0"/>
              </a:spcBef>
              <a:spcAft>
                <a:spcPts val="0"/>
              </a:spcAft>
              <a:buClr>
                <a:srgbClr val="2E75B5"/>
              </a:buClr>
              <a:buSzPts val="2400"/>
              <a:buNone/>
            </a:pPr>
            <a:r>
              <a:rPr lang="en-US" sz="2400">
                <a:solidFill>
                  <a:srgbClr val="003366"/>
                </a:solidFill>
                <a:latin typeface="Calibri"/>
                <a:ea typeface="Calibri"/>
                <a:cs typeface="Calibri"/>
                <a:sym typeface="Calibri"/>
              </a:rPr>
              <a:t>--&gt;</a:t>
            </a:r>
            <a:endParaRPr/>
          </a:p>
        </p:txBody>
      </p:sp>
      <p:sp>
        <p:nvSpPr>
          <p:cNvPr id="712" name="Google Shape;712;p53"/>
          <p:cNvSpPr txBox="1"/>
          <p:nvPr/>
        </p:nvSpPr>
        <p:spPr>
          <a:xfrm>
            <a:off x="921327" y="898304"/>
            <a:ext cx="10236530" cy="2889926"/>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rgbClr val="2E75B5"/>
              </a:buClr>
              <a:buSzPts val="2666"/>
              <a:buFont typeface="Noto Sans Symbols"/>
              <a:buChar char="▪"/>
            </a:pPr>
            <a:r>
              <a:rPr lang="en-US" sz="2666">
                <a:solidFill>
                  <a:schemeClr val="dk1"/>
                </a:solidFill>
                <a:latin typeface="Calibri"/>
                <a:ea typeface="Calibri"/>
                <a:cs typeface="Calibri"/>
                <a:sym typeface="Calibri"/>
              </a:rPr>
              <a:t>Thiết lập ngôn ngữ và bật tắt chế độ debug </a:t>
            </a:r>
            <a:endParaRPr/>
          </a:p>
          <a:p>
            <a:pPr indent="-228600" lvl="1" marL="685800" marR="0" rtl="0" algn="l">
              <a:lnSpc>
                <a:spcPct val="150000"/>
              </a:lnSpc>
              <a:spcBef>
                <a:spcPts val="0"/>
              </a:spcBef>
              <a:spcAft>
                <a:spcPts val="0"/>
              </a:spcAft>
              <a:buClr>
                <a:schemeClr val="accent6"/>
              </a:buClr>
              <a:buSzPts val="2266"/>
              <a:buFont typeface="Arial"/>
              <a:buChar char="•"/>
            </a:pPr>
            <a:r>
              <a:rPr b="0" i="0" lang="en-US" sz="2266" u="none" cap="none" strike="noStrike">
                <a:solidFill>
                  <a:schemeClr val="dk1"/>
                </a:solidFill>
                <a:latin typeface="Calibri"/>
                <a:ea typeface="Calibri"/>
                <a:cs typeface="Calibri"/>
                <a:sym typeface="Calibri"/>
              </a:rPr>
              <a:t>defaultLanguage: qui định ngôn ngữ mặc định của ứng dụng, ở đây là C#</a:t>
            </a:r>
            <a:endParaRPr/>
          </a:p>
          <a:p>
            <a:pPr indent="-228600" lvl="1" marL="685800" marR="0" rtl="0" algn="l">
              <a:lnSpc>
                <a:spcPct val="150000"/>
              </a:lnSpc>
              <a:spcBef>
                <a:spcPts val="0"/>
              </a:spcBef>
              <a:spcAft>
                <a:spcPts val="0"/>
              </a:spcAft>
              <a:buClr>
                <a:schemeClr val="accent6"/>
              </a:buClr>
              <a:buSzPts val="2266"/>
              <a:buFont typeface="Arial"/>
              <a:buChar char="•"/>
            </a:pPr>
            <a:r>
              <a:rPr b="0" i="0" lang="en-US" sz="2266" u="none" cap="none" strike="noStrike">
                <a:solidFill>
                  <a:schemeClr val="dk1"/>
                </a:solidFill>
                <a:latin typeface="Calibri"/>
                <a:ea typeface="Calibri"/>
                <a:cs typeface="Calibri"/>
                <a:sym typeface="Calibri"/>
              </a:rPr>
              <a:t>debug: bật tắt chế độ bắt lỗi của ứng dụng</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54"/>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5.4.  Cấu hình ứng dụng web ASP.NET trong web.config</a:t>
            </a:r>
            <a:endParaRPr sz="3200">
              <a:latin typeface="Calibri"/>
              <a:ea typeface="Calibri"/>
              <a:cs typeface="Calibri"/>
              <a:sym typeface="Calibri"/>
            </a:endParaRPr>
          </a:p>
        </p:txBody>
      </p:sp>
      <p:pic>
        <p:nvPicPr>
          <p:cNvPr id="719" name="Google Shape;719;p54"/>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720" name="Google Shape;720;p54"/>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721" name="Google Shape;721;p54"/>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722" name="Google Shape;722;p54"/>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723" name="Google Shape;723;p54"/>
          <p:cNvSpPr txBox="1"/>
          <p:nvPr>
            <p:ph idx="1" type="body"/>
          </p:nvPr>
        </p:nvSpPr>
        <p:spPr>
          <a:xfrm>
            <a:off x="1850571" y="4277178"/>
            <a:ext cx="9307285" cy="958852"/>
          </a:xfrm>
          <a:prstGeom prst="rect">
            <a:avLst/>
          </a:prstGeom>
          <a:solidFill>
            <a:schemeClr val="lt1"/>
          </a:solidFill>
          <a:ln cap="flat" cmpd="sng" w="19050">
            <a:solidFill>
              <a:schemeClr val="accent2"/>
            </a:solidFill>
            <a:prstDash val="solid"/>
            <a:miter lim="800000"/>
            <a:headEnd len="sm" w="sm" type="none"/>
            <a:tailEnd len="sm" w="sm" type="none"/>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Clr>
                <a:srgbClr val="2E75B5"/>
              </a:buClr>
              <a:buSzPts val="2000"/>
              <a:buNone/>
            </a:pPr>
            <a:r>
              <a:rPr lang="en-US" sz="2000">
                <a:solidFill>
                  <a:srgbClr val="003366"/>
                </a:solidFill>
                <a:latin typeface="Calibri"/>
                <a:ea typeface="Calibri"/>
                <a:cs typeface="Calibri"/>
                <a:sym typeface="Calibri"/>
              </a:rPr>
              <a:t>&lt;!--</a:t>
            </a:r>
            <a:endParaRPr/>
          </a:p>
          <a:p>
            <a:pPr indent="0" lvl="0" marL="0" rtl="0" algn="l">
              <a:lnSpc>
                <a:spcPct val="100000"/>
              </a:lnSpc>
              <a:spcBef>
                <a:spcPts val="0"/>
              </a:spcBef>
              <a:spcAft>
                <a:spcPts val="0"/>
              </a:spcAft>
              <a:buClr>
                <a:srgbClr val="2E75B5"/>
              </a:buClr>
              <a:buSzPts val="2000"/>
              <a:buNone/>
            </a:pPr>
            <a:r>
              <a:rPr lang="en-US" sz="2000">
                <a:solidFill>
                  <a:srgbClr val="003366"/>
                </a:solidFill>
                <a:latin typeface="Calibri"/>
                <a:ea typeface="Calibri"/>
                <a:cs typeface="Calibri"/>
                <a:sym typeface="Calibri"/>
              </a:rPr>
              <a:t>     &lt;customErrors mode="RemoteOnly“defaultRedirect="ThongBaoLoi.aspx"/&gt; </a:t>
            </a:r>
            <a:endParaRPr/>
          </a:p>
          <a:p>
            <a:pPr indent="0" lvl="0" marL="0" rtl="0" algn="l">
              <a:lnSpc>
                <a:spcPct val="100000"/>
              </a:lnSpc>
              <a:spcBef>
                <a:spcPts val="0"/>
              </a:spcBef>
              <a:spcAft>
                <a:spcPts val="0"/>
              </a:spcAft>
              <a:buClr>
                <a:srgbClr val="2E75B5"/>
              </a:buClr>
              <a:buSzPts val="2000"/>
              <a:buNone/>
            </a:pPr>
            <a:r>
              <a:rPr lang="en-US" sz="2000">
                <a:solidFill>
                  <a:srgbClr val="003366"/>
                </a:solidFill>
                <a:latin typeface="Calibri"/>
                <a:ea typeface="Calibri"/>
                <a:cs typeface="Calibri"/>
                <a:sym typeface="Calibri"/>
              </a:rPr>
              <a:t>--&gt;</a:t>
            </a:r>
            <a:endParaRPr/>
          </a:p>
        </p:txBody>
      </p:sp>
      <p:sp>
        <p:nvSpPr>
          <p:cNvPr id="724" name="Google Shape;724;p54"/>
          <p:cNvSpPr txBox="1"/>
          <p:nvPr/>
        </p:nvSpPr>
        <p:spPr>
          <a:xfrm>
            <a:off x="921327" y="898303"/>
            <a:ext cx="10236530" cy="3545625"/>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rgbClr val="2E75B5"/>
              </a:buClr>
              <a:buSzPts val="2666"/>
              <a:buFont typeface="Noto Sans Symbols"/>
              <a:buChar char="▪"/>
            </a:pPr>
            <a:r>
              <a:rPr lang="en-US" sz="2666">
                <a:solidFill>
                  <a:schemeClr val="dk1"/>
                </a:solidFill>
                <a:latin typeface="Calibri"/>
                <a:ea typeface="Calibri"/>
                <a:cs typeface="Calibri"/>
                <a:sym typeface="Calibri"/>
              </a:rPr>
              <a:t>Cấu hình về thông báo lỗi </a:t>
            </a:r>
            <a:endParaRPr/>
          </a:p>
          <a:p>
            <a:pPr indent="-228600" lvl="1" marL="685800" marR="0" rtl="0" algn="l">
              <a:lnSpc>
                <a:spcPct val="150000"/>
              </a:lnSpc>
              <a:spcBef>
                <a:spcPts val="0"/>
              </a:spcBef>
              <a:spcAft>
                <a:spcPts val="0"/>
              </a:spcAft>
              <a:buClr>
                <a:schemeClr val="accent6"/>
              </a:buClr>
              <a:buSzPts val="2266"/>
              <a:buFont typeface="Arial"/>
              <a:buChar char="•"/>
            </a:pPr>
            <a:r>
              <a:rPr b="0" i="0" lang="en-US" sz="2266" u="none" cap="none" strike="noStrike">
                <a:solidFill>
                  <a:schemeClr val="dk1"/>
                </a:solidFill>
                <a:latin typeface="Calibri"/>
                <a:ea typeface="Calibri"/>
                <a:cs typeface="Calibri"/>
                <a:sym typeface="Calibri"/>
              </a:rPr>
              <a:t>Cho phép quản lý việc xử lý lỗi khi có các ngoại lệ phát sinh</a:t>
            </a:r>
            <a:endParaRPr/>
          </a:p>
          <a:p>
            <a:pPr indent="-228600" lvl="1" marL="685800" marR="0" rtl="0" algn="l">
              <a:lnSpc>
                <a:spcPct val="150000"/>
              </a:lnSpc>
              <a:spcBef>
                <a:spcPts val="0"/>
              </a:spcBef>
              <a:spcAft>
                <a:spcPts val="0"/>
              </a:spcAft>
              <a:buClr>
                <a:schemeClr val="accent6"/>
              </a:buClr>
              <a:buSzPts val="2266"/>
              <a:buFont typeface="Arial"/>
              <a:buChar char="•"/>
            </a:pPr>
            <a:r>
              <a:rPr b="0" i="0" lang="en-US" sz="2266" u="none" cap="none" strike="noStrike">
                <a:solidFill>
                  <a:schemeClr val="dk1"/>
                </a:solidFill>
                <a:latin typeface="Calibri"/>
                <a:ea typeface="Calibri"/>
                <a:cs typeface="Calibri"/>
                <a:sym typeface="Calibri"/>
              </a:rPr>
              <a:t>Mode: RemoteOnly, On và Off</a:t>
            </a:r>
            <a:endParaRPr/>
          </a:p>
          <a:p>
            <a:pPr indent="-228600" lvl="1" marL="685800" marR="0" rtl="0" algn="l">
              <a:lnSpc>
                <a:spcPct val="150000"/>
              </a:lnSpc>
              <a:spcBef>
                <a:spcPts val="0"/>
              </a:spcBef>
              <a:spcAft>
                <a:spcPts val="0"/>
              </a:spcAft>
              <a:buClr>
                <a:schemeClr val="accent6"/>
              </a:buClr>
              <a:buSzPts val="2266"/>
              <a:buFont typeface="Arial"/>
              <a:buChar char="•"/>
            </a:pPr>
            <a:r>
              <a:rPr b="0" i="0" lang="en-US" sz="2266" u="none" cap="none" strike="noStrike">
                <a:solidFill>
                  <a:schemeClr val="dk1"/>
                </a:solidFill>
                <a:latin typeface="Calibri"/>
                <a:ea typeface="Calibri"/>
                <a:cs typeface="Calibri"/>
                <a:sym typeface="Calibri"/>
              </a:rPr>
              <a:t>RemoteOnly: cho phép người dung thấy thông báo lỗi hoặc trang thông báo lỗi được chỉ định qua defaultDirect (nếu có)</a:t>
            </a:r>
            <a:endParaRPr/>
          </a:p>
          <a:p>
            <a:pPr indent="-228600" lvl="1" marL="685800" marR="0" rtl="0" algn="l">
              <a:lnSpc>
                <a:spcPct val="150000"/>
              </a:lnSpc>
              <a:spcBef>
                <a:spcPts val="0"/>
              </a:spcBef>
              <a:spcAft>
                <a:spcPts val="0"/>
              </a:spcAft>
              <a:buClr>
                <a:schemeClr val="accent6"/>
              </a:buClr>
              <a:buSzPts val="2266"/>
              <a:buFont typeface="Arial"/>
              <a:buChar char="•"/>
            </a:pPr>
            <a:r>
              <a:rPr b="0" i="0" lang="en-US" sz="2266" u="none" cap="none" strike="noStrike">
                <a:solidFill>
                  <a:schemeClr val="dk1"/>
                </a:solidFill>
                <a:latin typeface="Calibri"/>
                <a:ea typeface="Calibri"/>
                <a:cs typeface="Calibri"/>
                <a:sym typeface="Calibri"/>
              </a:rPr>
              <a:t>Thông báo lỗi gồm: mã lỗi và mô tả tương ứng</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55"/>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5.4.  Cấu hình ứng dụng web ASP.NET trong web.config</a:t>
            </a:r>
            <a:endParaRPr sz="3200">
              <a:latin typeface="Calibri"/>
              <a:ea typeface="Calibri"/>
              <a:cs typeface="Calibri"/>
              <a:sym typeface="Calibri"/>
            </a:endParaRPr>
          </a:p>
        </p:txBody>
      </p:sp>
      <p:pic>
        <p:nvPicPr>
          <p:cNvPr id="731" name="Google Shape;731;p55"/>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732" name="Google Shape;732;p55"/>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733" name="Google Shape;733;p55"/>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734" name="Google Shape;734;p55"/>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735" name="Google Shape;735;p55"/>
          <p:cNvSpPr txBox="1"/>
          <p:nvPr>
            <p:ph idx="1" type="body"/>
          </p:nvPr>
        </p:nvSpPr>
        <p:spPr>
          <a:xfrm>
            <a:off x="1675140" y="2808972"/>
            <a:ext cx="9307285" cy="958852"/>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Clr>
                <a:srgbClr val="2E75B5"/>
              </a:buClr>
              <a:buSzPts val="2000"/>
              <a:buNone/>
            </a:pPr>
            <a:r>
              <a:rPr lang="en-US" sz="2000">
                <a:solidFill>
                  <a:schemeClr val="dk1"/>
                </a:solidFill>
                <a:latin typeface="Calibri"/>
                <a:ea typeface="Calibri"/>
                <a:cs typeface="Calibri"/>
                <a:sym typeface="Calibri"/>
              </a:rPr>
              <a:t>&lt;appSettings&gt;</a:t>
            </a:r>
            <a:endParaRPr/>
          </a:p>
          <a:p>
            <a:pPr indent="0" lvl="0" marL="0" rtl="0" algn="l">
              <a:lnSpc>
                <a:spcPct val="100000"/>
              </a:lnSpc>
              <a:spcBef>
                <a:spcPts val="0"/>
              </a:spcBef>
              <a:spcAft>
                <a:spcPts val="0"/>
              </a:spcAft>
              <a:buClr>
                <a:srgbClr val="2E75B5"/>
              </a:buClr>
              <a:buSzPts val="2000"/>
              <a:buNone/>
            </a:pPr>
            <a:r>
              <a:rPr lang="en-US" sz="2000">
                <a:solidFill>
                  <a:schemeClr val="dk1"/>
                </a:solidFill>
                <a:latin typeface="Calibri"/>
                <a:ea typeface="Calibri"/>
                <a:cs typeface="Calibri"/>
                <a:sym typeface="Calibri"/>
              </a:rPr>
              <a:t>	&lt;add key="AppKey" value="APLJI12345AFAFAF8126126BDFG"/&gt;</a:t>
            </a:r>
            <a:endParaRPr/>
          </a:p>
          <a:p>
            <a:pPr indent="0" lvl="0" marL="0" rtl="0" algn="l">
              <a:lnSpc>
                <a:spcPct val="100000"/>
              </a:lnSpc>
              <a:spcBef>
                <a:spcPts val="0"/>
              </a:spcBef>
              <a:spcAft>
                <a:spcPts val="0"/>
              </a:spcAft>
              <a:buClr>
                <a:srgbClr val="2E75B5"/>
              </a:buClr>
              <a:buSzPts val="2000"/>
              <a:buNone/>
            </a:pPr>
            <a:r>
              <a:rPr lang="en-US" sz="2000">
                <a:solidFill>
                  <a:schemeClr val="dk1"/>
                </a:solidFill>
                <a:latin typeface="Calibri"/>
                <a:ea typeface="Calibri"/>
                <a:cs typeface="Calibri"/>
                <a:sym typeface="Calibri"/>
              </a:rPr>
              <a:t>&lt;/appSettings&gt;</a:t>
            </a:r>
            <a:endParaRPr sz="2000">
              <a:solidFill>
                <a:srgbClr val="003366"/>
              </a:solidFill>
              <a:latin typeface="Calibri"/>
              <a:ea typeface="Calibri"/>
              <a:cs typeface="Calibri"/>
              <a:sym typeface="Calibri"/>
            </a:endParaRPr>
          </a:p>
        </p:txBody>
      </p:sp>
      <p:sp>
        <p:nvSpPr>
          <p:cNvPr id="736" name="Google Shape;736;p55"/>
          <p:cNvSpPr txBox="1"/>
          <p:nvPr/>
        </p:nvSpPr>
        <p:spPr>
          <a:xfrm>
            <a:off x="921327" y="898304"/>
            <a:ext cx="10236530" cy="1899326"/>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rgbClr val="2E75B5"/>
              </a:buClr>
              <a:buSzPts val="2666"/>
              <a:buFont typeface="Noto Sans Symbols"/>
              <a:buChar char="▪"/>
            </a:pPr>
            <a:r>
              <a:rPr lang="en-US" sz="2666">
                <a:solidFill>
                  <a:srgbClr val="003366"/>
                </a:solidFill>
                <a:latin typeface="Calibri"/>
                <a:ea typeface="Calibri"/>
                <a:cs typeface="Calibri"/>
                <a:sym typeface="Calibri"/>
              </a:rPr>
              <a:t>AppSettings </a:t>
            </a:r>
            <a:endParaRPr/>
          </a:p>
          <a:p>
            <a:pPr indent="-228600" lvl="1" marL="685800" marR="0" rtl="0" algn="l">
              <a:lnSpc>
                <a:spcPct val="150000"/>
              </a:lnSpc>
              <a:spcBef>
                <a:spcPts val="0"/>
              </a:spcBef>
              <a:spcAft>
                <a:spcPts val="0"/>
              </a:spcAft>
              <a:buClr>
                <a:schemeClr val="accent6"/>
              </a:buClr>
              <a:buSzPts val="2266"/>
              <a:buFont typeface="Arial"/>
              <a:buChar char="•"/>
            </a:pPr>
            <a:r>
              <a:rPr b="0" i="0" lang="en-US" sz="2266" u="none" cap="none" strike="noStrike">
                <a:solidFill>
                  <a:srgbClr val="003366"/>
                </a:solidFill>
                <a:latin typeface="Calibri"/>
                <a:ea typeface="Calibri"/>
                <a:cs typeface="Calibri"/>
                <a:sym typeface="Calibri"/>
              </a:rPr>
              <a:t>Cho phép lưu trữ các dữ liệu như connection string, đường dẫn tệp, URL, các cổng hoặc các cặp giá trị tùy biến</a:t>
            </a:r>
            <a:endParaRPr/>
          </a:p>
        </p:txBody>
      </p:sp>
      <p:sp>
        <p:nvSpPr>
          <p:cNvPr id="737" name="Google Shape;737;p55"/>
          <p:cNvSpPr txBox="1"/>
          <p:nvPr/>
        </p:nvSpPr>
        <p:spPr>
          <a:xfrm>
            <a:off x="1675140" y="4059612"/>
            <a:ext cx="9307285" cy="2123473"/>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rmAutofit fontScale="92500" lnSpcReduction="20000"/>
          </a:bodyPr>
          <a:lstStyle/>
          <a:p>
            <a:pPr indent="0" lvl="0" marL="0" marR="0" rtl="0" algn="l">
              <a:lnSpc>
                <a:spcPct val="100000"/>
              </a:lnSpc>
              <a:spcBef>
                <a:spcPts val="0"/>
              </a:spcBef>
              <a:spcAft>
                <a:spcPts val="0"/>
              </a:spcAft>
              <a:buClr>
                <a:srgbClr val="2E75B5"/>
              </a:buClr>
              <a:buSzPct val="100000"/>
              <a:buFont typeface="Arial"/>
              <a:buNone/>
            </a:pPr>
            <a:r>
              <a:rPr lang="en-US" sz="2000">
                <a:solidFill>
                  <a:schemeClr val="dk1"/>
                </a:solidFill>
                <a:latin typeface="Calibri"/>
                <a:ea typeface="Calibri"/>
                <a:cs typeface="Calibri"/>
                <a:sym typeface="Calibri"/>
              </a:rPr>
              <a:t>//Phương thức 1:</a:t>
            </a:r>
            <a:endParaRPr/>
          </a:p>
          <a:p>
            <a:pPr indent="0" lvl="0" marL="0" marR="0" rtl="0" algn="l">
              <a:lnSpc>
                <a:spcPct val="100000"/>
              </a:lnSpc>
              <a:spcBef>
                <a:spcPts val="0"/>
              </a:spcBef>
              <a:spcAft>
                <a:spcPts val="0"/>
              </a:spcAft>
              <a:buClr>
                <a:srgbClr val="2E75B5"/>
              </a:buClr>
              <a:buSzPct val="100000"/>
              <a:buFont typeface="Arial"/>
              <a:buNone/>
            </a:pPr>
            <a:r>
              <a:rPr lang="en-US" sz="2000">
                <a:solidFill>
                  <a:schemeClr val="dk1"/>
                </a:solidFill>
                <a:latin typeface="Calibri"/>
                <a:ea typeface="Calibri"/>
                <a:cs typeface="Calibri"/>
                <a:sym typeface="Calibri"/>
              </a:rPr>
              <a:t>        string key = ConfigurationManager.AppSettings["AppKey"];</a:t>
            </a:r>
            <a:endParaRPr/>
          </a:p>
          <a:p>
            <a:pPr indent="0" lvl="0" marL="0" marR="0" rtl="0" algn="l">
              <a:lnSpc>
                <a:spcPct val="100000"/>
              </a:lnSpc>
              <a:spcBef>
                <a:spcPts val="0"/>
              </a:spcBef>
              <a:spcAft>
                <a:spcPts val="0"/>
              </a:spcAft>
              <a:buClr>
                <a:srgbClr val="2E75B5"/>
              </a:buClr>
              <a:buSzPct val="100000"/>
              <a:buFont typeface="Arial"/>
              <a:buNone/>
            </a:pPr>
            <a:r>
              <a:rPr lang="en-US" sz="2000">
                <a:solidFill>
                  <a:schemeClr val="dk1"/>
                </a:solidFill>
                <a:latin typeface="Calibri"/>
                <a:ea typeface="Calibri"/>
                <a:cs typeface="Calibri"/>
                <a:sym typeface="Calibri"/>
              </a:rPr>
              <a:t>        Response.Write(key);</a:t>
            </a:r>
            <a:endParaRPr/>
          </a:p>
          <a:p>
            <a:pPr indent="0" lvl="0" marL="0" marR="0" rtl="0" algn="l">
              <a:lnSpc>
                <a:spcPct val="100000"/>
              </a:lnSpc>
              <a:spcBef>
                <a:spcPts val="0"/>
              </a:spcBef>
              <a:spcAft>
                <a:spcPts val="0"/>
              </a:spcAft>
              <a:buClr>
                <a:srgbClr val="2E75B5"/>
              </a:buClr>
              <a:buSzPct val="100000"/>
              <a:buFont typeface="Arial"/>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2E75B5"/>
              </a:buClr>
              <a:buSzPct val="100000"/>
              <a:buFont typeface="Arial"/>
              <a:buNone/>
            </a:pPr>
            <a:r>
              <a:rPr lang="en-US" sz="2000">
                <a:solidFill>
                  <a:schemeClr val="dk1"/>
                </a:solidFill>
                <a:latin typeface="Calibri"/>
                <a:ea typeface="Calibri"/>
                <a:cs typeface="Calibri"/>
                <a:sym typeface="Calibri"/>
              </a:rPr>
              <a:t>//Phương thức 2:</a:t>
            </a:r>
            <a:endParaRPr/>
          </a:p>
          <a:p>
            <a:pPr indent="0" lvl="0" marL="0" marR="0" rtl="0" algn="l">
              <a:lnSpc>
                <a:spcPct val="100000"/>
              </a:lnSpc>
              <a:spcBef>
                <a:spcPts val="0"/>
              </a:spcBef>
              <a:spcAft>
                <a:spcPts val="0"/>
              </a:spcAft>
              <a:buClr>
                <a:srgbClr val="2E75B5"/>
              </a:buClr>
              <a:buSzPct val="100000"/>
              <a:buFont typeface="Arial"/>
              <a:buNone/>
            </a:pPr>
            <a:r>
              <a:rPr lang="en-US" sz="2000">
                <a:solidFill>
                  <a:schemeClr val="dk1"/>
                </a:solidFill>
                <a:latin typeface="Calibri"/>
                <a:ea typeface="Calibri"/>
                <a:cs typeface="Calibri"/>
                <a:sym typeface="Calibri"/>
              </a:rPr>
              <a:t>        Configuration config = WebConfigurationManager.OpenWebConfiguration("~/");</a:t>
            </a:r>
            <a:endParaRPr/>
          </a:p>
          <a:p>
            <a:pPr indent="0" lvl="0" marL="0" marR="0" rtl="0" algn="l">
              <a:lnSpc>
                <a:spcPct val="100000"/>
              </a:lnSpc>
              <a:spcBef>
                <a:spcPts val="0"/>
              </a:spcBef>
              <a:spcAft>
                <a:spcPts val="0"/>
              </a:spcAft>
              <a:buClr>
                <a:srgbClr val="2E75B5"/>
              </a:buClr>
              <a:buSzPct val="100000"/>
              <a:buFont typeface="Arial"/>
              <a:buNone/>
            </a:pPr>
            <a:r>
              <a:rPr lang="en-US" sz="2000">
                <a:solidFill>
                  <a:schemeClr val="dk1"/>
                </a:solidFill>
                <a:latin typeface="Calibri"/>
                <a:ea typeface="Calibri"/>
                <a:cs typeface="Calibri"/>
                <a:sym typeface="Calibri"/>
              </a:rPr>
              <a:t>        KeyValueConfigurationElement Appsetting = config.AppSettings.Settings["AppKey"];</a:t>
            </a:r>
            <a:endParaRPr/>
          </a:p>
          <a:p>
            <a:pPr indent="0" lvl="0" marL="0" marR="0" rtl="0" algn="l">
              <a:lnSpc>
                <a:spcPct val="100000"/>
              </a:lnSpc>
              <a:spcBef>
                <a:spcPts val="0"/>
              </a:spcBef>
              <a:spcAft>
                <a:spcPts val="0"/>
              </a:spcAft>
              <a:buClr>
                <a:srgbClr val="2E75B5"/>
              </a:buClr>
              <a:buSzPct val="100000"/>
              <a:buFont typeface="Arial"/>
              <a:buNone/>
            </a:pPr>
            <a:r>
              <a:rPr lang="en-US" sz="2000">
                <a:solidFill>
                  <a:schemeClr val="dk1"/>
                </a:solidFill>
                <a:latin typeface="Calibri"/>
                <a:ea typeface="Calibri"/>
                <a:cs typeface="Calibri"/>
                <a:sym typeface="Calibri"/>
              </a:rPr>
              <a:t>        Response.Write(Appsetting.Key + " &lt;br/&gt;" + "Value:" + Appsetting.Value);</a:t>
            </a:r>
            <a:endParaRPr sz="2000">
              <a:solidFill>
                <a:srgbClr val="003366"/>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56"/>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5.4.  Cấu hình ứng dụng web ASP.NET trong web.config</a:t>
            </a:r>
            <a:endParaRPr sz="3200">
              <a:latin typeface="Calibri"/>
              <a:ea typeface="Calibri"/>
              <a:cs typeface="Calibri"/>
              <a:sym typeface="Calibri"/>
            </a:endParaRPr>
          </a:p>
        </p:txBody>
      </p:sp>
      <p:pic>
        <p:nvPicPr>
          <p:cNvPr id="744" name="Google Shape;744;p56"/>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745" name="Google Shape;745;p56"/>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746" name="Google Shape;746;p56"/>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747" name="Google Shape;747;p56"/>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748" name="Google Shape;748;p56"/>
          <p:cNvSpPr txBox="1"/>
          <p:nvPr/>
        </p:nvSpPr>
        <p:spPr>
          <a:xfrm>
            <a:off x="942469" y="833552"/>
            <a:ext cx="10236530" cy="1191191"/>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rgbClr val="2E75B5"/>
              </a:buClr>
              <a:buSzPts val="2666"/>
              <a:buFont typeface="Noto Sans Symbols"/>
              <a:buChar char="▪"/>
            </a:pPr>
            <a:r>
              <a:rPr lang="en-US" sz="2666">
                <a:solidFill>
                  <a:srgbClr val="003366"/>
                </a:solidFill>
                <a:latin typeface="Calibri"/>
                <a:ea typeface="Calibri"/>
                <a:cs typeface="Calibri"/>
                <a:sym typeface="Calibri"/>
              </a:rPr>
              <a:t>ConnectStrings </a:t>
            </a:r>
            <a:endParaRPr/>
          </a:p>
          <a:p>
            <a:pPr indent="-228600" lvl="1" marL="685800" marR="0" rtl="0" algn="l">
              <a:lnSpc>
                <a:spcPct val="150000"/>
              </a:lnSpc>
              <a:spcBef>
                <a:spcPts val="0"/>
              </a:spcBef>
              <a:spcAft>
                <a:spcPts val="0"/>
              </a:spcAft>
              <a:buClr>
                <a:schemeClr val="accent6"/>
              </a:buClr>
              <a:buSzPts val="2266"/>
              <a:buFont typeface="Arial"/>
              <a:buChar char="•"/>
            </a:pPr>
            <a:r>
              <a:rPr b="0" i="0" lang="en-US" sz="2266" u="none" cap="none" strike="noStrike">
                <a:solidFill>
                  <a:srgbClr val="003366"/>
                </a:solidFill>
                <a:latin typeface="Calibri"/>
                <a:ea typeface="Calibri"/>
                <a:cs typeface="Calibri"/>
                <a:sym typeface="Calibri"/>
              </a:rPr>
              <a:t>Cho phép lưu trữ các dữ liệu như connection string</a:t>
            </a:r>
            <a:endParaRPr/>
          </a:p>
        </p:txBody>
      </p:sp>
      <p:sp>
        <p:nvSpPr>
          <p:cNvPr id="749" name="Google Shape;749;p56"/>
          <p:cNvSpPr txBox="1"/>
          <p:nvPr/>
        </p:nvSpPr>
        <p:spPr>
          <a:xfrm>
            <a:off x="1544512" y="2004247"/>
            <a:ext cx="8796918" cy="934892"/>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rmAutofit lnSpcReduction="10000"/>
          </a:bodyPr>
          <a:lstStyle/>
          <a:p>
            <a:pPr indent="0" lvl="0" marL="0" marR="0" rtl="0" algn="l">
              <a:lnSpc>
                <a:spcPct val="100000"/>
              </a:lnSpc>
              <a:spcBef>
                <a:spcPts val="0"/>
              </a:spcBef>
              <a:spcAft>
                <a:spcPts val="0"/>
              </a:spcAft>
              <a:buClr>
                <a:srgbClr val="2E75B5"/>
              </a:buClr>
              <a:buSzPts val="1400"/>
              <a:buFont typeface="Arial"/>
              <a:buNone/>
            </a:pPr>
            <a:r>
              <a:rPr lang="en-US" sz="1400">
                <a:solidFill>
                  <a:schemeClr val="dk1"/>
                </a:solidFill>
                <a:latin typeface="Calibri"/>
                <a:ea typeface="Calibri"/>
                <a:cs typeface="Calibri"/>
                <a:sym typeface="Calibri"/>
              </a:rPr>
              <a:t>&lt;connectionStrings&gt;</a:t>
            </a:r>
            <a:endParaRPr/>
          </a:p>
          <a:p>
            <a:pPr indent="0" lvl="0" marL="0" marR="0" rtl="0" algn="l">
              <a:lnSpc>
                <a:spcPct val="100000"/>
              </a:lnSpc>
              <a:spcBef>
                <a:spcPts val="0"/>
              </a:spcBef>
              <a:spcAft>
                <a:spcPts val="0"/>
              </a:spcAft>
              <a:buClr>
                <a:srgbClr val="2E75B5"/>
              </a:buClr>
              <a:buSzPts val="1400"/>
              <a:buFont typeface="Arial"/>
              <a:buNone/>
            </a:pPr>
            <a:r>
              <a:rPr lang="en-US" sz="1400">
                <a:solidFill>
                  <a:schemeClr val="dk1"/>
                </a:solidFill>
                <a:latin typeface="Calibri"/>
                <a:ea typeface="Calibri"/>
                <a:cs typeface="Calibri"/>
                <a:sym typeface="Calibri"/>
              </a:rPr>
              <a:t>    &lt;add name ="cnn" connectionString ="Initial Catalog = master; </a:t>
            </a:r>
            <a:endParaRPr/>
          </a:p>
          <a:p>
            <a:pPr indent="0" lvl="0" marL="0" marR="0" rtl="0" algn="l">
              <a:lnSpc>
                <a:spcPct val="100000"/>
              </a:lnSpc>
              <a:spcBef>
                <a:spcPts val="0"/>
              </a:spcBef>
              <a:spcAft>
                <a:spcPts val="0"/>
              </a:spcAft>
              <a:buClr>
                <a:srgbClr val="2E75B5"/>
              </a:buClr>
              <a:buSzPts val="1400"/>
              <a:buFont typeface="Arial"/>
              <a:buNone/>
            </a:pPr>
            <a:r>
              <a:rPr lang="en-US" sz="1400">
                <a:solidFill>
                  <a:schemeClr val="dk1"/>
                </a:solidFill>
                <a:latin typeface="Calibri"/>
                <a:ea typeface="Calibri"/>
                <a:cs typeface="Calibri"/>
                <a:sym typeface="Calibri"/>
              </a:rPr>
              <a:t>		Data Source =localhost; Integrated Security = true"/&gt;</a:t>
            </a:r>
            <a:endParaRPr/>
          </a:p>
          <a:p>
            <a:pPr indent="0" lvl="0" marL="0" marR="0" rtl="0" algn="l">
              <a:lnSpc>
                <a:spcPct val="100000"/>
              </a:lnSpc>
              <a:spcBef>
                <a:spcPts val="0"/>
              </a:spcBef>
              <a:spcAft>
                <a:spcPts val="0"/>
              </a:spcAft>
              <a:buClr>
                <a:srgbClr val="2E75B5"/>
              </a:buClr>
              <a:buSzPts val="1400"/>
              <a:buFont typeface="Arial"/>
              <a:buNone/>
            </a:pPr>
            <a:r>
              <a:rPr lang="en-US" sz="1400">
                <a:solidFill>
                  <a:schemeClr val="dk1"/>
                </a:solidFill>
                <a:latin typeface="Calibri"/>
                <a:ea typeface="Calibri"/>
                <a:cs typeface="Calibri"/>
                <a:sym typeface="Calibri"/>
              </a:rPr>
              <a:t>&lt;/connectionStrings&gt;</a:t>
            </a:r>
            <a:endParaRPr sz="1400">
              <a:solidFill>
                <a:srgbClr val="003366"/>
              </a:solidFill>
              <a:latin typeface="Calibri"/>
              <a:ea typeface="Calibri"/>
              <a:cs typeface="Calibri"/>
              <a:sym typeface="Calibri"/>
            </a:endParaRPr>
          </a:p>
        </p:txBody>
      </p:sp>
      <p:sp>
        <p:nvSpPr>
          <p:cNvPr id="750" name="Google Shape;750;p56"/>
          <p:cNvSpPr txBox="1"/>
          <p:nvPr/>
        </p:nvSpPr>
        <p:spPr>
          <a:xfrm>
            <a:off x="1544512" y="3058886"/>
            <a:ext cx="8405032" cy="3297464"/>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rgbClr val="2E75B5"/>
              </a:buClr>
              <a:buSzPts val="1200"/>
              <a:buFont typeface="Arial"/>
              <a:buNone/>
            </a:pPr>
            <a:r>
              <a:rPr lang="en-US" sz="1200">
                <a:solidFill>
                  <a:schemeClr val="dk1"/>
                </a:solidFill>
                <a:latin typeface="Calibri"/>
                <a:ea typeface="Calibri"/>
                <a:cs typeface="Calibri"/>
                <a:sym typeface="Calibri"/>
              </a:rPr>
              <a:t>//Method 1:</a:t>
            </a:r>
            <a:endParaRPr/>
          </a:p>
          <a:p>
            <a:pPr indent="0" lvl="0" marL="0" marR="0" rtl="0" algn="l">
              <a:lnSpc>
                <a:spcPct val="120000"/>
              </a:lnSpc>
              <a:spcBef>
                <a:spcPts val="0"/>
              </a:spcBef>
              <a:spcAft>
                <a:spcPts val="0"/>
              </a:spcAft>
              <a:buClr>
                <a:srgbClr val="2E75B5"/>
              </a:buClr>
              <a:buSzPts val="1200"/>
              <a:buFont typeface="Arial"/>
              <a:buNone/>
            </a:pPr>
            <a:r>
              <a:rPr lang="en-US" sz="1200">
                <a:solidFill>
                  <a:schemeClr val="dk1"/>
                </a:solidFill>
                <a:latin typeface="Calibri"/>
                <a:ea typeface="Calibri"/>
                <a:cs typeface="Calibri"/>
                <a:sym typeface="Calibri"/>
              </a:rPr>
              <a:t>        string cnn = ConfigurationManager.ConnectionStrings["conn"].ConnectionString;</a:t>
            </a:r>
            <a:endParaRPr/>
          </a:p>
          <a:p>
            <a:pPr indent="0" lvl="0" marL="0" marR="0" rtl="0" algn="l">
              <a:lnSpc>
                <a:spcPct val="120000"/>
              </a:lnSpc>
              <a:spcBef>
                <a:spcPts val="0"/>
              </a:spcBef>
              <a:spcAft>
                <a:spcPts val="0"/>
              </a:spcAft>
              <a:buClr>
                <a:srgbClr val="2E75B5"/>
              </a:buClr>
              <a:buSzPts val="1200"/>
              <a:buFont typeface="Arial"/>
              <a:buNone/>
            </a:pPr>
            <a:r>
              <a:t/>
            </a:r>
            <a:endParaRPr sz="1200">
              <a:solidFill>
                <a:schemeClr val="dk1"/>
              </a:solidFill>
              <a:latin typeface="Calibri"/>
              <a:ea typeface="Calibri"/>
              <a:cs typeface="Calibri"/>
              <a:sym typeface="Calibri"/>
            </a:endParaRPr>
          </a:p>
          <a:p>
            <a:pPr indent="0" lvl="0" marL="0" marR="0" rtl="0" algn="l">
              <a:lnSpc>
                <a:spcPct val="120000"/>
              </a:lnSpc>
              <a:spcBef>
                <a:spcPts val="0"/>
              </a:spcBef>
              <a:spcAft>
                <a:spcPts val="0"/>
              </a:spcAft>
              <a:buClr>
                <a:srgbClr val="2E75B5"/>
              </a:buClr>
              <a:buSzPts val="1200"/>
              <a:buFont typeface="Arial"/>
              <a:buNone/>
            </a:pPr>
            <a:r>
              <a:rPr lang="en-US" sz="1200">
                <a:solidFill>
                  <a:schemeClr val="dk1"/>
                </a:solidFill>
                <a:latin typeface="Calibri"/>
                <a:ea typeface="Calibri"/>
                <a:cs typeface="Calibri"/>
                <a:sym typeface="Calibri"/>
              </a:rPr>
              <a:t>//Methods 2:</a:t>
            </a:r>
            <a:endParaRPr/>
          </a:p>
          <a:p>
            <a:pPr indent="0" lvl="0" marL="0" marR="0" rtl="0" algn="l">
              <a:lnSpc>
                <a:spcPct val="120000"/>
              </a:lnSpc>
              <a:spcBef>
                <a:spcPts val="0"/>
              </a:spcBef>
              <a:spcAft>
                <a:spcPts val="0"/>
              </a:spcAft>
              <a:buClr>
                <a:srgbClr val="2E75B5"/>
              </a:buClr>
              <a:buSzPts val="1200"/>
              <a:buFont typeface="Arial"/>
              <a:buNone/>
            </a:pPr>
            <a:r>
              <a:rPr lang="en-US" sz="1200">
                <a:solidFill>
                  <a:schemeClr val="dk1"/>
                </a:solidFill>
                <a:latin typeface="Calibri"/>
                <a:ea typeface="Calibri"/>
                <a:cs typeface="Calibri"/>
                <a:sym typeface="Calibri"/>
              </a:rPr>
              <a:t>        Configuration config = WebConfigurationManager.OpenWebConfiguration("~/");</a:t>
            </a:r>
            <a:endParaRPr/>
          </a:p>
          <a:p>
            <a:pPr indent="0" lvl="0" marL="0" marR="0" rtl="0" algn="l">
              <a:lnSpc>
                <a:spcPct val="120000"/>
              </a:lnSpc>
              <a:spcBef>
                <a:spcPts val="0"/>
              </a:spcBef>
              <a:spcAft>
                <a:spcPts val="0"/>
              </a:spcAft>
              <a:buClr>
                <a:srgbClr val="2E75B5"/>
              </a:buClr>
              <a:buSzPts val="1200"/>
              <a:buFont typeface="Arial"/>
              <a:buNone/>
            </a:pPr>
            <a:r>
              <a:rPr lang="en-US" sz="1200">
                <a:solidFill>
                  <a:schemeClr val="dk1"/>
                </a:solidFill>
                <a:latin typeface="Calibri"/>
                <a:ea typeface="Calibri"/>
                <a:cs typeface="Calibri"/>
                <a:sym typeface="Calibri"/>
              </a:rPr>
              <a:t>        ConnectionStringSettings cnnstring;</a:t>
            </a:r>
            <a:endParaRPr/>
          </a:p>
          <a:p>
            <a:pPr indent="0" lvl="0" marL="0" marR="0" rtl="0" algn="l">
              <a:lnSpc>
                <a:spcPct val="120000"/>
              </a:lnSpc>
              <a:spcBef>
                <a:spcPts val="0"/>
              </a:spcBef>
              <a:spcAft>
                <a:spcPts val="0"/>
              </a:spcAft>
              <a:buClr>
                <a:srgbClr val="2E75B5"/>
              </a:buClr>
              <a:buSzPts val="1200"/>
              <a:buFont typeface="Arial"/>
              <a:buNone/>
            </a:pPr>
            <a:r>
              <a:t/>
            </a:r>
            <a:endParaRPr sz="1200">
              <a:solidFill>
                <a:schemeClr val="dk1"/>
              </a:solidFill>
              <a:latin typeface="Calibri"/>
              <a:ea typeface="Calibri"/>
              <a:cs typeface="Calibri"/>
              <a:sym typeface="Calibri"/>
            </a:endParaRPr>
          </a:p>
          <a:p>
            <a:pPr indent="0" lvl="0" marL="0" marR="0" rtl="0" algn="l">
              <a:lnSpc>
                <a:spcPct val="120000"/>
              </a:lnSpc>
              <a:spcBef>
                <a:spcPts val="0"/>
              </a:spcBef>
              <a:spcAft>
                <a:spcPts val="0"/>
              </a:spcAft>
              <a:buClr>
                <a:srgbClr val="2E75B5"/>
              </a:buClr>
              <a:buSzPts val="1200"/>
              <a:buFont typeface="Arial"/>
              <a:buNone/>
            </a:pPr>
            <a:r>
              <a:rPr lang="en-US" sz="1200">
                <a:solidFill>
                  <a:schemeClr val="dk1"/>
                </a:solidFill>
                <a:latin typeface="Calibri"/>
                <a:ea typeface="Calibri"/>
                <a:cs typeface="Calibri"/>
                <a:sym typeface="Calibri"/>
              </a:rPr>
              <a:t>        if (config.ConnectionStrings.ConnectionStrings.Count &gt; 0)</a:t>
            </a:r>
            <a:endParaRPr/>
          </a:p>
          <a:p>
            <a:pPr indent="0" lvl="0" marL="0" marR="0" rtl="0" algn="l">
              <a:lnSpc>
                <a:spcPct val="120000"/>
              </a:lnSpc>
              <a:spcBef>
                <a:spcPts val="0"/>
              </a:spcBef>
              <a:spcAft>
                <a:spcPts val="0"/>
              </a:spcAft>
              <a:buClr>
                <a:srgbClr val="2E75B5"/>
              </a:buClr>
              <a:buSzPts val="1200"/>
              <a:buFont typeface="Arial"/>
              <a:buNone/>
            </a:pPr>
            <a:r>
              <a:rPr lang="en-US" sz="1200">
                <a:solidFill>
                  <a:schemeClr val="dk1"/>
                </a:solidFill>
                <a:latin typeface="Calibri"/>
                <a:ea typeface="Calibri"/>
                <a:cs typeface="Calibri"/>
                <a:sym typeface="Calibri"/>
              </a:rPr>
              <a:t>        {</a:t>
            </a:r>
            <a:endParaRPr/>
          </a:p>
          <a:p>
            <a:pPr indent="0" lvl="0" marL="0" marR="0" rtl="0" algn="l">
              <a:lnSpc>
                <a:spcPct val="120000"/>
              </a:lnSpc>
              <a:spcBef>
                <a:spcPts val="0"/>
              </a:spcBef>
              <a:spcAft>
                <a:spcPts val="0"/>
              </a:spcAft>
              <a:buClr>
                <a:srgbClr val="2E75B5"/>
              </a:buClr>
              <a:buSzPts val="1200"/>
              <a:buFont typeface="Arial"/>
              <a:buNone/>
            </a:pPr>
            <a:r>
              <a:rPr lang="en-US" sz="1200">
                <a:solidFill>
                  <a:schemeClr val="dk1"/>
                </a:solidFill>
                <a:latin typeface="Calibri"/>
                <a:ea typeface="Calibri"/>
                <a:cs typeface="Calibri"/>
                <a:sym typeface="Calibri"/>
              </a:rPr>
              <a:t>            cnnstring = config.ConnectionStrings.ConnectionStrings["conn"];</a:t>
            </a:r>
            <a:endParaRPr/>
          </a:p>
          <a:p>
            <a:pPr indent="0" lvl="0" marL="0" marR="0" rtl="0" algn="l">
              <a:lnSpc>
                <a:spcPct val="120000"/>
              </a:lnSpc>
              <a:spcBef>
                <a:spcPts val="0"/>
              </a:spcBef>
              <a:spcAft>
                <a:spcPts val="0"/>
              </a:spcAft>
              <a:buClr>
                <a:srgbClr val="2E75B5"/>
              </a:buClr>
              <a:buSzPts val="1200"/>
              <a:buFont typeface="Arial"/>
              <a:buNone/>
            </a:pPr>
            <a:r>
              <a:rPr lang="en-US" sz="1200">
                <a:solidFill>
                  <a:schemeClr val="dk1"/>
                </a:solidFill>
                <a:latin typeface="Calibri"/>
                <a:ea typeface="Calibri"/>
                <a:cs typeface="Calibri"/>
                <a:sym typeface="Calibri"/>
              </a:rPr>
              <a:t>            if (cnnstring != null)</a:t>
            </a:r>
            <a:endParaRPr/>
          </a:p>
          <a:p>
            <a:pPr indent="0" lvl="0" marL="0" marR="0" rtl="0" algn="l">
              <a:lnSpc>
                <a:spcPct val="120000"/>
              </a:lnSpc>
              <a:spcBef>
                <a:spcPts val="0"/>
              </a:spcBef>
              <a:spcAft>
                <a:spcPts val="0"/>
              </a:spcAft>
              <a:buClr>
                <a:srgbClr val="2E75B5"/>
              </a:buClr>
              <a:buSzPts val="1200"/>
              <a:buFont typeface="Arial"/>
              <a:buNone/>
            </a:pPr>
            <a:r>
              <a:rPr lang="en-US" sz="1200">
                <a:solidFill>
                  <a:schemeClr val="dk1"/>
                </a:solidFill>
                <a:latin typeface="Calibri"/>
                <a:ea typeface="Calibri"/>
                <a:cs typeface="Calibri"/>
                <a:sym typeface="Calibri"/>
              </a:rPr>
              <a:t>                Response.Write("ConnectionString:" + cnnstring.ConnectionString);</a:t>
            </a:r>
            <a:endParaRPr/>
          </a:p>
          <a:p>
            <a:pPr indent="0" lvl="0" marL="0" marR="0" rtl="0" algn="l">
              <a:lnSpc>
                <a:spcPct val="120000"/>
              </a:lnSpc>
              <a:spcBef>
                <a:spcPts val="0"/>
              </a:spcBef>
              <a:spcAft>
                <a:spcPts val="0"/>
              </a:spcAft>
              <a:buClr>
                <a:srgbClr val="2E75B5"/>
              </a:buClr>
              <a:buSzPts val="1200"/>
              <a:buFont typeface="Arial"/>
              <a:buNone/>
            </a:pPr>
            <a:r>
              <a:rPr lang="en-US" sz="1200">
                <a:solidFill>
                  <a:schemeClr val="dk1"/>
                </a:solidFill>
                <a:latin typeface="Calibri"/>
                <a:ea typeface="Calibri"/>
                <a:cs typeface="Calibri"/>
                <a:sym typeface="Calibri"/>
              </a:rPr>
              <a:t>            else</a:t>
            </a:r>
            <a:endParaRPr/>
          </a:p>
          <a:p>
            <a:pPr indent="0" lvl="0" marL="0" marR="0" rtl="0" algn="l">
              <a:lnSpc>
                <a:spcPct val="120000"/>
              </a:lnSpc>
              <a:spcBef>
                <a:spcPts val="0"/>
              </a:spcBef>
              <a:spcAft>
                <a:spcPts val="0"/>
              </a:spcAft>
              <a:buClr>
                <a:srgbClr val="2E75B5"/>
              </a:buClr>
              <a:buSzPts val="1200"/>
              <a:buFont typeface="Arial"/>
              <a:buNone/>
            </a:pPr>
            <a:r>
              <a:rPr lang="en-US" sz="1200">
                <a:solidFill>
                  <a:schemeClr val="dk1"/>
                </a:solidFill>
                <a:latin typeface="Calibri"/>
                <a:ea typeface="Calibri"/>
                <a:cs typeface="Calibri"/>
                <a:sym typeface="Calibri"/>
              </a:rPr>
              <a:t>                Response.Write(" No connection string");</a:t>
            </a:r>
            <a:endParaRPr/>
          </a:p>
          <a:p>
            <a:pPr indent="0" lvl="0" marL="0" marR="0" rtl="0" algn="l">
              <a:lnSpc>
                <a:spcPct val="120000"/>
              </a:lnSpc>
              <a:spcBef>
                <a:spcPts val="0"/>
              </a:spcBef>
              <a:spcAft>
                <a:spcPts val="0"/>
              </a:spcAft>
              <a:buClr>
                <a:srgbClr val="2E75B5"/>
              </a:buClr>
              <a:buSzPts val="1200"/>
              <a:buFont typeface="Arial"/>
              <a:buNone/>
            </a:pPr>
            <a:r>
              <a:rPr lang="en-US" sz="1200">
                <a:solidFill>
                  <a:schemeClr val="dk1"/>
                </a:solidFill>
                <a:latin typeface="Calibri"/>
                <a:ea typeface="Calibri"/>
                <a:cs typeface="Calibri"/>
                <a:sym typeface="Calibri"/>
              </a:rPr>
              <a:t>        }</a:t>
            </a:r>
            <a:endParaRPr sz="1200">
              <a:solidFill>
                <a:srgbClr val="003366"/>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57"/>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5.4.  Cấu hình ứng dụng web ASP.NET trong web.config</a:t>
            </a:r>
            <a:endParaRPr sz="3200">
              <a:latin typeface="Calibri"/>
              <a:ea typeface="Calibri"/>
              <a:cs typeface="Calibri"/>
              <a:sym typeface="Calibri"/>
            </a:endParaRPr>
          </a:p>
        </p:txBody>
      </p:sp>
      <p:pic>
        <p:nvPicPr>
          <p:cNvPr id="757" name="Google Shape;757;p57"/>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758" name="Google Shape;758;p57"/>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759" name="Google Shape;759;p57"/>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760" name="Google Shape;760;p57"/>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761" name="Google Shape;761;p57"/>
          <p:cNvSpPr txBox="1"/>
          <p:nvPr/>
        </p:nvSpPr>
        <p:spPr>
          <a:xfrm>
            <a:off x="942469" y="833552"/>
            <a:ext cx="10236530" cy="787003"/>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rgbClr val="2E75B5"/>
              </a:buClr>
              <a:buSzPts val="2666"/>
              <a:buFont typeface="Noto Sans Symbols"/>
              <a:buChar char="▪"/>
            </a:pPr>
            <a:r>
              <a:rPr lang="en-US" sz="2666">
                <a:solidFill>
                  <a:srgbClr val="003366"/>
                </a:solidFill>
                <a:latin typeface="Calibri"/>
                <a:ea typeface="Calibri"/>
                <a:cs typeface="Calibri"/>
                <a:sym typeface="Calibri"/>
              </a:rPr>
              <a:t>ConnectStrings </a:t>
            </a:r>
            <a:r>
              <a:rPr lang="en-US" sz="2266">
                <a:solidFill>
                  <a:srgbClr val="003366"/>
                </a:solidFill>
                <a:latin typeface="Calibri"/>
                <a:ea typeface="Calibri"/>
                <a:cs typeface="Calibri"/>
                <a:sym typeface="Calibri"/>
              </a:rPr>
              <a:t>– đọc dữ liệu</a:t>
            </a:r>
            <a:endParaRPr sz="2666">
              <a:solidFill>
                <a:srgbClr val="003366"/>
              </a:solidFill>
              <a:latin typeface="Calibri"/>
              <a:ea typeface="Calibri"/>
              <a:cs typeface="Calibri"/>
              <a:sym typeface="Calibri"/>
            </a:endParaRPr>
          </a:p>
        </p:txBody>
      </p:sp>
      <p:sp>
        <p:nvSpPr>
          <p:cNvPr id="762" name="Google Shape;762;p57"/>
          <p:cNvSpPr/>
          <p:nvPr/>
        </p:nvSpPr>
        <p:spPr>
          <a:xfrm>
            <a:off x="1311964" y="1607543"/>
            <a:ext cx="9250453"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rgbClr val="1B1D1F"/>
                </a:solidFill>
                <a:latin typeface="Calibri"/>
                <a:ea typeface="Calibri"/>
                <a:cs typeface="Calibri"/>
                <a:sym typeface="Calibri"/>
              </a:rPr>
              <a:t>&lt;appSettings&gt;     </a:t>
            </a:r>
            <a:endParaRPr/>
          </a:p>
          <a:p>
            <a:pPr indent="0" lvl="0" marL="0" marR="0" rtl="0" algn="l">
              <a:spcBef>
                <a:spcPts val="0"/>
              </a:spcBef>
              <a:spcAft>
                <a:spcPts val="0"/>
              </a:spcAft>
              <a:buNone/>
            </a:pPr>
            <a:r>
              <a:rPr lang="en-US" sz="2200">
                <a:solidFill>
                  <a:srgbClr val="1B1D1F"/>
                </a:solidFill>
                <a:latin typeface="Calibri"/>
                <a:ea typeface="Calibri"/>
                <a:cs typeface="Calibri"/>
                <a:sym typeface="Calibri"/>
              </a:rPr>
              <a:t>	&lt;add key="ClientId" value="127605460617602"/&gt;     	</a:t>
            </a:r>
            <a:endParaRPr/>
          </a:p>
          <a:p>
            <a:pPr indent="0" lvl="0" marL="0" marR="0" rtl="0" algn="l">
              <a:spcBef>
                <a:spcPts val="0"/>
              </a:spcBef>
              <a:spcAft>
                <a:spcPts val="0"/>
              </a:spcAft>
              <a:buNone/>
            </a:pPr>
            <a:r>
              <a:rPr lang="en-US" sz="2200">
                <a:solidFill>
                  <a:srgbClr val="1B1D1F"/>
                </a:solidFill>
                <a:latin typeface="Calibri"/>
                <a:ea typeface="Calibri"/>
                <a:cs typeface="Calibri"/>
                <a:sym typeface="Calibri"/>
              </a:rPr>
              <a:t>	&lt;add key="RedirectUrl" value="http://localhost:49548/Redirect.aspx"/&gt;</a:t>
            </a:r>
            <a:endParaRPr/>
          </a:p>
          <a:p>
            <a:pPr indent="0" lvl="0" marL="0" marR="0" rtl="0" algn="l">
              <a:spcBef>
                <a:spcPts val="0"/>
              </a:spcBef>
              <a:spcAft>
                <a:spcPts val="0"/>
              </a:spcAft>
              <a:buNone/>
            </a:pPr>
            <a:r>
              <a:rPr lang="en-US" sz="2200">
                <a:solidFill>
                  <a:srgbClr val="1B1D1F"/>
                </a:solidFill>
                <a:latin typeface="Calibri"/>
                <a:ea typeface="Calibri"/>
                <a:cs typeface="Calibri"/>
                <a:sym typeface="Calibri"/>
              </a:rPr>
              <a:t>&lt;/appSettings&gt;</a:t>
            </a:r>
            <a:endParaRPr sz="2200">
              <a:solidFill>
                <a:schemeClr val="dk1"/>
              </a:solidFill>
              <a:latin typeface="Calibri"/>
              <a:ea typeface="Calibri"/>
              <a:cs typeface="Calibri"/>
              <a:sym typeface="Calibri"/>
            </a:endParaRPr>
          </a:p>
        </p:txBody>
      </p:sp>
      <p:sp>
        <p:nvSpPr>
          <p:cNvPr id="763" name="Google Shape;763;p57"/>
          <p:cNvSpPr/>
          <p:nvPr/>
        </p:nvSpPr>
        <p:spPr>
          <a:xfrm>
            <a:off x="1239293" y="3465233"/>
            <a:ext cx="9395793"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Arial"/>
                <a:ea typeface="Arial"/>
                <a:cs typeface="Arial"/>
                <a:sym typeface="Arial"/>
              </a:rPr>
              <a:t>using </a:t>
            </a:r>
            <a:r>
              <a:rPr lang="en-US" sz="2200">
                <a:solidFill>
                  <a:srgbClr val="2B91AF"/>
                </a:solidFill>
                <a:latin typeface="Arial"/>
                <a:ea typeface="Arial"/>
                <a:cs typeface="Arial"/>
                <a:sym typeface="Arial"/>
              </a:rPr>
              <a:t>System</a:t>
            </a:r>
            <a:r>
              <a:rPr lang="en-US" sz="2200">
                <a:solidFill>
                  <a:schemeClr val="dk1"/>
                </a:solidFill>
                <a:latin typeface="Arial"/>
                <a:ea typeface="Arial"/>
                <a:cs typeface="Arial"/>
                <a:sym typeface="Arial"/>
              </a:rPr>
              <a:t>.</a:t>
            </a:r>
            <a:r>
              <a:rPr lang="en-US" sz="2200">
                <a:solidFill>
                  <a:srgbClr val="2B91AF"/>
                </a:solidFill>
                <a:latin typeface="Arial"/>
                <a:ea typeface="Arial"/>
                <a:cs typeface="Arial"/>
                <a:sym typeface="Arial"/>
              </a:rPr>
              <a:t>Configuration</a:t>
            </a:r>
            <a:r>
              <a:rPr lang="en-US" sz="22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2200">
                <a:solidFill>
                  <a:schemeClr val="dk1"/>
                </a:solidFill>
                <a:latin typeface="Arial"/>
                <a:ea typeface="Arial"/>
                <a:cs typeface="Arial"/>
                <a:sym typeface="Arial"/>
              </a:rPr>
              <a:t>string clientId = </a:t>
            </a:r>
            <a:r>
              <a:rPr lang="en-US" sz="2200">
                <a:solidFill>
                  <a:srgbClr val="2B91AF"/>
                </a:solidFill>
                <a:latin typeface="Arial"/>
                <a:ea typeface="Arial"/>
                <a:cs typeface="Arial"/>
                <a:sym typeface="Arial"/>
              </a:rPr>
              <a:t>ConfigurationManager</a:t>
            </a:r>
            <a:r>
              <a:rPr lang="en-US" sz="2200">
                <a:solidFill>
                  <a:schemeClr val="dk1"/>
                </a:solidFill>
                <a:latin typeface="Arial"/>
                <a:ea typeface="Arial"/>
                <a:cs typeface="Arial"/>
                <a:sym typeface="Arial"/>
              </a:rPr>
              <a:t>.</a:t>
            </a:r>
            <a:r>
              <a:rPr lang="en-US" sz="2200">
                <a:solidFill>
                  <a:srgbClr val="2B91AF"/>
                </a:solidFill>
                <a:latin typeface="Arial"/>
                <a:ea typeface="Arial"/>
                <a:cs typeface="Arial"/>
                <a:sym typeface="Arial"/>
              </a:rPr>
              <a:t>AppSettings</a:t>
            </a:r>
            <a:r>
              <a:rPr lang="en-US" sz="2200">
                <a:solidFill>
                  <a:schemeClr val="dk1"/>
                </a:solidFill>
                <a:latin typeface="Arial"/>
                <a:ea typeface="Arial"/>
                <a:cs typeface="Arial"/>
                <a:sym typeface="Arial"/>
              </a:rPr>
              <a:t>["ClientId"]; </a:t>
            </a:r>
            <a:endParaRPr/>
          </a:p>
          <a:p>
            <a:pPr indent="0" lvl="0" marL="0" marR="0" rtl="0" algn="l">
              <a:spcBef>
                <a:spcPts val="0"/>
              </a:spcBef>
              <a:spcAft>
                <a:spcPts val="0"/>
              </a:spcAft>
              <a:buNone/>
            </a:pPr>
            <a:r>
              <a:rPr lang="en-US" sz="2200">
                <a:solidFill>
                  <a:schemeClr val="dk1"/>
                </a:solidFill>
                <a:latin typeface="Arial"/>
                <a:ea typeface="Arial"/>
                <a:cs typeface="Arial"/>
                <a:sym typeface="Arial"/>
              </a:rPr>
              <a:t>string redirectUrl = </a:t>
            </a:r>
            <a:r>
              <a:rPr lang="en-US" sz="2200">
                <a:solidFill>
                  <a:srgbClr val="2B91AF"/>
                </a:solidFill>
                <a:latin typeface="Arial"/>
                <a:ea typeface="Arial"/>
                <a:cs typeface="Arial"/>
                <a:sym typeface="Arial"/>
              </a:rPr>
              <a:t>ConfigurationManager</a:t>
            </a:r>
            <a:r>
              <a:rPr lang="en-US" sz="2200">
                <a:solidFill>
                  <a:schemeClr val="dk1"/>
                </a:solidFill>
                <a:latin typeface="Arial"/>
                <a:ea typeface="Arial"/>
                <a:cs typeface="Arial"/>
                <a:sym typeface="Arial"/>
              </a:rPr>
              <a:t>.</a:t>
            </a:r>
            <a:r>
              <a:rPr lang="en-US" sz="2200">
                <a:solidFill>
                  <a:srgbClr val="2B91AF"/>
                </a:solidFill>
                <a:latin typeface="Arial"/>
                <a:ea typeface="Arial"/>
                <a:cs typeface="Arial"/>
                <a:sym typeface="Arial"/>
              </a:rPr>
              <a:t>AppSettings</a:t>
            </a:r>
            <a:r>
              <a:rPr lang="en-US" sz="2200">
                <a:solidFill>
                  <a:schemeClr val="dk1"/>
                </a:solidFill>
                <a:latin typeface="Arial"/>
                <a:ea typeface="Arial"/>
                <a:cs typeface="Arial"/>
                <a:sym typeface="Arial"/>
              </a:rPr>
              <a:t>["RedirectUrl"];</a:t>
            </a:r>
            <a:endParaRPr sz="2200">
              <a:solidFill>
                <a:schemeClr val="dk1"/>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58"/>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5.4.  Cấu hình ứng dụng web ASP.NET trong web.config</a:t>
            </a:r>
            <a:endParaRPr/>
          </a:p>
        </p:txBody>
      </p:sp>
      <p:pic>
        <p:nvPicPr>
          <p:cNvPr id="770" name="Google Shape;770;p58"/>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771" name="Google Shape;771;p58"/>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772" name="Google Shape;772;p58"/>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773" name="Google Shape;773;p58"/>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774" name="Google Shape;774;p58"/>
          <p:cNvSpPr/>
          <p:nvPr/>
        </p:nvSpPr>
        <p:spPr>
          <a:xfrm>
            <a:off x="1100250" y="1098463"/>
            <a:ext cx="475572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444444"/>
                </a:solidFill>
                <a:latin typeface="Calibri"/>
                <a:ea typeface="Calibri"/>
                <a:cs typeface="Calibri"/>
                <a:sym typeface="Calibri"/>
              </a:rPr>
              <a:t>- Cấu hình về lỗi trong file web.config</a:t>
            </a:r>
            <a:endParaRPr b="1" sz="2400">
              <a:solidFill>
                <a:schemeClr val="dk1"/>
              </a:solidFill>
              <a:latin typeface="Calibri"/>
              <a:ea typeface="Calibri"/>
              <a:cs typeface="Calibri"/>
              <a:sym typeface="Calibri"/>
            </a:endParaRPr>
          </a:p>
        </p:txBody>
      </p:sp>
      <p:sp>
        <p:nvSpPr>
          <p:cNvPr id="775" name="Google Shape;775;p58"/>
          <p:cNvSpPr/>
          <p:nvPr/>
        </p:nvSpPr>
        <p:spPr>
          <a:xfrm>
            <a:off x="1444487" y="1585032"/>
            <a:ext cx="6096000" cy="128753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&lt;!--</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&lt;customErrors mode="RemoteOnly"/&gt;</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--&gt;</a:t>
            </a:r>
            <a:endParaRPr/>
          </a:p>
        </p:txBody>
      </p:sp>
      <p:sp>
        <p:nvSpPr>
          <p:cNvPr id="776" name="Google Shape;776;p58"/>
          <p:cNvSpPr/>
          <p:nvPr/>
        </p:nvSpPr>
        <p:spPr>
          <a:xfrm>
            <a:off x="1192695" y="3203697"/>
            <a:ext cx="24681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212121"/>
                </a:solidFill>
                <a:latin typeface="Helvetica Neue"/>
                <a:ea typeface="Helvetica Neue"/>
                <a:cs typeface="Helvetica Neue"/>
                <a:sym typeface="Helvetica Neue"/>
              </a:rPr>
              <a:t>MÃ HÓA VIEWSTATE</a:t>
            </a:r>
            <a:endParaRPr/>
          </a:p>
        </p:txBody>
      </p:sp>
      <p:sp>
        <p:nvSpPr>
          <p:cNvPr id="777" name="Google Shape;777;p58"/>
          <p:cNvSpPr/>
          <p:nvPr/>
        </p:nvSpPr>
        <p:spPr>
          <a:xfrm>
            <a:off x="1444487" y="3932234"/>
            <a:ext cx="60960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&lt;system.web&gt;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&lt;machineKey validation="3DES"/&gt;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&lt;/system.web&gt;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59"/>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5.4.  Cấu hình ứng dụng web ASP.NET trong web.config</a:t>
            </a:r>
            <a:endParaRPr/>
          </a:p>
        </p:txBody>
      </p:sp>
      <p:pic>
        <p:nvPicPr>
          <p:cNvPr id="784" name="Google Shape;784;p59"/>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785" name="Google Shape;785;p59"/>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786" name="Google Shape;786;p59"/>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787" name="Google Shape;787;p59"/>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788" name="Google Shape;788;p59"/>
          <p:cNvSpPr/>
          <p:nvPr/>
        </p:nvSpPr>
        <p:spPr>
          <a:xfrm>
            <a:off x="921327" y="953554"/>
            <a:ext cx="7310463"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Calibri"/>
                <a:ea typeface="Calibri"/>
                <a:cs typeface="Calibri"/>
                <a:sym typeface="Calibri"/>
              </a:rPr>
              <a:t>Cấu hình X-Frame-Options phòng chống tấn công Clickjacking</a:t>
            </a:r>
            <a:endParaRPr/>
          </a:p>
        </p:txBody>
      </p:sp>
      <p:sp>
        <p:nvSpPr>
          <p:cNvPr id="789" name="Google Shape;789;p59"/>
          <p:cNvSpPr/>
          <p:nvPr/>
        </p:nvSpPr>
        <p:spPr>
          <a:xfrm>
            <a:off x="921327" y="1589213"/>
            <a:ext cx="60960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&lt;httpProtocol&gt;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&lt;customHeaders&gt;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&lt;add name="X-Frame-Options" value="SAMEORIGIN" /&gt;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&lt;/customHeaders&gt;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&lt;/httpProtocol&gt;</a:t>
            </a:r>
            <a:endParaRPr/>
          </a:p>
        </p:txBody>
      </p:sp>
      <p:sp>
        <p:nvSpPr>
          <p:cNvPr id="790" name="Google Shape;790;p59"/>
          <p:cNvSpPr txBox="1"/>
          <p:nvPr>
            <p:ph idx="1" type="body"/>
          </p:nvPr>
        </p:nvSpPr>
        <p:spPr>
          <a:xfrm>
            <a:off x="973354" y="3170840"/>
            <a:ext cx="10236530" cy="2889926"/>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666"/>
              <a:buFont typeface="Noto Sans Symbols"/>
              <a:buChar char="▪"/>
            </a:pPr>
            <a:r>
              <a:rPr lang="en-US" sz="2666">
                <a:latin typeface="Calibri"/>
                <a:ea typeface="Calibri"/>
                <a:cs typeface="Calibri"/>
                <a:sym typeface="Calibri"/>
              </a:rPr>
              <a:t>X-Frame-Options</a:t>
            </a:r>
            <a:endParaRPr/>
          </a:p>
          <a:p>
            <a:pPr indent="-228600" lvl="1" marL="685800" rtl="0" algn="l">
              <a:lnSpc>
                <a:spcPct val="150000"/>
              </a:lnSpc>
              <a:spcBef>
                <a:spcPts val="0"/>
              </a:spcBef>
              <a:spcAft>
                <a:spcPts val="0"/>
              </a:spcAft>
              <a:buClr>
                <a:schemeClr val="accent6"/>
              </a:buClr>
              <a:buSzPts val="2266"/>
              <a:buFont typeface="Arial"/>
              <a:buChar char="•"/>
            </a:pPr>
            <a:r>
              <a:rPr lang="en-US" sz="2266">
                <a:latin typeface="Calibri"/>
                <a:ea typeface="Calibri"/>
                <a:cs typeface="Calibri"/>
                <a:sym typeface="Calibri"/>
              </a:rPr>
              <a:t>deny: chặn toàn bộ việc đọc dữ liệu từ các trang có gắn frame và iframe</a:t>
            </a:r>
            <a:endParaRPr/>
          </a:p>
          <a:p>
            <a:pPr indent="-228600" lvl="1" marL="685800" rtl="0" algn="l">
              <a:lnSpc>
                <a:spcPct val="150000"/>
              </a:lnSpc>
              <a:spcBef>
                <a:spcPts val="0"/>
              </a:spcBef>
              <a:spcAft>
                <a:spcPts val="0"/>
              </a:spcAft>
              <a:buClr>
                <a:schemeClr val="accent6"/>
              </a:buClr>
              <a:buSzPts val="2266"/>
              <a:buFont typeface="Arial"/>
              <a:buChar char="•"/>
            </a:pPr>
            <a:r>
              <a:rPr lang="en-US" sz="2266">
                <a:latin typeface="Calibri"/>
                <a:ea typeface="Calibri"/>
                <a:cs typeface="Calibri"/>
                <a:sym typeface="Calibri"/>
              </a:rPr>
              <a:t>sameorigin: chỉ cho phép đọc dữ liệu từ frame, iframe trong cùng domain</a:t>
            </a:r>
            <a:endParaRPr/>
          </a:p>
          <a:p>
            <a:pPr indent="-228600" lvl="1" marL="685800" rtl="0" algn="l">
              <a:lnSpc>
                <a:spcPct val="150000"/>
              </a:lnSpc>
              <a:spcBef>
                <a:spcPts val="0"/>
              </a:spcBef>
              <a:spcAft>
                <a:spcPts val="0"/>
              </a:spcAft>
              <a:buClr>
                <a:schemeClr val="accent6"/>
              </a:buClr>
              <a:buSzPts val="2266"/>
              <a:buFont typeface="Arial"/>
              <a:buChar char="•"/>
            </a:pPr>
            <a:r>
              <a:rPr lang="en-US" sz="2266">
                <a:latin typeface="Calibri"/>
                <a:ea typeface="Calibri"/>
                <a:cs typeface="Calibri"/>
                <a:sym typeface="Calibri"/>
              </a:rPr>
              <a:t>allow-from uri: trang có thể đọc dữ liệu từ uri được định nghĩa</a:t>
            </a:r>
            <a:endParaRPr/>
          </a:p>
          <a:p>
            <a:pPr indent="-228600" lvl="2" marL="1143000" rtl="0" algn="l">
              <a:lnSpc>
                <a:spcPct val="150000"/>
              </a:lnSpc>
              <a:spcBef>
                <a:spcPts val="0"/>
              </a:spcBef>
              <a:spcAft>
                <a:spcPts val="0"/>
              </a:spcAft>
              <a:buClr>
                <a:schemeClr val="accent6"/>
              </a:buClr>
              <a:buSzPts val="1866"/>
              <a:buFont typeface="Arial"/>
              <a:buChar char="•"/>
            </a:pPr>
            <a:r>
              <a:rPr lang="en-US" sz="1866">
                <a:latin typeface="Calibri"/>
                <a:ea typeface="Calibri"/>
                <a:cs typeface="Calibri"/>
                <a:sym typeface="Calibri"/>
              </a:rPr>
              <a:t>ví dụ: allow-from uri: http://example.com</a:t>
            </a:r>
            <a:endParaRPr sz="1866">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6"/>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5.2. Cài đặt Web Server (IIS) </a:t>
            </a:r>
            <a:endParaRPr/>
          </a:p>
        </p:txBody>
      </p:sp>
      <p:pic>
        <p:nvPicPr>
          <p:cNvPr id="144" name="Google Shape;144;p6"/>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145" name="Google Shape;145;p6"/>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146" name="Google Shape;146;p6"/>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147" name="Google Shape;147;p6"/>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148" name="Google Shape;148;p6"/>
          <p:cNvSpPr txBox="1"/>
          <p:nvPr>
            <p:ph idx="1" type="body"/>
          </p:nvPr>
        </p:nvSpPr>
        <p:spPr>
          <a:xfrm>
            <a:off x="921327" y="898303"/>
            <a:ext cx="9779565" cy="201216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Char char="▪"/>
            </a:pPr>
            <a:r>
              <a:rPr lang="en-US">
                <a:latin typeface="Calibri"/>
                <a:ea typeface="Calibri"/>
                <a:cs typeface="Calibri"/>
                <a:sym typeface="Calibri"/>
              </a:rPr>
              <a:t>Để cài đặt IIS</a:t>
            </a:r>
            <a:endParaRPr/>
          </a:p>
          <a:p>
            <a:pPr indent="-228600" lvl="1" marL="685800" rtl="0" algn="l">
              <a:lnSpc>
                <a:spcPct val="150000"/>
              </a:lnSpc>
              <a:spcBef>
                <a:spcPts val="0"/>
              </a:spcBef>
              <a:spcAft>
                <a:spcPts val="0"/>
              </a:spcAft>
              <a:buClr>
                <a:schemeClr val="accent6"/>
              </a:buClr>
              <a:buSzPts val="2400"/>
              <a:buFont typeface="Arial"/>
              <a:buChar char="•"/>
            </a:pPr>
            <a:r>
              <a:rPr lang="en-US">
                <a:latin typeface="Calibri"/>
                <a:ea typeface="Calibri"/>
                <a:cs typeface="Calibri"/>
                <a:sym typeface="Calibri"/>
              </a:rPr>
              <a:t>Control Panel &gt;&gt; Programs and Features &gt;&gt; Turn Windows features on or off &gt;&gt; Internet Information Services &gt;&gt; World Wide Web Services</a:t>
            </a:r>
            <a:endParaRPr/>
          </a:p>
        </p:txBody>
      </p:sp>
      <p:pic>
        <p:nvPicPr>
          <p:cNvPr id="149" name="Google Shape;149;p6"/>
          <p:cNvPicPr preferRelativeResize="0"/>
          <p:nvPr/>
        </p:nvPicPr>
        <p:blipFill rotWithShape="1">
          <a:blip r:embed="rId4">
            <a:alphaModFix/>
          </a:blip>
          <a:srcRect b="0" l="0" r="0" t="0"/>
          <a:stretch/>
        </p:blipFill>
        <p:spPr>
          <a:xfrm>
            <a:off x="4754178" y="2775942"/>
            <a:ext cx="4442986" cy="3714934"/>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60"/>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5.4.  Cấu hình ứng dụng web ASP.NET trong web.config</a:t>
            </a:r>
            <a:endParaRPr/>
          </a:p>
        </p:txBody>
      </p:sp>
      <p:pic>
        <p:nvPicPr>
          <p:cNvPr id="797" name="Google Shape;797;p60"/>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798" name="Google Shape;798;p60"/>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799" name="Google Shape;799;p60"/>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800" name="Google Shape;800;p60"/>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801" name="Google Shape;801;p60"/>
          <p:cNvSpPr txBox="1"/>
          <p:nvPr>
            <p:ph idx="1" type="body"/>
          </p:nvPr>
        </p:nvSpPr>
        <p:spPr>
          <a:xfrm>
            <a:off x="921327" y="901506"/>
            <a:ext cx="10236530" cy="2889926"/>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666"/>
              <a:buFont typeface="Noto Sans Symbols"/>
              <a:buChar char="▪"/>
            </a:pPr>
            <a:r>
              <a:rPr lang="en-US" sz="2666">
                <a:latin typeface="Calibri"/>
                <a:ea typeface="Calibri"/>
                <a:cs typeface="Calibri"/>
                <a:sym typeface="Calibri"/>
              </a:rPr>
              <a:t>Iframe (inline frame)</a:t>
            </a:r>
            <a:endParaRPr/>
          </a:p>
          <a:p>
            <a:pPr indent="-228600" lvl="1" marL="685800" rtl="0" algn="l">
              <a:lnSpc>
                <a:spcPct val="150000"/>
              </a:lnSpc>
              <a:spcBef>
                <a:spcPts val="0"/>
              </a:spcBef>
              <a:spcAft>
                <a:spcPts val="0"/>
              </a:spcAft>
              <a:buClr>
                <a:schemeClr val="accent6"/>
              </a:buClr>
              <a:buSzPts val="2266"/>
              <a:buFont typeface="Arial"/>
              <a:buChar char="•"/>
            </a:pPr>
            <a:r>
              <a:rPr lang="en-US" sz="2266">
                <a:latin typeface="Calibri"/>
                <a:ea typeface="Calibri"/>
                <a:cs typeface="Calibri"/>
                <a:sym typeface="Calibri"/>
              </a:rPr>
              <a:t>là một trang html được nhúng vào một trang html trên website</a:t>
            </a:r>
            <a:endParaRPr/>
          </a:p>
          <a:p>
            <a:pPr indent="-228600" lvl="1" marL="685800" rtl="0" algn="l">
              <a:lnSpc>
                <a:spcPct val="150000"/>
              </a:lnSpc>
              <a:spcBef>
                <a:spcPts val="0"/>
              </a:spcBef>
              <a:spcAft>
                <a:spcPts val="0"/>
              </a:spcAft>
              <a:buClr>
                <a:schemeClr val="accent6"/>
              </a:buClr>
              <a:buSzPts val="2266"/>
              <a:buFont typeface="Arial"/>
              <a:buChar char="•"/>
            </a:pPr>
            <a:r>
              <a:rPr lang="en-US" sz="2266">
                <a:latin typeface="Calibri"/>
                <a:ea typeface="Calibri"/>
                <a:cs typeface="Calibri"/>
                <a:sym typeface="Calibri"/>
              </a:rPr>
              <a:t>thường được dùng để chèn nội dung dạng như ảnh, quảng cáo</a:t>
            </a:r>
            <a:endParaRPr/>
          </a:p>
          <a:p>
            <a:pPr indent="-228600" lvl="1" marL="685800" rtl="0" algn="l">
              <a:lnSpc>
                <a:spcPct val="150000"/>
              </a:lnSpc>
              <a:spcBef>
                <a:spcPts val="0"/>
              </a:spcBef>
              <a:spcAft>
                <a:spcPts val="0"/>
              </a:spcAft>
              <a:buClr>
                <a:schemeClr val="accent6"/>
              </a:buClr>
              <a:buSzPts val="2266"/>
              <a:buFont typeface="Arial"/>
              <a:buChar char="•"/>
            </a:pPr>
            <a:r>
              <a:rPr lang="en-US" sz="2266">
                <a:latin typeface="Calibri"/>
                <a:ea typeface="Calibri"/>
                <a:cs typeface="Calibri"/>
                <a:sym typeface="Calibri"/>
              </a:rPr>
              <a:t>hacker thường lợi dụng để chèn mã iFrame với trang web mà họ tạo ra</a:t>
            </a:r>
            <a:endParaRPr sz="1866">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61"/>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5.4.  Cấu hình ứng dụng web ASP.NET trong web.config</a:t>
            </a:r>
            <a:endParaRPr/>
          </a:p>
        </p:txBody>
      </p:sp>
      <p:pic>
        <p:nvPicPr>
          <p:cNvPr id="808" name="Google Shape;808;p61"/>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809" name="Google Shape;809;p61"/>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810" name="Google Shape;810;p61"/>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811" name="Google Shape;811;p61"/>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812" name="Google Shape;812;p61"/>
          <p:cNvSpPr/>
          <p:nvPr/>
        </p:nvSpPr>
        <p:spPr>
          <a:xfrm>
            <a:off x="921327" y="861148"/>
            <a:ext cx="9176830"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200" u="none" strike="noStrike">
                <a:solidFill>
                  <a:srgbClr val="212121"/>
                </a:solidFill>
                <a:latin typeface="Helvetica Neue"/>
                <a:ea typeface="Helvetica Neue"/>
                <a:cs typeface="Helvetica Neue"/>
                <a:sym typeface="Helvetica Neue"/>
              </a:rPr>
              <a:t>Cấu hình X-XSS-Protection chống tấn công Cross Site Scripting</a:t>
            </a:r>
            <a:endParaRPr/>
          </a:p>
        </p:txBody>
      </p:sp>
      <p:sp>
        <p:nvSpPr>
          <p:cNvPr id="813" name="Google Shape;813;p61"/>
          <p:cNvSpPr/>
          <p:nvPr/>
        </p:nvSpPr>
        <p:spPr>
          <a:xfrm>
            <a:off x="973354" y="1329180"/>
            <a:ext cx="60960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&lt;httpProtocol&gt;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&lt;customHeaders&gt;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&lt;add name="X-XSS-Protection" value="1; mode=block" /&gt;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&lt;/customHeaders&gt;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&lt;/httpProtocol&gt;</a:t>
            </a:r>
            <a:endParaRPr/>
          </a:p>
        </p:txBody>
      </p:sp>
      <p:sp>
        <p:nvSpPr>
          <p:cNvPr id="814" name="Google Shape;814;p61"/>
          <p:cNvSpPr txBox="1"/>
          <p:nvPr>
            <p:ph idx="1" type="body"/>
          </p:nvPr>
        </p:nvSpPr>
        <p:spPr>
          <a:xfrm>
            <a:off x="973354" y="2894588"/>
            <a:ext cx="10236530" cy="2889926"/>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666"/>
              <a:buFont typeface="Noto Sans Symbols"/>
              <a:buChar char="▪"/>
            </a:pPr>
            <a:r>
              <a:rPr lang="en-US" sz="2666">
                <a:latin typeface="Calibri"/>
                <a:ea typeface="Calibri"/>
                <a:cs typeface="Calibri"/>
                <a:sym typeface="Calibri"/>
              </a:rPr>
              <a:t>Bằng cách sử dụng X-XSS Protection với các chế độ</a:t>
            </a:r>
            <a:endParaRPr/>
          </a:p>
          <a:p>
            <a:pPr indent="-228600" lvl="1" marL="685800" rtl="0" algn="l">
              <a:lnSpc>
                <a:spcPct val="150000"/>
              </a:lnSpc>
              <a:spcBef>
                <a:spcPts val="0"/>
              </a:spcBef>
              <a:spcAft>
                <a:spcPts val="0"/>
              </a:spcAft>
              <a:buClr>
                <a:schemeClr val="accent6"/>
              </a:buClr>
              <a:buSzPts val="2266"/>
              <a:buFont typeface="Arial"/>
              <a:buChar char="•"/>
            </a:pPr>
            <a:r>
              <a:rPr lang="en-US" sz="2266">
                <a:latin typeface="Calibri"/>
                <a:ea typeface="Calibri"/>
                <a:cs typeface="Calibri"/>
                <a:sym typeface="Calibri"/>
              </a:rPr>
              <a:t>0: bộ lọc XSS bị vô hiệu hoá</a:t>
            </a:r>
            <a:endParaRPr/>
          </a:p>
          <a:p>
            <a:pPr indent="-228600" lvl="1" marL="685800" rtl="0" algn="l">
              <a:lnSpc>
                <a:spcPct val="150000"/>
              </a:lnSpc>
              <a:spcBef>
                <a:spcPts val="0"/>
              </a:spcBef>
              <a:spcAft>
                <a:spcPts val="0"/>
              </a:spcAft>
              <a:buClr>
                <a:schemeClr val="accent6"/>
              </a:buClr>
              <a:buSzPts val="2266"/>
              <a:buFont typeface="Arial"/>
              <a:buChar char="•"/>
            </a:pPr>
            <a:r>
              <a:rPr lang="en-US" sz="2266">
                <a:latin typeface="Calibri"/>
                <a:ea typeface="Calibri"/>
                <a:cs typeface="Calibri"/>
                <a:sym typeface="Calibri"/>
              </a:rPr>
              <a:t>1: bộ lọc XSS được kích hoạt và bảo vệ trang nếu phát hiện tấn công</a:t>
            </a:r>
            <a:endParaRPr/>
          </a:p>
          <a:p>
            <a:pPr indent="-228600" lvl="1" marL="685800" rtl="0" algn="l">
              <a:lnSpc>
                <a:spcPct val="150000"/>
              </a:lnSpc>
              <a:spcBef>
                <a:spcPts val="0"/>
              </a:spcBef>
              <a:spcAft>
                <a:spcPts val="0"/>
              </a:spcAft>
              <a:buClr>
                <a:schemeClr val="accent6"/>
              </a:buClr>
              <a:buSzPts val="2266"/>
              <a:buFont typeface="Arial"/>
              <a:buChar char="•"/>
            </a:pPr>
            <a:r>
              <a:rPr lang="en-US" sz="2266">
                <a:latin typeface="Calibri"/>
                <a:ea typeface="Calibri"/>
                <a:cs typeface="Calibri"/>
                <a:sym typeface="Calibri"/>
              </a:rPr>
              <a:t>1; mode=block: bộ lọc XSS được kích hoạt và ngăn chặn hiển thị trang nếu phát hiện tấn công</a:t>
            </a:r>
            <a:endParaRPr sz="1866">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62"/>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5.4.  Cấu hình ứng dụng web ASP.NET trong web.config</a:t>
            </a:r>
            <a:endParaRPr sz="3200">
              <a:latin typeface="Calibri"/>
              <a:ea typeface="Calibri"/>
              <a:cs typeface="Calibri"/>
              <a:sym typeface="Calibri"/>
            </a:endParaRPr>
          </a:p>
        </p:txBody>
      </p:sp>
      <p:pic>
        <p:nvPicPr>
          <p:cNvPr id="821" name="Google Shape;821;p62"/>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822" name="Google Shape;822;p62"/>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823" name="Google Shape;823;p62"/>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824" name="Google Shape;824;p62"/>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825" name="Google Shape;825;p62"/>
          <p:cNvSpPr txBox="1"/>
          <p:nvPr>
            <p:ph idx="1" type="body"/>
          </p:nvPr>
        </p:nvSpPr>
        <p:spPr>
          <a:xfrm>
            <a:off x="921327" y="898304"/>
            <a:ext cx="9779565" cy="278106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Cấu hình để có thể tải lên các tệp lớn</a:t>
            </a:r>
            <a:endParaRPr/>
          </a:p>
          <a:p>
            <a:pPr indent="-228600" lvl="1" marL="685800" rtl="0" algn="l">
              <a:lnSpc>
                <a:spcPct val="150000"/>
              </a:lnSpc>
              <a:spcBef>
                <a:spcPts val="0"/>
              </a:spcBef>
              <a:spcAft>
                <a:spcPts val="0"/>
              </a:spcAft>
              <a:buClr>
                <a:srgbClr val="2E75B5"/>
              </a:buClr>
              <a:buSzPts val="2400"/>
              <a:buFont typeface="NTR"/>
              <a:buChar char="-"/>
            </a:pPr>
            <a:r>
              <a:rPr lang="en-US">
                <a:latin typeface="Calibri"/>
                <a:ea typeface="Calibri"/>
                <a:cs typeface="Calibri"/>
                <a:sym typeface="Calibri"/>
              </a:rPr>
              <a:t>maxRequestLength: </a:t>
            </a:r>
            <a:endParaRPr/>
          </a:p>
          <a:p>
            <a:pPr indent="-228600" lvl="2" marL="1143000" rtl="0" algn="l">
              <a:lnSpc>
                <a:spcPct val="150000"/>
              </a:lnSpc>
              <a:spcBef>
                <a:spcPts val="0"/>
              </a:spcBef>
              <a:spcAft>
                <a:spcPts val="0"/>
              </a:spcAft>
              <a:buClr>
                <a:srgbClr val="2E75B5"/>
              </a:buClr>
              <a:buSzPts val="2000"/>
              <a:buFont typeface="NTR"/>
              <a:buChar char="-"/>
            </a:pPr>
            <a:r>
              <a:rPr lang="en-US">
                <a:latin typeface="Calibri"/>
                <a:ea typeface="Calibri"/>
                <a:cs typeface="Calibri"/>
                <a:sym typeface="Calibri"/>
              </a:rPr>
              <a:t>xác định ngưỡng giới hạn cho bộ đệm đầu vào theo đơn vị KB</a:t>
            </a:r>
            <a:endParaRPr/>
          </a:p>
          <a:p>
            <a:pPr indent="-228600" lvl="2" marL="1143000" rtl="0" algn="l">
              <a:lnSpc>
                <a:spcPct val="150000"/>
              </a:lnSpc>
              <a:spcBef>
                <a:spcPts val="0"/>
              </a:spcBef>
              <a:spcAft>
                <a:spcPts val="0"/>
              </a:spcAft>
              <a:buClr>
                <a:srgbClr val="2E75B5"/>
              </a:buClr>
              <a:buSzPts val="2000"/>
              <a:buFont typeface="NTR"/>
              <a:buChar char="-"/>
            </a:pPr>
            <a:r>
              <a:rPr lang="en-US">
                <a:latin typeface="Calibri"/>
                <a:ea typeface="Calibri"/>
                <a:cs typeface="Calibri"/>
                <a:sym typeface="Calibri"/>
              </a:rPr>
              <a:t>Cho phép kiểm soát tổng kích thước tệp được tải</a:t>
            </a:r>
            <a:endParaRPr/>
          </a:p>
          <a:p>
            <a:pPr indent="-228600" lvl="2" marL="1143000" rtl="0" algn="l">
              <a:lnSpc>
                <a:spcPct val="150000"/>
              </a:lnSpc>
              <a:spcBef>
                <a:spcPts val="0"/>
              </a:spcBef>
              <a:spcAft>
                <a:spcPts val="0"/>
              </a:spcAft>
              <a:buClr>
                <a:srgbClr val="2E75B5"/>
              </a:buClr>
              <a:buSzPts val="2000"/>
              <a:buFont typeface="NTR"/>
              <a:buChar char="-"/>
            </a:pPr>
            <a:r>
              <a:rPr lang="en-US">
                <a:latin typeface="Calibri"/>
                <a:ea typeface="Calibri"/>
                <a:cs typeface="Calibri"/>
                <a:sym typeface="Calibri"/>
              </a:rPr>
              <a:t>Dữ liệu lớn hơn ngưỡng đặt ra thì kết quả mặc định là lỗi ”Page not found”</a:t>
            </a:r>
            <a:endParaRPr/>
          </a:p>
        </p:txBody>
      </p:sp>
      <p:sp>
        <p:nvSpPr>
          <p:cNvPr id="826" name="Google Shape;826;p62"/>
          <p:cNvSpPr/>
          <p:nvPr/>
        </p:nvSpPr>
        <p:spPr>
          <a:xfrm>
            <a:off x="1987705" y="3874193"/>
            <a:ext cx="82078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&lt;httpRuntime</a:t>
            </a:r>
            <a:r>
              <a:rPr b="0" i="0" lang="en-US" sz="1800" u="none" strike="noStrike">
                <a:solidFill>
                  <a:srgbClr val="111111"/>
                </a:solidFill>
                <a:latin typeface="Arial"/>
                <a:ea typeface="Arial"/>
                <a:cs typeface="Arial"/>
                <a:sym typeface="Arial"/>
              </a:rPr>
              <a:t> </a:t>
            </a:r>
            <a:r>
              <a:rPr lang="en-US" sz="1800">
                <a:solidFill>
                  <a:schemeClr val="dk1"/>
                </a:solidFill>
                <a:latin typeface="Calibri"/>
                <a:ea typeface="Calibri"/>
                <a:cs typeface="Calibri"/>
                <a:sym typeface="Calibri"/>
              </a:rPr>
              <a:t>maxRequestLength="102400"</a:t>
            </a:r>
            <a:r>
              <a:rPr b="0" i="0" lang="en-US" sz="1800" u="none" strike="noStrike">
                <a:solidFill>
                  <a:srgbClr val="111111"/>
                </a:solidFill>
                <a:latin typeface="Arial"/>
                <a:ea typeface="Arial"/>
                <a:cs typeface="Arial"/>
                <a:sym typeface="Arial"/>
              </a:rPr>
              <a:t> </a:t>
            </a:r>
            <a:r>
              <a:rPr lang="en-US" sz="1800">
                <a:solidFill>
                  <a:schemeClr val="dk1"/>
                </a:solidFill>
                <a:latin typeface="Calibri"/>
                <a:ea typeface="Calibri"/>
                <a:cs typeface="Calibri"/>
                <a:sym typeface="Calibri"/>
              </a:rPr>
              <a:t>executionTimeout="3600"</a:t>
            </a:r>
            <a:r>
              <a:rPr b="0" i="0" lang="en-US" sz="1800" u="none" strike="noStrike">
                <a:solidFill>
                  <a:srgbClr val="111111"/>
                </a:solidFill>
                <a:latin typeface="Arial"/>
                <a:ea typeface="Arial"/>
                <a:cs typeface="Arial"/>
                <a:sym typeface="Arial"/>
              </a:rPr>
              <a:t> </a:t>
            </a:r>
            <a:r>
              <a:rPr lang="en-US" sz="1800">
                <a:solidFill>
                  <a:schemeClr val="dk1"/>
                </a:solidFill>
                <a:latin typeface="Calibri"/>
                <a:ea typeface="Calibri"/>
                <a:cs typeface="Calibri"/>
                <a:sym typeface="Calibri"/>
              </a:rPr>
              <a:t>/&gt;</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63"/>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5.4.  Cấu hình ứng dụng web ASP.NET trong web.config</a:t>
            </a:r>
            <a:endParaRPr sz="3200">
              <a:latin typeface="Calibri"/>
              <a:ea typeface="Calibri"/>
              <a:cs typeface="Calibri"/>
              <a:sym typeface="Calibri"/>
            </a:endParaRPr>
          </a:p>
        </p:txBody>
      </p:sp>
      <p:pic>
        <p:nvPicPr>
          <p:cNvPr id="833" name="Google Shape;833;p63"/>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834" name="Google Shape;834;p63"/>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835" name="Google Shape;835;p63"/>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836" name="Google Shape;836;p63"/>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837" name="Google Shape;837;p63"/>
          <p:cNvSpPr txBox="1"/>
          <p:nvPr>
            <p:ph idx="1" type="body"/>
          </p:nvPr>
        </p:nvSpPr>
        <p:spPr>
          <a:xfrm>
            <a:off x="921327" y="898303"/>
            <a:ext cx="9779565" cy="5306553"/>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Cấu hình để có thể tải lên các tệp lớn</a:t>
            </a:r>
            <a:endParaRPr/>
          </a:p>
          <a:p>
            <a:pPr indent="-228600" lvl="1" marL="685800" rtl="0" algn="l">
              <a:lnSpc>
                <a:spcPct val="150000"/>
              </a:lnSpc>
              <a:spcBef>
                <a:spcPts val="0"/>
              </a:spcBef>
              <a:spcAft>
                <a:spcPts val="0"/>
              </a:spcAft>
              <a:buClr>
                <a:srgbClr val="2E75B5"/>
              </a:buClr>
              <a:buSzPts val="2400"/>
              <a:buFont typeface="NTR"/>
              <a:buChar char="-"/>
            </a:pPr>
            <a:r>
              <a:rPr lang="en-US">
                <a:latin typeface="Calibri"/>
                <a:ea typeface="Calibri"/>
                <a:cs typeface="Calibri"/>
                <a:sym typeface="Calibri"/>
              </a:rPr>
              <a:t>ExecutionTimeout:</a:t>
            </a:r>
            <a:endParaRPr/>
          </a:p>
          <a:p>
            <a:pPr indent="-228600" lvl="2" marL="1143000" rtl="0" algn="l">
              <a:lnSpc>
                <a:spcPct val="150000"/>
              </a:lnSpc>
              <a:spcBef>
                <a:spcPts val="0"/>
              </a:spcBef>
              <a:spcAft>
                <a:spcPts val="0"/>
              </a:spcAft>
              <a:buClr>
                <a:srgbClr val="2E75B5"/>
              </a:buClr>
              <a:buSzPts val="2000"/>
              <a:buFont typeface="NTR"/>
              <a:buChar char="-"/>
            </a:pPr>
            <a:r>
              <a:rPr lang="en-US">
                <a:latin typeface="Calibri"/>
                <a:ea typeface="Calibri"/>
                <a:cs typeface="Calibri"/>
                <a:sym typeface="Calibri"/>
              </a:rPr>
              <a:t>Thiết lập thời gian tối đa (tính bằng giây) cho một yêu cầu trước khi tự động “tắt” bởi ASP.NET</a:t>
            </a:r>
            <a:endParaRPr/>
          </a:p>
          <a:p>
            <a:pPr indent="-228600" lvl="2" marL="1143000" rtl="0" algn="l">
              <a:lnSpc>
                <a:spcPct val="150000"/>
              </a:lnSpc>
              <a:spcBef>
                <a:spcPts val="0"/>
              </a:spcBef>
              <a:spcAft>
                <a:spcPts val="0"/>
              </a:spcAft>
              <a:buClr>
                <a:srgbClr val="2E75B5"/>
              </a:buClr>
              <a:buSzPts val="2000"/>
              <a:buFont typeface="NTR"/>
              <a:buChar char="-"/>
            </a:pPr>
            <a:r>
              <a:rPr lang="en-US">
                <a:latin typeface="Calibri"/>
                <a:ea typeface="Calibri"/>
                <a:cs typeface="Calibri"/>
                <a:sym typeface="Calibri"/>
              </a:rPr>
              <a:t>Mặc định là 110 giây</a:t>
            </a:r>
            <a:endParaRPr/>
          </a:p>
          <a:p>
            <a:pPr indent="-228600" lvl="2" marL="1143000" rtl="0" algn="l">
              <a:lnSpc>
                <a:spcPct val="150000"/>
              </a:lnSpc>
              <a:spcBef>
                <a:spcPts val="0"/>
              </a:spcBef>
              <a:spcAft>
                <a:spcPts val="0"/>
              </a:spcAft>
              <a:buClr>
                <a:srgbClr val="2E75B5"/>
              </a:buClr>
              <a:buSzPts val="2000"/>
              <a:buFont typeface="NTR"/>
              <a:buChar char="-"/>
            </a:pPr>
            <a:r>
              <a:rPr lang="en-US">
                <a:latin typeface="Calibri"/>
                <a:ea typeface="Calibri"/>
                <a:cs typeface="Calibri"/>
                <a:sym typeface="Calibri"/>
              </a:rPr>
              <a:t>Nếu thời gian truy vấn kéo dài hơn, ngoại lệ sẽ được tạo (exception)</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64"/>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5.4.  Cấu hình ứng dụng web ASP.NET trong web.config</a:t>
            </a:r>
            <a:endParaRPr sz="3200">
              <a:latin typeface="Calibri"/>
              <a:ea typeface="Calibri"/>
              <a:cs typeface="Calibri"/>
              <a:sym typeface="Calibri"/>
            </a:endParaRPr>
          </a:p>
        </p:txBody>
      </p:sp>
      <p:pic>
        <p:nvPicPr>
          <p:cNvPr id="844" name="Google Shape;844;p64"/>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845" name="Google Shape;845;p64"/>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846" name="Google Shape;846;p64"/>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847" name="Google Shape;847;p64"/>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848" name="Google Shape;848;p64"/>
          <p:cNvSpPr txBox="1"/>
          <p:nvPr>
            <p:ph idx="1" type="body"/>
          </p:nvPr>
        </p:nvSpPr>
        <p:spPr>
          <a:xfrm>
            <a:off x="921327" y="898303"/>
            <a:ext cx="9779565" cy="5306553"/>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Cấu hình để có thể tải lên các tệp lớn</a:t>
            </a:r>
            <a:endParaRPr/>
          </a:p>
          <a:p>
            <a:pPr indent="-228600" lvl="1" marL="685800" rtl="0" algn="l">
              <a:lnSpc>
                <a:spcPct val="150000"/>
              </a:lnSpc>
              <a:spcBef>
                <a:spcPts val="0"/>
              </a:spcBef>
              <a:spcAft>
                <a:spcPts val="0"/>
              </a:spcAft>
              <a:buClr>
                <a:srgbClr val="2E75B5"/>
              </a:buClr>
              <a:buSzPts val="2400"/>
              <a:buFont typeface="NTR"/>
              <a:buChar char="-"/>
            </a:pPr>
            <a:r>
              <a:rPr lang="en-US">
                <a:latin typeface="Calibri"/>
                <a:ea typeface="Calibri"/>
                <a:cs typeface="Calibri"/>
                <a:sym typeface="Calibri"/>
              </a:rPr>
              <a:t>maxAllowedContentLength (IIS7): </a:t>
            </a:r>
            <a:endParaRPr/>
          </a:p>
          <a:p>
            <a:pPr indent="-228600" lvl="2" marL="1143000" rtl="0" algn="l">
              <a:lnSpc>
                <a:spcPct val="150000"/>
              </a:lnSpc>
              <a:spcBef>
                <a:spcPts val="0"/>
              </a:spcBef>
              <a:spcAft>
                <a:spcPts val="0"/>
              </a:spcAft>
              <a:buClr>
                <a:srgbClr val="2E75B5"/>
              </a:buClr>
              <a:buSzPts val="2000"/>
              <a:buFont typeface="NTR"/>
              <a:buChar char="-"/>
            </a:pPr>
            <a:r>
              <a:rPr lang="en-US">
                <a:latin typeface="Calibri"/>
                <a:ea typeface="Calibri"/>
                <a:cs typeface="Calibri"/>
                <a:sym typeface="Calibri"/>
              </a:rPr>
              <a:t>Xác định kích thước tối đa của nọi dung trong một yêu cầu được hỗ trợ bởi IIS</a:t>
            </a:r>
            <a:endParaRPr/>
          </a:p>
          <a:p>
            <a:pPr indent="-228600" lvl="2" marL="1143000" rtl="0" algn="l">
              <a:lnSpc>
                <a:spcPct val="150000"/>
              </a:lnSpc>
              <a:spcBef>
                <a:spcPts val="0"/>
              </a:spcBef>
              <a:spcAft>
                <a:spcPts val="0"/>
              </a:spcAft>
              <a:buClr>
                <a:srgbClr val="2E75B5"/>
              </a:buClr>
              <a:buSzPts val="2000"/>
              <a:buFont typeface="NTR"/>
              <a:buChar char="-"/>
            </a:pPr>
            <a:r>
              <a:rPr lang="en-US">
                <a:latin typeface="Calibri"/>
                <a:ea typeface="Calibri"/>
                <a:cs typeface="Calibri"/>
                <a:sym typeface="Calibri"/>
              </a:rPr>
              <a:t>Mặc định độ lớn sẽ là 30,000,000 bytes</a:t>
            </a:r>
            <a:endParaRPr/>
          </a:p>
        </p:txBody>
      </p:sp>
      <p:sp>
        <p:nvSpPr>
          <p:cNvPr id="849" name="Google Shape;849;p64"/>
          <p:cNvSpPr/>
          <p:nvPr/>
        </p:nvSpPr>
        <p:spPr>
          <a:xfrm>
            <a:off x="1894113" y="3352523"/>
            <a:ext cx="7500257"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111111"/>
                </a:solidFill>
                <a:latin typeface="Arial"/>
                <a:ea typeface="Arial"/>
                <a:cs typeface="Arial"/>
                <a:sym typeface="Arial"/>
              </a:rPr>
              <a:t>&lt;system.webServer&gt;</a:t>
            </a:r>
            <a:endParaRPr/>
          </a:p>
          <a:p>
            <a:pPr indent="0" lvl="0" marL="0" marR="0" rtl="0" algn="l">
              <a:spcBef>
                <a:spcPts val="0"/>
              </a:spcBef>
              <a:spcAft>
                <a:spcPts val="0"/>
              </a:spcAft>
              <a:buNone/>
            </a:pPr>
            <a:r>
              <a:rPr b="0" i="0" lang="en-US" sz="1800" u="none" strike="noStrike">
                <a:solidFill>
                  <a:srgbClr val="111111"/>
                </a:solidFill>
                <a:latin typeface="Arial"/>
                <a:ea typeface="Arial"/>
                <a:cs typeface="Arial"/>
                <a:sym typeface="Arial"/>
              </a:rPr>
              <a:t>    &lt;security&gt;</a:t>
            </a:r>
            <a:endParaRPr/>
          </a:p>
          <a:p>
            <a:pPr indent="0" lvl="0" marL="0" marR="0" rtl="0" algn="l">
              <a:spcBef>
                <a:spcPts val="0"/>
              </a:spcBef>
              <a:spcAft>
                <a:spcPts val="0"/>
              </a:spcAft>
              <a:buNone/>
            </a:pPr>
            <a:r>
              <a:rPr b="0" i="0" lang="en-US" sz="1800" u="none" strike="noStrike">
                <a:solidFill>
                  <a:srgbClr val="111111"/>
                </a:solidFill>
                <a:latin typeface="Arial"/>
                <a:ea typeface="Arial"/>
                <a:cs typeface="Arial"/>
                <a:sym typeface="Arial"/>
              </a:rPr>
              <a:t>        &lt;requestFiltering&gt;</a:t>
            </a:r>
            <a:endParaRPr/>
          </a:p>
          <a:p>
            <a:pPr indent="0" lvl="0" marL="0" marR="0" rtl="0" algn="l">
              <a:spcBef>
                <a:spcPts val="0"/>
              </a:spcBef>
              <a:spcAft>
                <a:spcPts val="0"/>
              </a:spcAft>
              <a:buNone/>
            </a:pPr>
            <a:r>
              <a:rPr b="0" i="0" lang="en-US" sz="1800" u="none" strike="noStrike">
                <a:solidFill>
                  <a:srgbClr val="111111"/>
                </a:solidFill>
                <a:latin typeface="Arial"/>
                <a:ea typeface="Arial"/>
                <a:cs typeface="Arial"/>
                <a:sym typeface="Arial"/>
              </a:rPr>
              <a:t>            &lt;requestLimits maxAllowedContentLength="104857600" /&gt;</a:t>
            </a:r>
            <a:endParaRPr/>
          </a:p>
          <a:p>
            <a:pPr indent="0" lvl="0" marL="0" marR="0" rtl="0" algn="l">
              <a:spcBef>
                <a:spcPts val="0"/>
              </a:spcBef>
              <a:spcAft>
                <a:spcPts val="0"/>
              </a:spcAft>
              <a:buNone/>
            </a:pPr>
            <a:r>
              <a:rPr b="0" i="0" lang="en-US" sz="1800" u="none" strike="noStrike">
                <a:solidFill>
                  <a:srgbClr val="111111"/>
                </a:solidFill>
                <a:latin typeface="Arial"/>
                <a:ea typeface="Arial"/>
                <a:cs typeface="Arial"/>
                <a:sym typeface="Arial"/>
              </a:rPr>
              <a:t>        &lt;/requestFiltering&gt;</a:t>
            </a:r>
            <a:endParaRPr/>
          </a:p>
          <a:p>
            <a:pPr indent="0" lvl="0" marL="0" marR="0" rtl="0" algn="l">
              <a:spcBef>
                <a:spcPts val="0"/>
              </a:spcBef>
              <a:spcAft>
                <a:spcPts val="0"/>
              </a:spcAft>
              <a:buNone/>
            </a:pPr>
            <a:r>
              <a:rPr b="0" i="0" lang="en-US" sz="1800" u="none" strike="noStrike">
                <a:solidFill>
                  <a:srgbClr val="111111"/>
                </a:solidFill>
                <a:latin typeface="Arial"/>
                <a:ea typeface="Arial"/>
                <a:cs typeface="Arial"/>
                <a:sym typeface="Arial"/>
              </a:rPr>
              <a:t>    &lt;/security&gt;</a:t>
            </a:r>
            <a:endParaRPr/>
          </a:p>
          <a:p>
            <a:pPr indent="0" lvl="0" marL="0" marR="0" rtl="0" algn="l">
              <a:spcBef>
                <a:spcPts val="0"/>
              </a:spcBef>
              <a:spcAft>
                <a:spcPts val="0"/>
              </a:spcAft>
              <a:buNone/>
            </a:pPr>
            <a:r>
              <a:rPr b="0" i="0" lang="en-US" sz="1800" u="none" strike="noStrike">
                <a:solidFill>
                  <a:srgbClr val="111111"/>
                </a:solidFill>
                <a:latin typeface="Arial"/>
                <a:ea typeface="Arial"/>
                <a:cs typeface="Arial"/>
                <a:sym typeface="Arial"/>
              </a:rPr>
              <a:t>&lt;/system.webServer&gt;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65"/>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5.4.  Cấu hình ứng dụng web ASP.NET trong web.config</a:t>
            </a:r>
            <a:endParaRPr sz="3200">
              <a:latin typeface="Calibri"/>
              <a:ea typeface="Calibri"/>
              <a:cs typeface="Calibri"/>
              <a:sym typeface="Calibri"/>
            </a:endParaRPr>
          </a:p>
        </p:txBody>
      </p:sp>
      <p:pic>
        <p:nvPicPr>
          <p:cNvPr id="856" name="Google Shape;856;p65"/>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857" name="Google Shape;857;p65"/>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858" name="Google Shape;858;p65"/>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859" name="Google Shape;859;p65"/>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860" name="Google Shape;860;p65"/>
          <p:cNvSpPr txBox="1"/>
          <p:nvPr/>
        </p:nvSpPr>
        <p:spPr>
          <a:xfrm>
            <a:off x="1045027" y="1166842"/>
            <a:ext cx="9517389"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&lt;system.web&gt;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 maxRequestLength for asp.net, in KB --&gt;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&lt;httpRuntime maxRequestLength="15360" &gt;&lt;/httpRuntime&gt;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&lt;/system.web&gt;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&lt;system.webServer&gt;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&lt;security&gt;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&lt;requestFiltering&gt;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 maxAllowedContentLength, for IIS, in bytes --&gt;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&lt;requestLimits maxAllowedContentLength="15728640" &gt;&lt;/requestLimits&gt;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&lt;/requestFiltering&gt;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&lt;/security&gt;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&lt;/system.webServer&gt;</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66"/>
          <p:cNvSpPr txBox="1"/>
          <p:nvPr>
            <p:ph type="title"/>
          </p:nvPr>
        </p:nvSpPr>
        <p:spPr>
          <a:xfrm>
            <a:off x="656151" y="158347"/>
            <a:ext cx="10326274"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Tài liệu tham khảo</a:t>
            </a:r>
            <a:endParaRPr sz="3200">
              <a:latin typeface="Calibri"/>
              <a:ea typeface="Calibri"/>
              <a:cs typeface="Calibri"/>
              <a:sym typeface="Calibri"/>
            </a:endParaRPr>
          </a:p>
        </p:txBody>
      </p:sp>
      <p:sp>
        <p:nvSpPr>
          <p:cNvPr id="867" name="Google Shape;867;p66"/>
          <p:cNvSpPr txBox="1"/>
          <p:nvPr>
            <p:ph idx="1" type="body"/>
          </p:nvPr>
        </p:nvSpPr>
        <p:spPr>
          <a:xfrm>
            <a:off x="833819" y="1097280"/>
            <a:ext cx="10148606" cy="488081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t/>
            </a:r>
            <a:endParaRPr sz="2000">
              <a:latin typeface="Calibri"/>
              <a:ea typeface="Calibri"/>
              <a:cs typeface="Calibri"/>
              <a:sym typeface="Calibri"/>
            </a:endParaRPr>
          </a:p>
        </p:txBody>
      </p:sp>
      <p:pic>
        <p:nvPicPr>
          <p:cNvPr id="868" name="Google Shape;868;p66"/>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869" name="Google Shape;869;p66"/>
          <p:cNvCxnSpPr/>
          <p:nvPr/>
        </p:nvCxnSpPr>
        <p:spPr>
          <a:xfrm>
            <a:off x="656151" y="748146"/>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870" name="Google Shape;870;p66"/>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latin typeface="Calibri"/>
                <a:ea typeface="Calibri"/>
                <a:cs typeface="Calibri"/>
                <a:sym typeface="Calibri"/>
              </a:rPr>
              <a:t>10/27/2020</a:t>
            </a:r>
            <a:endParaRPr sz="1700">
              <a:solidFill>
                <a:srgbClr val="FF0000"/>
              </a:solidFill>
              <a:latin typeface="Calibri"/>
              <a:ea typeface="Calibri"/>
              <a:cs typeface="Calibri"/>
              <a:sym typeface="Calibri"/>
            </a:endParaRPr>
          </a:p>
        </p:txBody>
      </p:sp>
      <p:sp>
        <p:nvSpPr>
          <p:cNvPr id="871" name="Google Shape;871;p66"/>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7"/>
          <p:cNvSpPr txBox="1"/>
          <p:nvPr>
            <p:ph type="title"/>
          </p:nvPr>
        </p:nvSpPr>
        <p:spPr>
          <a:xfrm>
            <a:off x="300819" y="46547"/>
            <a:ext cx="10515600" cy="631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5.2. Cài đặt Web Server (IIS) </a:t>
            </a:r>
            <a:endParaRPr/>
          </a:p>
        </p:txBody>
      </p:sp>
      <p:pic>
        <p:nvPicPr>
          <p:cNvPr id="156" name="Google Shape;156;p7"/>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157" name="Google Shape;157;p7"/>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158" name="Google Shape;158;p7"/>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159" name="Google Shape;159;p7"/>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160" name="Google Shape;160;p7"/>
          <p:cNvSpPr/>
          <p:nvPr/>
        </p:nvSpPr>
        <p:spPr>
          <a:xfrm>
            <a:off x="2209799" y="6075144"/>
            <a:ext cx="835261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https://dthphuongsp.wordpress.com/2015/10/06/su-dung-iis-de-tao-server-ao-cho-website-asp-net/</a:t>
            </a:r>
            <a:endParaRPr/>
          </a:p>
        </p:txBody>
      </p:sp>
      <p:pic>
        <p:nvPicPr>
          <p:cNvPr id="161" name="Google Shape;161;p7"/>
          <p:cNvPicPr preferRelativeResize="0"/>
          <p:nvPr/>
        </p:nvPicPr>
        <p:blipFill rotWithShape="1">
          <a:blip r:embed="rId4">
            <a:alphaModFix/>
          </a:blip>
          <a:srcRect b="0" l="0" r="0" t="0"/>
          <a:stretch/>
        </p:blipFill>
        <p:spPr>
          <a:xfrm>
            <a:off x="500440" y="1901761"/>
            <a:ext cx="11182357" cy="373008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8"/>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5.2. Cài đặt Web Server (IIS) </a:t>
            </a:r>
            <a:endParaRPr/>
          </a:p>
        </p:txBody>
      </p:sp>
      <p:pic>
        <p:nvPicPr>
          <p:cNvPr id="168" name="Google Shape;168;p8"/>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169" name="Google Shape;169;p8"/>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170" name="Google Shape;170;p8"/>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171" name="Google Shape;171;p8"/>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172" name="Google Shape;172;p8"/>
          <p:cNvSpPr txBox="1"/>
          <p:nvPr>
            <p:ph idx="1" type="body"/>
          </p:nvPr>
        </p:nvSpPr>
        <p:spPr>
          <a:xfrm>
            <a:off x="921327" y="898303"/>
            <a:ext cx="9779565" cy="5458047"/>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Nhập một số thông tin cần thiết cho cửa sổ </a:t>
            </a:r>
            <a:r>
              <a:rPr b="1" lang="en-US">
                <a:latin typeface="Calibri"/>
                <a:ea typeface="Calibri"/>
                <a:cs typeface="Calibri"/>
                <a:sym typeface="Calibri"/>
              </a:rPr>
              <a:t>Add Website</a:t>
            </a:r>
            <a:endParaRPr/>
          </a:p>
          <a:p>
            <a:pPr indent="-228600" lvl="1" marL="685800" rtl="0" algn="l">
              <a:lnSpc>
                <a:spcPct val="120000"/>
              </a:lnSpc>
              <a:spcBef>
                <a:spcPts val="500"/>
              </a:spcBef>
              <a:spcAft>
                <a:spcPts val="0"/>
              </a:spcAft>
              <a:buClr>
                <a:srgbClr val="A8D08C"/>
              </a:buClr>
              <a:buSzPts val="2400"/>
              <a:buChar char="•"/>
            </a:pPr>
            <a:r>
              <a:rPr b="1" lang="en-US">
                <a:latin typeface="Calibri"/>
                <a:ea typeface="Calibri"/>
                <a:cs typeface="Calibri"/>
                <a:sym typeface="Calibri"/>
              </a:rPr>
              <a:t>Site name</a:t>
            </a:r>
            <a:r>
              <a:rPr lang="en-US">
                <a:latin typeface="Calibri"/>
                <a:ea typeface="Calibri"/>
                <a:cs typeface="Calibri"/>
                <a:sym typeface="Calibri"/>
              </a:rPr>
              <a:t>: Tên Website của bạn</a:t>
            </a:r>
            <a:endParaRPr/>
          </a:p>
          <a:p>
            <a:pPr indent="-228600" lvl="1" marL="685800" rtl="0" algn="l">
              <a:lnSpc>
                <a:spcPct val="120000"/>
              </a:lnSpc>
              <a:spcBef>
                <a:spcPts val="500"/>
              </a:spcBef>
              <a:spcAft>
                <a:spcPts val="0"/>
              </a:spcAft>
              <a:buClr>
                <a:srgbClr val="A8D08C"/>
              </a:buClr>
              <a:buSzPts val="2400"/>
              <a:buChar char="•"/>
            </a:pPr>
            <a:r>
              <a:rPr b="1" lang="en-US">
                <a:latin typeface="Calibri"/>
                <a:ea typeface="Calibri"/>
                <a:cs typeface="Calibri"/>
                <a:sym typeface="Calibri"/>
              </a:rPr>
              <a:t>Physical Path</a:t>
            </a:r>
            <a:r>
              <a:rPr lang="en-US">
                <a:latin typeface="Calibri"/>
                <a:ea typeface="Calibri"/>
                <a:cs typeface="Calibri"/>
                <a:sym typeface="Calibri"/>
              </a:rPr>
              <a:t>: Đường dẫn đến thư mục Website của bạn</a:t>
            </a:r>
            <a:endParaRPr/>
          </a:p>
          <a:p>
            <a:pPr indent="-228600" lvl="1" marL="685800" rtl="0" algn="l">
              <a:lnSpc>
                <a:spcPct val="120000"/>
              </a:lnSpc>
              <a:spcBef>
                <a:spcPts val="500"/>
              </a:spcBef>
              <a:spcAft>
                <a:spcPts val="0"/>
              </a:spcAft>
              <a:buClr>
                <a:srgbClr val="A8D08C"/>
              </a:buClr>
              <a:buSzPts val="2400"/>
              <a:buChar char="•"/>
            </a:pPr>
            <a:r>
              <a:rPr b="1" lang="en-US">
                <a:latin typeface="Calibri"/>
                <a:ea typeface="Calibri"/>
                <a:cs typeface="Calibri"/>
                <a:sym typeface="Calibri"/>
              </a:rPr>
              <a:t>Type</a:t>
            </a:r>
            <a:r>
              <a:rPr lang="en-US">
                <a:latin typeface="Calibri"/>
                <a:ea typeface="Calibri"/>
                <a:cs typeface="Calibri"/>
                <a:sym typeface="Calibri"/>
              </a:rPr>
              <a:t>: Chọn kiểu http hoặc https (để mặc định là http)</a:t>
            </a:r>
            <a:endParaRPr/>
          </a:p>
          <a:p>
            <a:pPr indent="-228600" lvl="1" marL="685800" rtl="0" algn="l">
              <a:lnSpc>
                <a:spcPct val="120000"/>
              </a:lnSpc>
              <a:spcBef>
                <a:spcPts val="500"/>
              </a:spcBef>
              <a:spcAft>
                <a:spcPts val="0"/>
              </a:spcAft>
              <a:buClr>
                <a:srgbClr val="A8D08C"/>
              </a:buClr>
              <a:buSzPts val="2400"/>
              <a:buChar char="•"/>
            </a:pPr>
            <a:r>
              <a:rPr b="1" lang="en-US">
                <a:latin typeface="Calibri"/>
                <a:ea typeface="Calibri"/>
                <a:cs typeface="Calibri"/>
                <a:sym typeface="Calibri"/>
              </a:rPr>
              <a:t>IP Address</a:t>
            </a:r>
            <a:r>
              <a:rPr lang="en-US">
                <a:latin typeface="Calibri"/>
                <a:ea typeface="Calibri"/>
                <a:cs typeface="Calibri"/>
                <a:sym typeface="Calibri"/>
              </a:rPr>
              <a:t>: Có thể tuỳ chỉnh hoặc để mặc định thì sẽ hiểu là localhost</a:t>
            </a:r>
            <a:endParaRPr/>
          </a:p>
          <a:p>
            <a:pPr indent="-228600" lvl="1" marL="685800" rtl="0" algn="l">
              <a:lnSpc>
                <a:spcPct val="120000"/>
              </a:lnSpc>
              <a:spcBef>
                <a:spcPts val="500"/>
              </a:spcBef>
              <a:spcAft>
                <a:spcPts val="0"/>
              </a:spcAft>
              <a:buClr>
                <a:srgbClr val="A8D08C"/>
              </a:buClr>
              <a:buSzPts val="2400"/>
              <a:buChar char="•"/>
            </a:pPr>
            <a:r>
              <a:rPr b="1" lang="en-US">
                <a:latin typeface="Calibri"/>
                <a:ea typeface="Calibri"/>
                <a:cs typeface="Calibri"/>
                <a:sym typeface="Calibri"/>
              </a:rPr>
              <a:t>Port</a:t>
            </a:r>
            <a:r>
              <a:rPr lang="en-US">
                <a:latin typeface="Calibri"/>
                <a:ea typeface="Calibri"/>
                <a:cs typeface="Calibri"/>
                <a:sym typeface="Calibri"/>
              </a:rPr>
              <a:t>: Nhập 1 port nào đó mà máy chưa sử dụng (tránh các port 80, 443, . . . )</a:t>
            </a:r>
            <a:endParaRPr/>
          </a:p>
        </p:txBody>
      </p:sp>
      <p:sp>
        <p:nvSpPr>
          <p:cNvPr id="173" name="Google Shape;173;p8"/>
          <p:cNvSpPr/>
          <p:nvPr/>
        </p:nvSpPr>
        <p:spPr>
          <a:xfrm>
            <a:off x="2304851" y="6141778"/>
            <a:ext cx="834313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http://clbtinhoc.dntu.edu.vn/index.php/bai-2-cach-cau-hinh-iis-trong-windows-7-de-chay-asp-net/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9"/>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5.2. Cài đặt Web Server (IIS) </a:t>
            </a:r>
            <a:endParaRPr/>
          </a:p>
        </p:txBody>
      </p:sp>
      <p:pic>
        <p:nvPicPr>
          <p:cNvPr id="180" name="Google Shape;180;p9"/>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181" name="Google Shape;181;p9"/>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182" name="Google Shape;182;p9"/>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10/27/2020</a:t>
            </a:r>
            <a:endParaRPr sz="1700">
              <a:solidFill>
                <a:srgbClr val="FF0000"/>
              </a:solidFill>
            </a:endParaRPr>
          </a:p>
        </p:txBody>
      </p:sp>
      <p:sp>
        <p:nvSpPr>
          <p:cNvPr id="183" name="Google Shape;183;p9"/>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184" name="Google Shape;184;p9"/>
          <p:cNvSpPr txBox="1"/>
          <p:nvPr>
            <p:ph idx="1" type="body"/>
          </p:nvPr>
        </p:nvSpPr>
        <p:spPr>
          <a:xfrm>
            <a:off x="921328" y="898303"/>
            <a:ext cx="9531926" cy="4339894"/>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Sau khi thêm thành công, bạn có thể truy nhập web site một cách trực tiếp từ trình duyệt: http://localhost:44311</a:t>
            </a:r>
            <a:endParaRPr b="1">
              <a:latin typeface="Calibri"/>
              <a:ea typeface="Calibri"/>
              <a:cs typeface="Calibri"/>
              <a:sym typeface="Calibri"/>
            </a:endParaRPr>
          </a:p>
        </p:txBody>
      </p:sp>
      <p:sp>
        <p:nvSpPr>
          <p:cNvPr id="185" name="Google Shape;185;p9"/>
          <p:cNvSpPr/>
          <p:nvPr/>
        </p:nvSpPr>
        <p:spPr>
          <a:xfrm>
            <a:off x="2304851" y="6141778"/>
            <a:ext cx="834313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http://clbtinhoc.dntu.edu.vn/index.php/bai-2-cach-cau-hinh-iis-trong-windows-7-de-chay-asp-net/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2016-08-04T13:52:59Z</dcterms:created>
  <dc:creator>Tuan Duc Nguyen</dc:creator>
</cp:coreProperties>
</file>