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8" roundtripDataSignature="AMtx7mhG5c2W2rSE2V3YdYvdLuOZ/B2F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C5B2D1-2427-4A5E-B898-ADA45C82DD1F}">
  <a:tblStyle styleId="{21C5B2D1-2427-4A5E-B898-ADA45C82DD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A0E37AC-43CF-44CC-9AC0-DF47443B8BEF}" styleName="Table_1">
    <a:wholeTbl>
      <a:tcTxStyle b="off" i="off">
        <a:font>
          <a:latin typeface="Calibri"/>
          <a:ea typeface="Calibri"/>
          <a:cs typeface="Calibri"/>
        </a:font>
        <a:schemeClr val="lt1"/>
      </a:tcTxStyle>
      <a:tcStyle>
        <a:tcBdr>
          <a:left>
            <a:ln cap="flat" cmpd="sng" w="9525">
              <a:solidFill>
                <a:srgbClr val="C3D4EB"/>
              </a:solidFill>
              <a:prstDash val="solid"/>
              <a:round/>
              <a:headEnd len="sm" w="sm" type="none"/>
              <a:tailEnd len="sm" w="sm" type="none"/>
            </a:ln>
          </a:left>
          <a:right>
            <a:ln cap="flat" cmpd="sng" w="9525">
              <a:solidFill>
                <a:srgbClr val="C3D4EB"/>
              </a:solidFill>
              <a:prstDash val="solid"/>
              <a:round/>
              <a:headEnd len="sm" w="sm" type="none"/>
              <a:tailEnd len="sm" w="sm" type="none"/>
            </a:ln>
          </a:right>
          <a:top>
            <a:ln cap="flat" cmpd="sng" w="9525">
              <a:solidFill>
                <a:srgbClr val="C3D4EB"/>
              </a:solidFill>
              <a:prstDash val="solid"/>
              <a:round/>
              <a:headEnd len="sm" w="sm" type="none"/>
              <a:tailEnd len="sm" w="sm" type="none"/>
            </a:ln>
          </a:top>
          <a:bottom>
            <a:ln cap="flat" cmpd="sng" w="9525">
              <a:solidFill>
                <a:srgbClr val="C3D4EB"/>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 styleId="{8584A74A-D559-4314-9A43-4FD7882B4A1F}"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customschemas.google.com/relationships/presentationmetadata" Target="meta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Được sử dung để trả về các tệp (dạng download)</a:t>
            </a:r>
            <a:endParaRPr/>
          </a:p>
        </p:txBody>
      </p:sp>
      <p:sp>
        <p:nvSpPr>
          <p:cNvPr id="221" name="Google Shape;22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Được sử dung để trả về các tệp (dạng download)</a:t>
            </a:r>
            <a:endParaRPr/>
          </a:p>
        </p:txBody>
      </p:sp>
      <p:sp>
        <p:nvSpPr>
          <p:cNvPr id="235" name="Google Shape;23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Mai viết ứng dung để download tệp</a:t>
            </a:r>
            <a:endParaRPr/>
          </a:p>
        </p:txBody>
      </p:sp>
      <p:sp>
        <p:nvSpPr>
          <p:cNvPr id="273" name="Google Shape;27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trang nhận và hiển thị Comment</a:t>
            </a:r>
            <a:endParaRPr/>
          </a:p>
        </p:txBody>
      </p:sp>
      <p:sp>
        <p:nvSpPr>
          <p:cNvPr id="347" name="Google Shape;34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https://improve.dk/response-transmitfile-close-will-kill-your-application/</a:t>
            </a:r>
            <a:endParaRPr/>
          </a:p>
        </p:txBody>
      </p:sp>
      <p:sp>
        <p:nvSpPr>
          <p:cNvPr id="393" name="Google Shape;39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https://improve.dk/response-transmitfile-close-will-kill-your-application/</a:t>
            </a:r>
            <a:endParaRPr/>
          </a:p>
        </p:txBody>
      </p:sp>
      <p:sp>
        <p:nvSpPr>
          <p:cNvPr id="406" name="Google Shape;40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https://docs.microsoft.com/en-us/aspnet/web-forms/overview/getting-started/getting-started-with-aspnet-45-web-forms/introduction-and-overview</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Nếu không đặt thời gian hết hạn thì cookie sẽ bị hủy khi kết thúc phiên làm việc</a:t>
            </a:r>
            <a:endParaRPr/>
          </a:p>
        </p:txBody>
      </p:sp>
      <p:sp>
        <p:nvSpPr>
          <p:cNvPr id="432" name="Google Shape;43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https://forums.asp.net/t/1828867.aspx?Create+login+form+with+session+and+cookies</a:t>
            </a:r>
            <a:endParaRPr/>
          </a:p>
          <a:p>
            <a:pPr indent="0" lvl="0" marL="0" rtl="0" algn="l">
              <a:spcBef>
                <a:spcPts val="0"/>
              </a:spcBef>
              <a:spcAft>
                <a:spcPts val="0"/>
              </a:spcAft>
              <a:buNone/>
            </a:pPr>
            <a:r>
              <a:rPr lang="en-US"/>
              <a:t>https://www.w3schools.com/js/tryit.asp?filename=tryjs_cookie_username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Viết form login:</a:t>
            </a:r>
            <a:endParaRPr/>
          </a:p>
          <a:p>
            <a:pPr indent="0" lvl="0" marL="0" rtl="0" algn="l">
              <a:spcBef>
                <a:spcPts val="0"/>
              </a:spcBef>
              <a:spcAft>
                <a:spcPts val="0"/>
              </a:spcAft>
              <a:buNone/>
            </a:pPr>
            <a:r>
              <a:rPr lang="en-US"/>
              <a:t>1. Khi đăng nhập thành công, có checkbox </a:t>
            </a:r>
            <a:endParaRPr/>
          </a:p>
        </p:txBody>
      </p:sp>
      <p:sp>
        <p:nvSpPr>
          <p:cNvPr id="465" name="Google Shape;46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Cần xem mục đích sử dụng của nó</a:t>
            </a:r>
            <a:endParaRPr/>
          </a:p>
        </p:txBody>
      </p:sp>
      <p:sp>
        <p:nvSpPr>
          <p:cNvPr id="505" name="Google Shape;50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Cần xem mục đích sử dụng của nó</a:t>
            </a:r>
            <a:endParaRPr/>
          </a:p>
        </p:txBody>
      </p:sp>
      <p:sp>
        <p:nvSpPr>
          <p:cNvPr id="519" name="Google Shape;51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Cần xem mục đích sử dụng của nó</a:t>
            </a:r>
            <a:endParaRPr/>
          </a:p>
        </p:txBody>
      </p:sp>
      <p:sp>
        <p:nvSpPr>
          <p:cNvPr id="533" name="Google Shape;533;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Hiển thị danh sách nhân viên cùng với cả ảnh</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demo đoạn check xem người dùng đã đăng nhập chưa</a:t>
            </a:r>
            <a:endParaRPr/>
          </a:p>
        </p:txBody>
      </p:sp>
      <p:sp>
        <p:nvSpPr>
          <p:cNvPr id="675" name="Google Shape;67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demo đoạn check xem người dùng đã đăng nhập chưa</a:t>
            </a:r>
            <a:endParaRPr/>
          </a:p>
        </p:txBody>
      </p:sp>
      <p:sp>
        <p:nvSpPr>
          <p:cNvPr id="686" name="Google Shape;68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demo đoạn check xem người dùng đã đăng nhập chưa</a:t>
            </a:r>
            <a:endParaRPr/>
          </a:p>
        </p:txBody>
      </p:sp>
      <p:sp>
        <p:nvSpPr>
          <p:cNvPr id="701" name="Google Shape;70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demo đoạn check xem người dùng đã đăng nhập chưa</a:t>
            </a:r>
            <a:endParaRPr/>
          </a:p>
        </p:txBody>
      </p:sp>
      <p:sp>
        <p:nvSpPr>
          <p:cNvPr id="712" name="Google Shape;712;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viết demo đoạn check xem người dùng đã đăng nhập chưa</a:t>
            </a:r>
            <a:endParaRPr/>
          </a:p>
        </p:txBody>
      </p:sp>
      <p:sp>
        <p:nvSpPr>
          <p:cNvPr id="724" name="Google Shape;724;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36" name="Google Shape;73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76" name="Google Shape;77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7" name="Google Shape;787;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88" name="Google Shape;788;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799" name="Google Shape;799;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810" name="Google Shape;810;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5" name="Google Shape;85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856" name="Google Shape;85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902" name="Google Shape;902;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948" name="Google Shape;948;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3" name="Google Shape;993;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Cho phần bài tập về nhà để viết cách truy nhập Connection String</a:t>
            </a:r>
            <a:endParaRPr/>
          </a:p>
        </p:txBody>
      </p:sp>
      <p:sp>
        <p:nvSpPr>
          <p:cNvPr id="994" name="Google Shape;994;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9" name="Google Shape;1039;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0" name="Google Shape;1040;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5" name="Google Shape;1085;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5" name="Google Shape;109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5" name="Google Shape;1105;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5" name="Google Shape;1115;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5" name="Google Shape;1125;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6" name="Google Shape;1126;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6" name="Google Shape;113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7" name="Google Shape;1147;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7" name="Google Shape;1157;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7" name="Google Shape;1167;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400"/>
              <a:buNone/>
              <a:defRPr sz="2400">
                <a:latin typeface="Calibri"/>
                <a:ea typeface="Calibri"/>
                <a:cs typeface="Calibri"/>
                <a:sym typeface="Calibri"/>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20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4"/>
          <p:cNvSpPr txBox="1"/>
          <p:nvPr>
            <p:ph idx="12" type="sldNum"/>
          </p:nvPr>
        </p:nvSpPr>
        <p:spPr>
          <a:xfrm>
            <a:off x="10667999" y="6356350"/>
            <a:ext cx="118760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400" u="none" cap="none" strike="noStrike">
                <a:solidFill>
                  <a:schemeClr val="dk1"/>
                </a:solidFill>
                <a:latin typeface="Calibri"/>
                <a:ea typeface="Calibri"/>
                <a:cs typeface="Calibri"/>
                <a:sym typeface="Calibri"/>
              </a:defRPr>
            </a:lvl1pPr>
            <a:lvl2pPr indent="0" lvl="1" marL="0" algn="r">
              <a:spcBef>
                <a:spcPts val="0"/>
              </a:spcBef>
              <a:buNone/>
              <a:defRPr b="0" i="0" sz="2400" u="none" cap="none" strike="noStrike">
                <a:solidFill>
                  <a:schemeClr val="dk1"/>
                </a:solidFill>
                <a:latin typeface="Calibri"/>
                <a:ea typeface="Calibri"/>
                <a:cs typeface="Calibri"/>
                <a:sym typeface="Calibri"/>
              </a:defRPr>
            </a:lvl2pPr>
            <a:lvl3pPr indent="0" lvl="2" marL="0" algn="r">
              <a:spcBef>
                <a:spcPts val="0"/>
              </a:spcBef>
              <a:buNone/>
              <a:defRPr b="0" i="0" sz="2400" u="none" cap="none" strike="noStrike">
                <a:solidFill>
                  <a:schemeClr val="dk1"/>
                </a:solidFill>
                <a:latin typeface="Calibri"/>
                <a:ea typeface="Calibri"/>
                <a:cs typeface="Calibri"/>
                <a:sym typeface="Calibri"/>
              </a:defRPr>
            </a:lvl3pPr>
            <a:lvl4pPr indent="0" lvl="3" marL="0" algn="r">
              <a:spcBef>
                <a:spcPts val="0"/>
              </a:spcBef>
              <a:buNone/>
              <a:defRPr b="0" i="0" sz="2400" u="none" cap="none" strike="noStrike">
                <a:solidFill>
                  <a:schemeClr val="dk1"/>
                </a:solidFill>
                <a:latin typeface="Calibri"/>
                <a:ea typeface="Calibri"/>
                <a:cs typeface="Calibri"/>
                <a:sym typeface="Calibri"/>
              </a:defRPr>
            </a:lvl4pPr>
            <a:lvl5pPr indent="0" lvl="4" marL="0" algn="r">
              <a:spcBef>
                <a:spcPts val="0"/>
              </a:spcBef>
              <a:buNone/>
              <a:defRPr b="0" i="0" sz="2400" u="none" cap="none" strike="noStrike">
                <a:solidFill>
                  <a:schemeClr val="dk1"/>
                </a:solidFill>
                <a:latin typeface="Calibri"/>
                <a:ea typeface="Calibri"/>
                <a:cs typeface="Calibri"/>
                <a:sym typeface="Calibri"/>
              </a:defRPr>
            </a:lvl5pPr>
            <a:lvl6pPr indent="0" lvl="5" marL="0" algn="r">
              <a:spcBef>
                <a:spcPts val="0"/>
              </a:spcBef>
              <a:buNone/>
              <a:defRPr b="0" i="0" sz="2400" u="none" cap="none" strike="noStrike">
                <a:solidFill>
                  <a:schemeClr val="dk1"/>
                </a:solidFill>
                <a:latin typeface="Calibri"/>
                <a:ea typeface="Calibri"/>
                <a:cs typeface="Calibri"/>
                <a:sym typeface="Calibri"/>
              </a:defRPr>
            </a:lvl6pPr>
            <a:lvl7pPr indent="0" lvl="6" marL="0" algn="r">
              <a:spcBef>
                <a:spcPts val="0"/>
              </a:spcBef>
              <a:buNone/>
              <a:defRPr b="0" i="0" sz="2400" u="none" cap="none" strike="noStrike">
                <a:solidFill>
                  <a:schemeClr val="dk1"/>
                </a:solidFill>
                <a:latin typeface="Calibri"/>
                <a:ea typeface="Calibri"/>
                <a:cs typeface="Calibri"/>
                <a:sym typeface="Calibri"/>
              </a:defRPr>
            </a:lvl7pPr>
            <a:lvl8pPr indent="0" lvl="7" marL="0" algn="r">
              <a:spcBef>
                <a:spcPts val="0"/>
              </a:spcBef>
              <a:buNone/>
              <a:defRPr b="0" i="0" sz="2400" u="none" cap="none" strike="noStrike">
                <a:solidFill>
                  <a:schemeClr val="dk1"/>
                </a:solidFill>
                <a:latin typeface="Calibri"/>
                <a:ea typeface="Calibri"/>
                <a:cs typeface="Calibri"/>
                <a:sym typeface="Calibri"/>
              </a:defRPr>
            </a:lvl8pPr>
            <a:lvl9pPr indent="0" lvl="8" marL="0" algn="r">
              <a:spcBef>
                <a:spcPts val="0"/>
              </a:spcBef>
              <a:buNone/>
              <a:defRPr b="0" i="0" sz="2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5"/>
          <p:cNvSpPr txBox="1"/>
          <p:nvPr>
            <p:ph type="title"/>
          </p:nvPr>
        </p:nvSpPr>
        <p:spPr>
          <a:xfrm>
            <a:off x="838200" y="365125"/>
            <a:ext cx="10515600" cy="8121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5"/>
          <p:cNvSpPr txBox="1"/>
          <p:nvPr>
            <p:ph idx="1" type="body"/>
          </p:nvPr>
        </p:nvSpPr>
        <p:spPr>
          <a:xfrm>
            <a:off x="838200" y="1474470"/>
            <a:ext cx="10515600" cy="4702493"/>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Clr>
                <a:schemeClr val="accent5"/>
              </a:buClr>
              <a:buSzPts val="2800"/>
              <a:buFont typeface="Noto Sans Symbols"/>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Font typeface="Arial"/>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2000" u="none" cap="none" strike="noStrike">
                <a:solidFill>
                  <a:schemeClr val="dk1"/>
                </a:solidFill>
                <a:latin typeface="Calibri"/>
                <a:ea typeface="Calibri"/>
                <a:cs typeface="Calibri"/>
                <a:sym typeface="Calibri"/>
              </a:defRPr>
            </a:lvl1pPr>
            <a:lvl2pPr indent="0" lvl="1" marL="0" algn="r">
              <a:spcBef>
                <a:spcPts val="0"/>
              </a:spcBef>
              <a:buNone/>
              <a:defRPr b="0" i="0" sz="2000" u="none" cap="none" strike="noStrike">
                <a:solidFill>
                  <a:schemeClr val="dk1"/>
                </a:solidFill>
                <a:latin typeface="Calibri"/>
                <a:ea typeface="Calibri"/>
                <a:cs typeface="Calibri"/>
                <a:sym typeface="Calibri"/>
              </a:defRPr>
            </a:lvl2pPr>
            <a:lvl3pPr indent="0" lvl="2" marL="0" algn="r">
              <a:spcBef>
                <a:spcPts val="0"/>
              </a:spcBef>
              <a:buNone/>
              <a:defRPr b="0" i="0" sz="2000" u="none" cap="none" strike="noStrike">
                <a:solidFill>
                  <a:schemeClr val="dk1"/>
                </a:solidFill>
                <a:latin typeface="Calibri"/>
                <a:ea typeface="Calibri"/>
                <a:cs typeface="Calibri"/>
                <a:sym typeface="Calibri"/>
              </a:defRPr>
            </a:lvl3pPr>
            <a:lvl4pPr indent="0" lvl="3" marL="0" algn="r">
              <a:spcBef>
                <a:spcPts val="0"/>
              </a:spcBef>
              <a:buNone/>
              <a:defRPr b="0" i="0" sz="2000" u="none" cap="none" strike="noStrike">
                <a:solidFill>
                  <a:schemeClr val="dk1"/>
                </a:solidFill>
                <a:latin typeface="Calibri"/>
                <a:ea typeface="Calibri"/>
                <a:cs typeface="Calibri"/>
                <a:sym typeface="Calibri"/>
              </a:defRPr>
            </a:lvl4pPr>
            <a:lvl5pPr indent="0" lvl="4" marL="0" algn="r">
              <a:spcBef>
                <a:spcPts val="0"/>
              </a:spcBef>
              <a:buNone/>
              <a:defRPr b="0" i="0" sz="2000" u="none" cap="none" strike="noStrike">
                <a:solidFill>
                  <a:schemeClr val="dk1"/>
                </a:solidFill>
                <a:latin typeface="Calibri"/>
                <a:ea typeface="Calibri"/>
                <a:cs typeface="Calibri"/>
                <a:sym typeface="Calibri"/>
              </a:defRPr>
            </a:lvl5pPr>
            <a:lvl6pPr indent="0" lvl="5" marL="0" algn="r">
              <a:spcBef>
                <a:spcPts val="0"/>
              </a:spcBef>
              <a:buNone/>
              <a:defRPr b="0" i="0" sz="2000" u="none" cap="none" strike="noStrike">
                <a:solidFill>
                  <a:schemeClr val="dk1"/>
                </a:solidFill>
                <a:latin typeface="Calibri"/>
                <a:ea typeface="Calibri"/>
                <a:cs typeface="Calibri"/>
                <a:sym typeface="Calibri"/>
              </a:defRPr>
            </a:lvl6pPr>
            <a:lvl7pPr indent="0" lvl="6" marL="0" algn="r">
              <a:spcBef>
                <a:spcPts val="0"/>
              </a:spcBef>
              <a:buNone/>
              <a:defRPr b="0" i="0" sz="2000" u="none" cap="none" strike="noStrike">
                <a:solidFill>
                  <a:schemeClr val="dk1"/>
                </a:solidFill>
                <a:latin typeface="Calibri"/>
                <a:ea typeface="Calibri"/>
                <a:cs typeface="Calibri"/>
                <a:sym typeface="Calibri"/>
              </a:defRPr>
            </a:lvl7pPr>
            <a:lvl8pPr indent="0" lvl="7" marL="0" algn="r">
              <a:spcBef>
                <a:spcPts val="0"/>
              </a:spcBef>
              <a:buNone/>
              <a:defRPr b="0" i="0" sz="2000" u="none" cap="none" strike="noStrike">
                <a:solidFill>
                  <a:schemeClr val="dk1"/>
                </a:solidFill>
                <a:latin typeface="Calibri"/>
                <a:ea typeface="Calibri"/>
                <a:cs typeface="Calibri"/>
                <a:sym typeface="Calibri"/>
              </a:defRPr>
            </a:lvl8pPr>
            <a:lvl9pPr indent="0" lvl="8" marL="0" algn="r">
              <a:spcBef>
                <a:spcPts val="0"/>
              </a:spcBef>
              <a:buNone/>
              <a:defRPr b="0" i="0" sz="2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sz="1200">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400"/>
              <a:buNone/>
              <a:defRPr sz="2400">
                <a:solidFill>
                  <a:srgbClr val="888888"/>
                </a:solidFill>
                <a:latin typeface="Calibri"/>
                <a:ea typeface="Calibri"/>
                <a:cs typeface="Calibri"/>
                <a:sym typeface="Calibri"/>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50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500">
                <a:solidFill>
                  <a:srgbClr val="888888"/>
                </a:solidFill>
                <a:latin typeface="Calibri"/>
                <a:ea typeface="Calibri"/>
                <a:cs typeface="Calibri"/>
                <a:sym typeface="Calibri"/>
              </a:defRPr>
            </a:lvl1pPr>
            <a:lvl2pPr indent="0" lvl="1" marL="0" algn="r">
              <a:spcBef>
                <a:spcPts val="0"/>
              </a:spcBef>
              <a:buNone/>
              <a:defRPr sz="1500">
                <a:solidFill>
                  <a:srgbClr val="888888"/>
                </a:solidFill>
                <a:latin typeface="Calibri"/>
                <a:ea typeface="Calibri"/>
                <a:cs typeface="Calibri"/>
                <a:sym typeface="Calibri"/>
              </a:defRPr>
            </a:lvl2pPr>
            <a:lvl3pPr indent="0" lvl="2" marL="0" algn="r">
              <a:spcBef>
                <a:spcPts val="0"/>
              </a:spcBef>
              <a:buNone/>
              <a:defRPr sz="1500">
                <a:solidFill>
                  <a:srgbClr val="888888"/>
                </a:solidFill>
                <a:latin typeface="Calibri"/>
                <a:ea typeface="Calibri"/>
                <a:cs typeface="Calibri"/>
                <a:sym typeface="Calibri"/>
              </a:defRPr>
            </a:lvl3pPr>
            <a:lvl4pPr indent="0" lvl="3" marL="0" algn="r">
              <a:spcBef>
                <a:spcPts val="0"/>
              </a:spcBef>
              <a:buNone/>
              <a:defRPr sz="1500">
                <a:solidFill>
                  <a:srgbClr val="888888"/>
                </a:solidFill>
                <a:latin typeface="Calibri"/>
                <a:ea typeface="Calibri"/>
                <a:cs typeface="Calibri"/>
                <a:sym typeface="Calibri"/>
              </a:defRPr>
            </a:lvl4pPr>
            <a:lvl5pPr indent="0" lvl="4" marL="0" algn="r">
              <a:spcBef>
                <a:spcPts val="0"/>
              </a:spcBef>
              <a:buNone/>
              <a:defRPr sz="1500">
                <a:solidFill>
                  <a:srgbClr val="888888"/>
                </a:solidFill>
                <a:latin typeface="Calibri"/>
                <a:ea typeface="Calibri"/>
                <a:cs typeface="Calibri"/>
                <a:sym typeface="Calibri"/>
              </a:defRPr>
            </a:lvl5pPr>
            <a:lvl6pPr indent="0" lvl="5" marL="0" algn="r">
              <a:spcBef>
                <a:spcPts val="0"/>
              </a:spcBef>
              <a:buNone/>
              <a:defRPr sz="1500">
                <a:solidFill>
                  <a:srgbClr val="888888"/>
                </a:solidFill>
                <a:latin typeface="Calibri"/>
                <a:ea typeface="Calibri"/>
                <a:cs typeface="Calibri"/>
                <a:sym typeface="Calibri"/>
              </a:defRPr>
            </a:lvl6pPr>
            <a:lvl7pPr indent="0" lvl="6" marL="0" algn="r">
              <a:spcBef>
                <a:spcPts val="0"/>
              </a:spcBef>
              <a:buNone/>
              <a:defRPr sz="1500">
                <a:solidFill>
                  <a:srgbClr val="888888"/>
                </a:solidFill>
                <a:latin typeface="Calibri"/>
                <a:ea typeface="Calibri"/>
                <a:cs typeface="Calibri"/>
                <a:sym typeface="Calibri"/>
              </a:defRPr>
            </a:lvl7pPr>
            <a:lvl8pPr indent="0" lvl="7" marL="0" algn="r">
              <a:spcBef>
                <a:spcPts val="0"/>
              </a:spcBef>
              <a:buNone/>
              <a:defRPr sz="1500">
                <a:solidFill>
                  <a:srgbClr val="888888"/>
                </a:solidFill>
                <a:latin typeface="Calibri"/>
                <a:ea typeface="Calibri"/>
                <a:cs typeface="Calibri"/>
                <a:sym typeface="Calibri"/>
              </a:defRPr>
            </a:lvl8pPr>
            <a:lvl9pPr indent="0" lvl="8" marL="0" algn="r">
              <a:spcBef>
                <a:spcPts val="0"/>
              </a:spcBef>
              <a:buNone/>
              <a:defRPr sz="15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400"/>
              <a:buNone/>
              <a:defRPr b="1" sz="2400">
                <a:latin typeface="Calibri"/>
                <a:ea typeface="Calibri"/>
                <a:cs typeface="Calibri"/>
                <a:sym typeface="Calibri"/>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SzPts val="2400"/>
              <a:buNone/>
              <a:defRPr b="1" sz="2400">
                <a:latin typeface="Calibri"/>
                <a:ea typeface="Calibri"/>
                <a:cs typeface="Calibri"/>
                <a:sym typeface="Calibri"/>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406400" lvl="0" marL="457200" algn="l">
              <a:lnSpc>
                <a:spcPct val="120000"/>
              </a:lnSpc>
              <a:spcBef>
                <a:spcPts val="1000"/>
              </a:spcBef>
              <a:spcAft>
                <a:spcPts val="0"/>
              </a:spcAft>
              <a:buSzPts val="2800"/>
              <a:buChar char="▪"/>
              <a:defRPr>
                <a:latin typeface="Calibri"/>
                <a:ea typeface="Calibri"/>
                <a:cs typeface="Calibri"/>
                <a:sym typeface="Calibri"/>
              </a:defRPr>
            </a:lvl1pPr>
            <a:lvl2pPr indent="-381000" lvl="1" marL="914400" algn="l">
              <a:lnSpc>
                <a:spcPct val="120000"/>
              </a:lnSpc>
              <a:spcBef>
                <a:spcPts val="500"/>
              </a:spcBef>
              <a:spcAft>
                <a:spcPts val="0"/>
              </a:spcAft>
              <a:buSzPts val="2400"/>
              <a:buChar char="•"/>
              <a:defRPr>
                <a:latin typeface="Calibri"/>
                <a:ea typeface="Calibri"/>
                <a:cs typeface="Calibri"/>
                <a:sym typeface="Calibri"/>
              </a:defRPr>
            </a:lvl2pPr>
            <a:lvl3pPr indent="-355600" lvl="2" marL="1371600" algn="l">
              <a:lnSpc>
                <a:spcPct val="12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12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12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2400">
                <a:solidFill>
                  <a:schemeClr val="dk1"/>
                </a:solidFill>
                <a:latin typeface="Calibri"/>
                <a:ea typeface="Calibri"/>
                <a:cs typeface="Calibri"/>
                <a:sym typeface="Calibri"/>
              </a:defRPr>
            </a:lvl1pPr>
            <a:lvl2pPr indent="0" lvl="1" marL="0" algn="r">
              <a:spcBef>
                <a:spcPts val="0"/>
              </a:spcBef>
              <a:buNone/>
              <a:defRPr sz="2400">
                <a:solidFill>
                  <a:schemeClr val="dk1"/>
                </a:solidFill>
                <a:latin typeface="Calibri"/>
                <a:ea typeface="Calibri"/>
                <a:cs typeface="Calibri"/>
                <a:sym typeface="Calibri"/>
              </a:defRPr>
            </a:lvl2pPr>
            <a:lvl3pPr indent="0" lvl="2" marL="0" algn="r">
              <a:spcBef>
                <a:spcPts val="0"/>
              </a:spcBef>
              <a:buNone/>
              <a:defRPr sz="2400">
                <a:solidFill>
                  <a:schemeClr val="dk1"/>
                </a:solidFill>
                <a:latin typeface="Calibri"/>
                <a:ea typeface="Calibri"/>
                <a:cs typeface="Calibri"/>
                <a:sym typeface="Calibri"/>
              </a:defRPr>
            </a:lvl3pPr>
            <a:lvl4pPr indent="0" lvl="3" marL="0" algn="r">
              <a:spcBef>
                <a:spcPts val="0"/>
              </a:spcBef>
              <a:buNone/>
              <a:defRPr sz="2400">
                <a:solidFill>
                  <a:schemeClr val="dk1"/>
                </a:solidFill>
                <a:latin typeface="Calibri"/>
                <a:ea typeface="Calibri"/>
                <a:cs typeface="Calibri"/>
                <a:sym typeface="Calibri"/>
              </a:defRPr>
            </a:lvl4pPr>
            <a:lvl5pPr indent="0" lvl="4" marL="0" algn="r">
              <a:spcBef>
                <a:spcPts val="0"/>
              </a:spcBef>
              <a:buNone/>
              <a:defRPr sz="2400">
                <a:solidFill>
                  <a:schemeClr val="dk1"/>
                </a:solidFill>
                <a:latin typeface="Calibri"/>
                <a:ea typeface="Calibri"/>
                <a:cs typeface="Calibri"/>
                <a:sym typeface="Calibri"/>
              </a:defRPr>
            </a:lvl5pPr>
            <a:lvl6pPr indent="0" lvl="5" marL="0" algn="r">
              <a:spcBef>
                <a:spcPts val="0"/>
              </a:spcBef>
              <a:buNone/>
              <a:defRPr sz="2400">
                <a:solidFill>
                  <a:schemeClr val="dk1"/>
                </a:solidFill>
                <a:latin typeface="Calibri"/>
                <a:ea typeface="Calibri"/>
                <a:cs typeface="Calibri"/>
                <a:sym typeface="Calibri"/>
              </a:defRPr>
            </a:lvl6pPr>
            <a:lvl7pPr indent="0" lvl="6" marL="0" algn="r">
              <a:spcBef>
                <a:spcPts val="0"/>
              </a:spcBef>
              <a:buNone/>
              <a:defRPr sz="2400">
                <a:solidFill>
                  <a:schemeClr val="dk1"/>
                </a:solidFill>
                <a:latin typeface="Calibri"/>
                <a:ea typeface="Calibri"/>
                <a:cs typeface="Calibri"/>
                <a:sym typeface="Calibri"/>
              </a:defRPr>
            </a:lvl7pPr>
            <a:lvl8pPr indent="0" lvl="7" marL="0" algn="r">
              <a:spcBef>
                <a:spcPts val="0"/>
              </a:spcBef>
              <a:buNone/>
              <a:defRPr sz="2400">
                <a:solidFill>
                  <a:schemeClr val="dk1"/>
                </a:solidFill>
                <a:latin typeface="Calibri"/>
                <a:ea typeface="Calibri"/>
                <a:cs typeface="Calibri"/>
                <a:sym typeface="Calibri"/>
              </a:defRPr>
            </a:lvl8pPr>
            <a:lvl9pPr indent="0" lvl="8" marL="0" algn="r">
              <a:spcBef>
                <a:spcPts val="0"/>
              </a:spcBef>
              <a:buNone/>
              <a:defRPr sz="2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/19</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SzPts val="3200"/>
              <a:buChar char="▪"/>
              <a:defRPr sz="3200">
                <a:latin typeface="Calibri"/>
                <a:ea typeface="Calibri"/>
                <a:cs typeface="Calibri"/>
                <a:sym typeface="Calibri"/>
              </a:defRPr>
            </a:lvl1pPr>
            <a:lvl2pPr indent="-406400" lvl="1" marL="914400" algn="l">
              <a:lnSpc>
                <a:spcPct val="120000"/>
              </a:lnSpc>
              <a:spcBef>
                <a:spcPts val="500"/>
              </a:spcBef>
              <a:spcAft>
                <a:spcPts val="0"/>
              </a:spcAft>
              <a:buSzPts val="2800"/>
              <a:buChar char="•"/>
              <a:defRPr sz="2800">
                <a:latin typeface="Calibri"/>
                <a:ea typeface="Calibri"/>
                <a:cs typeface="Calibri"/>
                <a:sym typeface="Calibri"/>
              </a:defRPr>
            </a:lvl2pPr>
            <a:lvl3pPr indent="-381000" lvl="2" marL="1371600" algn="l">
              <a:lnSpc>
                <a:spcPct val="120000"/>
              </a:lnSpc>
              <a:spcBef>
                <a:spcPts val="500"/>
              </a:spcBef>
              <a:spcAft>
                <a:spcPts val="0"/>
              </a:spcAft>
              <a:buClr>
                <a:schemeClr val="dk1"/>
              </a:buClr>
              <a:buSzPts val="2400"/>
              <a:buChar char="-"/>
              <a:defRPr sz="2400">
                <a:latin typeface="Calibri"/>
                <a:ea typeface="Calibri"/>
                <a:cs typeface="Calibri"/>
                <a:sym typeface="Calibri"/>
              </a:defRPr>
            </a:lvl3pPr>
            <a:lvl4pPr indent="-355600" lvl="3" marL="1828800" algn="l">
              <a:lnSpc>
                <a:spcPct val="120000"/>
              </a:lnSpc>
              <a:spcBef>
                <a:spcPts val="500"/>
              </a:spcBef>
              <a:spcAft>
                <a:spcPts val="0"/>
              </a:spcAft>
              <a:buClr>
                <a:schemeClr val="dk1"/>
              </a:buClr>
              <a:buSzPts val="2000"/>
              <a:buChar char="•"/>
              <a:defRPr sz="2000">
                <a:latin typeface="Calibri"/>
                <a:ea typeface="Calibri"/>
                <a:cs typeface="Calibri"/>
                <a:sym typeface="Calibri"/>
              </a:defRPr>
            </a:lvl4pPr>
            <a:lvl5pPr indent="-355600" lvl="4" marL="2286000" algn="l">
              <a:lnSpc>
                <a:spcPct val="120000"/>
              </a:lnSpc>
              <a:spcBef>
                <a:spcPts val="500"/>
              </a:spcBef>
              <a:spcAft>
                <a:spcPts val="0"/>
              </a:spcAft>
              <a:buClr>
                <a:schemeClr val="dk1"/>
              </a:buClr>
              <a:buSzPts val="2000"/>
              <a:buChar char="•"/>
              <a:defRPr sz="2000">
                <a:latin typeface="Calibri"/>
                <a:ea typeface="Calibri"/>
                <a:cs typeface="Calibri"/>
                <a:sym typeface="Calibri"/>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atin typeface="Calibri"/>
                <a:ea typeface="Calibri"/>
                <a:cs typeface="Calibri"/>
                <a:sym typeface="Calibri"/>
              </a:defRPr>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2"/>
          <p:cNvSpPr/>
          <p:nvPr>
            <p:ph idx="2" type="pic"/>
          </p:nvPr>
        </p:nvSpPr>
        <p:spPr>
          <a:xfrm>
            <a:off x="5183188" y="987425"/>
            <a:ext cx="6172200" cy="4873625"/>
          </a:xfrm>
          <a:prstGeom prst="rect">
            <a:avLst/>
          </a:prstGeom>
          <a:noFill/>
          <a:ln>
            <a:noFill/>
          </a:ln>
        </p:spPr>
      </p:sp>
      <p:sp>
        <p:nvSpPr>
          <p:cNvPr id="66" name="Google Shape;66;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atin typeface="Calibri"/>
                <a:ea typeface="Calibri"/>
                <a:cs typeface="Calibri"/>
                <a:sym typeface="Calibri"/>
              </a:defRPr>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20000"/>
              </a:lnSpc>
              <a:spcBef>
                <a:spcPts val="1000"/>
              </a:spcBef>
              <a:spcAft>
                <a:spcPts val="0"/>
              </a:spcAft>
              <a:buClr>
                <a:schemeClr val="accent5"/>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120000"/>
              </a:lnSpc>
              <a:spcBef>
                <a:spcPts val="500"/>
              </a:spcBef>
              <a:spcAft>
                <a:spcPts val="0"/>
              </a:spcAft>
              <a:buClr>
                <a:srgbClr val="A8D08C"/>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2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mpletejavascript.com/tao-dark-theme-voi-css-variabl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1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1524000" y="1122363"/>
            <a:ext cx="9144000" cy="20780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800"/>
              <a:buFont typeface="Calibri"/>
              <a:buNone/>
            </a:pPr>
            <a:r>
              <a:rPr lang="en-US" sz="3800">
                <a:latin typeface="Calibri"/>
                <a:ea typeface="Calibri"/>
                <a:cs typeface="Calibri"/>
                <a:sym typeface="Calibri"/>
              </a:rPr>
              <a:t>Lập trình Web động</a:t>
            </a:r>
            <a:endParaRPr/>
          </a:p>
        </p:txBody>
      </p:sp>
      <p:sp>
        <p:nvSpPr>
          <p:cNvPr id="88" name="Google Shape;88;p1"/>
          <p:cNvSpPr txBox="1"/>
          <p:nvPr>
            <p:ph idx="1" type="subTitle"/>
          </p:nvPr>
        </p:nvSpPr>
        <p:spPr>
          <a:xfrm>
            <a:off x="1524000" y="3601232"/>
            <a:ext cx="9144000" cy="1091045"/>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400"/>
              <a:buNone/>
            </a:pPr>
            <a:r>
              <a:rPr lang="en-US">
                <a:latin typeface="Calibri"/>
                <a:ea typeface="Calibri"/>
                <a:cs typeface="Calibri"/>
                <a:sym typeface="Calibri"/>
              </a:rPr>
              <a:t>Người trình bày: NGUYỄN ĐỨC TUẤN</a:t>
            </a:r>
            <a:endParaRPr/>
          </a:p>
          <a:p>
            <a:pPr indent="0" lvl="0" marL="0" rtl="0" algn="ctr">
              <a:lnSpc>
                <a:spcPct val="120000"/>
              </a:lnSpc>
              <a:spcBef>
                <a:spcPts val="1000"/>
              </a:spcBef>
              <a:spcAft>
                <a:spcPts val="0"/>
              </a:spcAft>
              <a:buSzPts val="2400"/>
              <a:buNone/>
            </a:pPr>
            <a:r>
              <a:rPr lang="en-US">
                <a:latin typeface="Calibri"/>
                <a:ea typeface="Calibri"/>
                <a:cs typeface="Calibri"/>
                <a:sym typeface="Calibri"/>
              </a:rPr>
              <a:t>Khoa Công nghệ Thông tin</a:t>
            </a:r>
            <a:endParaRPr/>
          </a:p>
        </p:txBody>
      </p:sp>
      <p:pic>
        <p:nvPicPr>
          <p:cNvPr id="89" name="Google Shape;89;p1"/>
          <p:cNvPicPr preferRelativeResize="0"/>
          <p:nvPr/>
        </p:nvPicPr>
        <p:blipFill rotWithShape="1">
          <a:blip r:embed="rId3">
            <a:alphaModFix/>
          </a:blip>
          <a:srcRect b="0" l="0" r="0" t="0"/>
          <a:stretch/>
        </p:blipFill>
        <p:spPr>
          <a:xfrm>
            <a:off x="5308997" y="822781"/>
            <a:ext cx="1574005" cy="1574005"/>
          </a:xfrm>
          <a:prstGeom prst="rect">
            <a:avLst/>
          </a:prstGeom>
          <a:noFill/>
          <a:ln>
            <a:noFill/>
          </a:ln>
        </p:spPr>
      </p:pic>
      <p:sp>
        <p:nvSpPr>
          <p:cNvPr id="90" name="Google Shape;90;p1"/>
          <p:cNvSpPr txBox="1"/>
          <p:nvPr/>
        </p:nvSpPr>
        <p:spPr>
          <a:xfrm>
            <a:off x="1524000" y="5331417"/>
            <a:ext cx="9144000" cy="691846"/>
          </a:xfrm>
          <a:prstGeom prst="rect">
            <a:avLst/>
          </a:prstGeom>
          <a:noFill/>
          <a:ln>
            <a:noFill/>
          </a:ln>
        </p:spPr>
        <p:txBody>
          <a:bodyPr anchorCtr="0" anchor="t"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Hà nội, 15/03/2022</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185" name="Google Shape;185;p1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86" name="Google Shape;186;p1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87" name="Google Shape;187;p1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88" name="Google Shape;188;p1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graphicFrame>
        <p:nvGraphicFramePr>
          <p:cNvPr id="189" name="Google Shape;189;p10"/>
          <p:cNvGraphicFramePr/>
          <p:nvPr/>
        </p:nvGraphicFramePr>
        <p:xfrm>
          <a:off x="936869" y="1275600"/>
          <a:ext cx="3000000" cy="3000000"/>
        </p:xfrm>
        <a:graphic>
          <a:graphicData uri="http://schemas.openxmlformats.org/drawingml/2006/table">
            <a:tbl>
              <a:tblPr>
                <a:noFill/>
                <a:tableStyleId>{21C5B2D1-2427-4A5E-B898-ADA45C82DD1F}</a:tableStyleId>
              </a:tblPr>
              <a:tblGrid>
                <a:gridCol w="2281300"/>
                <a:gridCol w="7453550"/>
              </a:tblGrid>
              <a:tr h="295400">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Thuộc tính / phương thức</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Diễn giải</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ClearHeaders</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Xóa header từ Buffer Stream</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Close</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Đóng kết nối với Client</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Redirect</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Chuyển hướng đến địa chỉ file trong cùng ứng dụng hay URL khác trong lúc thi hành</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WriteFile</a:t>
                      </a:r>
                      <a:endParaRPr b="0" i="0" sz="1800" u="none" cap="none" strike="noStrike">
                        <a:latin typeface="Calibri"/>
                        <a:ea typeface="Calibri"/>
                        <a:cs typeface="Calibri"/>
                        <a:sym typeface="Calibri"/>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Ghi một luồng dữ liệu ra tập tin chỉ định</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Write</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Ghi thông tin từ các kiểu dữ liệu như Char, Object, String,Array ra trang web</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196" name="Google Shape;196;p1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97" name="Google Shape;197;p1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98" name="Google Shape;198;p1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99" name="Google Shape;199;p1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00" name="Google Shape;200;p11"/>
          <p:cNvSpPr txBox="1"/>
          <p:nvPr>
            <p:ph idx="1" type="body"/>
          </p:nvPr>
        </p:nvSpPr>
        <p:spPr>
          <a:xfrm>
            <a:off x="921327" y="898305"/>
            <a:ext cx="9779565" cy="268180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Được sử dụng để giao tiếp với Client (gửi kết quả về Client)</a:t>
            </a:r>
            <a:endParaRPr/>
          </a:p>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Quản lý và điều phối thông tin từ Web Server đến trình duyệt của người dùng</a:t>
            </a:r>
            <a:endParaRPr/>
          </a:p>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Phương thức write</a:t>
            </a:r>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sp>
        <p:nvSpPr>
          <p:cNvPr id="201" name="Google Shape;201;p11"/>
          <p:cNvSpPr/>
          <p:nvPr/>
        </p:nvSpPr>
        <p:spPr>
          <a:xfrm>
            <a:off x="921327" y="3466921"/>
            <a:ext cx="3782371" cy="624145"/>
          </a:xfrm>
          <a:prstGeom prst="rect">
            <a:avLst/>
          </a:prstGeom>
          <a:noFill/>
          <a:ln>
            <a:noFill/>
          </a:ln>
        </p:spPr>
        <p:txBody>
          <a:bodyPr anchorCtr="0" anchor="t" bIns="45700" lIns="91425" spcFirstLastPara="1" rIns="91425" wrap="square" tIns="45700">
            <a:spAutoFit/>
          </a:bodyPr>
          <a:lstStyle/>
          <a:p>
            <a:pPr indent="0" lvl="0" marL="0" marR="0" rtl="0" algn="ctr">
              <a:lnSpc>
                <a:spcPct val="143750"/>
              </a:lnSpc>
              <a:spcBef>
                <a:spcPts val="0"/>
              </a:spcBef>
              <a:spcAft>
                <a:spcPts val="0"/>
              </a:spcAft>
              <a:buNone/>
            </a:pPr>
            <a:r>
              <a:rPr b="1" lang="en-US" sz="2400">
                <a:solidFill>
                  <a:srgbClr val="CC3300"/>
                </a:solidFill>
                <a:latin typeface="Calibri"/>
                <a:ea typeface="Calibri"/>
                <a:cs typeface="Calibri"/>
                <a:sym typeface="Calibri"/>
              </a:rPr>
              <a:t>Response.Write(“chuỗi")</a:t>
            </a:r>
            <a:r>
              <a:rPr b="1" i="1" lang="en-US" sz="2400">
                <a:solidFill>
                  <a:srgbClr val="CC3300"/>
                </a:solidFill>
                <a:latin typeface="Calibri"/>
                <a:ea typeface="Calibri"/>
                <a:cs typeface="Calibri"/>
                <a:sym typeface="Calibri"/>
              </a:rPr>
              <a:t> ;</a:t>
            </a:r>
            <a:endParaRPr/>
          </a:p>
        </p:txBody>
      </p:sp>
      <p:sp>
        <p:nvSpPr>
          <p:cNvPr id="202" name="Google Shape;202;p11"/>
          <p:cNvSpPr/>
          <p:nvPr/>
        </p:nvSpPr>
        <p:spPr>
          <a:xfrm>
            <a:off x="1193370" y="4091066"/>
            <a:ext cx="47641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3366"/>
                </a:solidFill>
                <a:latin typeface="Calibri"/>
                <a:ea typeface="Calibri"/>
                <a:cs typeface="Calibri"/>
                <a:sym typeface="Calibri"/>
              </a:rPr>
              <a:t>Response.Write(“Chào các bạn”) ;</a:t>
            </a:r>
            <a:endParaRPr sz="2400">
              <a:solidFill>
                <a:schemeClr val="dk1"/>
              </a:solidFill>
              <a:latin typeface="Calibri"/>
              <a:ea typeface="Calibri"/>
              <a:cs typeface="Calibri"/>
              <a:sym typeface="Calibri"/>
            </a:endParaRPr>
          </a:p>
        </p:txBody>
      </p:sp>
      <p:sp>
        <p:nvSpPr>
          <p:cNvPr id="203" name="Google Shape;203;p11"/>
          <p:cNvSpPr/>
          <p:nvPr/>
        </p:nvSpPr>
        <p:spPr>
          <a:xfrm>
            <a:off x="1193370" y="4632801"/>
            <a:ext cx="1072914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Response.Write(</a:t>
            </a:r>
            <a:r>
              <a:rPr lang="en-US" sz="2200">
                <a:solidFill>
                  <a:srgbClr val="A31515"/>
                </a:solidFill>
                <a:latin typeface="Calibri"/>
                <a:ea typeface="Calibri"/>
                <a:cs typeface="Calibri"/>
                <a:sym typeface="Calibri"/>
              </a:rPr>
              <a:t>"Hello "</a:t>
            </a:r>
            <a:r>
              <a:rPr lang="en-US" sz="2200">
                <a:solidFill>
                  <a:schemeClr val="dk1"/>
                </a:solidFill>
                <a:latin typeface="Calibri"/>
                <a:ea typeface="Calibri"/>
                <a:cs typeface="Calibri"/>
                <a:sym typeface="Calibri"/>
              </a:rPr>
              <a:t> + Server.HtmlEncode(Request.QueryString[</a:t>
            </a:r>
            <a:r>
              <a:rPr lang="en-US" sz="2200">
                <a:solidFill>
                  <a:srgbClr val="A31515"/>
                </a:solidFill>
                <a:latin typeface="Calibri"/>
                <a:ea typeface="Calibri"/>
                <a:cs typeface="Calibri"/>
                <a:sym typeface="Calibri"/>
              </a:rPr>
              <a:t>"UserName"</a:t>
            </a:r>
            <a:r>
              <a:rPr lang="en-US" sz="2200">
                <a:solidFill>
                  <a:schemeClr val="dk1"/>
                </a:solidFill>
                <a:latin typeface="Calibri"/>
                <a:ea typeface="Calibri"/>
                <a:cs typeface="Calibri"/>
                <a:sym typeface="Calibri"/>
              </a:rPr>
              <a:t>]) + </a:t>
            </a:r>
            <a:r>
              <a:rPr lang="en-US" sz="2200">
                <a:solidFill>
                  <a:srgbClr val="A31515"/>
                </a:solidFill>
                <a:latin typeface="Calibri"/>
                <a:ea typeface="Calibri"/>
                <a:cs typeface="Calibri"/>
                <a:sym typeface="Calibri"/>
              </a:rPr>
              <a:t>"&lt;br&gt;"</a:t>
            </a:r>
            <a:r>
              <a:rPr lang="en-US" sz="2200">
                <a:solidFill>
                  <a:schemeClr val="dk1"/>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10" name="Google Shape;210;p1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11" name="Google Shape;211;p1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12" name="Google Shape;212;p1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13" name="Google Shape;213;p1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14" name="Google Shape;214;p12"/>
          <p:cNvSpPr txBox="1"/>
          <p:nvPr>
            <p:ph idx="1" type="body"/>
          </p:nvPr>
        </p:nvSpPr>
        <p:spPr>
          <a:xfrm>
            <a:off x="921327" y="898305"/>
            <a:ext cx="9779565" cy="236726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Phương thức Redirect</a:t>
            </a:r>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Dùng để gửi yêu cầu trình duyệt truy nhập đến một địa chỉ khác</a:t>
            </a:r>
            <a:endParaRPr sz="2266">
              <a:solidFill>
                <a:srgbClr val="003366"/>
              </a:solidFill>
              <a:latin typeface="Calibri"/>
              <a:ea typeface="Calibri"/>
              <a:cs typeface="Calibri"/>
              <a:sym typeface="Calibri"/>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Địa chỉ mới sẽ được hiển thị trên thanh Address bar của trình duyệt</a:t>
            </a:r>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Người dùng có thể quay lại trang trước đó bằng nút Back của Browser</a:t>
            </a:r>
            <a:endParaRPr sz="2266">
              <a:solidFill>
                <a:srgbClr val="003366"/>
              </a:solidFill>
              <a:latin typeface="Calibri"/>
              <a:ea typeface="Calibri"/>
              <a:cs typeface="Calibri"/>
              <a:sym typeface="Calibri"/>
            </a:endParaRPr>
          </a:p>
        </p:txBody>
      </p:sp>
      <p:sp>
        <p:nvSpPr>
          <p:cNvPr id="215" name="Google Shape;215;p12"/>
          <p:cNvSpPr/>
          <p:nvPr/>
        </p:nvSpPr>
        <p:spPr>
          <a:xfrm>
            <a:off x="1491314" y="3265571"/>
            <a:ext cx="5386483" cy="572464"/>
          </a:xfrm>
          <a:prstGeom prst="rect">
            <a:avLst/>
          </a:prstGeom>
          <a:noFill/>
          <a:ln>
            <a:noFill/>
          </a:ln>
        </p:spPr>
        <p:txBody>
          <a:bodyPr anchorCtr="0" anchor="t" bIns="45700" lIns="91425" spcFirstLastPara="1" rIns="91425" wrap="square" tIns="45700">
            <a:spAutoFit/>
          </a:bodyPr>
          <a:lstStyle/>
          <a:p>
            <a:pPr indent="0" lvl="0" marL="0" marR="0" rtl="0" algn="just">
              <a:lnSpc>
                <a:spcPct val="143750"/>
              </a:lnSpc>
              <a:spcBef>
                <a:spcPts val="0"/>
              </a:spcBef>
              <a:spcAft>
                <a:spcPts val="0"/>
              </a:spcAft>
              <a:buNone/>
            </a:pPr>
            <a:r>
              <a:rPr b="1" lang="en-US" sz="2400">
                <a:solidFill>
                  <a:srgbClr val="CC3300"/>
                </a:solidFill>
                <a:latin typeface="Calibri"/>
                <a:ea typeface="Calibri"/>
                <a:cs typeface="Calibri"/>
                <a:sym typeface="Calibri"/>
              </a:rPr>
              <a:t>Response.Redirect(“URL")</a:t>
            </a:r>
            <a:r>
              <a:rPr b="1" i="1" lang="en-US" sz="2400">
                <a:solidFill>
                  <a:srgbClr val="CC3300"/>
                </a:solidFill>
                <a:latin typeface="Calibri"/>
                <a:ea typeface="Calibri"/>
                <a:cs typeface="Calibri"/>
                <a:sym typeface="Calibri"/>
              </a:rPr>
              <a:t> ;</a:t>
            </a:r>
            <a:endParaRPr/>
          </a:p>
        </p:txBody>
      </p:sp>
      <p:sp>
        <p:nvSpPr>
          <p:cNvPr id="216" name="Google Shape;216;p12"/>
          <p:cNvSpPr/>
          <p:nvPr/>
        </p:nvSpPr>
        <p:spPr>
          <a:xfrm>
            <a:off x="1491314" y="4045218"/>
            <a:ext cx="68613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3366"/>
                </a:solidFill>
                <a:latin typeface="Calibri"/>
                <a:ea typeface="Calibri"/>
                <a:cs typeface="Calibri"/>
                <a:sym typeface="Calibri"/>
              </a:rPr>
              <a:t>Response.Redirect(“~/Superman/showMuscle.aspx”) ;</a:t>
            </a:r>
            <a:endParaRPr sz="2400">
              <a:solidFill>
                <a:schemeClr val="dk1"/>
              </a:solidFill>
              <a:latin typeface="Calibri"/>
              <a:ea typeface="Calibri"/>
              <a:cs typeface="Calibri"/>
              <a:sym typeface="Calibri"/>
            </a:endParaRPr>
          </a:p>
        </p:txBody>
      </p:sp>
      <p:sp>
        <p:nvSpPr>
          <p:cNvPr id="217" name="Google Shape;217;p12"/>
          <p:cNvSpPr/>
          <p:nvPr/>
        </p:nvSpPr>
        <p:spPr>
          <a:xfrm>
            <a:off x="1491314" y="4714066"/>
            <a:ext cx="61178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1"/>
                </a:solidFill>
                <a:latin typeface="Calibri"/>
                <a:ea typeface="Calibri"/>
                <a:cs typeface="Calibri"/>
                <a:sym typeface="Calibri"/>
              </a:rPr>
              <a:t>Response.Redirect("../"); //chuyển cấp thư mục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838200" y="191114"/>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24" name="Google Shape;224;p1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25" name="Google Shape;225;p1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26" name="Google Shape;226;p1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27" name="Google Shape;227;p1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28" name="Google Shape;228;p13"/>
          <p:cNvSpPr txBox="1"/>
          <p:nvPr>
            <p:ph idx="1" type="body"/>
          </p:nvPr>
        </p:nvSpPr>
        <p:spPr>
          <a:xfrm>
            <a:off x="921327" y="898305"/>
            <a:ext cx="9779565" cy="72225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Phương thức TransmitFile</a:t>
            </a:r>
            <a:endParaRPr/>
          </a:p>
        </p:txBody>
      </p:sp>
      <p:sp>
        <p:nvSpPr>
          <p:cNvPr id="229" name="Google Shape;229;p13"/>
          <p:cNvSpPr txBox="1"/>
          <p:nvPr/>
        </p:nvSpPr>
        <p:spPr>
          <a:xfrm>
            <a:off x="921327" y="2139640"/>
            <a:ext cx="9779565" cy="138937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800"/>
              <a:buFont typeface="Noto Sans Symbols"/>
              <a:buChar char="▪"/>
            </a:pPr>
            <a:r>
              <a:rPr lang="en-US" sz="2800">
                <a:solidFill>
                  <a:schemeClr val="dk1"/>
                </a:solidFill>
                <a:latin typeface="Calibri"/>
                <a:ea typeface="Calibri"/>
                <a:cs typeface="Calibri"/>
                <a:sym typeface="Calibri"/>
              </a:rPr>
              <a:t>Offset: vị trí trong tệp bắt đầu ghi ra dữ liệu http</a:t>
            </a:r>
            <a:endParaRPr/>
          </a:p>
          <a:p>
            <a:pPr indent="-228600" lvl="0" marL="228600" marR="0" rtl="0" algn="l">
              <a:lnSpc>
                <a:spcPct val="150000"/>
              </a:lnSpc>
              <a:spcBef>
                <a:spcPts val="0"/>
              </a:spcBef>
              <a:spcAft>
                <a:spcPts val="0"/>
              </a:spcAft>
              <a:buClr>
                <a:srgbClr val="2E75B5"/>
              </a:buClr>
              <a:buSzPts val="2800"/>
              <a:buFont typeface="Noto Sans Symbols"/>
              <a:buChar char="▪"/>
            </a:pPr>
            <a:r>
              <a:rPr lang="en-US" sz="2800">
                <a:solidFill>
                  <a:schemeClr val="dk1"/>
                </a:solidFill>
                <a:latin typeface="Calibri"/>
                <a:ea typeface="Calibri"/>
                <a:cs typeface="Calibri"/>
                <a:sym typeface="Calibri"/>
              </a:rPr>
              <a:t>Length: số byte</a:t>
            </a:r>
            <a:endParaRPr/>
          </a:p>
        </p:txBody>
      </p:sp>
      <p:sp>
        <p:nvSpPr>
          <p:cNvPr id="230" name="Google Shape;230;p13"/>
          <p:cNvSpPr/>
          <p:nvPr/>
        </p:nvSpPr>
        <p:spPr>
          <a:xfrm>
            <a:off x="1662764" y="3647929"/>
            <a:ext cx="5630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101FD"/>
                </a:solidFill>
                <a:latin typeface="Consolas"/>
                <a:ea typeface="Consolas"/>
                <a:cs typeface="Consolas"/>
                <a:sym typeface="Consolas"/>
              </a:rPr>
              <a:t>public</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void</a:t>
            </a:r>
            <a:r>
              <a:rPr b="0" i="0" lang="en-US" sz="1800" u="none" strike="noStrike">
                <a:solidFill>
                  <a:srgbClr val="000000"/>
                </a:solidFill>
                <a:latin typeface="Consolas"/>
                <a:ea typeface="Consolas"/>
                <a:cs typeface="Consolas"/>
                <a:sym typeface="Consolas"/>
              </a:rPr>
              <a:t> </a:t>
            </a:r>
            <a:r>
              <a:rPr b="0" i="0" lang="en-US" sz="1800" u="none" strike="noStrike">
                <a:solidFill>
                  <a:srgbClr val="007D9A"/>
                </a:solidFill>
                <a:latin typeface="Consolas"/>
                <a:ea typeface="Consolas"/>
                <a:cs typeface="Consolas"/>
                <a:sym typeface="Consolas"/>
              </a:rPr>
              <a:t>TransmitFile</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string</a:t>
            </a:r>
            <a:r>
              <a:rPr b="0" i="0" lang="en-US" sz="1800" u="none" strike="noStrike">
                <a:solidFill>
                  <a:srgbClr val="000000"/>
                </a:solidFill>
                <a:latin typeface="Consolas"/>
                <a:ea typeface="Consolas"/>
                <a:cs typeface="Consolas"/>
                <a:sym typeface="Consolas"/>
              </a:rPr>
              <a:t> filename);</a:t>
            </a:r>
            <a:endParaRPr sz="1800">
              <a:solidFill>
                <a:schemeClr val="dk1"/>
              </a:solidFill>
              <a:latin typeface="Calibri"/>
              <a:ea typeface="Calibri"/>
              <a:cs typeface="Calibri"/>
              <a:sym typeface="Calibri"/>
            </a:endParaRPr>
          </a:p>
        </p:txBody>
      </p:sp>
      <p:sp>
        <p:nvSpPr>
          <p:cNvPr id="231" name="Google Shape;231;p13"/>
          <p:cNvSpPr/>
          <p:nvPr/>
        </p:nvSpPr>
        <p:spPr>
          <a:xfrm>
            <a:off x="1662763" y="1729151"/>
            <a:ext cx="88996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101FD"/>
                </a:solidFill>
                <a:latin typeface="Consolas"/>
                <a:ea typeface="Consolas"/>
                <a:cs typeface="Consolas"/>
                <a:sym typeface="Consolas"/>
              </a:rPr>
              <a:t>public</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void</a:t>
            </a:r>
            <a:r>
              <a:rPr b="0" i="0" lang="en-US" sz="1800" u="none" strike="noStrike">
                <a:solidFill>
                  <a:srgbClr val="000000"/>
                </a:solidFill>
                <a:latin typeface="Consolas"/>
                <a:ea typeface="Consolas"/>
                <a:cs typeface="Consolas"/>
                <a:sym typeface="Consolas"/>
              </a:rPr>
              <a:t> </a:t>
            </a:r>
            <a:r>
              <a:rPr b="0" i="0" lang="en-US" sz="1800" u="none" strike="noStrike">
                <a:solidFill>
                  <a:srgbClr val="007D9A"/>
                </a:solidFill>
                <a:latin typeface="Consolas"/>
                <a:ea typeface="Consolas"/>
                <a:cs typeface="Consolas"/>
                <a:sym typeface="Consolas"/>
              </a:rPr>
              <a:t>TransmitFile</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string</a:t>
            </a:r>
            <a:r>
              <a:rPr b="0" i="0" lang="en-US" sz="1800" u="none" strike="noStrike">
                <a:solidFill>
                  <a:srgbClr val="000000"/>
                </a:solidFill>
                <a:latin typeface="Consolas"/>
                <a:ea typeface="Consolas"/>
                <a:cs typeface="Consolas"/>
                <a:sym typeface="Consolas"/>
              </a:rPr>
              <a:t> filename, </a:t>
            </a:r>
            <a:r>
              <a:rPr b="0" i="0" lang="en-US" sz="1800" u="none" strike="noStrike">
                <a:solidFill>
                  <a:srgbClr val="0101FD"/>
                </a:solidFill>
                <a:latin typeface="Consolas"/>
                <a:ea typeface="Consolas"/>
                <a:cs typeface="Consolas"/>
                <a:sym typeface="Consolas"/>
              </a:rPr>
              <a:t>long</a:t>
            </a:r>
            <a:r>
              <a:rPr b="0" i="0" lang="en-US" sz="1800" u="none" strike="noStrike">
                <a:solidFill>
                  <a:srgbClr val="000000"/>
                </a:solidFill>
                <a:latin typeface="Consolas"/>
                <a:ea typeface="Consolas"/>
                <a:cs typeface="Consolas"/>
                <a:sym typeface="Consolas"/>
              </a:rPr>
              <a:t> offset, </a:t>
            </a:r>
            <a:r>
              <a:rPr b="0" i="0" lang="en-US" sz="1800" u="none" strike="noStrike">
                <a:solidFill>
                  <a:srgbClr val="0101FD"/>
                </a:solidFill>
                <a:latin typeface="Consolas"/>
                <a:ea typeface="Consolas"/>
                <a:cs typeface="Consolas"/>
                <a:sym typeface="Consolas"/>
              </a:rPr>
              <a:t>long</a:t>
            </a:r>
            <a:r>
              <a:rPr b="0" i="0" lang="en-US" sz="1800" u="none" strike="noStrike">
                <a:solidFill>
                  <a:srgbClr val="000000"/>
                </a:solidFill>
                <a:latin typeface="Consolas"/>
                <a:ea typeface="Consolas"/>
                <a:cs typeface="Consolas"/>
                <a:sym typeface="Consolas"/>
              </a:rPr>
              <a:t> length);</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838200" y="191114"/>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38" name="Google Shape;238;p1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39" name="Google Shape;239;p1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40" name="Google Shape;240;p1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41" name="Google Shape;241;p1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42" name="Google Shape;242;p14"/>
          <p:cNvSpPr txBox="1"/>
          <p:nvPr>
            <p:ph idx="1" type="body"/>
          </p:nvPr>
        </p:nvSpPr>
        <p:spPr>
          <a:xfrm>
            <a:off x="921327" y="898305"/>
            <a:ext cx="9779565" cy="72225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Phương thức TransmitFile</a:t>
            </a:r>
            <a:endParaRPr/>
          </a:p>
        </p:txBody>
      </p:sp>
      <p:sp>
        <p:nvSpPr>
          <p:cNvPr id="243" name="Google Shape;243;p14"/>
          <p:cNvSpPr/>
          <p:nvPr/>
        </p:nvSpPr>
        <p:spPr>
          <a:xfrm>
            <a:off x="1662763" y="1729151"/>
            <a:ext cx="88996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101FD"/>
                </a:solidFill>
                <a:latin typeface="Consolas"/>
                <a:ea typeface="Consolas"/>
                <a:cs typeface="Consolas"/>
                <a:sym typeface="Consolas"/>
              </a:rPr>
              <a:t>public</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void</a:t>
            </a:r>
            <a:r>
              <a:rPr b="0" i="0" lang="en-US" sz="1800" u="none" strike="noStrike">
                <a:solidFill>
                  <a:srgbClr val="000000"/>
                </a:solidFill>
                <a:latin typeface="Consolas"/>
                <a:ea typeface="Consolas"/>
                <a:cs typeface="Consolas"/>
                <a:sym typeface="Consolas"/>
              </a:rPr>
              <a:t> </a:t>
            </a:r>
            <a:r>
              <a:rPr b="0" i="0" lang="en-US" sz="1800" u="none" strike="noStrike">
                <a:solidFill>
                  <a:srgbClr val="007D9A"/>
                </a:solidFill>
                <a:latin typeface="Consolas"/>
                <a:ea typeface="Consolas"/>
                <a:cs typeface="Consolas"/>
                <a:sym typeface="Consolas"/>
              </a:rPr>
              <a:t>TransmitFile</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string</a:t>
            </a:r>
            <a:r>
              <a:rPr b="0" i="0" lang="en-US" sz="1800" u="none" strike="noStrike">
                <a:solidFill>
                  <a:srgbClr val="000000"/>
                </a:solidFill>
                <a:latin typeface="Consolas"/>
                <a:ea typeface="Consolas"/>
                <a:cs typeface="Consolas"/>
                <a:sym typeface="Consolas"/>
              </a:rPr>
              <a:t> filename, </a:t>
            </a:r>
            <a:r>
              <a:rPr b="0" i="0" lang="en-US" sz="1800" u="none" strike="noStrike">
                <a:solidFill>
                  <a:srgbClr val="0101FD"/>
                </a:solidFill>
                <a:latin typeface="Consolas"/>
                <a:ea typeface="Consolas"/>
                <a:cs typeface="Consolas"/>
                <a:sym typeface="Consolas"/>
              </a:rPr>
              <a:t>long</a:t>
            </a:r>
            <a:r>
              <a:rPr b="0" i="0" lang="en-US" sz="1800" u="none" strike="noStrike">
                <a:solidFill>
                  <a:srgbClr val="000000"/>
                </a:solidFill>
                <a:latin typeface="Consolas"/>
                <a:ea typeface="Consolas"/>
                <a:cs typeface="Consolas"/>
                <a:sym typeface="Consolas"/>
              </a:rPr>
              <a:t> offset, </a:t>
            </a:r>
            <a:r>
              <a:rPr b="0" i="0" lang="en-US" sz="1800" u="none" strike="noStrike">
                <a:solidFill>
                  <a:srgbClr val="0101FD"/>
                </a:solidFill>
                <a:latin typeface="Consolas"/>
                <a:ea typeface="Consolas"/>
                <a:cs typeface="Consolas"/>
                <a:sym typeface="Consolas"/>
              </a:rPr>
              <a:t>long</a:t>
            </a:r>
            <a:r>
              <a:rPr b="0" i="0" lang="en-US" sz="1800" u="none" strike="noStrike">
                <a:solidFill>
                  <a:srgbClr val="000000"/>
                </a:solidFill>
                <a:latin typeface="Consolas"/>
                <a:ea typeface="Consolas"/>
                <a:cs typeface="Consolas"/>
                <a:sym typeface="Consolas"/>
              </a:rPr>
              <a:t> length);</a:t>
            </a:r>
            <a:endParaRPr sz="1800">
              <a:solidFill>
                <a:schemeClr val="dk1"/>
              </a:solidFill>
              <a:latin typeface="Calibri"/>
              <a:ea typeface="Calibri"/>
              <a:cs typeface="Calibri"/>
              <a:sym typeface="Calibri"/>
            </a:endParaRPr>
          </a:p>
        </p:txBody>
      </p:sp>
      <p:sp>
        <p:nvSpPr>
          <p:cNvPr id="244" name="Google Shape;244;p14"/>
          <p:cNvSpPr txBox="1"/>
          <p:nvPr/>
        </p:nvSpPr>
        <p:spPr>
          <a:xfrm>
            <a:off x="1703615" y="2118453"/>
            <a:ext cx="10036628" cy="37399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string stFile = FilePath + FileName;</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try {</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response.Clear();</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response.ContentType = "text/plain";</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response.AppendHeader("Content-Disposition", "attachment; filename=" + FileName + ";");</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response.TransmitFile(stFile);</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response.Flush();</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catch (Exception ex) {</a:t>
            </a:r>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    // any error handling mechanism</a:t>
            </a:r>
            <a:endParaRPr sz="16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1600">
                <a:solidFill>
                  <a:schemeClr val="dk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51" name="Google Shape;251;p1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52" name="Google Shape;252;p1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53" name="Google Shape;253;p1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54" name="Google Shape;254;p1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55" name="Google Shape;255;p15"/>
          <p:cNvSpPr txBox="1"/>
          <p:nvPr>
            <p:ph idx="1" type="body"/>
          </p:nvPr>
        </p:nvSpPr>
        <p:spPr>
          <a:xfrm>
            <a:off x="921327" y="898305"/>
            <a:ext cx="9779565" cy="83404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Phương thức AppendHeader</a:t>
            </a:r>
            <a:endParaRPr/>
          </a:p>
        </p:txBody>
      </p:sp>
      <p:sp>
        <p:nvSpPr>
          <p:cNvPr id="256" name="Google Shape;256;p15"/>
          <p:cNvSpPr/>
          <p:nvPr/>
        </p:nvSpPr>
        <p:spPr>
          <a:xfrm>
            <a:off x="1541528" y="1656282"/>
            <a:ext cx="85391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101FD"/>
                </a:solidFill>
                <a:latin typeface="Consolas"/>
                <a:ea typeface="Consolas"/>
                <a:cs typeface="Consolas"/>
                <a:sym typeface="Consolas"/>
              </a:rPr>
              <a:t>public</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void</a:t>
            </a:r>
            <a:r>
              <a:rPr b="0" i="0" lang="en-US" sz="1800" u="none" strike="noStrike">
                <a:solidFill>
                  <a:srgbClr val="000000"/>
                </a:solidFill>
                <a:latin typeface="Consolas"/>
                <a:ea typeface="Consolas"/>
                <a:cs typeface="Consolas"/>
                <a:sym typeface="Consolas"/>
              </a:rPr>
              <a:t> </a:t>
            </a:r>
            <a:r>
              <a:rPr b="0" i="0" lang="en-US" sz="1800" u="none" strike="noStrike">
                <a:solidFill>
                  <a:srgbClr val="007D9A"/>
                </a:solidFill>
                <a:latin typeface="Consolas"/>
                <a:ea typeface="Consolas"/>
                <a:cs typeface="Consolas"/>
                <a:sym typeface="Consolas"/>
              </a:rPr>
              <a:t>AppendHeader</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string</a:t>
            </a:r>
            <a:r>
              <a:rPr b="0" i="0" lang="en-US" sz="1800" u="none" strike="noStrike">
                <a:solidFill>
                  <a:srgbClr val="000000"/>
                </a:solidFill>
                <a:latin typeface="Consolas"/>
                <a:ea typeface="Consolas"/>
                <a:cs typeface="Consolas"/>
                <a:sym typeface="Consolas"/>
              </a:rPr>
              <a:t> name, </a:t>
            </a:r>
            <a:r>
              <a:rPr b="0" i="0" lang="en-US" sz="1800" u="none" strike="noStrike">
                <a:solidFill>
                  <a:srgbClr val="0101FD"/>
                </a:solidFill>
                <a:latin typeface="Consolas"/>
                <a:ea typeface="Consolas"/>
                <a:cs typeface="Consolas"/>
                <a:sym typeface="Consolas"/>
              </a:rPr>
              <a:t>string</a:t>
            </a:r>
            <a:r>
              <a:rPr b="0" i="0" lang="en-US" sz="1800" u="none" strike="noStrike">
                <a:solidFill>
                  <a:srgbClr val="000000"/>
                </a:solidFill>
                <a:latin typeface="Consolas"/>
                <a:ea typeface="Consolas"/>
                <a:cs typeface="Consolas"/>
                <a:sym typeface="Consolas"/>
              </a:rPr>
              <a:t> </a:t>
            </a:r>
            <a:r>
              <a:rPr b="0" i="0" lang="en-US" sz="1800" u="none" strike="noStrike">
                <a:solidFill>
                  <a:srgbClr val="0101FD"/>
                </a:solidFill>
                <a:latin typeface="Consolas"/>
                <a:ea typeface="Consolas"/>
                <a:cs typeface="Consolas"/>
                <a:sym typeface="Consolas"/>
              </a:rPr>
              <a:t>value</a:t>
            </a:r>
            <a:r>
              <a:rPr b="0" i="0" lang="en-US" sz="1800" u="none" strike="noStrike">
                <a:solidFill>
                  <a:srgbClr val="000000"/>
                </a:solidFill>
                <a:latin typeface="Consolas"/>
                <a:ea typeface="Consolas"/>
                <a:cs typeface="Consolas"/>
                <a:sym typeface="Consolas"/>
              </a:rPr>
              <a:t>);</a:t>
            </a:r>
            <a:endParaRPr sz="1800">
              <a:solidFill>
                <a:schemeClr val="dk1"/>
              </a:solidFill>
              <a:latin typeface="Calibri"/>
              <a:ea typeface="Calibri"/>
              <a:cs typeface="Calibri"/>
              <a:sym typeface="Calibri"/>
            </a:endParaRPr>
          </a:p>
        </p:txBody>
      </p:sp>
      <p:sp>
        <p:nvSpPr>
          <p:cNvPr id="257" name="Google Shape;257;p15"/>
          <p:cNvSpPr txBox="1"/>
          <p:nvPr/>
        </p:nvSpPr>
        <p:spPr>
          <a:xfrm>
            <a:off x="921326" y="2025614"/>
            <a:ext cx="9779565" cy="170342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800"/>
              <a:buFont typeface="Noto Sans Symbols"/>
              <a:buChar char="▪"/>
            </a:pPr>
            <a:r>
              <a:rPr lang="en-US" sz="2800">
                <a:solidFill>
                  <a:schemeClr val="dk1"/>
                </a:solidFill>
                <a:latin typeface="Calibri"/>
                <a:ea typeface="Calibri"/>
                <a:cs typeface="Calibri"/>
                <a:sym typeface="Calibri"/>
              </a:rPr>
              <a:t>Name: tên của http header để đưa vào dòng dữ liệu ra Htpp</a:t>
            </a:r>
            <a:endParaRPr/>
          </a:p>
          <a:p>
            <a:pPr indent="-228600" lvl="0" marL="228600" marR="0" rtl="0" algn="l">
              <a:lnSpc>
                <a:spcPct val="150000"/>
              </a:lnSpc>
              <a:spcBef>
                <a:spcPts val="0"/>
              </a:spcBef>
              <a:spcAft>
                <a:spcPts val="0"/>
              </a:spcAft>
              <a:buClr>
                <a:srgbClr val="2E75B5"/>
              </a:buClr>
              <a:buSzPts val="2800"/>
              <a:buFont typeface="Noto Sans Symbols"/>
              <a:buChar char="▪"/>
            </a:pPr>
            <a:r>
              <a:rPr lang="en-US" sz="2800">
                <a:solidFill>
                  <a:schemeClr val="dk1"/>
                </a:solidFill>
                <a:latin typeface="Calibri"/>
                <a:ea typeface="Calibri"/>
                <a:cs typeface="Calibri"/>
                <a:sym typeface="Calibri"/>
              </a:rPr>
              <a:t>Value: nội dung cần đưa vào http header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64" name="Google Shape;264;p1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65" name="Google Shape;265;p1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66" name="Google Shape;266;p1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67" name="Google Shape;267;p1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68" name="Google Shape;268;p16"/>
          <p:cNvSpPr txBox="1"/>
          <p:nvPr>
            <p:ph idx="1" type="body"/>
          </p:nvPr>
        </p:nvSpPr>
        <p:spPr>
          <a:xfrm>
            <a:off x="921327" y="898305"/>
            <a:ext cx="9779565" cy="236726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Phương thức Clear</a:t>
            </a:r>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Xoá các nội dung đầu ra</a:t>
            </a:r>
            <a:endParaRPr/>
          </a:p>
          <a:p>
            <a:pPr indent="-228600" lvl="0" marL="228600" rtl="0" algn="l">
              <a:lnSpc>
                <a:spcPct val="150000"/>
              </a:lnSpc>
              <a:spcBef>
                <a:spcPts val="0"/>
              </a:spcBef>
              <a:spcAft>
                <a:spcPts val="0"/>
              </a:spcAft>
              <a:buClr>
                <a:schemeClr val="accent6"/>
              </a:buClr>
              <a:buSzPts val="2666"/>
              <a:buFont typeface="Arial"/>
              <a:buChar char="•"/>
            </a:pPr>
            <a:r>
              <a:rPr lang="en-US" sz="2666">
                <a:solidFill>
                  <a:srgbClr val="003366"/>
                </a:solidFill>
                <a:latin typeface="Calibri"/>
                <a:ea typeface="Calibri"/>
                <a:cs typeface="Calibri"/>
                <a:sym typeface="Calibri"/>
              </a:rPr>
              <a:t>End()</a:t>
            </a:r>
            <a:endParaRPr/>
          </a:p>
          <a:p>
            <a:pPr indent="-59309" lvl="0" marL="228600" rtl="0" algn="l">
              <a:lnSpc>
                <a:spcPct val="150000"/>
              </a:lnSpc>
              <a:spcBef>
                <a:spcPts val="0"/>
              </a:spcBef>
              <a:spcAft>
                <a:spcPts val="0"/>
              </a:spcAft>
              <a:buClr>
                <a:schemeClr val="accent6"/>
              </a:buClr>
              <a:buSzPts val="2666"/>
              <a:buFont typeface="Arial"/>
              <a:buNone/>
            </a:pPr>
            <a:r>
              <a:t/>
            </a:r>
            <a:endParaRPr sz="2666">
              <a:solidFill>
                <a:srgbClr val="003366"/>
              </a:solidFill>
              <a:latin typeface="Calibri"/>
              <a:ea typeface="Calibri"/>
              <a:cs typeface="Calibri"/>
              <a:sym typeface="Calibri"/>
            </a:endParaRPr>
          </a:p>
        </p:txBody>
      </p:sp>
      <p:sp>
        <p:nvSpPr>
          <p:cNvPr id="269" name="Google Shape;269;p16"/>
          <p:cNvSpPr/>
          <p:nvPr/>
        </p:nvSpPr>
        <p:spPr>
          <a:xfrm>
            <a:off x="1919286" y="2834365"/>
            <a:ext cx="718185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accent1"/>
                </a:solidFill>
                <a:latin typeface="Consolas"/>
                <a:ea typeface="Consolas"/>
                <a:cs typeface="Consolas"/>
                <a:sym typeface="Consolas"/>
              </a:rPr>
              <a:t>&lt;% Response.ContentType = "text/HTML" %&gt; </a:t>
            </a:r>
            <a:endParaRPr/>
          </a:p>
          <a:p>
            <a:pPr indent="0" lvl="0" marL="0" marR="0" rtl="0" algn="l">
              <a:spcBef>
                <a:spcPts val="0"/>
              </a:spcBef>
              <a:spcAft>
                <a:spcPts val="0"/>
              </a:spcAft>
              <a:buNone/>
            </a:pPr>
            <a:r>
              <a:rPr b="0" i="0" lang="en-US" sz="1800" u="none" strike="noStrike">
                <a:solidFill>
                  <a:schemeClr val="accent1"/>
                </a:solidFill>
                <a:latin typeface="Consolas"/>
                <a:ea typeface="Consolas"/>
                <a:cs typeface="Consolas"/>
                <a:sym typeface="Consolas"/>
              </a:rPr>
              <a:t>&lt;% Response.ContentType = "image/GIF" %&gt; </a:t>
            </a:r>
            <a:endParaRPr/>
          </a:p>
          <a:p>
            <a:pPr indent="0" lvl="0" marL="0" marR="0" rtl="0" algn="l">
              <a:spcBef>
                <a:spcPts val="0"/>
              </a:spcBef>
              <a:spcAft>
                <a:spcPts val="0"/>
              </a:spcAft>
              <a:buNone/>
            </a:pPr>
            <a:r>
              <a:rPr b="0" i="0" lang="en-US" sz="1800" u="none" strike="noStrike">
                <a:solidFill>
                  <a:schemeClr val="accent1"/>
                </a:solidFill>
                <a:latin typeface="Consolas"/>
                <a:ea typeface="Consolas"/>
                <a:cs typeface="Consolas"/>
                <a:sym typeface="Consolas"/>
              </a:rPr>
              <a:t>&lt;% Response.ContentType = "image/JPEG" %&gt;</a:t>
            </a:r>
            <a:endParaRPr/>
          </a:p>
          <a:p>
            <a:pPr indent="0" lvl="0" marL="0" marR="0" rtl="0" algn="l">
              <a:spcBef>
                <a:spcPts val="0"/>
              </a:spcBef>
              <a:spcAft>
                <a:spcPts val="0"/>
              </a:spcAft>
              <a:buNone/>
            </a:pPr>
            <a:r>
              <a:rPr b="0" i="0" lang="en-US" sz="1800" u="none" strike="noStrike">
                <a:solidFill>
                  <a:schemeClr val="accent1"/>
                </a:solidFill>
                <a:latin typeface="Consolas"/>
                <a:ea typeface="Consolas"/>
                <a:cs typeface="Consolas"/>
                <a:sym typeface="Consolas"/>
              </a:rPr>
              <a:t>&lt;% Response.ContentType = "text/plain" %&gt;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276" name="Google Shape;276;p1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77" name="Google Shape;277;p1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78" name="Google Shape;278;p1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79" name="Google Shape;279;p1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80" name="Google Shape;280;p17"/>
          <p:cNvSpPr/>
          <p:nvPr/>
        </p:nvSpPr>
        <p:spPr>
          <a:xfrm>
            <a:off x="833819" y="1048204"/>
            <a:ext cx="9728598" cy="33715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Response.ClearHeaders();</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Response.Clear();</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Response.AddHeader("Content-Disposition", "attachment;filename=" + OutFile.Name);</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Response.ContentType = "application/octet-stream";</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Response.TransmitFile(sFilename, 0, OutFile.Length);</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Response.Flush();</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Response.End();</a:t>
            </a:r>
            <a:endParaRPr sz="1800">
              <a:solidFill>
                <a:schemeClr val="accen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490654" y="158347"/>
            <a:ext cx="10858765" cy="6313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Calibri"/>
              <a:buNone/>
            </a:pPr>
            <a:r>
              <a:rPr lang="en-US" sz="3000">
                <a:latin typeface="Calibri"/>
                <a:ea typeface="Calibri"/>
                <a:cs typeface="Calibri"/>
                <a:sym typeface="Calibri"/>
              </a:rPr>
              <a:t>5.7.  Truy nhập thông tin do client gửi lên bằng đối tượng Request</a:t>
            </a:r>
            <a:endParaRPr/>
          </a:p>
        </p:txBody>
      </p:sp>
      <p:pic>
        <p:nvPicPr>
          <p:cNvPr id="287" name="Google Shape;287;p1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288" name="Google Shape;288;p1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289" name="Google Shape;289;p1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290" name="Google Shape;290;p1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291" name="Google Shape;291;p18"/>
          <p:cNvSpPr txBox="1"/>
          <p:nvPr>
            <p:ph idx="1" type="body"/>
          </p:nvPr>
        </p:nvSpPr>
        <p:spPr>
          <a:xfrm>
            <a:off x="921327" y="898304"/>
            <a:ext cx="9779565" cy="173147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Được dùng để nhận giá trị từ Client gửi về cho Web Server</a:t>
            </a:r>
            <a:endParaRPr>
              <a:latin typeface="Calibri"/>
              <a:ea typeface="Calibri"/>
              <a:cs typeface="Calibri"/>
              <a:sym typeface="Calibri"/>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Các thuộc tính</a:t>
            </a:r>
            <a:endParaRPr>
              <a:latin typeface="Calibri"/>
              <a:ea typeface="Calibri"/>
              <a:cs typeface="Calibri"/>
              <a:sym typeface="Calibri"/>
            </a:endParaRPr>
          </a:p>
        </p:txBody>
      </p:sp>
      <p:graphicFrame>
        <p:nvGraphicFramePr>
          <p:cNvPr id="292" name="Google Shape;292;p18"/>
          <p:cNvGraphicFramePr/>
          <p:nvPr/>
        </p:nvGraphicFramePr>
        <p:xfrm>
          <a:off x="1647257" y="2460509"/>
          <a:ext cx="3000000" cy="3000000"/>
        </p:xfrm>
        <a:graphic>
          <a:graphicData uri="http://schemas.openxmlformats.org/drawingml/2006/table">
            <a:tbl>
              <a:tblPr bandRow="1" firstRow="1">
                <a:gradFill>
                  <a:gsLst>
                    <a:gs pos="0">
                      <a:srgbClr val="70A5DA"/>
                    </a:gs>
                    <a:gs pos="50000">
                      <a:srgbClr val="539BDB"/>
                    </a:gs>
                    <a:gs pos="100000">
                      <a:srgbClr val="4288C8"/>
                    </a:gs>
                  </a:gsLst>
                  <a:lin ang="5400000" scaled="0"/>
                </a:gradFill>
                <a:tableStyleId>{FA0E37AC-43CF-44CC-9AC0-DF47443B8BEF}</a:tableStyleId>
              </a:tblPr>
              <a:tblGrid>
                <a:gridCol w="2151850"/>
                <a:gridCol w="6763300"/>
              </a:tblGrid>
              <a:tr h="370850">
                <a:tc>
                  <a:txBody>
                    <a:bodyPr/>
                    <a:lstStyle/>
                    <a:p>
                      <a:pPr indent="0" lvl="0" marL="0" marR="0" rtl="0" algn="l">
                        <a:spcBef>
                          <a:spcPts val="0"/>
                        </a:spcBef>
                        <a:spcAft>
                          <a:spcPts val="0"/>
                        </a:spcAft>
                        <a:buNone/>
                      </a:pPr>
                      <a:r>
                        <a:rPr b="0" lang="en-US" sz="1800" u="none" cap="none" strike="noStrike"/>
                        <a:t>ApplicationPath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a:t>Lấy thư mục gốc của ứng dụng virtual application trên máy chủ</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ContentEncoding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Lấy hoặc thiết lập bộ mã ký tự cho toàn bộ trang</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Cookies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Lấy tập hợp các cookies được gửi bởi client</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FilePath</a:t>
                      </a:r>
                      <a:endParaRPr/>
                    </a:p>
                  </a:txBody>
                  <a:tcPr marT="45725" marB="45725" marR="91450" marL="91450"/>
                </a:tc>
                <a:tc>
                  <a:txBody>
                    <a:bodyPr/>
                    <a:lstStyle/>
                    <a:p>
                      <a:pPr indent="0" lvl="0" marL="0" marR="0" rtl="0" algn="l">
                        <a:spcBef>
                          <a:spcPts val="0"/>
                        </a:spcBef>
                        <a:spcAft>
                          <a:spcPts val="0"/>
                        </a:spcAft>
                        <a:buNone/>
                      </a:pPr>
                      <a:r>
                        <a:rPr lang="en-US" sz="1800"/>
                        <a:t>Lấy đường dẫn ảo của yêu cầu hiện tại</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Files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Lấy danh sách các tệp được tải lên bởi client</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Form</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Lấy tập hợp các biến của form (khi method = Post)</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553308" y="19998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5.7.  Truy nhập thông tin do client gửi lên bằng đối tượng Request</a:t>
            </a:r>
            <a:endParaRPr sz="3200">
              <a:latin typeface="Calibri"/>
              <a:ea typeface="Calibri"/>
              <a:cs typeface="Calibri"/>
              <a:sym typeface="Calibri"/>
            </a:endParaRPr>
          </a:p>
        </p:txBody>
      </p:sp>
      <p:pic>
        <p:nvPicPr>
          <p:cNvPr id="299" name="Google Shape;299;p1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00" name="Google Shape;300;p1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01" name="Google Shape;301;p1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02" name="Google Shape;302;p1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03" name="Google Shape;303;p19"/>
          <p:cNvSpPr txBox="1"/>
          <p:nvPr>
            <p:ph idx="1" type="body"/>
          </p:nvPr>
        </p:nvSpPr>
        <p:spPr>
          <a:xfrm>
            <a:off x="921327" y="898304"/>
            <a:ext cx="9779565" cy="1906889"/>
          </a:xfrm>
          <a:prstGeom prst="rect">
            <a:avLst/>
          </a:prstGeom>
          <a:noFill/>
          <a:ln>
            <a:noFill/>
          </a:ln>
        </p:spPr>
        <p:txBody>
          <a:bodyPr anchorCtr="0" anchor="t" bIns="45700" lIns="91425" spcFirstLastPara="1" rIns="91425" wrap="square" tIns="45700">
            <a:normAutofit/>
          </a:bodyPr>
          <a:lstStyle/>
          <a:p>
            <a:pPr indent="-228600" lvl="1" marL="228600" rtl="0" algn="l">
              <a:lnSpc>
                <a:spcPct val="150000"/>
              </a:lnSpc>
              <a:spcBef>
                <a:spcPts val="0"/>
              </a:spcBef>
              <a:spcAft>
                <a:spcPts val="0"/>
              </a:spcAft>
              <a:buClr>
                <a:srgbClr val="2E75B5"/>
              </a:buClr>
              <a:buSzPts val="2666"/>
              <a:buFont typeface="Noto Sans Symbols"/>
              <a:buChar char="▪"/>
            </a:pPr>
            <a:r>
              <a:rPr lang="en-US" sz="2666">
                <a:solidFill>
                  <a:srgbClr val="194464"/>
                </a:solidFill>
                <a:latin typeface="Calibri"/>
                <a:ea typeface="Calibri"/>
                <a:cs typeface="Calibri"/>
                <a:sym typeface="Calibri"/>
              </a:rPr>
              <a:t>Thuộc tính </a:t>
            </a:r>
            <a:r>
              <a:rPr lang="en-US" sz="2666">
                <a:solidFill>
                  <a:srgbClr val="FF6600"/>
                </a:solidFill>
                <a:latin typeface="Calibri"/>
                <a:ea typeface="Calibri"/>
                <a:cs typeface="Calibri"/>
                <a:sym typeface="Calibri"/>
              </a:rPr>
              <a:t>QueryString: </a:t>
            </a:r>
            <a:r>
              <a:rPr lang="en-US" sz="2666">
                <a:solidFill>
                  <a:srgbClr val="003366"/>
                </a:solidFill>
                <a:latin typeface="Calibri"/>
                <a:ea typeface="Calibri"/>
                <a:cs typeface="Calibri"/>
                <a:sym typeface="Calibri"/>
              </a:rPr>
              <a:t>cho phép nhận các giá trị truyền qua chuỗi tham số</a:t>
            </a:r>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sp>
        <p:nvSpPr>
          <p:cNvPr id="304" name="Google Shape;304;p19"/>
          <p:cNvSpPr txBox="1"/>
          <p:nvPr/>
        </p:nvSpPr>
        <p:spPr>
          <a:xfrm>
            <a:off x="1203270" y="2664296"/>
            <a:ext cx="8472300" cy="481800"/>
          </a:xfrm>
          <a:prstGeom prst="rect">
            <a:avLst/>
          </a:prstGeom>
          <a:noFill/>
          <a:ln>
            <a:noFill/>
          </a:ln>
        </p:spPr>
        <p:txBody>
          <a:bodyPr anchorCtr="0" anchor="t" bIns="38100" lIns="38100" spcFirstLastPara="1" rIns="38100" wrap="square" tIns="38100">
            <a:noAutofit/>
          </a:bodyPr>
          <a:lstStyle/>
          <a:p>
            <a:pPr indent="0" lvl="0" marL="0" marR="0" rtl="0" algn="ctr">
              <a:lnSpc>
                <a:spcPct val="143750"/>
              </a:lnSpc>
              <a:spcBef>
                <a:spcPts val="0"/>
              </a:spcBef>
              <a:spcAft>
                <a:spcPts val="0"/>
              </a:spcAft>
              <a:buClr>
                <a:srgbClr val="CC3300"/>
              </a:buClr>
              <a:buSzPts val="2222"/>
              <a:buFont typeface="Arial"/>
              <a:buNone/>
            </a:pPr>
            <a:r>
              <a:rPr b="1" lang="en-US" sz="2222">
                <a:solidFill>
                  <a:srgbClr val="CC3300"/>
                </a:solidFill>
                <a:latin typeface="Arial"/>
                <a:ea typeface="Arial"/>
                <a:cs typeface="Arial"/>
                <a:sym typeface="Arial"/>
              </a:rPr>
              <a:t>Request.QueryString[“&lt;Tên_tham_số&gt;“];</a:t>
            </a:r>
            <a:r>
              <a:rPr b="1" i="1" lang="en-US" sz="2222">
                <a:solidFill>
                  <a:srgbClr val="CC3300"/>
                </a:solidFill>
                <a:latin typeface="Arial"/>
                <a:ea typeface="Arial"/>
                <a:cs typeface="Arial"/>
                <a:sym typeface="Arial"/>
              </a:rPr>
              <a:t> </a:t>
            </a:r>
            <a:endParaRPr/>
          </a:p>
        </p:txBody>
      </p:sp>
      <p:sp>
        <p:nvSpPr>
          <p:cNvPr id="305" name="Google Shape;305;p19"/>
          <p:cNvSpPr/>
          <p:nvPr/>
        </p:nvSpPr>
        <p:spPr>
          <a:xfrm>
            <a:off x="1808136" y="2120557"/>
            <a:ext cx="8754281" cy="543739"/>
          </a:xfrm>
          <a:prstGeom prst="rect">
            <a:avLst/>
          </a:prstGeom>
          <a:noFill/>
          <a:ln>
            <a:noFill/>
          </a:ln>
        </p:spPr>
        <p:txBody>
          <a:bodyPr anchorCtr="0" anchor="t" bIns="45700" lIns="91425" spcFirstLastPara="1" rIns="91425" wrap="square" tIns="45700">
            <a:spAutoFit/>
          </a:bodyPr>
          <a:lstStyle/>
          <a:p>
            <a:pPr indent="-50800" lvl="1" marL="762000" marR="0" rtl="0" algn="l">
              <a:lnSpc>
                <a:spcPct val="132142"/>
              </a:lnSpc>
              <a:spcBef>
                <a:spcPts val="0"/>
              </a:spcBef>
              <a:spcAft>
                <a:spcPts val="0"/>
              </a:spcAft>
              <a:buNone/>
            </a:pPr>
            <a:r>
              <a:rPr b="1" i="0" lang="en-US" sz="2222" u="none" cap="none" strike="noStrike">
                <a:solidFill>
                  <a:srgbClr val="CC3300"/>
                </a:solidFill>
                <a:latin typeface="Arial"/>
                <a:ea typeface="Arial"/>
                <a:cs typeface="Arial"/>
                <a:sym typeface="Arial"/>
              </a:rPr>
              <a:t>http: // &lt;host&gt; [: &lt;port&gt;] [ &lt;path&gt;</a:t>
            </a:r>
            <a:r>
              <a:rPr b="1" i="0" lang="en-US" sz="2222" u="none" cap="none" strike="noStrike">
                <a:solidFill>
                  <a:srgbClr val="DD6E09"/>
                </a:solidFill>
                <a:latin typeface="Arial"/>
                <a:ea typeface="Arial"/>
                <a:cs typeface="Arial"/>
                <a:sym typeface="Arial"/>
              </a:rPr>
              <a:t> </a:t>
            </a:r>
            <a:r>
              <a:rPr b="1" i="0" lang="en-US" sz="2222" u="none" cap="none" strike="noStrike">
                <a:solidFill>
                  <a:srgbClr val="006600"/>
                </a:solidFill>
                <a:latin typeface="Arial"/>
                <a:ea typeface="Arial"/>
                <a:cs typeface="Arial"/>
                <a:sym typeface="Arial"/>
              </a:rPr>
              <a:t>[? &lt;QueryString&gt;] ]</a:t>
            </a:r>
            <a:endParaRPr/>
          </a:p>
        </p:txBody>
      </p:sp>
      <p:sp>
        <p:nvSpPr>
          <p:cNvPr id="306" name="Google Shape;306;p19"/>
          <p:cNvSpPr txBox="1"/>
          <p:nvPr/>
        </p:nvSpPr>
        <p:spPr>
          <a:xfrm>
            <a:off x="921326" y="3159888"/>
            <a:ext cx="9779565" cy="86792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800"/>
              <a:buFont typeface="Noto Sans Symbols"/>
              <a:buChar char="▪"/>
            </a:pPr>
            <a:r>
              <a:rPr lang="en-US" sz="2800">
                <a:solidFill>
                  <a:schemeClr val="dk1"/>
                </a:solidFill>
                <a:latin typeface="Calibri"/>
                <a:ea typeface="Calibri"/>
                <a:cs typeface="Calibri"/>
                <a:sym typeface="Calibri"/>
              </a:rPr>
              <a:t>Ví dụ: http://mywebsite.vn/Index.aspx?arID=11&amp;catID=12</a:t>
            </a:r>
            <a:endParaRPr sz="2666">
              <a:solidFill>
                <a:srgbClr val="003366"/>
              </a:solidFill>
              <a:latin typeface="Calibri"/>
              <a:ea typeface="Calibri"/>
              <a:cs typeface="Calibri"/>
              <a:sym typeface="Calibri"/>
            </a:endParaRPr>
          </a:p>
          <a:p>
            <a:pPr indent="-50800" lvl="0" marL="228600" marR="0" rtl="0" algn="l">
              <a:lnSpc>
                <a:spcPct val="150000"/>
              </a:lnSpc>
              <a:spcBef>
                <a:spcPts val="0"/>
              </a:spcBef>
              <a:spcAft>
                <a:spcPts val="0"/>
              </a:spcAft>
              <a:buClr>
                <a:srgbClr val="2E75B5"/>
              </a:buClr>
              <a:buSzPts val="2800"/>
              <a:buFont typeface="Noto Sans Symbols"/>
              <a:buNone/>
            </a:pPr>
            <a:r>
              <a:t/>
            </a:r>
            <a:endParaRPr sz="2800">
              <a:solidFill>
                <a:schemeClr val="dk1"/>
              </a:solidFill>
              <a:latin typeface="Calibri"/>
              <a:ea typeface="Calibri"/>
              <a:cs typeface="Calibri"/>
              <a:sym typeface="Calibri"/>
            </a:endParaRPr>
          </a:p>
        </p:txBody>
      </p:sp>
      <p:sp>
        <p:nvSpPr>
          <p:cNvPr id="307" name="Google Shape;307;p19"/>
          <p:cNvSpPr/>
          <p:nvPr/>
        </p:nvSpPr>
        <p:spPr>
          <a:xfrm>
            <a:off x="1842806" y="4027446"/>
            <a:ext cx="9139619" cy="1652375"/>
          </a:xfrm>
          <a:prstGeom prst="rect">
            <a:avLst/>
          </a:prstGeom>
          <a:noFill/>
          <a:ln>
            <a:noFill/>
          </a:ln>
        </p:spPr>
        <p:txBody>
          <a:bodyPr anchorCtr="0" anchor="t" bIns="45700" lIns="91425" spcFirstLastPara="1" rIns="91425" wrap="square" tIns="45700">
            <a:spAutoFit/>
          </a:bodyPr>
          <a:lstStyle/>
          <a:p>
            <a:pPr indent="-50800" lvl="0" marL="381000" marR="0" rtl="0" algn="l">
              <a:lnSpc>
                <a:spcPct val="131875"/>
              </a:lnSpc>
              <a:spcBef>
                <a:spcPts val="0"/>
              </a:spcBef>
              <a:spcAft>
                <a:spcPts val="0"/>
              </a:spcAft>
              <a:buNone/>
            </a:pPr>
            <a:r>
              <a:rPr lang="en-US" sz="2200">
                <a:solidFill>
                  <a:srgbClr val="003366"/>
                </a:solidFill>
                <a:latin typeface="Calibri"/>
                <a:ea typeface="Calibri"/>
                <a:cs typeface="Calibri"/>
                <a:sym typeface="Calibri"/>
              </a:rPr>
              <a:t>string Art; int id ;</a:t>
            </a:r>
            <a:endParaRPr/>
          </a:p>
          <a:p>
            <a:pPr indent="-50800" lvl="0" marL="381000" marR="0" rtl="0" algn="l">
              <a:lnSpc>
                <a:spcPct val="131875"/>
              </a:lnSpc>
              <a:spcBef>
                <a:spcPts val="1000"/>
              </a:spcBef>
              <a:spcAft>
                <a:spcPts val="0"/>
              </a:spcAft>
              <a:buNone/>
            </a:pPr>
            <a:r>
              <a:rPr lang="en-US" sz="2200">
                <a:solidFill>
                  <a:srgbClr val="003366"/>
                </a:solidFill>
                <a:latin typeface="Calibri"/>
                <a:ea typeface="Calibri"/>
                <a:cs typeface="Calibri"/>
                <a:sym typeface="Calibri"/>
              </a:rPr>
              <a:t>Art</a:t>
            </a:r>
            <a:r>
              <a:rPr i="1" lang="en-US" sz="2200">
                <a:solidFill>
                  <a:srgbClr val="003366"/>
                </a:solidFill>
                <a:latin typeface="Calibri"/>
                <a:ea typeface="Calibri"/>
                <a:cs typeface="Calibri"/>
                <a:sym typeface="Calibri"/>
              </a:rPr>
              <a:t> = </a:t>
            </a:r>
            <a:r>
              <a:rPr lang="en-US" sz="2200">
                <a:solidFill>
                  <a:srgbClr val="003366"/>
                </a:solidFill>
                <a:latin typeface="Calibri"/>
                <a:ea typeface="Calibri"/>
                <a:cs typeface="Calibri"/>
                <a:sym typeface="Calibri"/>
              </a:rPr>
              <a:t>Server.HtmlEncode(Request.QueryString[“</a:t>
            </a:r>
            <a:r>
              <a:rPr b="1" lang="en-US" sz="2200">
                <a:solidFill>
                  <a:srgbClr val="003366"/>
                </a:solidFill>
                <a:latin typeface="Calibri"/>
                <a:ea typeface="Calibri"/>
                <a:cs typeface="Calibri"/>
                <a:sym typeface="Calibri"/>
              </a:rPr>
              <a:t>arID</a:t>
            </a:r>
            <a:r>
              <a:rPr lang="en-US" sz="2200">
                <a:solidFill>
                  <a:srgbClr val="003366"/>
                </a:solidFill>
                <a:latin typeface="Calibri"/>
                <a:ea typeface="Calibri"/>
                <a:cs typeface="Calibri"/>
                <a:sym typeface="Calibri"/>
              </a:rPr>
              <a:t>”]);</a:t>
            </a:r>
            <a:endParaRPr/>
          </a:p>
          <a:p>
            <a:pPr indent="-50800" lvl="0" marL="381000" marR="0" rtl="0" algn="l">
              <a:lnSpc>
                <a:spcPct val="131875"/>
              </a:lnSpc>
              <a:spcBef>
                <a:spcPts val="1000"/>
              </a:spcBef>
              <a:spcAft>
                <a:spcPts val="0"/>
              </a:spcAft>
              <a:buNone/>
            </a:pPr>
            <a:r>
              <a:rPr lang="en-US" sz="2200">
                <a:solidFill>
                  <a:srgbClr val="003366"/>
                </a:solidFill>
                <a:latin typeface="Calibri"/>
                <a:ea typeface="Calibri"/>
                <a:cs typeface="Calibri"/>
                <a:sym typeface="Calibri"/>
              </a:rPr>
              <a:t>id</a:t>
            </a:r>
            <a:r>
              <a:rPr i="1" lang="en-US" sz="2200">
                <a:solidFill>
                  <a:srgbClr val="003366"/>
                </a:solidFill>
                <a:latin typeface="Calibri"/>
                <a:ea typeface="Calibri"/>
                <a:cs typeface="Calibri"/>
                <a:sym typeface="Calibri"/>
              </a:rPr>
              <a:t> = </a:t>
            </a:r>
            <a:r>
              <a:rPr lang="en-US" sz="2200">
                <a:solidFill>
                  <a:srgbClr val="003366"/>
                </a:solidFill>
                <a:latin typeface="Calibri"/>
                <a:ea typeface="Calibri"/>
                <a:cs typeface="Calibri"/>
                <a:sym typeface="Calibri"/>
              </a:rPr>
              <a:t>Request.QueryString[“</a:t>
            </a:r>
            <a:r>
              <a:rPr b="1" lang="en-US" sz="2200">
                <a:solidFill>
                  <a:srgbClr val="003366"/>
                </a:solidFill>
                <a:latin typeface="Calibri"/>
                <a:ea typeface="Calibri"/>
                <a:cs typeface="Calibri"/>
                <a:sym typeface="Calibri"/>
              </a:rPr>
              <a:t>catID</a:t>
            </a:r>
            <a:r>
              <a:rPr lang="en-US" sz="2200">
                <a:solidFill>
                  <a:srgbClr val="003366"/>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Nội dung</a:t>
            </a:r>
            <a:endParaRPr/>
          </a:p>
        </p:txBody>
      </p:sp>
      <p:pic>
        <p:nvPicPr>
          <p:cNvPr id="97" name="Google Shape;97;p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8" name="Google Shape;98;p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99" name="Google Shape;99;p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00" name="Google Shape;100;p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01" name="Google Shape;101;p2"/>
          <p:cNvSpPr txBox="1"/>
          <p:nvPr>
            <p:ph idx="1" type="body"/>
          </p:nvPr>
        </p:nvSpPr>
        <p:spPr>
          <a:xfrm>
            <a:off x="921327" y="1048404"/>
            <a:ext cx="9181419" cy="3422475"/>
          </a:xfrm>
          <a:prstGeom prst="rect">
            <a:avLst/>
          </a:prstGeom>
          <a:noFill/>
          <a:ln>
            <a:noFill/>
          </a:ln>
        </p:spPr>
        <p:txBody>
          <a:bodyPr anchorCtr="0" anchor="ctr" bIns="45700" lIns="91425" spcFirstLastPara="1" rIns="91425" wrap="square" tIns="45700">
            <a:spAutoFit/>
          </a:bodyPr>
          <a:lstStyle/>
          <a:p>
            <a:pPr indent="0" lvl="0" marL="0" rtl="0" algn="l">
              <a:lnSpc>
                <a:spcPct val="120000"/>
              </a:lnSpc>
              <a:spcBef>
                <a:spcPts val="0"/>
              </a:spcBef>
              <a:spcAft>
                <a:spcPts val="0"/>
              </a:spcAft>
              <a:buSzPts val="1400"/>
              <a:buNone/>
            </a:pPr>
            <a:r>
              <a:rPr lang="en-US" sz="1400"/>
              <a:t>5.5.  Cấu trúc và mô hình xử lý của 1 Web Form</a:t>
            </a:r>
            <a:endParaRPr/>
          </a:p>
          <a:p>
            <a:pPr indent="0" lvl="0" marL="0" rtl="0" algn="l">
              <a:lnSpc>
                <a:spcPct val="120000"/>
              </a:lnSpc>
              <a:spcBef>
                <a:spcPts val="1000"/>
              </a:spcBef>
              <a:spcAft>
                <a:spcPts val="0"/>
              </a:spcAft>
              <a:buSzPts val="1400"/>
              <a:buNone/>
            </a:pPr>
            <a:r>
              <a:rPr lang="en-US" sz="1400"/>
              <a:t>5.6.  Trả thông tin cho client bằng đối tượng Response</a:t>
            </a:r>
            <a:endParaRPr/>
          </a:p>
          <a:p>
            <a:pPr indent="0" lvl="0" marL="0" rtl="0" algn="l">
              <a:lnSpc>
                <a:spcPct val="120000"/>
              </a:lnSpc>
              <a:spcBef>
                <a:spcPts val="1000"/>
              </a:spcBef>
              <a:spcAft>
                <a:spcPts val="0"/>
              </a:spcAft>
              <a:buSzPts val="1400"/>
              <a:buNone/>
            </a:pPr>
            <a:r>
              <a:rPr lang="en-US" sz="1400"/>
              <a:t>5.7.  Truy nhập thông tin do client gửi lên bằng đối tượng Request</a:t>
            </a:r>
            <a:endParaRPr/>
          </a:p>
          <a:p>
            <a:pPr indent="0" lvl="0" marL="0" rtl="0" algn="l">
              <a:lnSpc>
                <a:spcPct val="120000"/>
              </a:lnSpc>
              <a:spcBef>
                <a:spcPts val="1000"/>
              </a:spcBef>
              <a:spcAft>
                <a:spcPts val="0"/>
              </a:spcAft>
              <a:buSzPts val="1400"/>
              <a:buNone/>
            </a:pPr>
            <a:r>
              <a:rPr lang="en-US" sz="1400"/>
              <a:t>5.8.  Lưu trữ tạm thông tin phía client bằng đối tượng Cookie</a:t>
            </a:r>
            <a:endParaRPr/>
          </a:p>
          <a:p>
            <a:pPr indent="0" lvl="0" marL="0" rtl="0" algn="l">
              <a:lnSpc>
                <a:spcPct val="120000"/>
              </a:lnSpc>
              <a:spcBef>
                <a:spcPts val="1000"/>
              </a:spcBef>
              <a:spcAft>
                <a:spcPts val="0"/>
              </a:spcAft>
              <a:buSzPts val="1400"/>
              <a:buNone/>
            </a:pPr>
            <a:r>
              <a:rPr lang="en-US" sz="1400"/>
              <a:t>5.9.  Tương tác với web server bằng đối tượng Server</a:t>
            </a:r>
            <a:endParaRPr/>
          </a:p>
          <a:p>
            <a:pPr indent="0" lvl="0" marL="0" rtl="0" algn="l">
              <a:lnSpc>
                <a:spcPct val="120000"/>
              </a:lnSpc>
              <a:spcBef>
                <a:spcPts val="1000"/>
              </a:spcBef>
              <a:spcAft>
                <a:spcPts val="0"/>
              </a:spcAft>
              <a:buSzPts val="1400"/>
              <a:buNone/>
            </a:pPr>
            <a:r>
              <a:rPr lang="en-US" sz="1400"/>
              <a:t>5.10.      Lưu trữ thông tin mức phiên bằng đối tượng Session</a:t>
            </a:r>
            <a:endParaRPr/>
          </a:p>
          <a:p>
            <a:pPr indent="0" lvl="0" marL="0" rtl="0" algn="l">
              <a:lnSpc>
                <a:spcPct val="120000"/>
              </a:lnSpc>
              <a:spcBef>
                <a:spcPts val="1000"/>
              </a:spcBef>
              <a:spcAft>
                <a:spcPts val="0"/>
              </a:spcAft>
              <a:buSzPts val="1400"/>
              <a:buNone/>
            </a:pPr>
            <a:r>
              <a:rPr lang="en-US" sz="1400"/>
              <a:t>5.11.      Lưu trữ thông tin mức ứng dụng bằng đối tượng Application</a:t>
            </a:r>
            <a:endParaRPr/>
          </a:p>
          <a:p>
            <a:pPr indent="0" lvl="0" marL="0" rtl="0" algn="l">
              <a:lnSpc>
                <a:spcPct val="120000"/>
              </a:lnSpc>
              <a:spcBef>
                <a:spcPts val="1000"/>
              </a:spcBef>
              <a:spcAft>
                <a:spcPts val="0"/>
              </a:spcAft>
              <a:buSzPts val="1400"/>
              <a:buNone/>
            </a:pPr>
            <a:r>
              <a:rPr lang="en-US" sz="1400"/>
              <a:t>5.12.      Tệp tin Global.asax</a:t>
            </a:r>
            <a:endParaRPr/>
          </a:p>
          <a:p>
            <a:pPr indent="0" lvl="0" marL="0" rtl="0" algn="l">
              <a:lnSpc>
                <a:spcPct val="120000"/>
              </a:lnSpc>
              <a:spcBef>
                <a:spcPts val="1000"/>
              </a:spcBef>
              <a:spcAft>
                <a:spcPts val="0"/>
              </a:spcAft>
              <a:buSzPts val="1400"/>
              <a:buNone/>
            </a:pPr>
            <a:r>
              <a:rPr lang="en-US" sz="1400"/>
              <a:t>5.13.      Ứng dụng minh hoạ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type="title"/>
          </p:nvPr>
        </p:nvSpPr>
        <p:spPr>
          <a:xfrm>
            <a:off x="553308" y="19998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5.7.  Truy nhập thông tin do client gửi lên bằng đối tượng Request</a:t>
            </a:r>
            <a:endParaRPr sz="3200">
              <a:latin typeface="Calibri"/>
              <a:ea typeface="Calibri"/>
              <a:cs typeface="Calibri"/>
              <a:sym typeface="Calibri"/>
            </a:endParaRPr>
          </a:p>
        </p:txBody>
      </p:sp>
      <p:pic>
        <p:nvPicPr>
          <p:cNvPr id="314" name="Google Shape;314;p2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15" name="Google Shape;315;p2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16" name="Google Shape;316;p2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17" name="Google Shape;317;p2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18" name="Google Shape;318;p20"/>
          <p:cNvSpPr txBox="1"/>
          <p:nvPr>
            <p:ph idx="1" type="body"/>
          </p:nvPr>
        </p:nvSpPr>
        <p:spPr>
          <a:xfrm>
            <a:off x="921327" y="898304"/>
            <a:ext cx="9779565" cy="1906889"/>
          </a:xfrm>
          <a:prstGeom prst="rect">
            <a:avLst/>
          </a:prstGeom>
          <a:noFill/>
          <a:ln>
            <a:noFill/>
          </a:ln>
        </p:spPr>
        <p:txBody>
          <a:bodyPr anchorCtr="0" anchor="t" bIns="45700" lIns="91425" spcFirstLastPara="1" rIns="91425" wrap="square" tIns="45700">
            <a:normAutofit/>
          </a:bodyPr>
          <a:lstStyle/>
          <a:p>
            <a:pPr indent="-228600" lvl="1" marL="228600" rtl="0" algn="l">
              <a:lnSpc>
                <a:spcPct val="150000"/>
              </a:lnSpc>
              <a:spcBef>
                <a:spcPts val="0"/>
              </a:spcBef>
              <a:spcAft>
                <a:spcPts val="0"/>
              </a:spcAft>
              <a:buClr>
                <a:srgbClr val="2E75B5"/>
              </a:buClr>
              <a:buSzPts val="2666"/>
              <a:buFont typeface="Noto Sans Symbols"/>
              <a:buChar char="▪"/>
            </a:pPr>
            <a:r>
              <a:rPr lang="en-US" sz="2666">
                <a:solidFill>
                  <a:srgbClr val="194464"/>
                </a:solidFill>
                <a:latin typeface="Calibri"/>
                <a:ea typeface="Calibri"/>
                <a:cs typeface="Calibri"/>
                <a:sym typeface="Calibri"/>
              </a:rPr>
              <a:t>Thuộc tính </a:t>
            </a:r>
            <a:r>
              <a:rPr lang="en-US" sz="2666">
                <a:solidFill>
                  <a:srgbClr val="FF6600"/>
                </a:solidFill>
                <a:latin typeface="Calibri"/>
                <a:ea typeface="Calibri"/>
                <a:cs typeface="Calibri"/>
                <a:sym typeface="Calibri"/>
              </a:rPr>
              <a:t>QueryString: </a:t>
            </a:r>
            <a:r>
              <a:rPr lang="en-US" sz="2666">
                <a:solidFill>
                  <a:srgbClr val="003366"/>
                </a:solidFill>
                <a:latin typeface="Calibri"/>
                <a:ea typeface="Calibri"/>
                <a:cs typeface="Calibri"/>
                <a:sym typeface="Calibri"/>
              </a:rPr>
              <a:t>cho phép nhận các giá trị truyền qua chuỗi tham số</a:t>
            </a:r>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pic>
        <p:nvPicPr>
          <p:cNvPr id="319" name="Google Shape;319;p20"/>
          <p:cNvPicPr preferRelativeResize="0"/>
          <p:nvPr/>
        </p:nvPicPr>
        <p:blipFill rotWithShape="1">
          <a:blip r:embed="rId4">
            <a:alphaModFix/>
          </a:blip>
          <a:srcRect b="0" l="0" r="0" t="0"/>
          <a:stretch/>
        </p:blipFill>
        <p:spPr>
          <a:xfrm>
            <a:off x="1513984" y="2038763"/>
            <a:ext cx="8346612" cy="36494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5.7.  Truy nhập thông tin do client gửi lên bằng đối tượng Request</a:t>
            </a:r>
            <a:endParaRPr sz="3200">
              <a:latin typeface="Calibri"/>
              <a:ea typeface="Calibri"/>
              <a:cs typeface="Calibri"/>
              <a:sym typeface="Calibri"/>
            </a:endParaRPr>
          </a:p>
        </p:txBody>
      </p:sp>
      <p:pic>
        <p:nvPicPr>
          <p:cNvPr id="326" name="Google Shape;326;p2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27" name="Google Shape;327;p2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28" name="Google Shape;328;p2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29" name="Google Shape;329;p2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30" name="Google Shape;330;p21"/>
          <p:cNvSpPr/>
          <p:nvPr/>
        </p:nvSpPr>
        <p:spPr>
          <a:xfrm>
            <a:off x="921327" y="1035254"/>
            <a:ext cx="8783737" cy="2308324"/>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&lt;script runat=</a:t>
            </a:r>
            <a:r>
              <a:rPr lang="en-US" sz="1800">
                <a:solidFill>
                  <a:srgbClr val="A31515"/>
                </a:solidFill>
                <a:latin typeface="Calibri"/>
                <a:ea typeface="Calibri"/>
                <a:cs typeface="Calibri"/>
                <a:sym typeface="Calibri"/>
              </a:rPr>
              <a:t>"server"</a:t>
            </a:r>
            <a:r>
              <a:rPr lang="en-US" sz="1800">
                <a:solidFill>
                  <a:srgbClr val="000000"/>
                </a:solidFill>
                <a:latin typeface="Calibri"/>
                <a:ea typeface="Calibri"/>
                <a:cs typeface="Calibri"/>
                <a:sym typeface="Calibri"/>
              </a:rPr>
              <a:t>&gt;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protected</a:t>
            </a:r>
            <a:r>
              <a:rPr lang="en-US" sz="1800">
                <a:solidFill>
                  <a:srgbClr val="000000"/>
                </a:solidFill>
                <a:latin typeface="Calibri"/>
                <a:ea typeface="Calibri"/>
                <a:cs typeface="Calibri"/>
                <a:sym typeface="Calibri"/>
              </a:rPr>
              <a:t> </a:t>
            </a:r>
            <a:r>
              <a:rPr lang="en-US" sz="1800">
                <a:solidFill>
                  <a:srgbClr val="0000FF"/>
                </a:solidFill>
                <a:latin typeface="Calibri"/>
                <a:ea typeface="Calibri"/>
                <a:cs typeface="Calibri"/>
                <a:sym typeface="Calibri"/>
              </a:rPr>
              <a:t>void</a:t>
            </a:r>
            <a:r>
              <a:rPr lang="en-US" sz="1800">
                <a:solidFill>
                  <a:srgbClr val="000000"/>
                </a:solidFill>
                <a:latin typeface="Calibri"/>
                <a:ea typeface="Calibri"/>
                <a:cs typeface="Calibri"/>
                <a:sym typeface="Calibri"/>
              </a:rPr>
              <a:t> Page_Load(</a:t>
            </a:r>
            <a:r>
              <a:rPr lang="en-US" sz="1800">
                <a:solidFill>
                  <a:srgbClr val="0000FF"/>
                </a:solidFill>
                <a:latin typeface="Calibri"/>
                <a:ea typeface="Calibri"/>
                <a:cs typeface="Calibri"/>
                <a:sym typeface="Calibri"/>
              </a:rPr>
              <a:t>object</a:t>
            </a:r>
            <a:r>
              <a:rPr lang="en-US" sz="1800">
                <a:solidFill>
                  <a:srgbClr val="000000"/>
                </a:solidFill>
                <a:latin typeface="Calibri"/>
                <a:ea typeface="Calibri"/>
                <a:cs typeface="Calibri"/>
                <a:sym typeface="Calibri"/>
              </a:rPr>
              <a:t> sender, EventArgs e)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Label1.Text = Request.ApplicationPath;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Image1.ImageUrl = Request.ApplicationPath + </a:t>
            </a:r>
            <a:r>
              <a:rPr lang="en-US" sz="1800">
                <a:solidFill>
                  <a:srgbClr val="A31515"/>
                </a:solidFill>
                <a:latin typeface="Calibri"/>
                <a:ea typeface="Calibri"/>
                <a:cs typeface="Calibri"/>
                <a:sym typeface="Calibri"/>
              </a:rPr>
              <a:t>"/images/Image1.gif"</a:t>
            </a: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Label2.Text = Image1.ImageUrl;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&lt;/script&gt; </a:t>
            </a:r>
            <a:endParaRPr sz="1800">
              <a:solidFill>
                <a:schemeClr val="dk1"/>
              </a:solidFill>
              <a:latin typeface="Calibri"/>
              <a:ea typeface="Calibri"/>
              <a:cs typeface="Calibri"/>
              <a:sym typeface="Calibri"/>
            </a:endParaRPr>
          </a:p>
        </p:txBody>
      </p:sp>
      <p:sp>
        <p:nvSpPr>
          <p:cNvPr id="331" name="Google Shape;331;p21"/>
          <p:cNvSpPr/>
          <p:nvPr/>
        </p:nvSpPr>
        <p:spPr>
          <a:xfrm>
            <a:off x="2884488" y="3604736"/>
            <a:ext cx="8937398" cy="2585323"/>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&lt;form id=</a:t>
            </a:r>
            <a:r>
              <a:rPr lang="en-US" sz="1800">
                <a:solidFill>
                  <a:srgbClr val="A31515"/>
                </a:solidFill>
                <a:latin typeface="Calibri"/>
                <a:ea typeface="Calibri"/>
                <a:cs typeface="Calibri"/>
                <a:sym typeface="Calibri"/>
              </a:rPr>
              <a:t>"form1"</a:t>
            </a:r>
            <a:r>
              <a:rPr lang="en-US" sz="1800">
                <a:solidFill>
                  <a:srgbClr val="000000"/>
                </a:solidFill>
                <a:latin typeface="Calibri"/>
                <a:ea typeface="Calibri"/>
                <a:cs typeface="Calibri"/>
                <a:sym typeface="Calibri"/>
              </a:rPr>
              <a:t> runat=</a:t>
            </a:r>
            <a:r>
              <a:rPr lang="en-US" sz="1800">
                <a:solidFill>
                  <a:srgbClr val="A31515"/>
                </a:solidFill>
                <a:latin typeface="Calibri"/>
                <a:ea typeface="Calibri"/>
                <a:cs typeface="Calibri"/>
                <a:sym typeface="Calibri"/>
              </a:rPr>
              <a:t>"server"</a:t>
            </a:r>
            <a:r>
              <a:rPr lang="en-US" sz="1800">
                <a:solidFill>
                  <a:srgbClr val="000000"/>
                </a:solidFill>
                <a:latin typeface="Calibri"/>
                <a:ea typeface="Calibri"/>
                <a:cs typeface="Calibri"/>
                <a:sym typeface="Calibri"/>
              </a:rPr>
              <a:t>&gt;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&lt;div&gt;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ApplicationPath:&lt;br /&gt;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&lt;asp:Label ID=</a:t>
            </a:r>
            <a:r>
              <a:rPr lang="en-US" sz="1800">
                <a:solidFill>
                  <a:srgbClr val="A31515"/>
                </a:solidFill>
                <a:latin typeface="Calibri"/>
                <a:ea typeface="Calibri"/>
                <a:cs typeface="Calibri"/>
                <a:sym typeface="Calibri"/>
              </a:rPr>
              <a:t>"Label1"</a:t>
            </a:r>
            <a:r>
              <a:rPr lang="en-US" sz="1800">
                <a:solidFill>
                  <a:srgbClr val="000000"/>
                </a:solidFill>
                <a:latin typeface="Calibri"/>
                <a:ea typeface="Calibri"/>
                <a:cs typeface="Calibri"/>
                <a:sym typeface="Calibri"/>
              </a:rPr>
              <a:t> runat=</a:t>
            </a:r>
            <a:r>
              <a:rPr lang="en-US" sz="1800">
                <a:solidFill>
                  <a:srgbClr val="A31515"/>
                </a:solidFill>
                <a:latin typeface="Calibri"/>
                <a:ea typeface="Calibri"/>
                <a:cs typeface="Calibri"/>
                <a:sym typeface="Calibri"/>
              </a:rPr>
              <a:t>"server"</a:t>
            </a:r>
            <a:r>
              <a:rPr lang="en-US" sz="1800">
                <a:solidFill>
                  <a:srgbClr val="000000"/>
                </a:solidFill>
                <a:latin typeface="Calibri"/>
                <a:ea typeface="Calibri"/>
                <a:cs typeface="Calibri"/>
                <a:sym typeface="Calibri"/>
              </a:rPr>
              <a:t> ForeColor=</a:t>
            </a:r>
            <a:r>
              <a:rPr lang="en-US" sz="1800">
                <a:solidFill>
                  <a:srgbClr val="A31515"/>
                </a:solidFill>
                <a:latin typeface="Calibri"/>
                <a:ea typeface="Calibri"/>
                <a:cs typeface="Calibri"/>
                <a:sym typeface="Calibri"/>
              </a:rPr>
              <a:t>"Brown"</a:t>
            </a:r>
            <a:r>
              <a:rPr lang="en-US" sz="1800">
                <a:solidFill>
                  <a:srgbClr val="000000"/>
                </a:solidFill>
                <a:latin typeface="Calibri"/>
                <a:ea typeface="Calibri"/>
                <a:cs typeface="Calibri"/>
                <a:sym typeface="Calibri"/>
              </a:rPr>
              <a:t> /&gt;&lt;br /&gt;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&lt;asp:Image ID=</a:t>
            </a:r>
            <a:r>
              <a:rPr lang="en-US" sz="1800">
                <a:solidFill>
                  <a:srgbClr val="A31515"/>
                </a:solidFill>
                <a:latin typeface="Calibri"/>
                <a:ea typeface="Calibri"/>
                <a:cs typeface="Calibri"/>
                <a:sym typeface="Calibri"/>
              </a:rPr>
              <a:t>"Image1"</a:t>
            </a:r>
            <a:r>
              <a:rPr lang="en-US" sz="1800">
                <a:solidFill>
                  <a:srgbClr val="000000"/>
                </a:solidFill>
                <a:latin typeface="Calibri"/>
                <a:ea typeface="Calibri"/>
                <a:cs typeface="Calibri"/>
                <a:sym typeface="Calibri"/>
              </a:rPr>
              <a:t> runat=</a:t>
            </a:r>
            <a:r>
              <a:rPr lang="en-US" sz="1800">
                <a:solidFill>
                  <a:srgbClr val="A31515"/>
                </a:solidFill>
                <a:latin typeface="Calibri"/>
                <a:ea typeface="Calibri"/>
                <a:cs typeface="Calibri"/>
                <a:sym typeface="Calibri"/>
              </a:rPr>
              <a:t>"server"</a:t>
            </a:r>
            <a:r>
              <a:rPr lang="en-US" sz="1800">
                <a:solidFill>
                  <a:srgbClr val="000000"/>
                </a:solidFill>
                <a:latin typeface="Calibri"/>
                <a:ea typeface="Calibri"/>
                <a:cs typeface="Calibri"/>
                <a:sym typeface="Calibri"/>
              </a:rPr>
              <a:t> /&gt;&lt;br /&gt;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ImageUrl:&lt;br /&gt;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&lt;asp:Label ID=</a:t>
            </a:r>
            <a:r>
              <a:rPr lang="en-US" sz="1800">
                <a:solidFill>
                  <a:srgbClr val="A31515"/>
                </a:solidFill>
                <a:latin typeface="Calibri"/>
                <a:ea typeface="Calibri"/>
                <a:cs typeface="Calibri"/>
                <a:sym typeface="Calibri"/>
              </a:rPr>
              <a:t>"Label2"</a:t>
            </a:r>
            <a:r>
              <a:rPr lang="en-US" sz="1800">
                <a:solidFill>
                  <a:srgbClr val="000000"/>
                </a:solidFill>
                <a:latin typeface="Calibri"/>
                <a:ea typeface="Calibri"/>
                <a:cs typeface="Calibri"/>
                <a:sym typeface="Calibri"/>
              </a:rPr>
              <a:t> runat=</a:t>
            </a:r>
            <a:r>
              <a:rPr lang="en-US" sz="1800">
                <a:solidFill>
                  <a:srgbClr val="A31515"/>
                </a:solidFill>
                <a:latin typeface="Calibri"/>
                <a:ea typeface="Calibri"/>
                <a:cs typeface="Calibri"/>
                <a:sym typeface="Calibri"/>
              </a:rPr>
              <a:t>"server"</a:t>
            </a:r>
            <a:r>
              <a:rPr lang="en-US" sz="1800">
                <a:solidFill>
                  <a:srgbClr val="000000"/>
                </a:solidFill>
                <a:latin typeface="Calibri"/>
                <a:ea typeface="Calibri"/>
                <a:cs typeface="Calibri"/>
                <a:sym typeface="Calibri"/>
              </a:rPr>
              <a:t> ForeColor=</a:t>
            </a:r>
            <a:r>
              <a:rPr lang="en-US" sz="1800">
                <a:solidFill>
                  <a:srgbClr val="A31515"/>
                </a:solidFill>
                <a:latin typeface="Calibri"/>
                <a:ea typeface="Calibri"/>
                <a:cs typeface="Calibri"/>
                <a:sym typeface="Calibri"/>
              </a:rPr>
              <a:t>"Brown"</a:t>
            </a:r>
            <a:r>
              <a:rPr lang="en-US" sz="1800">
                <a:solidFill>
                  <a:srgbClr val="000000"/>
                </a:solidFill>
                <a:latin typeface="Calibri"/>
                <a:ea typeface="Calibri"/>
                <a:cs typeface="Calibri"/>
                <a:sym typeface="Calibri"/>
              </a:rPr>
              <a:t> /&gt; &lt;br /&gt; 	&lt;/div&gt;</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&lt;/form&gt;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833819" y="169498"/>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5.7.  Truy nhập thông tin do client gửi lên bằng đối tượng Request</a:t>
            </a:r>
            <a:endParaRPr sz="3200">
              <a:latin typeface="Calibri"/>
              <a:ea typeface="Calibri"/>
              <a:cs typeface="Calibri"/>
              <a:sym typeface="Calibri"/>
            </a:endParaRPr>
          </a:p>
        </p:txBody>
      </p:sp>
      <p:pic>
        <p:nvPicPr>
          <p:cNvPr id="338" name="Google Shape;338;p2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39" name="Google Shape;339;p2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40" name="Google Shape;340;p2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41" name="Google Shape;341;p2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42" name="Google Shape;342;p22"/>
          <p:cNvSpPr/>
          <p:nvPr/>
        </p:nvSpPr>
        <p:spPr>
          <a:xfrm>
            <a:off x="833819" y="1291080"/>
            <a:ext cx="8937398" cy="1477328"/>
          </a:xfrm>
          <a:prstGeom prst="rect">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sw.WriteLine(Server.HtmlEncode(DateTime.Now.ToString())); sw.WriteLine(Server.HtmlEncode(Request.CurrentExecutionFilePath)); sw.WriteLine(Server.HtmlEncode(Request.ApplicationPath)); sw.WriteLine(Server.HtmlEncode(Request.FilePath)); sw.WriteLine(Server.HtmlEncode(Request.Path)); </a:t>
            </a:r>
            <a:endParaRPr/>
          </a:p>
        </p:txBody>
      </p:sp>
      <p:sp>
        <p:nvSpPr>
          <p:cNvPr id="343" name="Google Shape;343;p22"/>
          <p:cNvSpPr/>
          <p:nvPr/>
        </p:nvSpPr>
        <p:spPr>
          <a:xfrm>
            <a:off x="2109252" y="3118525"/>
            <a:ext cx="9343217" cy="286232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alibri"/>
                <a:ea typeface="Calibri"/>
                <a:cs typeface="Calibri"/>
                <a:sym typeface="Calibri"/>
              </a:rPr>
              <a:t>int</a:t>
            </a:r>
            <a:r>
              <a:rPr lang="en-US" sz="1800">
                <a:solidFill>
                  <a:srgbClr val="000000"/>
                </a:solidFill>
                <a:latin typeface="Calibri"/>
                <a:ea typeface="Calibri"/>
                <a:cs typeface="Calibri"/>
                <a:sym typeface="Calibri"/>
              </a:rPr>
              <a:t> loop1;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HttpFileCollection Files;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Files = Request.Files; </a:t>
            </a:r>
            <a:r>
              <a:rPr lang="en-US" sz="1800">
                <a:solidFill>
                  <a:srgbClr val="008000"/>
                </a:solidFill>
                <a:latin typeface="Calibri"/>
                <a:ea typeface="Calibri"/>
                <a:cs typeface="Calibri"/>
                <a:sym typeface="Calibri"/>
              </a:rPr>
              <a:t>// Nạp tập hợp File trong biến HttpFileCollection</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arr1 = Files.AllKeys; </a:t>
            </a:r>
            <a:r>
              <a:rPr lang="en-US" sz="1800">
                <a:solidFill>
                  <a:srgbClr val="008000"/>
                </a:solidFill>
                <a:latin typeface="Calibri"/>
                <a:ea typeface="Calibri"/>
                <a:cs typeface="Calibri"/>
                <a:sym typeface="Calibri"/>
              </a:rPr>
              <a:t>// Lấy toàn bộ tên các tệp đưa vào mảng arr1.</a:t>
            </a: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FF"/>
                </a:solidFill>
                <a:latin typeface="Calibri"/>
                <a:ea typeface="Calibri"/>
                <a:cs typeface="Calibri"/>
                <a:sym typeface="Calibri"/>
              </a:rPr>
              <a:t>for</a:t>
            </a:r>
            <a:r>
              <a:rPr lang="en-US" sz="1800">
                <a:solidFill>
                  <a:srgbClr val="000000"/>
                </a:solidFill>
                <a:latin typeface="Calibri"/>
                <a:ea typeface="Calibri"/>
                <a:cs typeface="Calibri"/>
                <a:sym typeface="Calibri"/>
              </a:rPr>
              <a:t> (loop1 = 0; loop1 &lt; arr1.Length; loop1++)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Response.Write(</a:t>
            </a:r>
            <a:r>
              <a:rPr lang="en-US" sz="1800">
                <a:solidFill>
                  <a:srgbClr val="A31515"/>
                </a:solidFill>
                <a:latin typeface="Calibri"/>
                <a:ea typeface="Calibri"/>
                <a:cs typeface="Calibri"/>
                <a:sym typeface="Calibri"/>
              </a:rPr>
              <a:t>"File: "</a:t>
            </a:r>
            <a:r>
              <a:rPr lang="en-US" sz="1800">
                <a:solidFill>
                  <a:srgbClr val="000000"/>
                </a:solidFill>
                <a:latin typeface="Calibri"/>
                <a:ea typeface="Calibri"/>
                <a:cs typeface="Calibri"/>
                <a:sym typeface="Calibri"/>
              </a:rPr>
              <a:t> + Server.HtmlEncode(arr1[loop1]) + </a:t>
            </a:r>
            <a:r>
              <a:rPr lang="en-US" sz="1800">
                <a:solidFill>
                  <a:srgbClr val="A31515"/>
                </a:solidFill>
                <a:latin typeface="Calibri"/>
                <a:ea typeface="Calibri"/>
                <a:cs typeface="Calibri"/>
                <a:sym typeface="Calibri"/>
              </a:rPr>
              <a:t>"&lt;br /&gt;"</a:t>
            </a: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Response.Write(</a:t>
            </a:r>
            <a:r>
              <a:rPr lang="en-US" sz="1800">
                <a:solidFill>
                  <a:srgbClr val="A31515"/>
                </a:solidFill>
                <a:latin typeface="Calibri"/>
                <a:ea typeface="Calibri"/>
                <a:cs typeface="Calibri"/>
                <a:sym typeface="Calibri"/>
              </a:rPr>
              <a:t>" size = "</a:t>
            </a:r>
            <a:r>
              <a:rPr lang="en-US" sz="1800">
                <a:solidFill>
                  <a:srgbClr val="000000"/>
                </a:solidFill>
                <a:latin typeface="Calibri"/>
                <a:ea typeface="Calibri"/>
                <a:cs typeface="Calibri"/>
                <a:sym typeface="Calibri"/>
              </a:rPr>
              <a:t> + Files[loop1].ContentLength + </a:t>
            </a:r>
            <a:r>
              <a:rPr lang="en-US" sz="1800">
                <a:solidFill>
                  <a:srgbClr val="A31515"/>
                </a:solidFill>
                <a:latin typeface="Calibri"/>
                <a:ea typeface="Calibri"/>
                <a:cs typeface="Calibri"/>
                <a:sym typeface="Calibri"/>
              </a:rPr>
              <a:t>"&lt;br /&gt;"</a:t>
            </a: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Response.Write(</a:t>
            </a:r>
            <a:r>
              <a:rPr lang="en-US" sz="1800">
                <a:solidFill>
                  <a:srgbClr val="A31515"/>
                </a:solidFill>
                <a:latin typeface="Calibri"/>
                <a:ea typeface="Calibri"/>
                <a:cs typeface="Calibri"/>
                <a:sym typeface="Calibri"/>
              </a:rPr>
              <a:t>" content type = "</a:t>
            </a:r>
            <a:r>
              <a:rPr lang="en-US" sz="1800">
                <a:solidFill>
                  <a:srgbClr val="000000"/>
                </a:solidFill>
                <a:latin typeface="Calibri"/>
                <a:ea typeface="Calibri"/>
                <a:cs typeface="Calibri"/>
                <a:sym typeface="Calibri"/>
              </a:rPr>
              <a:t> + Files[loop1].ContentType + </a:t>
            </a:r>
            <a:r>
              <a:rPr lang="en-US" sz="1800">
                <a:solidFill>
                  <a:srgbClr val="A31515"/>
                </a:solidFill>
                <a:latin typeface="Calibri"/>
                <a:ea typeface="Calibri"/>
                <a:cs typeface="Calibri"/>
                <a:sym typeface="Calibri"/>
              </a:rPr>
              <a:t>"&lt;br /&gt;"</a:t>
            </a:r>
            <a:r>
              <a:rPr lang="en-US" sz="18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5.7.  Truy nhập thông tin do client gửi lên bằng đối tượng Request</a:t>
            </a:r>
            <a:endParaRPr sz="3200">
              <a:latin typeface="Calibri"/>
              <a:ea typeface="Calibri"/>
              <a:cs typeface="Calibri"/>
              <a:sym typeface="Calibri"/>
            </a:endParaRPr>
          </a:p>
        </p:txBody>
      </p:sp>
      <p:pic>
        <p:nvPicPr>
          <p:cNvPr id="350" name="Google Shape;350;p2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51" name="Google Shape;351;p2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52" name="Google Shape;352;p2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53" name="Google Shape;353;p2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54" name="Google Shape;354;p23"/>
          <p:cNvSpPr txBox="1"/>
          <p:nvPr>
            <p:ph idx="1" type="body"/>
          </p:nvPr>
        </p:nvSpPr>
        <p:spPr>
          <a:xfrm>
            <a:off x="921327" y="898304"/>
            <a:ext cx="9779565" cy="1906889"/>
          </a:xfrm>
          <a:prstGeom prst="rect">
            <a:avLst/>
          </a:prstGeom>
          <a:noFill/>
          <a:ln>
            <a:noFill/>
          </a:ln>
        </p:spPr>
        <p:txBody>
          <a:bodyPr anchorCtr="0" anchor="t" bIns="45700" lIns="91425" spcFirstLastPara="1" rIns="91425" wrap="square" tIns="45700">
            <a:normAutofit/>
          </a:bodyPr>
          <a:lstStyle/>
          <a:p>
            <a:pPr indent="-228600" lvl="1" marL="228600" rtl="0" algn="l">
              <a:lnSpc>
                <a:spcPct val="150000"/>
              </a:lnSpc>
              <a:spcBef>
                <a:spcPts val="0"/>
              </a:spcBef>
              <a:spcAft>
                <a:spcPts val="0"/>
              </a:spcAft>
              <a:buClr>
                <a:srgbClr val="2E75B5"/>
              </a:buClr>
              <a:buSzPts val="2666"/>
              <a:buFont typeface="Noto Sans Symbols"/>
              <a:buChar char="▪"/>
            </a:pPr>
            <a:r>
              <a:rPr lang="en-US" sz="2666">
                <a:solidFill>
                  <a:srgbClr val="194464"/>
                </a:solidFill>
                <a:latin typeface="Calibri"/>
                <a:ea typeface="Calibri"/>
                <a:cs typeface="Calibri"/>
                <a:sym typeface="Calibri"/>
              </a:rPr>
              <a:t>Phương thức MapPath</a:t>
            </a:r>
            <a:endParaRPr/>
          </a:p>
          <a:p>
            <a:pPr indent="-342900" lvl="2" marL="800100" rtl="0" algn="l">
              <a:lnSpc>
                <a:spcPct val="150000"/>
              </a:lnSpc>
              <a:spcBef>
                <a:spcPts val="0"/>
              </a:spcBef>
              <a:spcAft>
                <a:spcPts val="0"/>
              </a:spcAft>
              <a:buClr>
                <a:schemeClr val="accent6"/>
              </a:buClr>
              <a:buSzPts val="2266"/>
              <a:buFont typeface="Arial"/>
              <a:buChar char="•"/>
            </a:pPr>
            <a:r>
              <a:rPr lang="en-US" sz="2266">
                <a:solidFill>
                  <a:srgbClr val="194464"/>
                </a:solidFill>
                <a:latin typeface="Calibri"/>
                <a:ea typeface="Calibri"/>
                <a:cs typeface="Calibri"/>
                <a:sym typeface="Calibri"/>
              </a:rPr>
              <a:t>Lấy đường dẫn vật lý từ đường dẫn ảo</a:t>
            </a:r>
            <a:endParaRPr sz="2266">
              <a:solidFill>
                <a:srgbClr val="003366"/>
              </a:solidFill>
              <a:latin typeface="Calibri"/>
              <a:ea typeface="Calibri"/>
              <a:cs typeface="Calibri"/>
              <a:sym typeface="Calibri"/>
            </a:endParaRPr>
          </a:p>
        </p:txBody>
      </p:sp>
      <p:sp>
        <p:nvSpPr>
          <p:cNvPr id="355" name="Google Shape;355;p23"/>
          <p:cNvSpPr/>
          <p:nvPr/>
        </p:nvSpPr>
        <p:spPr>
          <a:xfrm>
            <a:off x="1580882" y="2364779"/>
            <a:ext cx="9871500" cy="212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rgbClr val="0D0081"/>
                </a:solidFill>
                <a:latin typeface="Arial"/>
                <a:ea typeface="Arial"/>
                <a:cs typeface="Arial"/>
                <a:sym typeface="Arial"/>
              </a:rPr>
              <a:t>string</a:t>
            </a:r>
            <a:r>
              <a:rPr lang="en-US" sz="1800">
                <a:solidFill>
                  <a:srgbClr val="242629"/>
                </a:solidFill>
                <a:latin typeface="Arial"/>
                <a:ea typeface="Arial"/>
                <a:cs typeface="Arial"/>
                <a:sym typeface="Arial"/>
              </a:rPr>
              <a:t> fullPath = </a:t>
            </a:r>
            <a:r>
              <a:rPr lang="en-US" sz="1800">
                <a:solidFill>
                  <a:srgbClr val="257F9F"/>
                </a:solidFill>
                <a:latin typeface="Arial"/>
                <a:ea typeface="Arial"/>
                <a:cs typeface="Arial"/>
                <a:sym typeface="Arial"/>
              </a:rPr>
              <a:t>Request</a:t>
            </a:r>
            <a:r>
              <a:rPr lang="en-US" sz="1800">
                <a:solidFill>
                  <a:srgbClr val="242629"/>
                </a:solidFill>
                <a:latin typeface="Arial"/>
                <a:ea typeface="Arial"/>
                <a:cs typeface="Arial"/>
                <a:sym typeface="Arial"/>
              </a:rPr>
              <a:t>.</a:t>
            </a:r>
            <a:r>
              <a:rPr lang="en-US" sz="1800">
                <a:solidFill>
                  <a:srgbClr val="257F9F"/>
                </a:solidFill>
                <a:latin typeface="Arial"/>
                <a:ea typeface="Arial"/>
                <a:cs typeface="Arial"/>
                <a:sym typeface="Arial"/>
              </a:rPr>
              <a:t>MapPath</a:t>
            </a:r>
            <a:r>
              <a:rPr lang="en-US" sz="1800">
                <a:solidFill>
                  <a:srgbClr val="242629"/>
                </a:solidFill>
                <a:latin typeface="Arial"/>
                <a:ea typeface="Arial"/>
                <a:cs typeface="Arial"/>
                <a:sym typeface="Arial"/>
              </a:rPr>
              <a:t>(</a:t>
            </a:r>
            <a:r>
              <a:rPr lang="en-US" sz="1800">
                <a:solidFill>
                  <a:srgbClr val="681A1D"/>
                </a:solidFill>
                <a:latin typeface="Arial"/>
                <a:ea typeface="Arial"/>
                <a:cs typeface="Arial"/>
                <a:sym typeface="Arial"/>
              </a:rPr>
              <a:t>"~/Images/Cakes/"</a:t>
            </a:r>
            <a:r>
              <a:rPr lang="en-US" sz="1800">
                <a:solidFill>
                  <a:srgbClr val="242629"/>
                </a:solidFill>
                <a:latin typeface="Arial"/>
                <a:ea typeface="Arial"/>
                <a:cs typeface="Arial"/>
                <a:sym typeface="Arial"/>
              </a:rPr>
              <a:t> + photoName);</a:t>
            </a:r>
            <a:endParaRPr/>
          </a:p>
          <a:p>
            <a:pPr indent="0" lvl="0" marL="0" marR="0" rtl="0" algn="l">
              <a:lnSpc>
                <a:spcPct val="150000"/>
              </a:lnSpc>
              <a:spcBef>
                <a:spcPts val="0"/>
              </a:spcBef>
              <a:spcAft>
                <a:spcPts val="0"/>
              </a:spcAft>
              <a:buNone/>
            </a:pPr>
            <a:r>
              <a:rPr lang="en-US" sz="1800">
                <a:solidFill>
                  <a:srgbClr val="0D0081"/>
                </a:solidFill>
                <a:latin typeface="Arial"/>
                <a:ea typeface="Arial"/>
                <a:cs typeface="Arial"/>
                <a:sym typeface="Arial"/>
              </a:rPr>
              <a:t>if</a:t>
            </a:r>
            <a:r>
              <a:rPr lang="en-US" sz="1800">
                <a:solidFill>
                  <a:srgbClr val="242629"/>
                </a:solidFill>
                <a:latin typeface="Arial"/>
                <a:ea typeface="Arial"/>
                <a:cs typeface="Arial"/>
                <a:sym typeface="Arial"/>
              </a:rPr>
              <a:t> (</a:t>
            </a:r>
            <a:r>
              <a:rPr lang="en-US" sz="1800">
                <a:solidFill>
                  <a:srgbClr val="257F9F"/>
                </a:solidFill>
                <a:latin typeface="Arial"/>
                <a:ea typeface="Arial"/>
                <a:cs typeface="Arial"/>
                <a:sym typeface="Arial"/>
              </a:rPr>
              <a:t>System</a:t>
            </a:r>
            <a:r>
              <a:rPr lang="en-US" sz="1800">
                <a:solidFill>
                  <a:srgbClr val="242629"/>
                </a:solidFill>
                <a:latin typeface="Arial"/>
                <a:ea typeface="Arial"/>
                <a:cs typeface="Arial"/>
                <a:sym typeface="Arial"/>
              </a:rPr>
              <a:t>.IO.</a:t>
            </a:r>
            <a:r>
              <a:rPr lang="en-US" sz="1800">
                <a:solidFill>
                  <a:srgbClr val="257F9F"/>
                </a:solidFill>
                <a:latin typeface="Arial"/>
                <a:ea typeface="Arial"/>
                <a:cs typeface="Arial"/>
                <a:sym typeface="Arial"/>
              </a:rPr>
              <a:t>File</a:t>
            </a:r>
            <a:r>
              <a:rPr lang="en-US" sz="1800">
                <a:solidFill>
                  <a:srgbClr val="242629"/>
                </a:solidFill>
                <a:latin typeface="Arial"/>
                <a:ea typeface="Arial"/>
                <a:cs typeface="Arial"/>
                <a:sym typeface="Arial"/>
              </a:rPr>
              <a:t>.</a:t>
            </a:r>
            <a:r>
              <a:rPr lang="en-US" sz="1800">
                <a:solidFill>
                  <a:srgbClr val="257F9F"/>
                </a:solidFill>
                <a:latin typeface="Arial"/>
                <a:ea typeface="Arial"/>
                <a:cs typeface="Arial"/>
                <a:sym typeface="Arial"/>
              </a:rPr>
              <a:t>Exists</a:t>
            </a:r>
            <a:r>
              <a:rPr lang="en-US" sz="1800">
                <a:solidFill>
                  <a:srgbClr val="242629"/>
                </a:solidFill>
                <a:latin typeface="Arial"/>
                <a:ea typeface="Arial"/>
                <a:cs typeface="Arial"/>
                <a:sym typeface="Arial"/>
              </a:rPr>
              <a:t>(fullPath))</a:t>
            </a:r>
            <a:endParaRPr/>
          </a:p>
          <a:p>
            <a:pPr indent="0" lvl="0" marL="0" marR="0" rtl="0" algn="l">
              <a:lnSpc>
                <a:spcPct val="150000"/>
              </a:lnSpc>
              <a:spcBef>
                <a:spcPts val="0"/>
              </a:spcBef>
              <a:spcAft>
                <a:spcPts val="0"/>
              </a:spcAft>
              <a:buNone/>
            </a:pPr>
            <a:r>
              <a:rPr lang="en-US" sz="1800">
                <a:solidFill>
                  <a:srgbClr val="242629"/>
                </a:solidFill>
                <a:latin typeface="Arial"/>
                <a:ea typeface="Arial"/>
                <a:cs typeface="Arial"/>
                <a:sym typeface="Arial"/>
              </a:rPr>
              <a:t>{</a:t>
            </a:r>
            <a:endParaRPr/>
          </a:p>
          <a:p>
            <a:pPr indent="0" lvl="0" marL="0" marR="0" rtl="0" algn="l">
              <a:lnSpc>
                <a:spcPct val="150000"/>
              </a:lnSpc>
              <a:spcBef>
                <a:spcPts val="0"/>
              </a:spcBef>
              <a:spcAft>
                <a:spcPts val="0"/>
              </a:spcAft>
              <a:buNone/>
            </a:pPr>
            <a:r>
              <a:rPr lang="en-US" sz="1800">
                <a:solidFill>
                  <a:srgbClr val="242629"/>
                </a:solidFill>
                <a:latin typeface="Arial"/>
                <a:ea typeface="Arial"/>
                <a:cs typeface="Arial"/>
                <a:sym typeface="Arial"/>
              </a:rPr>
              <a:t>   </a:t>
            </a:r>
            <a:r>
              <a:rPr lang="en-US" sz="1800">
                <a:solidFill>
                  <a:srgbClr val="257F9F"/>
                </a:solidFill>
                <a:latin typeface="Arial"/>
                <a:ea typeface="Arial"/>
                <a:cs typeface="Arial"/>
                <a:sym typeface="Arial"/>
              </a:rPr>
              <a:t>System</a:t>
            </a:r>
            <a:r>
              <a:rPr lang="en-US" sz="1800">
                <a:solidFill>
                  <a:srgbClr val="242629"/>
                </a:solidFill>
                <a:latin typeface="Arial"/>
                <a:ea typeface="Arial"/>
                <a:cs typeface="Arial"/>
                <a:sym typeface="Arial"/>
              </a:rPr>
              <a:t>.IO.</a:t>
            </a:r>
            <a:r>
              <a:rPr lang="en-US" sz="1800">
                <a:solidFill>
                  <a:srgbClr val="257F9F"/>
                </a:solidFill>
                <a:latin typeface="Arial"/>
                <a:ea typeface="Arial"/>
                <a:cs typeface="Arial"/>
                <a:sym typeface="Arial"/>
              </a:rPr>
              <a:t>File</a:t>
            </a:r>
            <a:r>
              <a:rPr lang="en-US" sz="1800">
                <a:solidFill>
                  <a:srgbClr val="242629"/>
                </a:solidFill>
                <a:latin typeface="Arial"/>
                <a:ea typeface="Arial"/>
                <a:cs typeface="Arial"/>
                <a:sym typeface="Arial"/>
              </a:rPr>
              <a:t>.</a:t>
            </a:r>
            <a:r>
              <a:rPr lang="en-US" sz="1800">
                <a:solidFill>
                  <a:srgbClr val="257F9F"/>
                </a:solidFill>
                <a:latin typeface="Arial"/>
                <a:ea typeface="Arial"/>
                <a:cs typeface="Arial"/>
                <a:sym typeface="Arial"/>
              </a:rPr>
              <a:t>Delete</a:t>
            </a:r>
            <a:r>
              <a:rPr lang="en-US" sz="1800">
                <a:solidFill>
                  <a:srgbClr val="242629"/>
                </a:solidFill>
                <a:latin typeface="Arial"/>
                <a:ea typeface="Arial"/>
                <a:cs typeface="Arial"/>
                <a:sym typeface="Arial"/>
              </a:rPr>
              <a:t>(fullPath);</a:t>
            </a:r>
            <a:endParaRPr/>
          </a:p>
          <a:p>
            <a:pPr indent="0" lvl="0" marL="0" marR="0" rtl="0" algn="l">
              <a:lnSpc>
                <a:spcPct val="150000"/>
              </a:lnSpc>
              <a:spcBef>
                <a:spcPts val="0"/>
              </a:spcBef>
              <a:spcAft>
                <a:spcPts val="0"/>
              </a:spcAft>
              <a:buNone/>
            </a:pPr>
            <a:r>
              <a:rPr lang="en-US" sz="1800">
                <a:solidFill>
                  <a:srgbClr val="242629"/>
                </a:solidFill>
                <a:latin typeface="Arial"/>
                <a:ea typeface="Arial"/>
                <a:cs typeface="Arial"/>
                <a:sym typeface="Arial"/>
              </a:rPr>
              <a:t>}</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362" name="Google Shape;362;p2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63" name="Google Shape;363;p2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64" name="Google Shape;364;p2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65" name="Google Shape;365;p2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66" name="Google Shape;366;p24"/>
          <p:cNvSpPr txBox="1"/>
          <p:nvPr>
            <p:ph idx="1" type="body"/>
          </p:nvPr>
        </p:nvSpPr>
        <p:spPr>
          <a:xfrm>
            <a:off x="838200" y="901506"/>
            <a:ext cx="9724217" cy="527545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Cookies: được biết đến với nhiều tên khác nhau HTTP Cookie, Web Cookie, Browser Cookie, Session Cookie.</a:t>
            </a:r>
            <a:endParaRPr/>
          </a:p>
          <a:p>
            <a:pPr indent="-228600" lvl="1" marL="685800" rtl="0" algn="l">
              <a:lnSpc>
                <a:spcPct val="120000"/>
              </a:lnSpc>
              <a:spcBef>
                <a:spcPts val="500"/>
              </a:spcBef>
              <a:spcAft>
                <a:spcPts val="0"/>
              </a:spcAft>
              <a:buSzPts val="2400"/>
              <a:buChar char="•"/>
            </a:pPr>
            <a:r>
              <a:rPr lang="en-US"/>
              <a:t>Là một tệp dữ liệu được sử dung để lưu các thông tin về khách truy nhập website.</a:t>
            </a:r>
            <a:endParaRPr/>
          </a:p>
          <a:p>
            <a:pPr indent="-228600" lvl="1" marL="685800" rtl="0" algn="l">
              <a:lnSpc>
                <a:spcPct val="120000"/>
              </a:lnSpc>
              <a:spcBef>
                <a:spcPts val="500"/>
              </a:spcBef>
              <a:spcAft>
                <a:spcPts val="0"/>
              </a:spcAft>
              <a:buSzPts val="2400"/>
              <a:buChar char="•"/>
            </a:pPr>
            <a:r>
              <a:rPr lang="en-US"/>
              <a:t>Thường là một tệp văn bản nhỏ được gửi bởi web server và lưu trữ bởi web browser trên máy của người dùng</a:t>
            </a:r>
            <a:endParaRPr/>
          </a:p>
        </p:txBody>
      </p:sp>
      <p:pic>
        <p:nvPicPr>
          <p:cNvPr id="367" name="Google Shape;367;p24"/>
          <p:cNvPicPr preferRelativeResize="0"/>
          <p:nvPr/>
        </p:nvPicPr>
        <p:blipFill rotWithShape="1">
          <a:blip r:embed="rId4">
            <a:alphaModFix/>
          </a:blip>
          <a:srcRect b="0" l="0" r="0" t="0"/>
          <a:stretch/>
        </p:blipFill>
        <p:spPr>
          <a:xfrm>
            <a:off x="5111540" y="3965118"/>
            <a:ext cx="5341714" cy="20589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374" name="Google Shape;374;p2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75" name="Google Shape;375;p2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76" name="Google Shape;376;p2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77" name="Google Shape;377;p2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78" name="Google Shape;378;p25"/>
          <p:cNvSpPr txBox="1"/>
          <p:nvPr>
            <p:ph idx="1" type="body"/>
          </p:nvPr>
        </p:nvSpPr>
        <p:spPr>
          <a:xfrm>
            <a:off x="838200" y="901506"/>
            <a:ext cx="9724217" cy="527545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Cookie</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Trình duyệt khác nhau sẽ lưu các Cookie khác nhau kể cả khi truy nhập cùng một Website.</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Tệp cookie cũng được lưu trữ khác nhau trên mỗi trình duyệt</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Browser kết nối đến các máy chủ khác nhau sẽ có Cookie khác nhau (kể cả cùng một Website)</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Thường được chuyển ngược lên Server khi người dùng truy cập Web</a:t>
            </a:r>
            <a:endParaRPr/>
          </a:p>
          <a:p>
            <a:pPr indent="-76200" lvl="1" marL="685800" rtl="0" algn="l">
              <a:lnSpc>
                <a:spcPct val="120000"/>
              </a:lnSpc>
              <a:spcBef>
                <a:spcPts val="500"/>
              </a:spcBef>
              <a:spcAft>
                <a:spcPts val="0"/>
              </a:spcAft>
              <a:buSzPts val="2400"/>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385" name="Google Shape;385;p2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86" name="Google Shape;386;p2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87" name="Google Shape;387;p2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88" name="Google Shape;388;p2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389" name="Google Shape;389;p26"/>
          <p:cNvSpPr txBox="1"/>
          <p:nvPr>
            <p:ph idx="1" type="body"/>
          </p:nvPr>
        </p:nvSpPr>
        <p:spPr>
          <a:xfrm>
            <a:off x="838200" y="901506"/>
            <a:ext cx="9724217" cy="527545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Các tác dụng của Cookie</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Quản lý session: trạng thái đăng nhập, thông tin giỏ hàng,…</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Lưu thông tin cài đặt của người dùng: theme (</a:t>
            </a:r>
            <a:r>
              <a:rPr lang="en-US" u="sng">
                <a:solidFill>
                  <a:schemeClr val="hlink"/>
                </a:solidFill>
                <a:latin typeface="Calibri"/>
                <a:ea typeface="Calibri"/>
                <a:cs typeface="Calibri"/>
                <a:sym typeface="Calibri"/>
                <a:hlinkClick r:id="rId4"/>
              </a:rPr>
              <a:t>dark mode</a:t>
            </a:r>
            <a:r>
              <a:rPr lang="en-US">
                <a:latin typeface="Calibri"/>
                <a:ea typeface="Calibri"/>
                <a:cs typeface="Calibri"/>
                <a:sym typeface="Calibri"/>
              </a:rPr>
              <a:t> hay light mode), ngôn ngữ (tiếng việt, tiếng anh), thông tin username/email trong mục bình luận,…</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Theo dõi và phân tích hành vi người dùng: các trang đã truy cập, truy cập bao nhiêu lần,…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5.8.  Lưu trữ tạm thông tin phía client bằng đối tượng Cookie</a:t>
            </a:r>
            <a:endParaRPr/>
          </a:p>
        </p:txBody>
      </p:sp>
      <p:pic>
        <p:nvPicPr>
          <p:cNvPr id="396" name="Google Shape;396;p2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397" name="Google Shape;397;p2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398" name="Google Shape;398;p2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399" name="Google Shape;399;p2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00" name="Google Shape;400;p27"/>
          <p:cNvSpPr txBox="1"/>
          <p:nvPr>
            <p:ph idx="1" type="body"/>
          </p:nvPr>
        </p:nvSpPr>
        <p:spPr>
          <a:xfrm>
            <a:off x="838200" y="901506"/>
            <a:ext cx="9724217" cy="400179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Persistence Cookie:</a:t>
            </a:r>
            <a:endParaRPr>
              <a:latin typeface="Calibri"/>
              <a:ea typeface="Calibri"/>
              <a:cs typeface="Calibri"/>
              <a:sym typeface="Calibri"/>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được lưu trữ lâu dài trên ổ cứng của người dùng</a:t>
            </a:r>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Có ngày hết hạn</a:t>
            </a:r>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Tồn tại đến khi hết hạn</a:t>
            </a:r>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còn thêm thông tin lần cuối bạn ghé thăm site và bạn đã ghé thăm bao nhiêu lần</a:t>
            </a:r>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thường chứa một </a:t>
            </a:r>
            <a:r>
              <a:rPr lang="en-US"/>
              <a:t>đoạn</a:t>
            </a:r>
            <a:r>
              <a:rPr lang="en-US">
                <a:latin typeface="Calibri"/>
                <a:ea typeface="Calibri"/>
                <a:cs typeface="Calibri"/>
                <a:sym typeface="Calibri"/>
              </a:rPr>
              <a:t> mã chương trình, nó cũng chính là định danh riêng của bạn</a:t>
            </a:r>
            <a:endParaRPr/>
          </a:p>
        </p:txBody>
      </p:sp>
      <p:sp>
        <p:nvSpPr>
          <p:cNvPr id="401" name="Google Shape;401;p27"/>
          <p:cNvSpPr/>
          <p:nvPr/>
        </p:nvSpPr>
        <p:spPr>
          <a:xfrm>
            <a:off x="1389677" y="5352573"/>
            <a:ext cx="75424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accent1"/>
                </a:solidFill>
                <a:latin typeface="verdana"/>
                <a:ea typeface="verdana"/>
                <a:cs typeface="verdana"/>
                <a:sym typeface="verdana"/>
              </a:rPr>
              <a:t>Response.Cookies[“name”].Value = “Meera Academy”;</a:t>
            </a:r>
            <a:endParaRPr sz="1800">
              <a:solidFill>
                <a:schemeClr val="accent1"/>
              </a:solidFill>
              <a:latin typeface="Calibri"/>
              <a:ea typeface="Calibri"/>
              <a:cs typeface="Calibri"/>
              <a:sym typeface="Calibri"/>
            </a:endParaRPr>
          </a:p>
        </p:txBody>
      </p:sp>
      <p:sp>
        <p:nvSpPr>
          <p:cNvPr id="402" name="Google Shape;402;p27"/>
          <p:cNvSpPr/>
          <p:nvPr/>
        </p:nvSpPr>
        <p:spPr>
          <a:xfrm>
            <a:off x="1389677" y="5847865"/>
            <a:ext cx="95927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chemeClr val="accent1"/>
                </a:solidFill>
                <a:latin typeface="verdana"/>
                <a:ea typeface="verdana"/>
                <a:cs typeface="verdana"/>
                <a:sym typeface="verdana"/>
              </a:rPr>
              <a:t>Response.Cookies[“MeeraAcademy”].Expires = DateTime.Now.AddMinutes(10);</a:t>
            </a:r>
            <a:endParaRPr sz="1800">
              <a:solidFill>
                <a:schemeClr val="accen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5.8.  Lưu trữ tạm thông tin phía client bằng đối tượng Cookie</a:t>
            </a:r>
            <a:endParaRPr/>
          </a:p>
        </p:txBody>
      </p:sp>
      <p:pic>
        <p:nvPicPr>
          <p:cNvPr id="409" name="Google Shape;409;p2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10" name="Google Shape;410;p2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11" name="Google Shape;411;p2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12" name="Google Shape;412;p2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13" name="Google Shape;413;p28"/>
          <p:cNvSpPr txBox="1"/>
          <p:nvPr>
            <p:ph idx="1" type="body"/>
          </p:nvPr>
        </p:nvSpPr>
        <p:spPr>
          <a:xfrm>
            <a:off x="838200" y="901506"/>
            <a:ext cx="9724217" cy="400179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latin typeface="Calibri"/>
                <a:ea typeface="Calibri"/>
                <a:cs typeface="Calibri"/>
                <a:sym typeface="Calibri"/>
              </a:rPr>
              <a:t>Session Cookie:</a:t>
            </a:r>
            <a:endParaRPr>
              <a:latin typeface="Calibri"/>
              <a:ea typeface="Calibri"/>
              <a:cs typeface="Calibri"/>
              <a:sym typeface="Calibri"/>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Hết hạn khi hết Session,</a:t>
            </a:r>
            <a:endParaRPr/>
          </a:p>
          <a:p>
            <a:pPr indent="-228600" lvl="1" marL="685800" rtl="0" algn="l">
              <a:lnSpc>
                <a:spcPct val="120000"/>
              </a:lnSpc>
              <a:spcBef>
                <a:spcPts val="500"/>
              </a:spcBef>
              <a:spcAft>
                <a:spcPts val="0"/>
              </a:spcAft>
              <a:buSzPts val="2400"/>
              <a:buFont typeface="NTR"/>
              <a:buChar char="-"/>
            </a:pPr>
            <a:r>
              <a:rPr lang="en-US">
                <a:latin typeface="Calibri"/>
                <a:ea typeface="Calibri"/>
                <a:cs typeface="Calibri"/>
                <a:sym typeface="Calibri"/>
              </a:rPr>
              <a:t>Thường được các trang bán hàng trực tuyến sử dụng để lưu trữ giỏ hàng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420" name="Google Shape;420;p2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21" name="Google Shape;421;p2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22" name="Google Shape;422;p2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23" name="Google Shape;423;p2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24" name="Google Shape;424;p29"/>
          <p:cNvSpPr txBox="1"/>
          <p:nvPr>
            <p:ph idx="1" type="body"/>
          </p:nvPr>
        </p:nvSpPr>
        <p:spPr>
          <a:xfrm>
            <a:off x="838200" y="901507"/>
            <a:ext cx="9724217" cy="128624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Tạo mới một Cookie</a:t>
            </a:r>
            <a:endParaRPr/>
          </a:p>
          <a:p>
            <a:pPr indent="-228600" lvl="1" marL="685800" rtl="0" algn="l">
              <a:lnSpc>
                <a:spcPct val="120000"/>
              </a:lnSpc>
              <a:spcBef>
                <a:spcPts val="500"/>
              </a:spcBef>
              <a:spcAft>
                <a:spcPts val="0"/>
              </a:spcAft>
              <a:buSzPts val="2400"/>
              <a:buChar char="•"/>
            </a:pPr>
            <a:r>
              <a:rPr lang="en-US">
                <a:latin typeface="Calibri"/>
                <a:ea typeface="Calibri"/>
                <a:cs typeface="Calibri"/>
                <a:sym typeface="Calibri"/>
              </a:rPr>
              <a:t>Cookie với key là foo1 và value là bar1</a:t>
            </a:r>
            <a:endParaRPr/>
          </a:p>
        </p:txBody>
      </p:sp>
      <p:sp>
        <p:nvSpPr>
          <p:cNvPr id="425" name="Google Shape;425;p29"/>
          <p:cNvSpPr/>
          <p:nvPr/>
        </p:nvSpPr>
        <p:spPr>
          <a:xfrm>
            <a:off x="1642059" y="2010673"/>
            <a:ext cx="40728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document</a:t>
            </a:r>
            <a:r>
              <a:rPr lang="en-US" sz="2400">
                <a:solidFill>
                  <a:srgbClr val="CCCCCC"/>
                </a:solidFill>
                <a:latin typeface="Calibri"/>
                <a:ea typeface="Calibri"/>
                <a:cs typeface="Calibri"/>
                <a:sym typeface="Calibri"/>
              </a:rPr>
              <a:t>.</a:t>
            </a:r>
            <a:r>
              <a:rPr lang="en-US" sz="2400">
                <a:solidFill>
                  <a:schemeClr val="dk1"/>
                </a:solidFill>
                <a:latin typeface="Calibri"/>
                <a:ea typeface="Calibri"/>
                <a:cs typeface="Calibri"/>
                <a:sym typeface="Calibri"/>
              </a:rPr>
              <a:t>cookie </a:t>
            </a:r>
            <a:r>
              <a:rPr lang="en-US" sz="2400">
                <a:solidFill>
                  <a:srgbClr val="67CDCC"/>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rgbClr val="7EC699"/>
                </a:solidFill>
                <a:latin typeface="Calibri"/>
                <a:ea typeface="Calibri"/>
                <a:cs typeface="Calibri"/>
                <a:sym typeface="Calibri"/>
              </a:rPr>
              <a:t>'foo1=bar1'</a:t>
            </a:r>
            <a:endParaRPr sz="2400">
              <a:solidFill>
                <a:schemeClr val="dk1"/>
              </a:solidFill>
              <a:latin typeface="Calibri"/>
              <a:ea typeface="Calibri"/>
              <a:cs typeface="Calibri"/>
              <a:sym typeface="Calibri"/>
            </a:endParaRPr>
          </a:p>
        </p:txBody>
      </p:sp>
      <p:sp>
        <p:nvSpPr>
          <p:cNvPr id="426" name="Google Shape;426;p29"/>
          <p:cNvSpPr/>
          <p:nvPr/>
        </p:nvSpPr>
        <p:spPr>
          <a:xfrm>
            <a:off x="1642059" y="2472338"/>
            <a:ext cx="40728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document</a:t>
            </a:r>
            <a:r>
              <a:rPr lang="en-US" sz="2400">
                <a:solidFill>
                  <a:srgbClr val="CCCCCC"/>
                </a:solidFill>
                <a:latin typeface="Calibri"/>
                <a:ea typeface="Calibri"/>
                <a:cs typeface="Calibri"/>
                <a:sym typeface="Calibri"/>
              </a:rPr>
              <a:t>.</a:t>
            </a:r>
            <a:r>
              <a:rPr lang="en-US" sz="2400">
                <a:solidFill>
                  <a:schemeClr val="dk1"/>
                </a:solidFill>
                <a:latin typeface="Calibri"/>
                <a:ea typeface="Calibri"/>
                <a:cs typeface="Calibri"/>
                <a:sym typeface="Calibri"/>
              </a:rPr>
              <a:t>cookie </a:t>
            </a:r>
            <a:r>
              <a:rPr lang="en-US" sz="2400">
                <a:solidFill>
                  <a:srgbClr val="67CDCC"/>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rgbClr val="7EC699"/>
                </a:solidFill>
                <a:latin typeface="Calibri"/>
                <a:ea typeface="Calibri"/>
                <a:cs typeface="Calibri"/>
                <a:sym typeface="Calibri"/>
              </a:rPr>
              <a:t>'foo2=bar2'</a:t>
            </a:r>
            <a:endParaRPr sz="2400">
              <a:solidFill>
                <a:schemeClr val="dk1"/>
              </a:solidFill>
              <a:latin typeface="Calibri"/>
              <a:ea typeface="Calibri"/>
              <a:cs typeface="Calibri"/>
              <a:sym typeface="Calibri"/>
            </a:endParaRPr>
          </a:p>
        </p:txBody>
      </p:sp>
      <p:sp>
        <p:nvSpPr>
          <p:cNvPr id="427" name="Google Shape;427;p29"/>
          <p:cNvSpPr txBox="1"/>
          <p:nvPr/>
        </p:nvSpPr>
        <p:spPr>
          <a:xfrm>
            <a:off x="921327" y="2925816"/>
            <a:ext cx="9724217" cy="1286240"/>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120000"/>
              </a:lnSpc>
              <a:spcBef>
                <a:spcPts val="0"/>
              </a:spcBef>
              <a:spcAft>
                <a:spcPts val="0"/>
              </a:spcAft>
              <a:buClr>
                <a:schemeClr val="accent5"/>
              </a:buClr>
              <a:buSzPct val="100000"/>
              <a:buFont typeface="Noto Sans Symbols"/>
              <a:buChar char="▪"/>
            </a:pPr>
            <a:r>
              <a:rPr lang="en-US" sz="2800">
                <a:solidFill>
                  <a:schemeClr val="dk1"/>
                </a:solidFill>
                <a:latin typeface="Calibri"/>
                <a:ea typeface="Calibri"/>
                <a:cs typeface="Calibri"/>
                <a:sym typeface="Calibri"/>
              </a:rPr>
              <a:t>Sử dung encodeURIComponent()</a:t>
            </a:r>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Để hạn chế các ký tự không hợp lệ: dấu cách, dấu phẩy, và dấu chấm phẩy</a:t>
            </a:r>
            <a:endParaRPr/>
          </a:p>
        </p:txBody>
      </p:sp>
      <p:sp>
        <p:nvSpPr>
          <p:cNvPr id="428" name="Google Shape;428;p29"/>
          <p:cNvSpPr/>
          <p:nvPr/>
        </p:nvSpPr>
        <p:spPr>
          <a:xfrm>
            <a:off x="1542584" y="4029258"/>
            <a:ext cx="65978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C99CD"/>
                </a:solidFill>
                <a:latin typeface="Calibri"/>
                <a:ea typeface="Calibri"/>
                <a:cs typeface="Calibri"/>
                <a:sym typeface="Calibri"/>
              </a:rPr>
              <a:t>const</a:t>
            </a:r>
            <a:r>
              <a:rPr lang="en-US" sz="2400">
                <a:solidFill>
                  <a:schemeClr val="dk1"/>
                </a:solidFill>
                <a:latin typeface="Calibri"/>
                <a:ea typeface="Calibri"/>
                <a:cs typeface="Calibri"/>
                <a:sym typeface="Calibri"/>
              </a:rPr>
              <a:t> value </a:t>
            </a:r>
            <a:r>
              <a:rPr lang="en-US" sz="2400">
                <a:solidFill>
                  <a:srgbClr val="67CDCC"/>
                </a:solidFill>
                <a:latin typeface="Calibri"/>
                <a:ea typeface="Calibri"/>
                <a:cs typeface="Calibri"/>
                <a:sym typeface="Calibri"/>
              </a:rPr>
              <a:t>=</a:t>
            </a:r>
            <a:r>
              <a:rPr lang="en-US" sz="2400">
                <a:solidFill>
                  <a:schemeClr val="dk1"/>
                </a:solidFill>
                <a:latin typeface="Calibri"/>
                <a:ea typeface="Calibri"/>
                <a:cs typeface="Calibri"/>
                <a:sym typeface="Calibri"/>
              </a:rPr>
              <a:t> </a:t>
            </a:r>
            <a:r>
              <a:rPr lang="en-US" sz="2400">
                <a:solidFill>
                  <a:srgbClr val="F08D49"/>
                </a:solidFill>
                <a:latin typeface="Calibri"/>
                <a:ea typeface="Calibri"/>
                <a:cs typeface="Calibri"/>
                <a:sym typeface="Calibri"/>
              </a:rPr>
              <a:t>encodeURIComponent</a:t>
            </a:r>
            <a:r>
              <a:rPr lang="en-US" sz="2400">
                <a:solidFill>
                  <a:srgbClr val="CCCCCC"/>
                </a:solidFill>
                <a:latin typeface="Calibri"/>
                <a:ea typeface="Calibri"/>
                <a:cs typeface="Calibri"/>
                <a:sym typeface="Calibri"/>
              </a:rPr>
              <a:t>(</a:t>
            </a:r>
            <a:r>
              <a:rPr lang="en-US" sz="2400">
                <a:solidFill>
                  <a:srgbClr val="7EC699"/>
                </a:solidFill>
                <a:latin typeface="Calibri"/>
                <a:ea typeface="Calibri"/>
                <a:cs typeface="Calibri"/>
                <a:sym typeface="Calibri"/>
              </a:rPr>
              <a:t>"Lam Pham"</a:t>
            </a:r>
            <a:r>
              <a:rPr lang="en-US" sz="2400">
                <a:solidFill>
                  <a:srgbClr val="CCCCCC"/>
                </a:solidFill>
                <a:latin typeface="Calibri"/>
                <a:ea typeface="Calibri"/>
                <a:cs typeface="Calibri"/>
                <a:sym typeface="Calibri"/>
              </a:rPr>
              <a:t>);</a:t>
            </a:r>
            <a:r>
              <a:rPr lang="en-US" sz="2400">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5.5.  Cấu trúc và mô hình xử lý của 1 Web Form</a:t>
            </a:r>
            <a:endParaRPr sz="3200">
              <a:latin typeface="Calibri"/>
              <a:ea typeface="Calibri"/>
              <a:cs typeface="Calibri"/>
              <a:sym typeface="Calibri"/>
            </a:endParaRPr>
          </a:p>
        </p:txBody>
      </p:sp>
      <p:pic>
        <p:nvPicPr>
          <p:cNvPr id="108" name="Google Shape;108;p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09" name="Google Shape;109;p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10" name="Google Shape;110;p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1" name="Google Shape;111;p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2" name="Google Shape;112;p3"/>
          <p:cNvSpPr txBox="1"/>
          <p:nvPr>
            <p:ph idx="1" type="body"/>
          </p:nvPr>
        </p:nvSpPr>
        <p:spPr>
          <a:xfrm>
            <a:off x="921327" y="898304"/>
            <a:ext cx="9779565" cy="482407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Form</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Là một thành phần của các tài liệu HTML, cho phép đặt các điều khiển nhập dữ liệu: textbox, checkbox, radio buttons…</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Các thuộc tính: id, action, method</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Action: tệp sẽ xử lý dữ liệu được chuyển lên từ Form</a:t>
            </a:r>
            <a:endParaRPr/>
          </a:p>
          <a:p>
            <a:pPr indent="-228600" lvl="1" marL="685800" rtl="0" algn="l">
              <a:lnSpc>
                <a:spcPct val="150000"/>
              </a:lnSpc>
              <a:spcBef>
                <a:spcPts val="0"/>
              </a:spcBef>
              <a:spcAft>
                <a:spcPts val="0"/>
              </a:spcAft>
              <a:buClr>
                <a:srgbClr val="2E75B5"/>
              </a:buClr>
              <a:buSzPts val="2400"/>
              <a:buFont typeface="NTR"/>
              <a:buChar char="-"/>
            </a:pPr>
            <a:r>
              <a:rPr lang="en-US">
                <a:latin typeface="Calibri"/>
                <a:ea typeface="Calibri"/>
                <a:cs typeface="Calibri"/>
                <a:sym typeface="Calibri"/>
              </a:rPr>
              <a:t>Method: Get|Post xác định việc dữ liệu sẽ được chuyển lên phần xử lý (chỉ ra trong action) như thế nào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435" name="Google Shape;435;p3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36" name="Google Shape;436;p3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37" name="Google Shape;437;p3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38" name="Google Shape;438;p3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39" name="Google Shape;439;p30"/>
          <p:cNvSpPr txBox="1"/>
          <p:nvPr>
            <p:ph idx="1" type="body"/>
          </p:nvPr>
        </p:nvSpPr>
        <p:spPr>
          <a:xfrm>
            <a:off x="838200" y="901507"/>
            <a:ext cx="9724217" cy="83084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Thiết lập thời gian hiệu lực của cookie</a:t>
            </a:r>
            <a:endParaRPr/>
          </a:p>
        </p:txBody>
      </p:sp>
      <p:sp>
        <p:nvSpPr>
          <p:cNvPr id="440" name="Google Shape;440;p30"/>
          <p:cNvSpPr txBox="1"/>
          <p:nvPr/>
        </p:nvSpPr>
        <p:spPr>
          <a:xfrm>
            <a:off x="838200" y="2059092"/>
            <a:ext cx="9724217" cy="75473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5"/>
              </a:buClr>
              <a:buSzPts val="2800"/>
              <a:buFont typeface="Noto Sans Symbols"/>
              <a:buChar char="▪"/>
            </a:pPr>
            <a:r>
              <a:rPr lang="en-US" sz="2800">
                <a:solidFill>
                  <a:schemeClr val="dk1"/>
                </a:solidFill>
                <a:latin typeface="Calibri"/>
                <a:ea typeface="Calibri"/>
                <a:cs typeface="Calibri"/>
                <a:sym typeface="Calibri"/>
              </a:rPr>
              <a:t>Cài đặt thời gian hết hạn cookie (duration)</a:t>
            </a:r>
            <a:endParaRPr/>
          </a:p>
        </p:txBody>
      </p:sp>
      <p:sp>
        <p:nvSpPr>
          <p:cNvPr id="441" name="Google Shape;441;p30"/>
          <p:cNvSpPr/>
          <p:nvPr/>
        </p:nvSpPr>
        <p:spPr>
          <a:xfrm>
            <a:off x="1185746" y="1532297"/>
            <a:ext cx="85046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document</a:t>
            </a:r>
            <a:r>
              <a:rPr lang="en-US" sz="2000">
                <a:solidFill>
                  <a:srgbClr val="CCCCCC"/>
                </a:solidFill>
                <a:latin typeface="Calibri"/>
                <a:ea typeface="Calibri"/>
                <a:cs typeface="Calibri"/>
                <a:sym typeface="Calibri"/>
              </a:rPr>
              <a:t>.</a:t>
            </a:r>
            <a:r>
              <a:rPr lang="en-US" sz="2000">
                <a:solidFill>
                  <a:schemeClr val="dk1"/>
                </a:solidFill>
                <a:latin typeface="Calibri"/>
                <a:ea typeface="Calibri"/>
                <a:cs typeface="Calibri"/>
                <a:sym typeface="Calibri"/>
              </a:rPr>
              <a:t>cookie </a:t>
            </a:r>
            <a:r>
              <a:rPr lang="en-US" sz="2000">
                <a:solidFill>
                  <a:srgbClr val="67CDCC"/>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sz="2000">
                <a:solidFill>
                  <a:srgbClr val="7EC699"/>
                </a:solidFill>
                <a:latin typeface="Calibri"/>
                <a:ea typeface="Calibri"/>
                <a:cs typeface="Calibri"/>
                <a:sym typeface="Calibri"/>
              </a:rPr>
              <a:t>'foo1=bar1; expires=Thu, 04 Apr 2019 17:00:00 GMT'</a:t>
            </a:r>
            <a:r>
              <a:rPr lang="en-US" sz="2000">
                <a:solidFill>
                  <a:srgbClr val="CCCCCC"/>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442" name="Google Shape;442;p30"/>
          <p:cNvSpPr/>
          <p:nvPr/>
        </p:nvSpPr>
        <p:spPr>
          <a:xfrm>
            <a:off x="1185746" y="2813825"/>
            <a:ext cx="82816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document</a:t>
            </a:r>
            <a:r>
              <a:rPr lang="en-US" sz="2000">
                <a:solidFill>
                  <a:srgbClr val="CCCCCC"/>
                </a:solidFill>
                <a:latin typeface="Calibri"/>
                <a:ea typeface="Calibri"/>
                <a:cs typeface="Calibri"/>
                <a:sym typeface="Calibri"/>
              </a:rPr>
              <a:t>.</a:t>
            </a:r>
            <a:r>
              <a:rPr lang="en-US" sz="2000">
                <a:solidFill>
                  <a:schemeClr val="dk1"/>
                </a:solidFill>
                <a:latin typeface="Calibri"/>
                <a:ea typeface="Calibri"/>
                <a:cs typeface="Calibri"/>
                <a:sym typeface="Calibri"/>
              </a:rPr>
              <a:t>cookie </a:t>
            </a:r>
            <a:r>
              <a:rPr lang="en-US" sz="2000">
                <a:solidFill>
                  <a:srgbClr val="67CDCC"/>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sz="2000">
                <a:solidFill>
                  <a:srgbClr val="7EC699"/>
                </a:solidFill>
                <a:latin typeface="Calibri"/>
                <a:ea typeface="Calibri"/>
                <a:cs typeface="Calibri"/>
                <a:sym typeface="Calibri"/>
              </a:rPr>
              <a:t>'foo1=bar1; max-age=3600'</a:t>
            </a:r>
            <a:r>
              <a:rPr lang="en-US" sz="2000">
                <a:solidFill>
                  <a:schemeClr val="dk1"/>
                </a:solidFill>
                <a:latin typeface="Calibri"/>
                <a:ea typeface="Calibri"/>
                <a:cs typeface="Calibri"/>
                <a:sym typeface="Calibri"/>
              </a:rPr>
              <a:t> </a:t>
            </a:r>
            <a:r>
              <a:rPr lang="en-US" sz="2000">
                <a:solidFill>
                  <a:srgbClr val="999999"/>
                </a:solidFill>
                <a:latin typeface="Calibri"/>
                <a:ea typeface="Calibri"/>
                <a:cs typeface="Calibri"/>
                <a:sym typeface="Calibri"/>
              </a:rPr>
              <a:t>// hết hạn sau 60 phút</a:t>
            </a:r>
            <a:r>
              <a:rPr lang="en-US" sz="2000">
                <a:solidFill>
                  <a:schemeClr val="dk1"/>
                </a:solidFill>
                <a:latin typeface="Calibri"/>
                <a:ea typeface="Calibri"/>
                <a:cs typeface="Calibri"/>
                <a:sym typeface="Calibri"/>
              </a:rPr>
              <a:t> document</a:t>
            </a:r>
            <a:r>
              <a:rPr lang="en-US" sz="2000">
                <a:solidFill>
                  <a:srgbClr val="CCCCCC"/>
                </a:solidFill>
                <a:latin typeface="Calibri"/>
                <a:ea typeface="Calibri"/>
                <a:cs typeface="Calibri"/>
                <a:sym typeface="Calibri"/>
              </a:rPr>
              <a:t>.</a:t>
            </a:r>
            <a:r>
              <a:rPr lang="en-US" sz="2000">
                <a:solidFill>
                  <a:schemeClr val="dk1"/>
                </a:solidFill>
                <a:latin typeface="Calibri"/>
                <a:ea typeface="Calibri"/>
                <a:cs typeface="Calibri"/>
                <a:sym typeface="Calibri"/>
              </a:rPr>
              <a:t>cookie </a:t>
            </a:r>
            <a:r>
              <a:rPr lang="en-US" sz="2000">
                <a:solidFill>
                  <a:srgbClr val="67CDCC"/>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sz="2000">
                <a:solidFill>
                  <a:srgbClr val="7EC699"/>
                </a:solidFill>
                <a:latin typeface="Calibri"/>
                <a:ea typeface="Calibri"/>
                <a:cs typeface="Calibri"/>
                <a:sym typeface="Calibri"/>
              </a:rPr>
              <a:t>'foo2=bar2; max-age=31536000'</a:t>
            </a:r>
            <a:r>
              <a:rPr lang="en-US" sz="2000">
                <a:solidFill>
                  <a:schemeClr val="dk1"/>
                </a:solidFill>
                <a:latin typeface="Calibri"/>
                <a:ea typeface="Calibri"/>
                <a:cs typeface="Calibri"/>
                <a:sym typeface="Calibri"/>
              </a:rPr>
              <a:t> </a:t>
            </a:r>
            <a:r>
              <a:rPr lang="en-US" sz="2000">
                <a:solidFill>
                  <a:srgbClr val="999999"/>
                </a:solidFill>
                <a:latin typeface="Calibri"/>
                <a:ea typeface="Calibri"/>
                <a:cs typeface="Calibri"/>
                <a:sym typeface="Calibri"/>
              </a:rPr>
              <a:t>// hết hạn sau 1 năm</a:t>
            </a:r>
            <a:endParaRPr sz="2000">
              <a:solidFill>
                <a:schemeClr val="dk1"/>
              </a:solidFill>
              <a:latin typeface="Calibri"/>
              <a:ea typeface="Calibri"/>
              <a:cs typeface="Calibri"/>
              <a:sym typeface="Calibri"/>
            </a:endParaRPr>
          </a:p>
        </p:txBody>
      </p:sp>
      <p:sp>
        <p:nvSpPr>
          <p:cNvPr id="443" name="Google Shape;443;p30"/>
          <p:cNvSpPr txBox="1"/>
          <p:nvPr/>
        </p:nvSpPr>
        <p:spPr>
          <a:xfrm>
            <a:off x="921327" y="3568559"/>
            <a:ext cx="9724217" cy="128222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5"/>
              </a:buClr>
              <a:buSzPts val="2800"/>
              <a:buFont typeface="Noto Sans Symbols"/>
              <a:buChar char="▪"/>
            </a:pPr>
            <a:r>
              <a:rPr lang="en-US" sz="2800">
                <a:solidFill>
                  <a:srgbClr val="212121"/>
                </a:solidFill>
                <a:latin typeface="Calibri"/>
                <a:ea typeface="Calibri"/>
                <a:cs typeface="Calibri"/>
                <a:sym typeface="Calibri"/>
              </a:rPr>
              <a:t>Cài đặt path cho cookie</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rgbClr val="212121"/>
                </a:solidFill>
                <a:latin typeface="Calibri"/>
                <a:ea typeface="Calibri"/>
                <a:cs typeface="Calibri"/>
                <a:sym typeface="Calibri"/>
              </a:rPr>
              <a:t>Nếu không thiết lập path thì cookie sẽ tồn tại ở trang chủ “/”</a:t>
            </a:r>
            <a:endParaRPr/>
          </a:p>
        </p:txBody>
      </p:sp>
      <p:sp>
        <p:nvSpPr>
          <p:cNvPr id="444" name="Google Shape;444;p30"/>
          <p:cNvSpPr/>
          <p:nvPr/>
        </p:nvSpPr>
        <p:spPr>
          <a:xfrm>
            <a:off x="1613860" y="4749770"/>
            <a:ext cx="51005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document</a:t>
            </a:r>
            <a:r>
              <a:rPr lang="en-US" sz="2000">
                <a:solidFill>
                  <a:srgbClr val="CCCCCC"/>
                </a:solidFill>
                <a:latin typeface="Calibri"/>
                <a:ea typeface="Calibri"/>
                <a:cs typeface="Calibri"/>
                <a:sym typeface="Calibri"/>
              </a:rPr>
              <a:t>.</a:t>
            </a:r>
            <a:r>
              <a:rPr lang="en-US" sz="2000">
                <a:solidFill>
                  <a:schemeClr val="dk1"/>
                </a:solidFill>
                <a:latin typeface="Calibri"/>
                <a:ea typeface="Calibri"/>
                <a:cs typeface="Calibri"/>
                <a:sym typeface="Calibri"/>
              </a:rPr>
              <a:t>cookie </a:t>
            </a:r>
            <a:r>
              <a:rPr lang="en-US" sz="2000">
                <a:solidFill>
                  <a:srgbClr val="67CDCC"/>
                </a:solidFill>
                <a:latin typeface="Calibri"/>
                <a:ea typeface="Calibri"/>
                <a:cs typeface="Calibri"/>
                <a:sym typeface="Calibri"/>
              </a:rPr>
              <a:t>=</a:t>
            </a:r>
            <a:r>
              <a:rPr lang="en-US" sz="2000">
                <a:solidFill>
                  <a:schemeClr val="dk1"/>
                </a:solidFill>
                <a:latin typeface="Calibri"/>
                <a:ea typeface="Calibri"/>
                <a:cs typeface="Calibri"/>
                <a:sym typeface="Calibri"/>
              </a:rPr>
              <a:t> </a:t>
            </a:r>
            <a:r>
              <a:rPr lang="en-US" sz="2000">
                <a:solidFill>
                  <a:srgbClr val="7EC699"/>
                </a:solidFill>
                <a:latin typeface="Calibri"/>
                <a:ea typeface="Calibri"/>
                <a:cs typeface="Calibri"/>
                <a:sym typeface="Calibri"/>
              </a:rPr>
              <a:t>'foo=bar; path="/category"'</a:t>
            </a:r>
            <a:endParaRPr sz="2000">
              <a:solidFill>
                <a:schemeClr val="dk1"/>
              </a:solidFill>
              <a:latin typeface="Calibri"/>
              <a:ea typeface="Calibri"/>
              <a:cs typeface="Calibri"/>
              <a:sym typeface="Calibri"/>
            </a:endParaRPr>
          </a:p>
        </p:txBody>
      </p:sp>
      <p:sp>
        <p:nvSpPr>
          <p:cNvPr id="445" name="Google Shape;445;p30"/>
          <p:cNvSpPr/>
          <p:nvPr/>
        </p:nvSpPr>
        <p:spPr>
          <a:xfrm>
            <a:off x="1613860" y="5161059"/>
            <a:ext cx="90532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7EC699"/>
                </a:solidFill>
                <a:latin typeface="Calibri"/>
                <a:ea typeface="Calibri"/>
                <a:cs typeface="Calibri"/>
                <a:sym typeface="Calibri"/>
              </a:rPr>
              <a:t>'foo1=bar1; expires=Thu, 04 Apr 2019 17:00:00 GMT; domain="mysite.com"; path="/category”’</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7EC699"/>
                </a:solidFill>
                <a:latin typeface="Calibri"/>
                <a:ea typeface="Calibri"/>
                <a:cs typeface="Calibri"/>
                <a:sym typeface="Calibri"/>
              </a:rPr>
              <a:t>'foo2=bar2; max-age=3600; domain="sub.mysite.com"; path="/tag"'</a:t>
            </a:r>
            <a:r>
              <a:rPr lang="en-US" sz="1800">
                <a:solidFill>
                  <a:srgbClr val="CCCCCC"/>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ph type="title"/>
          </p:nvPr>
        </p:nvSpPr>
        <p:spPr>
          <a:xfrm>
            <a:off x="557561" y="158347"/>
            <a:ext cx="10791858"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a:p>
        </p:txBody>
      </p:sp>
      <p:pic>
        <p:nvPicPr>
          <p:cNvPr id="452" name="Google Shape;452;p3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53" name="Google Shape;453;p3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54" name="Google Shape;454;p3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55" name="Google Shape;455;p3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56" name="Google Shape;456;p31"/>
          <p:cNvSpPr txBox="1"/>
          <p:nvPr>
            <p:ph idx="1" type="body"/>
          </p:nvPr>
        </p:nvSpPr>
        <p:spPr>
          <a:xfrm>
            <a:off x="838200" y="901507"/>
            <a:ext cx="9724217" cy="671017"/>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Cập nhật một cookie</a:t>
            </a:r>
            <a:endParaRPr/>
          </a:p>
        </p:txBody>
      </p:sp>
      <p:sp>
        <p:nvSpPr>
          <p:cNvPr id="457" name="Google Shape;457;p31"/>
          <p:cNvSpPr txBox="1"/>
          <p:nvPr/>
        </p:nvSpPr>
        <p:spPr>
          <a:xfrm>
            <a:off x="921327" y="2966347"/>
            <a:ext cx="9724217" cy="50596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accent5"/>
              </a:buClr>
              <a:buSzPct val="100000"/>
              <a:buFont typeface="Noto Sans Symbols"/>
              <a:buChar char="▪"/>
            </a:pPr>
            <a:r>
              <a:rPr lang="en-US" sz="2800">
                <a:solidFill>
                  <a:schemeClr val="dk1"/>
                </a:solidFill>
                <a:latin typeface="Calibri"/>
                <a:ea typeface="Calibri"/>
                <a:cs typeface="Calibri"/>
                <a:sym typeface="Calibri"/>
              </a:rPr>
              <a:t>Đọc giá trị của cookie</a:t>
            </a:r>
            <a:endParaRPr/>
          </a:p>
        </p:txBody>
      </p:sp>
      <p:sp>
        <p:nvSpPr>
          <p:cNvPr id="458" name="Google Shape;458;p31"/>
          <p:cNvSpPr/>
          <p:nvPr/>
        </p:nvSpPr>
        <p:spPr>
          <a:xfrm>
            <a:off x="1116141" y="168147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7EC699"/>
                </a:solidFill>
                <a:latin typeface="Calibri"/>
                <a:ea typeface="Calibri"/>
                <a:cs typeface="Calibri"/>
                <a:sym typeface="Calibri"/>
              </a:rPr>
              <a:t>'foo=bar1’</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console</a:t>
            </a:r>
            <a:r>
              <a:rPr lang="en-US" sz="1800">
                <a:solidFill>
                  <a:srgbClr val="CCCCCC"/>
                </a:solidFill>
                <a:latin typeface="Calibri"/>
                <a:ea typeface="Calibri"/>
                <a:cs typeface="Calibri"/>
                <a:sym typeface="Calibri"/>
              </a:rPr>
              <a:t>.</a:t>
            </a:r>
            <a:r>
              <a:rPr lang="en-US" sz="1800">
                <a:solidFill>
                  <a:srgbClr val="F08D49"/>
                </a:solidFill>
                <a:latin typeface="Calibri"/>
                <a:ea typeface="Calibri"/>
                <a:cs typeface="Calibri"/>
                <a:sym typeface="Calibri"/>
              </a:rPr>
              <a:t>log</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999999"/>
                </a:solidFill>
                <a:latin typeface="Calibri"/>
                <a:ea typeface="Calibri"/>
                <a:cs typeface="Calibri"/>
                <a:sym typeface="Calibri"/>
              </a:rPr>
              <a:t>// =&gt; foo=bar1</a:t>
            </a:r>
            <a:r>
              <a:rPr lang="en-US" sz="1800">
                <a:solidFill>
                  <a:schemeClr val="dk1"/>
                </a:solidFill>
                <a:latin typeface="Calibri"/>
                <a:ea typeface="Calibri"/>
                <a:cs typeface="Calibri"/>
                <a:sym typeface="Calibri"/>
              </a:rPr>
              <a:t> 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7EC699"/>
                </a:solidFill>
                <a:latin typeface="Calibri"/>
                <a:ea typeface="Calibri"/>
                <a:cs typeface="Calibri"/>
                <a:sym typeface="Calibri"/>
              </a:rPr>
              <a:t>'foo=bar2; max-age=3600'</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console</a:t>
            </a:r>
            <a:r>
              <a:rPr lang="en-US" sz="1800">
                <a:solidFill>
                  <a:srgbClr val="CCCCCC"/>
                </a:solidFill>
                <a:latin typeface="Calibri"/>
                <a:ea typeface="Calibri"/>
                <a:cs typeface="Calibri"/>
                <a:sym typeface="Calibri"/>
              </a:rPr>
              <a:t>.</a:t>
            </a:r>
            <a:r>
              <a:rPr lang="en-US" sz="1800">
                <a:solidFill>
                  <a:srgbClr val="F08D49"/>
                </a:solidFill>
                <a:latin typeface="Calibri"/>
                <a:ea typeface="Calibri"/>
                <a:cs typeface="Calibri"/>
                <a:sym typeface="Calibri"/>
              </a:rPr>
              <a:t>log</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999999"/>
                </a:solidFill>
                <a:latin typeface="Calibri"/>
                <a:ea typeface="Calibri"/>
                <a:cs typeface="Calibri"/>
                <a:sym typeface="Calibri"/>
              </a:rPr>
              <a:t>// =&gt; foo=bar2</a:t>
            </a:r>
            <a:endParaRPr sz="1800">
              <a:solidFill>
                <a:schemeClr val="dk1"/>
              </a:solidFill>
              <a:latin typeface="Calibri"/>
              <a:ea typeface="Calibri"/>
              <a:cs typeface="Calibri"/>
              <a:sym typeface="Calibri"/>
            </a:endParaRPr>
          </a:p>
        </p:txBody>
      </p:sp>
      <p:sp>
        <p:nvSpPr>
          <p:cNvPr id="459" name="Google Shape;459;p31"/>
          <p:cNvSpPr/>
          <p:nvPr/>
        </p:nvSpPr>
        <p:spPr>
          <a:xfrm>
            <a:off x="1116141" y="3581261"/>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C99CD"/>
                </a:solidFill>
                <a:latin typeface="Calibri"/>
                <a:ea typeface="Calibri"/>
                <a:cs typeface="Calibri"/>
                <a:sym typeface="Calibri"/>
              </a:rPr>
              <a:t>const</a:t>
            </a:r>
            <a:r>
              <a:rPr lang="en-US" sz="1800">
                <a:solidFill>
                  <a:schemeClr val="dk1"/>
                </a:solidFill>
                <a:latin typeface="Calibri"/>
                <a:ea typeface="Calibri"/>
                <a:cs typeface="Calibri"/>
                <a:sym typeface="Calibri"/>
              </a:rPr>
              <a:t> cookies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console</a:t>
            </a:r>
            <a:r>
              <a:rPr lang="en-US" sz="1800">
                <a:solidFill>
                  <a:srgbClr val="CCCCCC"/>
                </a:solidFill>
                <a:latin typeface="Calibri"/>
                <a:ea typeface="Calibri"/>
                <a:cs typeface="Calibri"/>
                <a:sym typeface="Calibri"/>
              </a:rPr>
              <a:t>.</a:t>
            </a:r>
            <a:r>
              <a:rPr lang="en-US" sz="1800">
                <a:solidFill>
                  <a:srgbClr val="F08D49"/>
                </a:solidFill>
                <a:latin typeface="Calibri"/>
                <a:ea typeface="Calibri"/>
                <a:cs typeface="Calibri"/>
                <a:sym typeface="Calibri"/>
              </a:rPr>
              <a:t>log</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cookies</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rgbClr val="999999"/>
                </a:solidFill>
                <a:latin typeface="Calibri"/>
                <a:ea typeface="Calibri"/>
                <a:cs typeface="Calibri"/>
                <a:sym typeface="Calibri"/>
              </a:rPr>
              <a:t>// =&gt; 'foo1=bar1; foo2=bar2; foo3=bar3'</a:t>
            </a:r>
            <a:endParaRPr sz="1800">
              <a:solidFill>
                <a:schemeClr val="dk1"/>
              </a:solidFill>
              <a:latin typeface="Calibri"/>
              <a:ea typeface="Calibri"/>
              <a:cs typeface="Calibri"/>
              <a:sym typeface="Calibri"/>
            </a:endParaRPr>
          </a:p>
        </p:txBody>
      </p:sp>
      <p:sp>
        <p:nvSpPr>
          <p:cNvPr id="460" name="Google Shape;460;p31"/>
          <p:cNvSpPr txBox="1"/>
          <p:nvPr/>
        </p:nvSpPr>
        <p:spPr>
          <a:xfrm>
            <a:off x="921327" y="4481455"/>
            <a:ext cx="9724217" cy="50596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marR="0" rtl="0" algn="l">
              <a:lnSpc>
                <a:spcPct val="120000"/>
              </a:lnSpc>
              <a:spcBef>
                <a:spcPts val="0"/>
              </a:spcBef>
              <a:spcAft>
                <a:spcPts val="0"/>
              </a:spcAft>
              <a:buClr>
                <a:schemeClr val="accent5"/>
              </a:buClr>
              <a:buSzPct val="100000"/>
              <a:buFont typeface="Noto Sans Symbols"/>
              <a:buChar char="▪"/>
            </a:pPr>
            <a:r>
              <a:rPr lang="en-US" sz="2800">
                <a:solidFill>
                  <a:schemeClr val="dk1"/>
                </a:solidFill>
                <a:latin typeface="Calibri"/>
                <a:ea typeface="Calibri"/>
                <a:cs typeface="Calibri"/>
                <a:sym typeface="Calibri"/>
              </a:rPr>
              <a:t>Đọc giá trị của cookie</a:t>
            </a:r>
            <a:endParaRPr/>
          </a:p>
        </p:txBody>
      </p:sp>
      <p:sp>
        <p:nvSpPr>
          <p:cNvPr id="461" name="Google Shape;461;p31"/>
          <p:cNvSpPr/>
          <p:nvPr/>
        </p:nvSpPr>
        <p:spPr>
          <a:xfrm>
            <a:off x="1116140" y="5143538"/>
            <a:ext cx="77156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document</a:t>
            </a:r>
            <a:r>
              <a:rPr lang="en-US" sz="1800">
                <a:solidFill>
                  <a:srgbClr val="CCCCCC"/>
                </a:solidFill>
                <a:latin typeface="Calibri"/>
                <a:ea typeface="Calibri"/>
                <a:cs typeface="Calibri"/>
                <a:sym typeface="Calibri"/>
              </a:rPr>
              <a:t>.</a:t>
            </a:r>
            <a:r>
              <a:rPr lang="en-US" sz="1800">
                <a:solidFill>
                  <a:schemeClr val="dk1"/>
                </a:solidFill>
                <a:latin typeface="Calibri"/>
                <a:ea typeface="Calibri"/>
                <a:cs typeface="Calibri"/>
                <a:sym typeface="Calibri"/>
              </a:rPr>
              <a:t>cookie </a:t>
            </a:r>
            <a:r>
              <a:rPr lang="en-US" sz="1800">
                <a:solidFill>
                  <a:srgbClr val="67CDCC"/>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solidFill>
                  <a:srgbClr val="7EC699"/>
                </a:solidFill>
                <a:latin typeface="Calibri"/>
                <a:ea typeface="Calibri"/>
                <a:cs typeface="Calibri"/>
                <a:sym typeface="Calibri"/>
              </a:rPr>
              <a:t>'foo=; expires=Wed, 27 Feb 2019 07:41:28 GMT;'</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2"/>
          <p:cNvSpPr txBox="1"/>
          <p:nvPr>
            <p:ph type="title"/>
          </p:nvPr>
        </p:nvSpPr>
        <p:spPr>
          <a:xfrm>
            <a:off x="535259" y="158347"/>
            <a:ext cx="1081416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5.8.  Lưu trữ tạm thông tin phía client bằng đối tượng Cookie</a:t>
            </a:r>
            <a:endParaRPr sz="3200">
              <a:latin typeface="Calibri"/>
              <a:ea typeface="Calibri"/>
              <a:cs typeface="Calibri"/>
              <a:sym typeface="Calibri"/>
            </a:endParaRPr>
          </a:p>
        </p:txBody>
      </p:sp>
      <p:pic>
        <p:nvPicPr>
          <p:cNvPr id="468" name="Google Shape;468;p3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69" name="Google Shape;469;p3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70" name="Google Shape;470;p3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71" name="Google Shape;471;p3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72" name="Google Shape;472;p32"/>
          <p:cNvSpPr txBox="1"/>
          <p:nvPr>
            <p:ph idx="1" type="body"/>
          </p:nvPr>
        </p:nvSpPr>
        <p:spPr>
          <a:xfrm>
            <a:off x="1057275" y="901506"/>
            <a:ext cx="9505142" cy="192741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800"/>
              <a:buNone/>
            </a:pPr>
            <a:r>
              <a:rPr lang="en-US"/>
              <a:t>&lt;!--</a:t>
            </a:r>
            <a:endParaRPr/>
          </a:p>
          <a:p>
            <a:pPr indent="0" lvl="0" marL="0" rtl="0" algn="l">
              <a:lnSpc>
                <a:spcPct val="120000"/>
              </a:lnSpc>
              <a:spcBef>
                <a:spcPts val="1000"/>
              </a:spcBef>
              <a:spcAft>
                <a:spcPts val="0"/>
              </a:spcAft>
              <a:buSzPts val="2800"/>
              <a:buNone/>
            </a:pPr>
            <a:r>
              <a:rPr lang="en-US"/>
              <a:t>Response.Cookies.Add(&lt;HttpCookie&gt;);</a:t>
            </a:r>
            <a:endParaRPr/>
          </a:p>
          <a:p>
            <a:pPr indent="0" lvl="0" marL="0" rtl="0" algn="l">
              <a:lnSpc>
                <a:spcPct val="120000"/>
              </a:lnSpc>
              <a:spcBef>
                <a:spcPts val="1000"/>
              </a:spcBef>
              <a:spcAft>
                <a:spcPts val="0"/>
              </a:spcAft>
              <a:buSzPts val="2800"/>
              <a:buNone/>
            </a:pPr>
            <a:r>
              <a:rPr lang="en-US"/>
              <a:t>--&gt;</a:t>
            </a:r>
            <a:endParaRPr/>
          </a:p>
        </p:txBody>
      </p:sp>
      <p:sp>
        <p:nvSpPr>
          <p:cNvPr id="473" name="Google Shape;473;p32"/>
          <p:cNvSpPr/>
          <p:nvPr/>
        </p:nvSpPr>
        <p:spPr>
          <a:xfrm>
            <a:off x="921327" y="2828925"/>
            <a:ext cx="847984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&lt;!--</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HttpCookie ck = new HttpCookie("TenDangNhap");</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ck.Value = txtTenDangNhap.Text;</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ck.Expires = DateTime.Now.AddDays(15);</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Response.Cookies.Add(ck);</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--&gt;</a:t>
            </a:r>
            <a:endParaRPr/>
          </a:p>
        </p:txBody>
      </p:sp>
      <p:sp>
        <p:nvSpPr>
          <p:cNvPr id="474" name="Google Shape;474;p32"/>
          <p:cNvSpPr/>
          <p:nvPr/>
        </p:nvSpPr>
        <p:spPr>
          <a:xfrm>
            <a:off x="1762125" y="4583251"/>
            <a:ext cx="83248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&lt;!--</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HttpCookie ck = Request.Cookies("TenDangNhap");</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        string s = ck.Value;</a:t>
            </a:r>
            <a:endParaRPr/>
          </a:p>
          <a:p>
            <a:pPr indent="0" lvl="0" marL="0" marR="0" rtl="0" algn="l">
              <a:spcBef>
                <a:spcPts val="0"/>
              </a:spcBef>
              <a:spcAft>
                <a:spcPts val="0"/>
              </a:spcAft>
              <a:buNone/>
            </a:pPr>
            <a:r>
              <a:rPr b="0" i="0" lang="en-US" sz="1800" u="none" strike="noStrike">
                <a:solidFill>
                  <a:srgbClr val="444444"/>
                </a:solidFill>
                <a:latin typeface="Arial"/>
                <a:ea typeface="Arial"/>
                <a:cs typeface="Arial"/>
                <a:sym typeface="Arial"/>
              </a:rPr>
              <a:t>--&gt;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5.9.  Tương tác với web server bằng đối tượng Server</a:t>
            </a:r>
            <a:endParaRPr/>
          </a:p>
        </p:txBody>
      </p:sp>
      <p:pic>
        <p:nvPicPr>
          <p:cNvPr id="481" name="Google Shape;481;p3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82" name="Google Shape;482;p3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83" name="Google Shape;483;p3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84" name="Google Shape;484;p33"/>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85" name="Google Shape;485;p33"/>
          <p:cNvSpPr txBox="1"/>
          <p:nvPr>
            <p:ph idx="1" type="body"/>
          </p:nvPr>
        </p:nvSpPr>
        <p:spPr>
          <a:xfrm>
            <a:off x="921327" y="898304"/>
            <a:ext cx="9779565" cy="128087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Để cung cấp thông tin của Web Server cho ứng dụng</a:t>
            </a:r>
            <a:endParaRPr>
              <a:latin typeface="Calibri"/>
              <a:ea typeface="Calibri"/>
              <a:cs typeface="Calibri"/>
              <a:sym typeface="Calibri"/>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Các phương thức</a:t>
            </a:r>
            <a:endParaRPr>
              <a:latin typeface="Calibri"/>
              <a:ea typeface="Calibri"/>
              <a:cs typeface="Calibri"/>
              <a:sym typeface="Calibri"/>
            </a:endParaRPr>
          </a:p>
        </p:txBody>
      </p:sp>
      <p:graphicFrame>
        <p:nvGraphicFramePr>
          <p:cNvPr id="486" name="Google Shape;486;p33"/>
          <p:cNvGraphicFramePr/>
          <p:nvPr/>
        </p:nvGraphicFramePr>
        <p:xfrm>
          <a:off x="1030490" y="2287776"/>
          <a:ext cx="3000000" cy="3000000"/>
        </p:xfrm>
        <a:graphic>
          <a:graphicData uri="http://schemas.openxmlformats.org/drawingml/2006/table">
            <a:tbl>
              <a:tblPr bandRow="1" firstRow="1">
                <a:noFill/>
                <a:tableStyleId>{8584A74A-D559-4314-9A43-4FD7882B4A1F}</a:tableStyleId>
              </a:tblPr>
              <a:tblGrid>
                <a:gridCol w="719800"/>
                <a:gridCol w="2216250"/>
                <a:gridCol w="6595900"/>
              </a:tblGrid>
              <a:tr h="370850">
                <a:tc>
                  <a:txBody>
                    <a:bodyPr/>
                    <a:lstStyle/>
                    <a:p>
                      <a:pPr indent="0" lvl="0" marL="0" marR="0" rtl="0" algn="ctr">
                        <a:spcBef>
                          <a:spcPts val="0"/>
                        </a:spcBef>
                        <a:spcAft>
                          <a:spcPts val="0"/>
                        </a:spcAft>
                        <a:buNone/>
                      </a:pPr>
                      <a:r>
                        <a:rPr lang="en-US" sz="1800"/>
                        <a:t>STT</a:t>
                      </a:r>
                      <a:endParaRPr/>
                    </a:p>
                  </a:txBody>
                  <a:tcPr marT="45725" marB="45725" marR="91450" marL="91450"/>
                </a:tc>
                <a:tc>
                  <a:txBody>
                    <a:bodyPr/>
                    <a:lstStyle/>
                    <a:p>
                      <a:pPr indent="0" lvl="0" marL="0" marR="0" rtl="0" algn="ctr">
                        <a:spcBef>
                          <a:spcPts val="0"/>
                        </a:spcBef>
                        <a:spcAft>
                          <a:spcPts val="0"/>
                        </a:spcAft>
                        <a:buNone/>
                      </a:pPr>
                      <a:r>
                        <a:rPr lang="en-US" sz="1800"/>
                        <a:t>Phương thức</a:t>
                      </a:r>
                      <a:endParaRPr/>
                    </a:p>
                  </a:txBody>
                  <a:tcPr marT="45725" marB="45725" marR="91450" marL="91450"/>
                </a:tc>
                <a:tc>
                  <a:txBody>
                    <a:bodyPr/>
                    <a:lstStyle/>
                    <a:p>
                      <a:pPr indent="0" lvl="0" marL="0" marR="0" rtl="0" algn="ctr">
                        <a:spcBef>
                          <a:spcPts val="0"/>
                        </a:spcBef>
                        <a:spcAft>
                          <a:spcPts val="0"/>
                        </a:spcAft>
                        <a:buNone/>
                      </a:pPr>
                      <a:r>
                        <a:rPr lang="en-US" sz="1800"/>
                        <a:t>Mô tả</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CreateObject(String)</a:t>
                      </a:r>
                      <a:endParaRPr/>
                    </a:p>
                  </a:txBody>
                  <a:tcPr marT="45725" marB="45725" marR="91450" marL="91450"/>
                </a:tc>
                <a:tc>
                  <a:txBody>
                    <a:bodyPr/>
                    <a:lstStyle/>
                    <a:p>
                      <a:pPr indent="0" lvl="0" marL="0" marR="0" rtl="0" algn="l">
                        <a:spcBef>
                          <a:spcPts val="0"/>
                        </a:spcBef>
                        <a:spcAft>
                          <a:spcPts val="0"/>
                        </a:spcAft>
                        <a:buNone/>
                      </a:pPr>
                      <a:r>
                        <a:rPr lang="en-US" sz="1800"/>
                        <a:t>Tạo một thể hiện của thành phần server</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Execute(String)</a:t>
                      </a:r>
                      <a:endParaRPr/>
                    </a:p>
                  </a:txBody>
                  <a:tcPr marT="45725" marB="45725" marR="91450" marL="91450"/>
                </a:tc>
                <a:tc>
                  <a:txBody>
                    <a:bodyPr/>
                    <a:lstStyle/>
                    <a:p>
                      <a:pPr indent="0" lvl="0" marL="0" marR="0" rtl="0" algn="l">
                        <a:spcBef>
                          <a:spcPts val="0"/>
                        </a:spcBef>
                        <a:spcAft>
                          <a:spcPts val="0"/>
                        </a:spcAft>
                        <a:buNone/>
                      </a:pPr>
                      <a:r>
                        <a:rPr lang="en-US" sz="1800"/>
                        <a:t>Thực thi handler với đường dẫn ảo cụ thể</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Transfer(String)</a:t>
                      </a:r>
                      <a:endParaRPr/>
                    </a:p>
                  </a:txBody>
                  <a:tcPr marT="45725" marB="45725" marR="91450" marL="91450"/>
                </a:tc>
                <a:tc>
                  <a:txBody>
                    <a:bodyPr/>
                    <a:lstStyle/>
                    <a:p>
                      <a:pPr indent="0" lvl="0" marL="0" marR="0" rtl="0" algn="l">
                        <a:spcBef>
                          <a:spcPts val="0"/>
                        </a:spcBef>
                        <a:spcAft>
                          <a:spcPts val="0"/>
                        </a:spcAft>
                        <a:buNone/>
                      </a:pPr>
                      <a:r>
                        <a:rPr lang="en-US" sz="1800"/>
                        <a:t>Ngắt việc thực thi trang hiện tại, chuyển sang thực thi một trang mới (được chỉ ra bởi URL)</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UrlDecode</a:t>
                      </a:r>
                      <a:endParaRPr/>
                    </a:p>
                  </a:txBody>
                  <a:tcPr marT="45725" marB="45725" marR="91450" marL="91450"/>
                </a:tc>
                <a:tc>
                  <a:txBody>
                    <a:bodyPr/>
                    <a:lstStyle/>
                    <a:p>
                      <a:pPr indent="0" lvl="0" marL="0" marR="0" rtl="0" algn="l">
                        <a:spcBef>
                          <a:spcPts val="0"/>
                        </a:spcBef>
                        <a:spcAft>
                          <a:spcPts val="0"/>
                        </a:spcAft>
                        <a:buNone/>
                      </a:pPr>
                      <a:r>
                        <a:rPr lang="en-US" sz="1800"/>
                        <a:t>Chuyển một chuỗi URL sang dạng mã</a:t>
                      </a:r>
                      <a:endParaRPr/>
                    </a:p>
                  </a:txBody>
                  <a:tcPr marT="45725" marB="45725" marR="91450" marL="91450"/>
                </a:tc>
              </a:tr>
              <a:tr h="3708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MapPath</a:t>
                      </a:r>
                      <a:endParaRPr/>
                    </a:p>
                  </a:txBody>
                  <a:tcPr marT="45725" marB="45725" marR="91450" marL="91450"/>
                </a:tc>
                <a:tc>
                  <a:txBody>
                    <a:bodyPr/>
                    <a:lstStyle/>
                    <a:p>
                      <a:pPr indent="0" lvl="0" marL="0" marR="0" rtl="0" algn="l">
                        <a:spcBef>
                          <a:spcPts val="0"/>
                        </a:spcBef>
                        <a:spcAft>
                          <a:spcPts val="0"/>
                        </a:spcAft>
                        <a:buNone/>
                      </a:pPr>
                      <a:r>
                        <a:rPr lang="en-US" sz="1800"/>
                        <a:t>Trả về địa chỉ vật lý tương ứng với địa chỉ ảo (virtual path) được truyền vào</a:t>
                      </a:r>
                      <a:endParaRPr/>
                    </a:p>
                  </a:txBody>
                  <a:tcPr marT="45725" marB="45725" marR="91450" marL="91450"/>
                </a:tc>
              </a:tr>
              <a:tr h="37085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HTMLEncode</a:t>
                      </a:r>
                      <a:endParaRPr/>
                    </a:p>
                  </a:txBody>
                  <a:tcPr marT="45725" marB="45725" marR="91450" marL="91450"/>
                </a:tc>
                <a:tc>
                  <a:txBody>
                    <a:bodyPr/>
                    <a:lstStyle/>
                    <a:p>
                      <a:pPr indent="0" lvl="0" marL="0" marR="0" rtl="0" algn="l">
                        <a:spcBef>
                          <a:spcPts val="0"/>
                        </a:spcBef>
                        <a:spcAft>
                          <a:spcPts val="0"/>
                        </a:spcAft>
                        <a:buNone/>
                      </a:pPr>
                      <a:r>
                        <a:rPr lang="en-US" sz="1800"/>
                        <a:t>Chuyển đổi cách biểu diễn dữ liệu</a:t>
                      </a:r>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5.9.  Tương tác với web server bằng đối tượng Server</a:t>
            </a:r>
            <a:endParaRPr sz="3200">
              <a:latin typeface="Calibri"/>
              <a:ea typeface="Calibri"/>
              <a:cs typeface="Calibri"/>
              <a:sym typeface="Calibri"/>
            </a:endParaRPr>
          </a:p>
        </p:txBody>
      </p:sp>
      <p:pic>
        <p:nvPicPr>
          <p:cNvPr id="493" name="Google Shape;493;p3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494" name="Google Shape;494;p3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495" name="Google Shape;495;p3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496" name="Google Shape;496;p3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497" name="Google Shape;497;p34"/>
          <p:cNvSpPr txBox="1"/>
          <p:nvPr>
            <p:ph idx="1" type="body"/>
          </p:nvPr>
        </p:nvSpPr>
        <p:spPr>
          <a:xfrm>
            <a:off x="921327" y="898304"/>
            <a:ext cx="9779565" cy="190688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Để cung cấp thông tin của Web Server cho ứng dụng</a:t>
            </a:r>
            <a:endParaRPr/>
          </a:p>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Phương thức</a:t>
            </a:r>
            <a:endParaRPr sz="2666">
              <a:solidFill>
                <a:srgbClr val="003366"/>
              </a:solidFill>
              <a:latin typeface="Calibri"/>
              <a:ea typeface="Calibri"/>
              <a:cs typeface="Calibri"/>
              <a:sym typeface="Calibri"/>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sp>
        <p:nvSpPr>
          <p:cNvPr id="498" name="Google Shape;498;p34"/>
          <p:cNvSpPr/>
          <p:nvPr/>
        </p:nvSpPr>
        <p:spPr>
          <a:xfrm>
            <a:off x="3231419" y="1650290"/>
            <a:ext cx="3045257" cy="572464"/>
          </a:xfrm>
          <a:prstGeom prst="rect">
            <a:avLst/>
          </a:prstGeom>
          <a:noFill/>
          <a:ln>
            <a:noFill/>
          </a:ln>
        </p:spPr>
        <p:txBody>
          <a:bodyPr anchorCtr="0" anchor="t" bIns="45700" lIns="91425" spcFirstLastPara="1" rIns="91425" wrap="square" tIns="45700">
            <a:spAutoFit/>
          </a:bodyPr>
          <a:lstStyle/>
          <a:p>
            <a:pPr indent="0" lvl="0" marL="0" marR="0" rtl="0" algn="ctr">
              <a:lnSpc>
                <a:spcPct val="143750"/>
              </a:lnSpc>
              <a:spcBef>
                <a:spcPts val="0"/>
              </a:spcBef>
              <a:spcAft>
                <a:spcPts val="0"/>
              </a:spcAft>
              <a:buNone/>
            </a:pPr>
            <a:r>
              <a:rPr b="1" lang="en-US" sz="2400">
                <a:solidFill>
                  <a:srgbClr val="CC3300"/>
                </a:solidFill>
                <a:latin typeface="Calibri"/>
                <a:ea typeface="Calibri"/>
                <a:cs typeface="Calibri"/>
                <a:sym typeface="Calibri"/>
              </a:rPr>
              <a:t>Server.Transfer(“URL")</a:t>
            </a:r>
            <a:r>
              <a:rPr b="1" i="1" lang="en-US" sz="2400">
                <a:solidFill>
                  <a:srgbClr val="CC3300"/>
                </a:solidFill>
                <a:latin typeface="Calibri"/>
                <a:ea typeface="Calibri"/>
                <a:cs typeface="Calibri"/>
                <a:sym typeface="Calibri"/>
              </a:rPr>
              <a:t> ;</a:t>
            </a:r>
            <a:endParaRPr/>
          </a:p>
        </p:txBody>
      </p:sp>
      <p:sp>
        <p:nvSpPr>
          <p:cNvPr id="499" name="Google Shape;499;p34"/>
          <p:cNvSpPr/>
          <p:nvPr/>
        </p:nvSpPr>
        <p:spPr>
          <a:xfrm>
            <a:off x="3231419" y="2173640"/>
            <a:ext cx="537365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3366"/>
                </a:solidFill>
                <a:latin typeface="Calibri"/>
                <a:ea typeface="Calibri"/>
                <a:cs typeface="Calibri"/>
                <a:sym typeface="Calibri"/>
              </a:rPr>
              <a:t>Server.Transfer(“~/Man_hinh/Bai2.aspx”) ;</a:t>
            </a:r>
            <a:endParaRPr sz="2400">
              <a:solidFill>
                <a:schemeClr val="dk1"/>
              </a:solidFill>
              <a:latin typeface="Calibri"/>
              <a:ea typeface="Calibri"/>
              <a:cs typeface="Calibri"/>
              <a:sym typeface="Calibri"/>
            </a:endParaRPr>
          </a:p>
        </p:txBody>
      </p:sp>
      <p:sp>
        <p:nvSpPr>
          <p:cNvPr id="500" name="Google Shape;500;p34"/>
          <p:cNvSpPr txBox="1"/>
          <p:nvPr/>
        </p:nvSpPr>
        <p:spPr>
          <a:xfrm>
            <a:off x="921327" y="2604015"/>
            <a:ext cx="9779565" cy="1306626"/>
          </a:xfrm>
          <a:prstGeom prst="rect">
            <a:avLst/>
          </a:prstGeom>
          <a:noFill/>
          <a:ln>
            <a:noFill/>
          </a:ln>
        </p:spPr>
        <p:txBody>
          <a:bodyPr anchorCtr="0" anchor="t" bIns="45700" lIns="91425" spcFirstLastPara="1" rIns="91425" wrap="square" tIns="45700">
            <a:normAutofit fontScale="92500"/>
          </a:bodyPr>
          <a:lstStyle/>
          <a:p>
            <a:pPr indent="-228603" lvl="0" marL="228600" marR="0" rtl="0" algn="l">
              <a:lnSpc>
                <a:spcPct val="150000"/>
              </a:lnSpc>
              <a:spcBef>
                <a:spcPts val="0"/>
              </a:spcBef>
              <a:spcAft>
                <a:spcPts val="0"/>
              </a:spcAft>
              <a:buClr>
                <a:srgbClr val="2E75B5"/>
              </a:buClr>
              <a:buSzPct val="100000"/>
              <a:buFont typeface="Noto Sans Symbols"/>
              <a:buChar char="▪"/>
            </a:pPr>
            <a:r>
              <a:rPr lang="en-US" sz="2666">
                <a:solidFill>
                  <a:srgbClr val="003366"/>
                </a:solidFill>
                <a:latin typeface="Calibri"/>
                <a:ea typeface="Calibri"/>
                <a:cs typeface="Calibri"/>
                <a:sym typeface="Calibri"/>
              </a:rPr>
              <a:t>Trang được chuyển mà trình duyệt không được biết</a:t>
            </a:r>
            <a:endParaRPr/>
          </a:p>
          <a:p>
            <a:pPr indent="-228603" lvl="0" marL="228600" marR="0" rtl="0" algn="l">
              <a:lnSpc>
                <a:spcPct val="150000"/>
              </a:lnSpc>
              <a:spcBef>
                <a:spcPts val="0"/>
              </a:spcBef>
              <a:spcAft>
                <a:spcPts val="0"/>
              </a:spcAft>
              <a:buClr>
                <a:srgbClr val="2E75B5"/>
              </a:buClr>
              <a:buSzPct val="100000"/>
              <a:buFont typeface="Noto Sans Symbols"/>
              <a:buChar char="▪"/>
            </a:pPr>
            <a:r>
              <a:rPr lang="en-US" sz="2666">
                <a:solidFill>
                  <a:srgbClr val="003366"/>
                </a:solidFill>
                <a:latin typeface="Calibri"/>
                <a:ea typeface="Calibri"/>
                <a:cs typeface="Calibri"/>
                <a:sym typeface="Calibri"/>
              </a:rPr>
              <a:t>Người dùng không thể thay lại trang trước bằng nút Back của Browser</a:t>
            </a:r>
            <a:endParaRPr sz="2666">
              <a:solidFill>
                <a:srgbClr val="003366"/>
              </a:solidFill>
              <a:latin typeface="Calibri"/>
              <a:ea typeface="Calibri"/>
              <a:cs typeface="Calibri"/>
              <a:sym typeface="Calibri"/>
            </a:endParaRPr>
          </a:p>
        </p:txBody>
      </p:sp>
      <p:pic>
        <p:nvPicPr>
          <p:cNvPr descr="Image result" id="501" name="Google Shape;501;p34"/>
          <p:cNvPicPr preferRelativeResize="0"/>
          <p:nvPr/>
        </p:nvPicPr>
        <p:blipFill rotWithShape="1">
          <a:blip r:embed="rId4">
            <a:alphaModFix/>
          </a:blip>
          <a:srcRect b="0" l="0" r="0" t="0"/>
          <a:stretch/>
        </p:blipFill>
        <p:spPr>
          <a:xfrm>
            <a:off x="7516833" y="4080529"/>
            <a:ext cx="4057650" cy="2447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200">
                <a:latin typeface="Calibri"/>
                <a:ea typeface="Calibri"/>
                <a:cs typeface="Calibri"/>
                <a:sym typeface="Calibri"/>
              </a:rPr>
              <a:t>5.9.  Tương tác với web server bằng đối tượng Server - UrlEncode</a:t>
            </a:r>
            <a:endParaRPr/>
          </a:p>
        </p:txBody>
      </p:sp>
      <p:pic>
        <p:nvPicPr>
          <p:cNvPr id="508" name="Google Shape;508;p3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09" name="Google Shape;509;p3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10" name="Google Shape;510;p3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11" name="Google Shape;511;p3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12" name="Google Shape;512;p35"/>
          <p:cNvSpPr txBox="1"/>
          <p:nvPr>
            <p:ph idx="1" type="body"/>
          </p:nvPr>
        </p:nvSpPr>
        <p:spPr>
          <a:xfrm>
            <a:off x="921327" y="898304"/>
            <a:ext cx="9779565" cy="2770182"/>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chuyển đổi chuỗi thông thường thành dạng biểu diễn có thể sử dụng an toàn như là một thành phần của URL</a:t>
            </a:r>
            <a:endParaRPr>
              <a:latin typeface="Calibri"/>
              <a:ea typeface="Calibri"/>
              <a:cs typeface="Calibri"/>
              <a:sym typeface="Calibri"/>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Để bảo vệ URL trước các dạng tấn công chèn tham số</a:t>
            </a:r>
            <a:endParaRPr>
              <a:latin typeface="Calibri"/>
              <a:ea typeface="Calibri"/>
              <a:cs typeface="Calibri"/>
              <a:sym typeface="Calibri"/>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sp>
        <p:nvSpPr>
          <p:cNvPr id="513" name="Google Shape;513;p35"/>
          <p:cNvSpPr/>
          <p:nvPr/>
        </p:nvSpPr>
        <p:spPr>
          <a:xfrm>
            <a:off x="1613826" y="3200808"/>
            <a:ext cx="3301866" cy="624145"/>
          </a:xfrm>
          <a:prstGeom prst="rect">
            <a:avLst/>
          </a:prstGeom>
          <a:noFill/>
          <a:ln>
            <a:noFill/>
          </a:ln>
        </p:spPr>
        <p:txBody>
          <a:bodyPr anchorCtr="0" anchor="t" bIns="45700" lIns="91425" spcFirstLastPara="1" rIns="91425" wrap="square" tIns="45700">
            <a:spAutoFit/>
          </a:bodyPr>
          <a:lstStyle/>
          <a:p>
            <a:pPr indent="0" lvl="0" marL="0" marR="0" rtl="0" algn="ctr">
              <a:lnSpc>
                <a:spcPct val="143750"/>
              </a:lnSpc>
              <a:spcBef>
                <a:spcPts val="0"/>
              </a:spcBef>
              <a:spcAft>
                <a:spcPts val="0"/>
              </a:spcAft>
              <a:buNone/>
            </a:pPr>
            <a:r>
              <a:rPr b="1" lang="en-US" sz="2400">
                <a:solidFill>
                  <a:srgbClr val="CC3300"/>
                </a:solidFill>
                <a:latin typeface="Calibri"/>
                <a:ea typeface="Calibri"/>
                <a:cs typeface="Calibri"/>
                <a:sym typeface="Calibri"/>
              </a:rPr>
              <a:t>Server.UrlEncode(“URL")</a:t>
            </a:r>
            <a:r>
              <a:rPr b="1" i="1" lang="en-US" sz="2400">
                <a:solidFill>
                  <a:srgbClr val="CC3300"/>
                </a:solidFill>
                <a:latin typeface="Calibri"/>
                <a:ea typeface="Calibri"/>
                <a:cs typeface="Calibri"/>
                <a:sym typeface="Calibri"/>
              </a:rPr>
              <a:t> ;</a:t>
            </a:r>
            <a:endParaRPr/>
          </a:p>
        </p:txBody>
      </p:sp>
      <p:sp>
        <p:nvSpPr>
          <p:cNvPr id="514" name="Google Shape;514;p35"/>
          <p:cNvSpPr/>
          <p:nvPr/>
        </p:nvSpPr>
        <p:spPr>
          <a:xfrm>
            <a:off x="1600201" y="3876308"/>
            <a:ext cx="96011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&lt;%Response.Write(Server.URLEncode("http://www.microsoft.com")) %&gt; </a:t>
            </a:r>
            <a:endParaRPr sz="2400">
              <a:solidFill>
                <a:schemeClr val="dk1"/>
              </a:solidFill>
              <a:latin typeface="Calibri"/>
              <a:ea typeface="Calibri"/>
              <a:cs typeface="Calibri"/>
              <a:sym typeface="Calibri"/>
            </a:endParaRPr>
          </a:p>
        </p:txBody>
      </p:sp>
      <p:sp>
        <p:nvSpPr>
          <p:cNvPr id="515" name="Google Shape;515;p35"/>
          <p:cNvSpPr/>
          <p:nvPr/>
        </p:nvSpPr>
        <p:spPr>
          <a:xfrm>
            <a:off x="1600201" y="4450268"/>
            <a:ext cx="6790778" cy="4616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http%3A%2F%2Fwww%2Emicrosoft%2Ecom</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6"/>
          <p:cNvSpPr txBox="1"/>
          <p:nvPr>
            <p:ph type="title"/>
          </p:nvPr>
        </p:nvSpPr>
        <p:spPr>
          <a:xfrm>
            <a:off x="546410" y="158347"/>
            <a:ext cx="10803009" cy="6313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US" sz="2800">
                <a:latin typeface="Calibri"/>
                <a:ea typeface="Calibri"/>
                <a:cs typeface="Calibri"/>
                <a:sym typeface="Calibri"/>
              </a:rPr>
              <a:t>5.9.  Tương tác….Server.HTMLEncode</a:t>
            </a:r>
            <a:endParaRPr/>
          </a:p>
        </p:txBody>
      </p:sp>
      <p:pic>
        <p:nvPicPr>
          <p:cNvPr id="522" name="Google Shape;522;p3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23" name="Google Shape;523;p3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24" name="Google Shape;524;p3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25" name="Google Shape;525;p3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26" name="Google Shape;526;p36"/>
          <p:cNvSpPr txBox="1"/>
          <p:nvPr>
            <p:ph idx="1" type="body"/>
          </p:nvPr>
        </p:nvSpPr>
        <p:spPr>
          <a:xfrm>
            <a:off x="921327" y="898304"/>
            <a:ext cx="9779565" cy="323524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Chuyển đổi space sang +, các ký tự (không phải số+alphabet) được chuyển sang mã hexa</a:t>
            </a:r>
            <a:endParaRPr/>
          </a:p>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Để bảo vệ mã HTML trước các dạng tấn công chèn tham số hoặc là để có thể hiển thị được</a:t>
            </a:r>
            <a:endParaRPr>
              <a:latin typeface="Calibri"/>
              <a:ea typeface="Calibri"/>
              <a:cs typeface="Calibri"/>
              <a:sym typeface="Calibri"/>
            </a:endParaRPr>
          </a:p>
        </p:txBody>
      </p:sp>
      <p:sp>
        <p:nvSpPr>
          <p:cNvPr id="527" name="Google Shape;527;p36"/>
          <p:cNvSpPr/>
          <p:nvPr/>
        </p:nvSpPr>
        <p:spPr>
          <a:xfrm>
            <a:off x="1707810" y="3671879"/>
            <a:ext cx="37471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bold text use the &lt;b&gt; tag. </a:t>
            </a:r>
            <a:endParaRPr sz="2400">
              <a:solidFill>
                <a:schemeClr val="dk1"/>
              </a:solidFill>
              <a:latin typeface="Calibri"/>
              <a:ea typeface="Calibri"/>
              <a:cs typeface="Calibri"/>
              <a:sym typeface="Calibri"/>
            </a:endParaRPr>
          </a:p>
        </p:txBody>
      </p:sp>
      <p:sp>
        <p:nvSpPr>
          <p:cNvPr id="528" name="Google Shape;528;p36"/>
          <p:cNvSpPr/>
          <p:nvPr/>
        </p:nvSpPr>
        <p:spPr>
          <a:xfrm>
            <a:off x="3195827" y="4690948"/>
            <a:ext cx="32791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bold text use the tag. </a:t>
            </a:r>
            <a:endParaRPr/>
          </a:p>
        </p:txBody>
      </p:sp>
      <p:cxnSp>
        <p:nvCxnSpPr>
          <p:cNvPr id="529" name="Google Shape;529;p36"/>
          <p:cNvCxnSpPr>
            <a:stCxn id="527" idx="1"/>
            <a:endCxn id="528" idx="1"/>
          </p:cNvCxnSpPr>
          <p:nvPr/>
        </p:nvCxnSpPr>
        <p:spPr>
          <a:xfrm>
            <a:off x="1707810" y="3902712"/>
            <a:ext cx="1488000" cy="1019100"/>
          </a:xfrm>
          <a:prstGeom prst="curvedConnector3">
            <a:avLst>
              <a:gd fmla="val -15363"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5.9.  Tương tác với . . . Server.HTMLEncode</a:t>
            </a:r>
            <a:endParaRPr/>
          </a:p>
        </p:txBody>
      </p:sp>
      <p:pic>
        <p:nvPicPr>
          <p:cNvPr id="536" name="Google Shape;536;p3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37" name="Google Shape;537;p3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38" name="Google Shape;538;p3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39" name="Google Shape;539;p3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40" name="Google Shape;540;p37"/>
          <p:cNvSpPr txBox="1"/>
          <p:nvPr>
            <p:ph idx="1" type="body"/>
          </p:nvPr>
        </p:nvSpPr>
        <p:spPr>
          <a:xfrm>
            <a:off x="921327" y="898304"/>
            <a:ext cx="9779565" cy="323524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Các thực thể HTML và việc biến đổi</a:t>
            </a:r>
            <a:endParaRPr/>
          </a:p>
        </p:txBody>
      </p:sp>
      <p:graphicFrame>
        <p:nvGraphicFramePr>
          <p:cNvPr id="541" name="Google Shape;541;p37"/>
          <p:cNvGraphicFramePr/>
          <p:nvPr/>
        </p:nvGraphicFramePr>
        <p:xfrm>
          <a:off x="1345448" y="1843555"/>
          <a:ext cx="3000000" cy="3000000"/>
        </p:xfrm>
        <a:graphic>
          <a:graphicData uri="http://schemas.openxmlformats.org/drawingml/2006/table">
            <a:tbl>
              <a:tblPr bandRow="1" firstRow="1">
                <a:noFill/>
                <a:tableStyleId>{8584A74A-D559-4314-9A43-4FD7882B4A1F}</a:tableStyleId>
              </a:tblPr>
              <a:tblGrid>
                <a:gridCol w="1669725"/>
                <a:gridCol w="4198500"/>
                <a:gridCol w="3624100"/>
              </a:tblGrid>
              <a:tr h="370850">
                <a:tc>
                  <a:txBody>
                    <a:bodyPr/>
                    <a:lstStyle/>
                    <a:p>
                      <a:pPr indent="0" lvl="0" marL="0" marR="0" rtl="0" algn="ctr">
                        <a:lnSpc>
                          <a:spcPct val="100000"/>
                        </a:lnSpc>
                        <a:spcBef>
                          <a:spcPts val="0"/>
                        </a:spcBef>
                        <a:spcAft>
                          <a:spcPts val="0"/>
                        </a:spcAft>
                        <a:buClr>
                          <a:schemeClr val="lt1"/>
                        </a:buClr>
                        <a:buSzPts val="2200"/>
                        <a:buFont typeface="Calibri"/>
                        <a:buNone/>
                      </a:pPr>
                      <a:r>
                        <a:rPr b="0" lang="en-US" sz="2200">
                          <a:solidFill>
                            <a:schemeClr val="lt1"/>
                          </a:solidFill>
                          <a:latin typeface="Calibri"/>
                          <a:ea typeface="Calibri"/>
                          <a:cs typeface="Calibri"/>
                          <a:sym typeface="Calibri"/>
                        </a:rPr>
                        <a:t>Kết quả</a:t>
                      </a:r>
                      <a:endParaRPr b="0" i="1" sz="2200">
                        <a:solidFill>
                          <a:schemeClr val="lt1"/>
                        </a:solidFill>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0" i="0" lang="en-US" sz="2200">
                          <a:latin typeface="Calibri"/>
                          <a:ea typeface="Calibri"/>
                          <a:cs typeface="Calibri"/>
                          <a:sym typeface="Calibri"/>
                        </a:rPr>
                        <a:t>Mô tả</a:t>
                      </a:r>
                      <a:endParaRPr b="0" i="0" sz="22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0" lang="en-US" sz="2200">
                          <a:latin typeface="Calibri"/>
                          <a:ea typeface="Calibri"/>
                          <a:cs typeface="Calibri"/>
                          <a:sym typeface="Calibri"/>
                        </a:rPr>
                        <a:t>Chuyển đổi</a:t>
                      </a:r>
                      <a:endParaRPr/>
                    </a:p>
                  </a:txBody>
                  <a:tcPr marT="45725" marB="45725" marR="91450" marL="91450"/>
                </a:tc>
              </a:tr>
              <a:tr h="149075">
                <a:tc>
                  <a:txBody>
                    <a:bodyPr/>
                    <a:lstStyle/>
                    <a:p>
                      <a:pPr indent="0" lvl="0" marL="0" marR="0" rtl="0" algn="l">
                        <a:lnSpc>
                          <a:spcPct val="100000"/>
                        </a:lnSpc>
                        <a:spcBef>
                          <a:spcPts val="0"/>
                        </a:spcBef>
                        <a:spcAft>
                          <a:spcPts val="0"/>
                        </a:spcAft>
                        <a:buClr>
                          <a:schemeClr val="dk1"/>
                        </a:buClr>
                        <a:buSzPts val="2200"/>
                        <a:buFont typeface="Calibri"/>
                        <a:buNone/>
                      </a:pPr>
                      <a:r>
                        <a:t/>
                      </a:r>
                      <a:endParaRPr b="0" i="1" sz="2200">
                        <a:solidFill>
                          <a:schemeClr val="lt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Dấu trống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200"/>
                        <a:buFont typeface="Calibri"/>
                        <a:buNone/>
                      </a:pPr>
                      <a:r>
                        <a:rPr lang="en-US" sz="2200">
                          <a:solidFill>
                            <a:schemeClr val="dk1"/>
                          </a:solidFill>
                          <a:latin typeface="Calibri"/>
                          <a:ea typeface="Calibri"/>
                          <a:cs typeface="Calibri"/>
                          <a:sym typeface="Calibri"/>
                        </a:rPr>
                        <a:t>&amp;nbsp; </a:t>
                      </a:r>
                      <a:endParaRPr sz="2200"/>
                    </a:p>
                  </a:txBody>
                  <a:tcPr marT="45725" marB="45725" marR="91450" marL="91450"/>
                </a:tc>
              </a:tr>
              <a:tr h="149075">
                <a:tc>
                  <a:txBody>
                    <a:bodyPr/>
                    <a:lstStyle/>
                    <a:p>
                      <a:pPr indent="0" lvl="0" marL="0" marR="0" rtl="0" algn="l">
                        <a:spcBef>
                          <a:spcPts val="0"/>
                        </a:spcBef>
                        <a:spcAft>
                          <a:spcPts val="0"/>
                        </a:spcAft>
                        <a:buNone/>
                      </a:pPr>
                      <a:r>
                        <a:rPr lang="en-US" sz="2200"/>
                        <a:t>&lt;</a:t>
                      </a:r>
                      <a:endParaRPr/>
                    </a:p>
                  </a:txBody>
                  <a:tcPr marT="45725" marB="45725" marR="91450" marL="91450"/>
                </a:tc>
                <a:tc>
                  <a:txBody>
                    <a:bodyPr/>
                    <a:lstStyle/>
                    <a:p>
                      <a:pPr indent="0" lvl="0" marL="0" marR="0" rtl="0" algn="l">
                        <a:spcBef>
                          <a:spcPts val="0"/>
                        </a:spcBef>
                        <a:spcAft>
                          <a:spcPts val="0"/>
                        </a:spcAft>
                        <a:buNone/>
                      </a:pPr>
                      <a:r>
                        <a:rPr lang="en-US" sz="2200"/>
                        <a:t>nhỏ hơn</a:t>
                      </a:r>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&amp;lt;</a:t>
                      </a:r>
                      <a:endParaRPr/>
                    </a:p>
                  </a:txBody>
                  <a:tcPr marT="45725" marB="45725" marR="91450" marL="91450"/>
                </a:tc>
              </a:tr>
              <a:tr h="149075">
                <a:tc>
                  <a:txBody>
                    <a:bodyPr/>
                    <a:lstStyle/>
                    <a:p>
                      <a:pPr indent="0" lvl="0" marL="0" marR="0" rtl="0" algn="l">
                        <a:lnSpc>
                          <a:spcPct val="100000"/>
                        </a:lnSpc>
                        <a:spcBef>
                          <a:spcPts val="0"/>
                        </a:spcBef>
                        <a:spcAft>
                          <a:spcPts val="0"/>
                        </a:spcAft>
                        <a:buClr>
                          <a:schemeClr val="dk1"/>
                        </a:buClr>
                        <a:buSzPts val="2200"/>
                        <a:buFont typeface="Calibri"/>
                        <a:buNone/>
                      </a:pPr>
                      <a:r>
                        <a:rPr b="0" i="1" lang="en-US" sz="2200">
                          <a:solidFill>
                            <a:schemeClr val="dk1"/>
                          </a:solidFill>
                          <a:latin typeface="Calibri"/>
                          <a:ea typeface="Calibri"/>
                          <a:cs typeface="Calibri"/>
                          <a:sym typeface="Calibri"/>
                        </a:rPr>
                        <a:t>&gt;</a:t>
                      </a:r>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lớn hơn</a:t>
                      </a:r>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&amp;gt;</a:t>
                      </a:r>
                      <a:endParaRPr/>
                    </a:p>
                  </a:txBody>
                  <a:tcPr marT="45725" marB="45725" marR="91450" marL="91450"/>
                </a:tc>
              </a:tr>
              <a:tr h="149075">
                <a:tc>
                  <a:txBody>
                    <a:bodyPr/>
                    <a:lstStyle/>
                    <a:p>
                      <a:pPr indent="0" lvl="0" marL="0" marR="0" rtl="0" algn="l">
                        <a:lnSpc>
                          <a:spcPct val="100000"/>
                        </a:lnSpc>
                        <a:spcBef>
                          <a:spcPts val="0"/>
                        </a:spcBef>
                        <a:spcAft>
                          <a:spcPts val="0"/>
                        </a:spcAft>
                        <a:buClr>
                          <a:schemeClr val="dk1"/>
                        </a:buClr>
                        <a:buSzPts val="2200"/>
                        <a:buFont typeface="Calibri"/>
                        <a:buNone/>
                      </a:pPr>
                      <a:r>
                        <a:rPr b="0" i="1" lang="en-US" sz="2200">
                          <a:solidFill>
                            <a:schemeClr val="dk1"/>
                          </a:solidFill>
                          <a:latin typeface="Calibri"/>
                          <a:ea typeface="Calibri"/>
                          <a:cs typeface="Calibri"/>
                          <a:sym typeface="Calibri"/>
                        </a:rPr>
                        <a:t>&amp;</a:t>
                      </a:r>
                      <a:endParaRPr/>
                    </a:p>
                  </a:txBody>
                  <a:tcPr marT="45725" marB="45725" marR="91450" marL="91450"/>
                </a:tc>
                <a:tc>
                  <a:txBody>
                    <a:bodyPr/>
                    <a:lstStyle/>
                    <a:p>
                      <a:pPr indent="0" lvl="0" marL="0" marR="0" rtl="0" algn="l">
                        <a:spcBef>
                          <a:spcPts val="0"/>
                        </a:spcBef>
                        <a:spcAft>
                          <a:spcPts val="0"/>
                        </a:spcAft>
                        <a:buNone/>
                      </a:pPr>
                      <a:r>
                        <a:t/>
                      </a:r>
                      <a:endParaRPr sz="22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&amp;amp;</a:t>
                      </a:r>
                      <a:endParaRPr/>
                    </a:p>
                  </a:txBody>
                  <a:tcPr marT="45725" marB="45725" marR="91450" marL="91450"/>
                </a:tc>
              </a:tr>
              <a:tr h="149075">
                <a:tc>
                  <a:txBody>
                    <a:bodyPr/>
                    <a:lstStyle/>
                    <a:p>
                      <a:pPr indent="0" lvl="0" marL="0" marR="0" rtl="0" algn="l">
                        <a:lnSpc>
                          <a:spcPct val="100000"/>
                        </a:lnSpc>
                        <a:spcBef>
                          <a:spcPts val="0"/>
                        </a:spcBef>
                        <a:spcAft>
                          <a:spcPts val="0"/>
                        </a:spcAft>
                        <a:buClr>
                          <a:schemeClr val="dk1"/>
                        </a:buClr>
                        <a:buSzPts val="2200"/>
                        <a:buFont typeface="Calibri"/>
                        <a:buNone/>
                      </a:pPr>
                      <a:r>
                        <a:rPr b="0" i="1" lang="en-US" sz="2200">
                          <a:solidFill>
                            <a:schemeClr val="dk1"/>
                          </a:solidFill>
                          <a:latin typeface="Calibri"/>
                          <a:ea typeface="Calibri"/>
                          <a:cs typeface="Calibri"/>
                          <a:sym typeface="Calibri"/>
                        </a:rPr>
                        <a:t>"</a:t>
                      </a:r>
                      <a:endParaRPr/>
                    </a:p>
                  </a:txBody>
                  <a:tcPr marT="45725" marB="45725" marR="91450" marL="91450"/>
                </a:tc>
                <a:tc>
                  <a:txBody>
                    <a:bodyPr/>
                    <a:lstStyle/>
                    <a:p>
                      <a:pPr indent="0" lvl="0" marL="0" marR="0" rtl="0" algn="l">
                        <a:spcBef>
                          <a:spcPts val="0"/>
                        </a:spcBef>
                        <a:spcAft>
                          <a:spcPts val="0"/>
                        </a:spcAft>
                        <a:buNone/>
                      </a:pPr>
                      <a:r>
                        <a:t/>
                      </a:r>
                      <a:endParaRPr sz="22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2200">
                          <a:latin typeface="Calibri"/>
                          <a:ea typeface="Calibri"/>
                          <a:cs typeface="Calibri"/>
                          <a:sym typeface="Calibri"/>
                        </a:rPr>
                        <a:t>&amp;quot;</a:t>
                      </a:r>
                      <a:endParaRPr/>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5.9.  Tương tác với web…Server.MapPath</a:t>
            </a:r>
            <a:endParaRPr/>
          </a:p>
        </p:txBody>
      </p:sp>
      <p:pic>
        <p:nvPicPr>
          <p:cNvPr id="548" name="Google Shape;548;p3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49" name="Google Shape;549;p3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50" name="Google Shape;550;p3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51" name="Google Shape;551;p3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52" name="Google Shape;552;p38"/>
          <p:cNvSpPr txBox="1"/>
          <p:nvPr>
            <p:ph idx="1" type="body"/>
          </p:nvPr>
        </p:nvSpPr>
        <p:spPr>
          <a:xfrm>
            <a:off x="921327" y="898304"/>
            <a:ext cx="9779565" cy="142035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Trả về đường dẫn vật lý tương ứng với đường dẫn ảo trên Web Server</a:t>
            </a:r>
            <a:endParaRPr sz="2666">
              <a:solidFill>
                <a:srgbClr val="003366"/>
              </a:solidFill>
              <a:latin typeface="Calibri"/>
              <a:ea typeface="Calibri"/>
              <a:cs typeface="Calibri"/>
              <a:sym typeface="Calibri"/>
            </a:endParaRPr>
          </a:p>
          <a:p>
            <a:pPr indent="-50800" lvl="0" marL="228600" rtl="0" algn="l">
              <a:lnSpc>
                <a:spcPct val="150000"/>
              </a:lnSpc>
              <a:spcBef>
                <a:spcPts val="0"/>
              </a:spcBef>
              <a:spcAft>
                <a:spcPts val="0"/>
              </a:spcAft>
              <a:buClr>
                <a:srgbClr val="2E75B5"/>
              </a:buClr>
              <a:buSzPts val="2800"/>
              <a:buFont typeface="Noto Sans Symbols"/>
              <a:buNone/>
            </a:pPr>
            <a:r>
              <a:t/>
            </a:r>
            <a:endParaRPr>
              <a:latin typeface="Calibri"/>
              <a:ea typeface="Calibri"/>
              <a:cs typeface="Calibri"/>
              <a:sym typeface="Calibri"/>
            </a:endParaRPr>
          </a:p>
        </p:txBody>
      </p:sp>
      <p:graphicFrame>
        <p:nvGraphicFramePr>
          <p:cNvPr id="553" name="Google Shape;553;p38"/>
          <p:cNvGraphicFramePr/>
          <p:nvPr/>
        </p:nvGraphicFramePr>
        <p:xfrm>
          <a:off x="1647257" y="2318657"/>
          <a:ext cx="3000000" cy="3000000"/>
        </p:xfrm>
        <a:graphic>
          <a:graphicData uri="http://schemas.openxmlformats.org/drawingml/2006/table">
            <a:tbl>
              <a:tblPr bandRow="1" firstRow="1">
                <a:noFill/>
                <a:tableStyleId>{FA0E37AC-43CF-44CC-9AC0-DF47443B8BEF}</a:tableStyleId>
              </a:tblPr>
              <a:tblGrid>
                <a:gridCol w="3089275"/>
                <a:gridCol w="5825875"/>
              </a:tblGrid>
              <a:tr h="370850">
                <a:tc>
                  <a:txBody>
                    <a:bodyPr/>
                    <a:lstStyle/>
                    <a:p>
                      <a:pPr indent="0" lvl="0" marL="0" marR="0" rtl="0" algn="l">
                        <a:spcBef>
                          <a:spcPts val="0"/>
                        </a:spcBef>
                        <a:spcAft>
                          <a:spcPts val="0"/>
                        </a:spcAft>
                        <a:buNone/>
                      </a:pPr>
                      <a:r>
                        <a:rPr b="0"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a:t>trả về thư mục vật lý hiện tại của tệp đang được thực thi</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trả về thư mục cha</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trả về đường dẫn vật lý của thư mục gốc của ứng dụng</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spcBef>
                          <a:spcPts val="0"/>
                        </a:spcBef>
                        <a:spcAft>
                          <a:spcPts val="0"/>
                        </a:spcAft>
                        <a:buNone/>
                      </a:pPr>
                      <a:r>
                        <a:rPr lang="en-US" sz="1800"/>
                        <a:t>trả về đường dẫn gốc vật lý của tiền miền</a:t>
                      </a:r>
                      <a:endParaRPr/>
                    </a:p>
                  </a:txBody>
                  <a:tcPr marT="45725" marB="45725" marR="91450" marL="9145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5.9.  Tương tác với… Server.MapPath</a:t>
            </a:r>
            <a:endParaRPr/>
          </a:p>
        </p:txBody>
      </p:sp>
      <p:pic>
        <p:nvPicPr>
          <p:cNvPr id="560" name="Google Shape;560;p3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61" name="Google Shape;561;p3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62" name="Google Shape;562;p3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63" name="Google Shape;563;p3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64" name="Google Shape;564;p39"/>
          <p:cNvSpPr txBox="1"/>
          <p:nvPr>
            <p:ph idx="1" type="body"/>
          </p:nvPr>
        </p:nvSpPr>
        <p:spPr>
          <a:xfrm>
            <a:off x="921327" y="898304"/>
            <a:ext cx="10759044" cy="272663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Ví dụ:</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Giả sử website được trỏ đến C:\Inetpub\wwwroot</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Mã nguồn của website (ứng dụng) được đặt tại D:\\WebApps\supershop</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Và chúng ta đang ở http://www.supersunday.com/supershop/products/viewProduct.aspx?id=1234</a:t>
            </a:r>
            <a:endParaRPr/>
          </a:p>
        </p:txBody>
      </p:sp>
      <p:graphicFrame>
        <p:nvGraphicFramePr>
          <p:cNvPr id="565" name="Google Shape;565;p39"/>
          <p:cNvGraphicFramePr/>
          <p:nvPr/>
        </p:nvGraphicFramePr>
        <p:xfrm>
          <a:off x="1792513" y="3608735"/>
          <a:ext cx="3000000" cy="3000000"/>
        </p:xfrm>
        <a:graphic>
          <a:graphicData uri="http://schemas.openxmlformats.org/drawingml/2006/table">
            <a:tbl>
              <a:tblPr bandRow="1" firstRow="1">
                <a:noFill/>
                <a:tableStyleId>{FA0E37AC-43CF-44CC-9AC0-DF47443B8BEF}</a:tableStyleId>
              </a:tblPr>
              <a:tblGrid>
                <a:gridCol w="3089275"/>
                <a:gridCol w="5825875"/>
              </a:tblGrid>
              <a:tr h="370850">
                <a:tc>
                  <a:txBody>
                    <a:bodyPr/>
                    <a:lstStyle/>
                    <a:p>
                      <a:pPr indent="0" lvl="0" marL="0" marR="0" rtl="0" algn="l">
                        <a:spcBef>
                          <a:spcPts val="0"/>
                        </a:spcBef>
                        <a:spcAft>
                          <a:spcPts val="0"/>
                        </a:spcAft>
                        <a:buNone/>
                      </a:pPr>
                      <a:r>
                        <a:rPr b="0"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a:t>D:\WebApps\supershop\products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D:\WebApps\supershop</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D:\WebApps\supershop</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a:t>
                      </a:r>
                      <a:endParaRPr/>
                    </a:p>
                  </a:txBody>
                  <a:tcPr marT="45725" marB="45725" marR="91450" marL="91450"/>
                </a:tc>
                <a:tc>
                  <a:txBody>
                    <a:bodyPr/>
                    <a:lstStyle/>
                    <a:p>
                      <a:pPr indent="0" lvl="0" marL="0" marR="0" rtl="0" algn="l">
                        <a:spcBef>
                          <a:spcPts val="0"/>
                        </a:spcBef>
                        <a:spcAft>
                          <a:spcPts val="0"/>
                        </a:spcAft>
                        <a:buNone/>
                      </a:pPr>
                      <a:r>
                        <a:rPr lang="en-US" sz="1800"/>
                        <a:t>C:\Inetpub\wwwroot</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Server.MapPath(“/supershop")</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D:\WebApps\supershop</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5.5.  Cấu trúc và mô hình xử lý của 1 Web Form</a:t>
            </a:r>
            <a:endParaRPr sz="3200">
              <a:latin typeface="Calibri"/>
              <a:ea typeface="Calibri"/>
              <a:cs typeface="Calibri"/>
              <a:sym typeface="Calibri"/>
            </a:endParaRPr>
          </a:p>
        </p:txBody>
      </p:sp>
      <p:pic>
        <p:nvPicPr>
          <p:cNvPr id="119" name="Google Shape;119;p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20" name="Google Shape;120;p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21" name="Google Shape;121;p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22" name="Google Shape;122;p4"/>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23" name="Google Shape;123;p4"/>
          <p:cNvSpPr/>
          <p:nvPr/>
        </p:nvSpPr>
        <p:spPr>
          <a:xfrm>
            <a:off x="1018478" y="1063727"/>
            <a:ext cx="867193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form </a:t>
            </a:r>
            <a:r>
              <a:rPr b="0" i="0" lang="en-US" sz="1800" u="none" cap="none" strike="noStrike">
                <a:solidFill>
                  <a:srgbClr val="669900"/>
                </a:solidFill>
                <a:latin typeface="Calibri"/>
                <a:ea typeface="Calibri"/>
                <a:cs typeface="Calibri"/>
                <a:sym typeface="Calibri"/>
              </a:rPr>
              <a:t>action</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doProcess.aspx</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method</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post</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&lt;</a:t>
            </a:r>
            <a:r>
              <a:rPr b="0" i="0" lang="en-US" sz="1800" u="none" cap="none" strike="noStrike">
                <a:solidFill>
                  <a:srgbClr val="990055"/>
                </a:solidFill>
                <a:latin typeface="Calibri"/>
                <a:ea typeface="Calibri"/>
                <a:cs typeface="Calibri"/>
                <a:sym typeface="Calibri"/>
              </a:rPr>
              <a:t>label </a:t>
            </a:r>
            <a:r>
              <a:rPr b="0" i="0" lang="en-US" sz="1800" u="none" cap="none" strike="noStrike">
                <a:solidFill>
                  <a:srgbClr val="669900"/>
                </a:solidFill>
                <a:latin typeface="Calibri"/>
                <a:ea typeface="Calibri"/>
                <a:cs typeface="Calibri"/>
                <a:sym typeface="Calibri"/>
              </a:rPr>
              <a:t>for</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label</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&lt;</a:t>
            </a:r>
            <a:r>
              <a:rPr b="0" i="0" lang="en-US" sz="1800" u="none" cap="none" strike="noStrike">
                <a:solidFill>
                  <a:srgbClr val="990055"/>
                </a:solidFill>
                <a:latin typeface="Calibri"/>
                <a:ea typeface="Calibri"/>
                <a:cs typeface="Calibri"/>
                <a:sym typeface="Calibri"/>
              </a:rPr>
              <a:t>input </a:t>
            </a:r>
            <a:r>
              <a:rPr b="0" i="0" lang="en-US" sz="1800" u="none" cap="none" strike="noStrike">
                <a:solidFill>
                  <a:srgbClr val="669900"/>
                </a:solidFill>
                <a:latin typeface="Calibri"/>
                <a:ea typeface="Calibri"/>
                <a:cs typeface="Calibri"/>
                <a:sym typeface="Calibri"/>
              </a:rPr>
              <a:t>type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text</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id</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user_name</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&lt;</a:t>
            </a:r>
            <a:r>
              <a:rPr b="0" i="0" lang="en-US" sz="1800" u="none" cap="none" strike="noStrike">
                <a:solidFill>
                  <a:srgbClr val="990055"/>
                </a:solidFill>
                <a:latin typeface="Calibri"/>
                <a:ea typeface="Calibri"/>
                <a:cs typeface="Calibri"/>
                <a:sym typeface="Calibri"/>
              </a:rPr>
              <a:t>label </a:t>
            </a:r>
            <a:r>
              <a:rPr b="0" i="0" lang="en-US" sz="1800" u="none" cap="none" strike="noStrike">
                <a:solidFill>
                  <a:srgbClr val="669900"/>
                </a:solidFill>
                <a:latin typeface="Calibri"/>
                <a:ea typeface="Calibri"/>
                <a:cs typeface="Calibri"/>
                <a:sym typeface="Calibri"/>
              </a:rPr>
              <a:t>for</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mail</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E-mail:</a:t>
            </a: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label</a:t>
            </a:r>
            <a:r>
              <a:rPr b="0" i="0" lang="en-US" sz="1800" u="none" cap="none" strike="noStrike">
                <a:solidFill>
                  <a:srgbClr val="999999"/>
                </a:solidFill>
                <a:latin typeface="Calibri"/>
                <a:ea typeface="Calibri"/>
                <a:cs typeface="Calibri"/>
                <a:sym typeface="Calibri"/>
              </a:rPr>
              <a:t>&gt;</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input </a:t>
            </a:r>
            <a:r>
              <a:rPr b="0" i="0" lang="en-US" sz="1800" u="none" cap="none" strike="noStrike">
                <a:solidFill>
                  <a:srgbClr val="669900"/>
                </a:solidFill>
                <a:latin typeface="Calibri"/>
                <a:ea typeface="Calibri"/>
                <a:cs typeface="Calibri"/>
                <a:sym typeface="Calibri"/>
              </a:rPr>
              <a:t>type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email</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id</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mail</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user_mail</a:t>
            </a:r>
            <a:r>
              <a:rPr b="0" i="0" lang="en-US" sz="1800" u="none" cap="none" strike="noStrike">
                <a:solidFill>
                  <a:srgbClr val="999999"/>
                </a:solidFill>
                <a:latin typeface="Calibri"/>
                <a:ea typeface="Calibri"/>
                <a:cs typeface="Calibri"/>
                <a:sym typeface="Calibri"/>
              </a:rPr>
              <a:t>"&gt;</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&lt;</a:t>
            </a:r>
            <a:r>
              <a:rPr b="0" i="0" lang="en-US" sz="1800" u="none" cap="none" strike="noStrike">
                <a:solidFill>
                  <a:srgbClr val="990055"/>
                </a:solidFill>
                <a:latin typeface="Calibri"/>
                <a:ea typeface="Calibri"/>
                <a:cs typeface="Calibri"/>
                <a:sym typeface="Calibri"/>
              </a:rPr>
              <a:t>label </a:t>
            </a:r>
            <a:r>
              <a:rPr b="0" i="0" lang="en-US" sz="1800" u="none" cap="none" strike="noStrike">
                <a:solidFill>
                  <a:srgbClr val="669900"/>
                </a:solidFill>
                <a:latin typeface="Calibri"/>
                <a:ea typeface="Calibri"/>
                <a:cs typeface="Calibri"/>
                <a:sym typeface="Calibri"/>
              </a:rPr>
              <a:t>for</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msg</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Message:</a:t>
            </a: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label</a:t>
            </a:r>
            <a:r>
              <a:rPr b="0" i="0" lang="en-US" sz="1800" u="none" cap="none" strike="noStrike">
                <a:solidFill>
                  <a:srgbClr val="999999"/>
                </a:solidFill>
                <a:latin typeface="Calibri"/>
                <a:ea typeface="Calibri"/>
                <a:cs typeface="Calibri"/>
                <a:sym typeface="Calibri"/>
              </a:rPr>
              <a:t>&gt;</a:t>
            </a:r>
            <a:r>
              <a:rPr b="0" i="0" lang="en-US" sz="18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	&lt;</a:t>
            </a:r>
            <a:r>
              <a:rPr b="0" i="0" lang="en-US" sz="1800" u="none" cap="none" strike="noStrike">
                <a:solidFill>
                  <a:srgbClr val="990055"/>
                </a:solidFill>
                <a:latin typeface="Calibri"/>
                <a:ea typeface="Calibri"/>
                <a:cs typeface="Calibri"/>
                <a:sym typeface="Calibri"/>
              </a:rPr>
              <a:t>textarea </a:t>
            </a:r>
            <a:r>
              <a:rPr b="0" i="0" lang="en-US" sz="1800" u="none" cap="none" strike="noStrike">
                <a:solidFill>
                  <a:srgbClr val="669900"/>
                </a:solidFill>
                <a:latin typeface="Calibri"/>
                <a:ea typeface="Calibri"/>
                <a:cs typeface="Calibri"/>
                <a:sym typeface="Calibri"/>
              </a:rPr>
              <a:t>id</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msg</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990055"/>
                </a:solidFill>
                <a:latin typeface="Calibri"/>
                <a:ea typeface="Calibri"/>
                <a:cs typeface="Calibri"/>
                <a:sym typeface="Calibri"/>
              </a:rPr>
              <a:t> </a:t>
            </a:r>
            <a:r>
              <a:rPr b="0" i="0" lang="en-US" sz="1800" u="none" cap="none" strike="noStrike">
                <a:solidFill>
                  <a:srgbClr val="669900"/>
                </a:solidFill>
                <a:latin typeface="Calibri"/>
                <a:ea typeface="Calibri"/>
                <a:cs typeface="Calibri"/>
                <a:sym typeface="Calibri"/>
              </a:rPr>
              <a:t>name</a:t>
            </a:r>
            <a:r>
              <a:rPr b="0" i="0" lang="en-US" sz="1800" u="none" cap="none" strike="noStrike">
                <a:solidFill>
                  <a:srgbClr val="999999"/>
                </a:solidFill>
                <a:latin typeface="Calibri"/>
                <a:ea typeface="Calibri"/>
                <a:cs typeface="Calibri"/>
                <a:sym typeface="Calibri"/>
              </a:rPr>
              <a:t>="</a:t>
            </a:r>
            <a:r>
              <a:rPr b="0" i="0" lang="en-US" sz="1800" u="none" cap="none" strike="noStrike">
                <a:solidFill>
                  <a:srgbClr val="0077AA"/>
                </a:solidFill>
                <a:latin typeface="Calibri"/>
                <a:ea typeface="Calibri"/>
                <a:cs typeface="Calibri"/>
                <a:sym typeface="Calibri"/>
              </a:rPr>
              <a:t>user_message</a:t>
            </a:r>
            <a:r>
              <a:rPr b="0" i="0" lang="en-US" sz="1800" u="none" cap="none" strike="noStrike">
                <a:solidFill>
                  <a:srgbClr val="999999"/>
                </a:solidFill>
                <a:latin typeface="Calibri"/>
                <a:ea typeface="Calibri"/>
                <a:cs typeface="Calibri"/>
                <a:sym typeface="Calibri"/>
              </a:rPr>
              <a:t>"&gt;&lt;/</a:t>
            </a:r>
            <a:r>
              <a:rPr b="0" i="0" lang="en-US" sz="1800" u="none" cap="none" strike="noStrike">
                <a:solidFill>
                  <a:srgbClr val="990055"/>
                </a:solidFill>
                <a:latin typeface="Calibri"/>
                <a:ea typeface="Calibri"/>
                <a:cs typeface="Calibri"/>
                <a:sym typeface="Calibri"/>
              </a:rPr>
              <a:t>textarea</a:t>
            </a:r>
            <a:r>
              <a:rPr b="0" i="0" lang="en-US" sz="1800" u="none" cap="none" strike="noStrike">
                <a:solidFill>
                  <a:srgbClr val="999999"/>
                </a:solidFill>
                <a:latin typeface="Calibri"/>
                <a:ea typeface="Calibri"/>
                <a:cs typeface="Calibri"/>
                <a:sym typeface="Calibri"/>
              </a:rPr>
              <a:t>&gt;</a:t>
            </a:r>
            <a:endParaRPr/>
          </a:p>
          <a:p>
            <a:pPr indent="0" lvl="1" marL="457200" marR="0" rtl="0" algn="l">
              <a:spcBef>
                <a:spcPts val="0"/>
              </a:spcBef>
              <a:spcAft>
                <a:spcPts val="0"/>
              </a:spcAft>
              <a:buNone/>
            </a:pPr>
            <a:r>
              <a:rPr b="0" i="0" lang="en-US" sz="1800" u="none" cap="none" strike="noStrike">
                <a:solidFill>
                  <a:srgbClr val="999999"/>
                </a:solidFill>
                <a:latin typeface="Calibri"/>
                <a:ea typeface="Calibri"/>
                <a:cs typeface="Calibri"/>
                <a:sym typeface="Calibri"/>
              </a:rPr>
              <a:t>&lt;/</a:t>
            </a:r>
            <a:r>
              <a:rPr b="0" i="0" lang="en-US" sz="1800" u="none" cap="none" strike="noStrike">
                <a:solidFill>
                  <a:srgbClr val="990055"/>
                </a:solidFill>
                <a:latin typeface="Calibri"/>
                <a:ea typeface="Calibri"/>
                <a:cs typeface="Calibri"/>
                <a:sym typeface="Calibri"/>
              </a:rPr>
              <a:t>div</a:t>
            </a:r>
            <a:r>
              <a:rPr b="0" i="0" lang="en-US" sz="1800" u="none" cap="none" strike="noStrike">
                <a:solidFill>
                  <a:srgbClr val="999999"/>
                </a:solidFill>
                <a:latin typeface="Calibri"/>
                <a:ea typeface="Calibri"/>
                <a:cs typeface="Calibri"/>
                <a:sym typeface="Calibri"/>
              </a:rPr>
              <a:t>&gt;</a:t>
            </a:r>
            <a:endParaRPr/>
          </a:p>
          <a:p>
            <a:pPr indent="0" lvl="0" marL="0" marR="0" rtl="0" algn="l">
              <a:spcBef>
                <a:spcPts val="0"/>
              </a:spcBef>
              <a:spcAft>
                <a:spcPts val="0"/>
              </a:spcAft>
              <a:buNone/>
            </a:pPr>
            <a:r>
              <a:rPr lang="en-US" sz="1800">
                <a:solidFill>
                  <a:srgbClr val="999999"/>
                </a:solidFill>
                <a:latin typeface="Calibri"/>
                <a:ea typeface="Calibri"/>
                <a:cs typeface="Calibri"/>
                <a:sym typeface="Calibri"/>
              </a:rPr>
              <a:t>&lt;/</a:t>
            </a:r>
            <a:r>
              <a:rPr lang="en-US" sz="1800">
                <a:solidFill>
                  <a:srgbClr val="990055"/>
                </a:solidFill>
                <a:latin typeface="Calibri"/>
                <a:ea typeface="Calibri"/>
                <a:cs typeface="Calibri"/>
                <a:sym typeface="Calibri"/>
              </a:rPr>
              <a:t>form</a:t>
            </a:r>
            <a:r>
              <a:rPr lang="en-US" sz="1800">
                <a:solidFill>
                  <a:srgbClr val="999999"/>
                </a:solidFill>
                <a:latin typeface="Calibri"/>
                <a:ea typeface="Calibri"/>
                <a:cs typeface="Calibri"/>
                <a:sym typeface="Calibri"/>
              </a:rPr>
              <a:t>&gt;</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572" name="Google Shape;572;p4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73" name="Google Shape;573;p4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74" name="Google Shape;574;p4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75" name="Google Shape;575;p40"/>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76" name="Google Shape;576;p40"/>
          <p:cNvSpPr txBox="1"/>
          <p:nvPr>
            <p:ph idx="1" type="body"/>
          </p:nvPr>
        </p:nvSpPr>
        <p:spPr>
          <a:xfrm>
            <a:off x="921327" y="898304"/>
            <a:ext cx="10759044" cy="241095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Global.asax:</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Được sử dụng để quản lý và cấu hình ứng dụng web</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Một ứng dụng web có thể không có hoặc chỉ có một tệp Global.asax</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Thường được đặt ở thư mục gốc của ứng dụng</a:t>
            </a:r>
            <a:endParaRPr sz="2266"/>
          </a:p>
        </p:txBody>
      </p:sp>
      <p:pic>
        <p:nvPicPr>
          <p:cNvPr descr="Image result for Global.asax" id="577" name="Google Shape;577;p40"/>
          <p:cNvPicPr preferRelativeResize="0"/>
          <p:nvPr/>
        </p:nvPicPr>
        <p:blipFill rotWithShape="1">
          <a:blip r:embed="rId4">
            <a:alphaModFix/>
          </a:blip>
          <a:srcRect b="0" l="0" r="0" t="0"/>
          <a:stretch/>
        </p:blipFill>
        <p:spPr>
          <a:xfrm>
            <a:off x="4920343" y="3209551"/>
            <a:ext cx="5131254" cy="343839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584" name="Google Shape;584;p4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85" name="Google Shape;585;p4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86" name="Google Shape;586;p4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87" name="Google Shape;587;p41"/>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88" name="Google Shape;588;p41"/>
          <p:cNvSpPr txBox="1"/>
          <p:nvPr>
            <p:ph idx="1" type="body"/>
          </p:nvPr>
        </p:nvSpPr>
        <p:spPr>
          <a:xfrm>
            <a:off x="921327" y="898304"/>
            <a:ext cx="10759044" cy="538531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Global.asax:</a:t>
            </a:r>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Để khai báo và khởi tạo các giá trị cho các biến Application, Session</a:t>
            </a:r>
            <a:endParaRPr/>
          </a:p>
          <a:p>
            <a:pPr indent="-228600" lvl="1" marL="685800" rtl="0" algn="l">
              <a:lnSpc>
                <a:spcPct val="150000"/>
              </a:lnSpc>
              <a:spcBef>
                <a:spcPts val="0"/>
              </a:spcBef>
              <a:spcAft>
                <a:spcPts val="0"/>
              </a:spcAft>
              <a:buClr>
                <a:schemeClr val="accent6"/>
              </a:buClr>
              <a:buSzPts val="2266"/>
              <a:buFont typeface="Arial"/>
              <a:buChar char="•"/>
            </a:pPr>
            <a:r>
              <a:rPr lang="en-US" sz="2266">
                <a:solidFill>
                  <a:srgbClr val="003366"/>
                </a:solidFill>
                <a:latin typeface="Calibri"/>
                <a:ea typeface="Calibri"/>
                <a:cs typeface="Calibri"/>
                <a:sym typeface="Calibri"/>
              </a:rPr>
              <a:t>Viết mã xử lý cho các sự kiện của 02 đối tượng Application và Session</a:t>
            </a:r>
            <a:endParaRPr sz="2266">
              <a:solidFill>
                <a:srgbClr val="003366"/>
              </a:solidFill>
              <a:latin typeface="Calibri"/>
              <a:ea typeface="Calibri"/>
              <a:cs typeface="Calibri"/>
              <a:sym typeface="Calibri"/>
            </a:endParaRPr>
          </a:p>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Các sự kiện trong Global.asax:</a:t>
            </a:r>
            <a:endParaRPr/>
          </a:p>
          <a:p>
            <a:pPr indent="-228600" lvl="1" marL="685800" rtl="0" algn="l">
              <a:lnSpc>
                <a:spcPct val="150000"/>
              </a:lnSpc>
              <a:spcBef>
                <a:spcPts val="0"/>
              </a:spcBef>
              <a:spcAft>
                <a:spcPts val="0"/>
              </a:spcAft>
              <a:buClr>
                <a:schemeClr val="accent6"/>
              </a:buClr>
              <a:buSzPts val="2266"/>
              <a:buFont typeface="Arial"/>
              <a:buChar char="•"/>
            </a:pPr>
            <a:r>
              <a:rPr b="1" lang="en-US" sz="2266">
                <a:solidFill>
                  <a:srgbClr val="003366"/>
                </a:solidFill>
                <a:latin typeface="Calibri"/>
                <a:ea typeface="Calibri"/>
                <a:cs typeface="Calibri"/>
                <a:sym typeface="Calibri"/>
              </a:rPr>
              <a:t>Application_Init</a:t>
            </a:r>
            <a:r>
              <a:rPr lang="en-US" sz="2266">
                <a:solidFill>
                  <a:srgbClr val="003366"/>
                </a:solidFill>
                <a:latin typeface="Calibri"/>
                <a:ea typeface="Calibri"/>
                <a:cs typeface="Calibri"/>
                <a:sym typeface="Calibri"/>
              </a:rPr>
              <a:t>: sự kiển xảy ra khi ứng dụng khởi tạo</a:t>
            </a:r>
            <a:endParaRPr/>
          </a:p>
          <a:p>
            <a:pPr indent="-228600" lvl="1" marL="685800" rtl="0" algn="l">
              <a:lnSpc>
                <a:spcPct val="150000"/>
              </a:lnSpc>
              <a:spcBef>
                <a:spcPts val="0"/>
              </a:spcBef>
              <a:spcAft>
                <a:spcPts val="0"/>
              </a:spcAft>
              <a:buClr>
                <a:schemeClr val="accent6"/>
              </a:buClr>
              <a:buSzPts val="2266"/>
              <a:buFont typeface="Arial"/>
              <a:buChar char="•"/>
            </a:pPr>
            <a:r>
              <a:rPr b="1" lang="en-US" sz="2266">
                <a:solidFill>
                  <a:srgbClr val="003366"/>
                </a:solidFill>
                <a:latin typeface="Calibri"/>
                <a:ea typeface="Calibri"/>
                <a:cs typeface="Calibri"/>
                <a:sym typeface="Calibri"/>
              </a:rPr>
              <a:t>Application_Start</a:t>
            </a:r>
            <a:r>
              <a:rPr lang="en-US" sz="2266">
                <a:solidFill>
                  <a:srgbClr val="003366"/>
                </a:solidFill>
                <a:latin typeface="Calibri"/>
                <a:ea typeface="Calibri"/>
                <a:cs typeface="Calibri"/>
                <a:sym typeface="Calibri"/>
              </a:rPr>
              <a:t>: sự kiện xảy ra khi thể hiện của HttpApplication được tạo</a:t>
            </a:r>
            <a:endParaRPr/>
          </a:p>
          <a:p>
            <a:pPr indent="-228600" lvl="1" marL="685800" rtl="0" algn="l">
              <a:lnSpc>
                <a:spcPct val="150000"/>
              </a:lnSpc>
              <a:spcBef>
                <a:spcPts val="0"/>
              </a:spcBef>
              <a:spcAft>
                <a:spcPts val="0"/>
              </a:spcAft>
              <a:buClr>
                <a:schemeClr val="accent6"/>
              </a:buClr>
              <a:buSzPts val="2266"/>
              <a:buFont typeface="Arial"/>
              <a:buChar char="•"/>
            </a:pPr>
            <a:r>
              <a:rPr b="1" lang="en-US" sz="2266">
                <a:solidFill>
                  <a:srgbClr val="003366"/>
                </a:solidFill>
                <a:latin typeface="Calibri"/>
                <a:ea typeface="Calibri"/>
                <a:cs typeface="Calibri"/>
                <a:sym typeface="Calibri"/>
              </a:rPr>
              <a:t>Application_End</a:t>
            </a:r>
            <a:r>
              <a:rPr lang="en-US" sz="2266">
                <a:solidFill>
                  <a:srgbClr val="003366"/>
                </a:solidFill>
                <a:latin typeface="Calibri"/>
                <a:ea typeface="Calibri"/>
                <a:cs typeface="Calibri"/>
                <a:sym typeface="Calibri"/>
              </a:rPr>
              <a:t>: sự kiện xảy ra khi thể hiện cuối cùng của HttpApplication bị hủy.</a:t>
            </a:r>
            <a:endParaRPr/>
          </a:p>
          <a:p>
            <a:pPr indent="-228600" lvl="1" marL="685800" rtl="0" algn="l">
              <a:lnSpc>
                <a:spcPct val="150000"/>
              </a:lnSpc>
              <a:spcBef>
                <a:spcPts val="0"/>
              </a:spcBef>
              <a:spcAft>
                <a:spcPts val="0"/>
              </a:spcAft>
              <a:buClr>
                <a:schemeClr val="accent6"/>
              </a:buClr>
              <a:buSzPts val="2266"/>
              <a:buFont typeface="Arial"/>
              <a:buChar char="•"/>
            </a:pPr>
            <a:r>
              <a:rPr b="1" lang="en-US" sz="2266">
                <a:solidFill>
                  <a:srgbClr val="003366"/>
                </a:solidFill>
                <a:latin typeface="Calibri"/>
                <a:ea typeface="Calibri"/>
                <a:cs typeface="Calibri"/>
                <a:sym typeface="Calibri"/>
              </a:rPr>
              <a:t>Application_Disposed</a:t>
            </a:r>
            <a:r>
              <a:rPr lang="en-US" sz="2266">
                <a:solidFill>
                  <a:srgbClr val="003366"/>
                </a:solidFill>
                <a:latin typeface="Calibri"/>
                <a:ea typeface="Calibri"/>
                <a:cs typeface="Calibri"/>
                <a:sym typeface="Calibri"/>
              </a:rPr>
              <a:t>: sự kiện xảy ra trước khi ứng dụng bị hủy, để dọn dẹp các tài nguyen được sử dụng trước đó</a:t>
            </a:r>
            <a:endParaRPr>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595" name="Google Shape;595;p4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596" name="Google Shape;596;p4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597" name="Google Shape;597;p4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598" name="Google Shape;598;p4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599" name="Google Shape;599;p42"/>
          <p:cNvSpPr txBox="1"/>
          <p:nvPr>
            <p:ph idx="1" type="body"/>
          </p:nvPr>
        </p:nvSpPr>
        <p:spPr>
          <a:xfrm>
            <a:off x="921327" y="898304"/>
            <a:ext cx="10759044" cy="538531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Các sự kiện trong Global.asax:</a:t>
            </a:r>
            <a:endParaRPr/>
          </a:p>
          <a:p>
            <a:pPr indent="-228600" lvl="1" marL="685800" rtl="0" algn="l">
              <a:lnSpc>
                <a:spcPct val="150000"/>
              </a:lnSpc>
              <a:spcBef>
                <a:spcPts val="0"/>
              </a:spcBef>
              <a:spcAft>
                <a:spcPts val="0"/>
              </a:spcAft>
              <a:buClr>
                <a:schemeClr val="accent6"/>
              </a:buClr>
              <a:buSzPts val="2266"/>
              <a:buFont typeface="Arial"/>
              <a:buChar char="•"/>
            </a:pPr>
            <a:r>
              <a:rPr b="1" lang="en-US" sz="2266">
                <a:solidFill>
                  <a:srgbClr val="003366"/>
                </a:solidFill>
                <a:latin typeface="Calibri"/>
                <a:ea typeface="Calibri"/>
                <a:cs typeface="Calibri"/>
                <a:sym typeface="Calibri"/>
              </a:rPr>
              <a:t>Application_Error</a:t>
            </a:r>
            <a:r>
              <a:rPr lang="en-US" sz="2266">
                <a:solidFill>
                  <a:srgbClr val="003366"/>
                </a:solidFill>
                <a:latin typeface="Calibri"/>
                <a:ea typeface="Calibri"/>
                <a:cs typeface="Calibri"/>
                <a:sym typeface="Calibri"/>
              </a:rPr>
              <a:t>: xảy ra khi không có khối try…catch trong mã nguồn để xử lý ngoại lệ phù hợp</a:t>
            </a:r>
            <a:endParaRPr/>
          </a:p>
          <a:p>
            <a:pPr indent="-228600" lvl="1" marL="685800" rtl="0" algn="l">
              <a:lnSpc>
                <a:spcPct val="150000"/>
              </a:lnSpc>
              <a:spcBef>
                <a:spcPts val="0"/>
              </a:spcBef>
              <a:spcAft>
                <a:spcPts val="0"/>
              </a:spcAft>
              <a:buClr>
                <a:schemeClr val="accent6"/>
              </a:buClr>
              <a:buSzPts val="2400"/>
              <a:buFont typeface="Arial"/>
              <a:buChar char="•"/>
            </a:pPr>
            <a:r>
              <a:rPr b="1" lang="en-US">
                <a:latin typeface="Calibri"/>
                <a:ea typeface="Calibri"/>
                <a:cs typeface="Calibri"/>
                <a:sym typeface="Calibri"/>
              </a:rPr>
              <a:t>Session_Start</a:t>
            </a:r>
            <a:r>
              <a:rPr lang="en-US">
                <a:latin typeface="Calibri"/>
                <a:ea typeface="Calibri"/>
                <a:cs typeface="Calibri"/>
                <a:sym typeface="Calibri"/>
              </a:rPr>
              <a:t>: sự kiện xảy ra khi người dùng mới mở ứng dụng, đồng thời sessionID mới sẽ được gán cho người dùng đó</a:t>
            </a:r>
            <a:endParaRPr/>
          </a:p>
          <a:p>
            <a:pPr indent="-228600" lvl="1" marL="685800" rtl="0" algn="l">
              <a:lnSpc>
                <a:spcPct val="150000"/>
              </a:lnSpc>
              <a:spcBef>
                <a:spcPts val="0"/>
              </a:spcBef>
              <a:spcAft>
                <a:spcPts val="0"/>
              </a:spcAft>
              <a:buClr>
                <a:schemeClr val="accent6"/>
              </a:buClr>
              <a:buSzPts val="2400"/>
              <a:buFont typeface="Arial"/>
              <a:buChar char="•"/>
            </a:pPr>
            <a:r>
              <a:rPr b="1" lang="en-US">
                <a:latin typeface="Calibri"/>
                <a:ea typeface="Calibri"/>
                <a:cs typeface="Calibri"/>
                <a:sym typeface="Calibri"/>
              </a:rPr>
              <a:t>Session_End</a:t>
            </a:r>
            <a:r>
              <a:rPr lang="en-US">
                <a:latin typeface="Calibri"/>
                <a:ea typeface="Calibri"/>
                <a:cs typeface="Calibri"/>
                <a:sym typeface="Calibri"/>
              </a:rPr>
              <a:t>: xảy ra khi hết session hoặc khi Session.Abandon được gọi</a:t>
            </a:r>
            <a:endParaRPr>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06" name="Google Shape;606;p4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07" name="Google Shape;607;p4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08" name="Google Shape;608;p4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09" name="Google Shape;609;p43"/>
          <p:cNvSpPr txBox="1"/>
          <p:nvPr>
            <p:ph idx="12" type="sldNum"/>
          </p:nvPr>
        </p:nvSpPr>
        <p:spPr>
          <a:xfrm>
            <a:off x="10838688" y="6356350"/>
            <a:ext cx="10838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10" name="Google Shape;610;p43"/>
          <p:cNvSpPr txBox="1"/>
          <p:nvPr>
            <p:ph idx="1" type="body"/>
          </p:nvPr>
        </p:nvSpPr>
        <p:spPr>
          <a:xfrm>
            <a:off x="921327" y="898305"/>
            <a:ext cx="10759044" cy="83404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Các sự kiện trong Global.asax:</a:t>
            </a:r>
            <a:endParaRPr/>
          </a:p>
        </p:txBody>
      </p:sp>
      <p:pic>
        <p:nvPicPr>
          <p:cNvPr id="611" name="Google Shape;611;p43"/>
          <p:cNvPicPr preferRelativeResize="0"/>
          <p:nvPr/>
        </p:nvPicPr>
        <p:blipFill rotWithShape="1">
          <a:blip r:embed="rId4">
            <a:alphaModFix/>
          </a:blip>
          <a:srcRect b="0" l="0" r="0" t="0"/>
          <a:stretch/>
        </p:blipFill>
        <p:spPr>
          <a:xfrm>
            <a:off x="3133344" y="1732353"/>
            <a:ext cx="4596892" cy="490208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18" name="Google Shape;618;p4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19" name="Google Shape;619;p4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20" name="Google Shape;620;p4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21" name="Google Shape;621;p44"/>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22" name="Google Shape;622;p44"/>
          <p:cNvSpPr txBox="1"/>
          <p:nvPr>
            <p:ph idx="1" type="body"/>
          </p:nvPr>
        </p:nvSpPr>
        <p:spPr>
          <a:xfrm>
            <a:off x="921327" y="898304"/>
            <a:ext cx="10759044" cy="7222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Ví dụ 1:</a:t>
            </a:r>
            <a:endParaRPr/>
          </a:p>
        </p:txBody>
      </p:sp>
      <p:pic>
        <p:nvPicPr>
          <p:cNvPr id="623" name="Google Shape;623;p44"/>
          <p:cNvPicPr preferRelativeResize="0"/>
          <p:nvPr/>
        </p:nvPicPr>
        <p:blipFill rotWithShape="1">
          <a:blip r:embed="rId4">
            <a:alphaModFix/>
          </a:blip>
          <a:srcRect b="0" l="0" r="0" t="0"/>
          <a:stretch/>
        </p:blipFill>
        <p:spPr>
          <a:xfrm>
            <a:off x="1979039" y="1729149"/>
            <a:ext cx="8643619" cy="348510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30" name="Google Shape;630;p4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31" name="Google Shape;631;p4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32" name="Google Shape;632;p4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33" name="Google Shape;633;p45"/>
          <p:cNvSpPr txBox="1"/>
          <p:nvPr>
            <p:ph idx="12" type="sldNum"/>
          </p:nvPr>
        </p:nvSpPr>
        <p:spPr>
          <a:xfrm>
            <a:off x="10741152" y="6356350"/>
            <a:ext cx="118136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34" name="Google Shape;634;p45"/>
          <p:cNvSpPr txBox="1"/>
          <p:nvPr>
            <p:ph idx="1" type="body"/>
          </p:nvPr>
        </p:nvSpPr>
        <p:spPr>
          <a:xfrm>
            <a:off x="921327" y="898304"/>
            <a:ext cx="10759044" cy="722251"/>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solidFill>
                  <a:srgbClr val="003366"/>
                </a:solidFill>
                <a:latin typeface="Calibri"/>
                <a:ea typeface="Calibri"/>
                <a:cs typeface="Calibri"/>
                <a:sym typeface="Calibri"/>
              </a:rPr>
              <a:t>Ví dụ 2:</a:t>
            </a:r>
            <a:endParaRPr/>
          </a:p>
        </p:txBody>
      </p:sp>
      <p:sp>
        <p:nvSpPr>
          <p:cNvPr id="635" name="Google Shape;635;p45"/>
          <p:cNvSpPr/>
          <p:nvPr/>
        </p:nvSpPr>
        <p:spPr>
          <a:xfrm>
            <a:off x="1050128" y="1729150"/>
            <a:ext cx="10299291"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30000" lang="en-US" sz="2400">
                <a:solidFill>
                  <a:srgbClr val="000000"/>
                </a:solidFill>
                <a:latin typeface="Consolas"/>
                <a:ea typeface="Consolas"/>
                <a:cs typeface="Consolas"/>
                <a:sym typeface="Consolas"/>
              </a:rPr>
              <a:t>&lt;script language="C#" runat="server"&gt;</a:t>
            </a:r>
            <a:endParaRPr/>
          </a:p>
          <a:p>
            <a:pPr indent="0" lvl="0" marL="0" marR="0" rtl="0" algn="l">
              <a:spcBef>
                <a:spcPts val="0"/>
              </a:spcBef>
              <a:spcAft>
                <a:spcPts val="0"/>
              </a:spcAft>
              <a:buNone/>
            </a:pPr>
            <a:r>
              <a:rPr baseline="30000" lang="en-US" sz="2400">
                <a:solidFill>
                  <a:srgbClr val="000000"/>
                </a:solidFill>
                <a:latin typeface="Consolas"/>
                <a:ea typeface="Consolas"/>
                <a:cs typeface="Consolas"/>
                <a:sym typeface="Consolas"/>
              </a:rPr>
              <a:t>protected void Application_Error(Object sender, EventArgs e) {</a:t>
            </a:r>
            <a:endParaRPr/>
          </a:p>
          <a:p>
            <a:pPr indent="0" lvl="1" marL="457200" marR="0" rtl="0" algn="l">
              <a:spcBef>
                <a:spcPts val="0"/>
              </a:spcBef>
              <a:spcAft>
                <a:spcPts val="0"/>
              </a:spcAft>
              <a:buNone/>
            </a:pPr>
            <a:r>
              <a:rPr b="0" baseline="30000" i="0" lang="en-US" sz="2400" u="none" cap="none" strike="noStrike">
                <a:solidFill>
                  <a:srgbClr val="000000"/>
                </a:solidFill>
                <a:latin typeface="Consolas"/>
                <a:ea typeface="Consolas"/>
                <a:cs typeface="Consolas"/>
                <a:sym typeface="Consolas"/>
              </a:rPr>
              <a:t>Response.Write("&lt;b&gt;");</a:t>
            </a:r>
            <a:endParaRPr/>
          </a:p>
          <a:p>
            <a:pPr indent="0" lvl="1" marL="457200" marR="0" rtl="0" algn="l">
              <a:spcBef>
                <a:spcPts val="0"/>
              </a:spcBef>
              <a:spcAft>
                <a:spcPts val="0"/>
              </a:spcAft>
              <a:buNone/>
            </a:pPr>
            <a:r>
              <a:rPr b="0" baseline="30000" i="0" lang="en-US" sz="2400" u="none" cap="none" strike="noStrike">
                <a:solidFill>
                  <a:srgbClr val="000000"/>
                </a:solidFill>
                <a:latin typeface="Consolas"/>
                <a:ea typeface="Consolas"/>
                <a:cs typeface="Consolas"/>
                <a:sym typeface="Consolas"/>
              </a:rPr>
              <a:t>Response.Write("Oops! lỗi khủng khiếp đã xảy ra!!&lt;/b&gt;&lt;hr /&gt;"); Response.Write(Server.GetLastError().Message.ToString()); </a:t>
            </a:r>
            <a:endParaRPr/>
          </a:p>
          <a:p>
            <a:pPr indent="0" lvl="1" marL="457200" marR="0" rtl="0" algn="l">
              <a:spcBef>
                <a:spcPts val="0"/>
              </a:spcBef>
              <a:spcAft>
                <a:spcPts val="0"/>
              </a:spcAft>
              <a:buNone/>
            </a:pPr>
            <a:r>
              <a:rPr b="0" baseline="30000" i="0" lang="en-US" sz="2400" u="none" cap="none" strike="noStrike">
                <a:solidFill>
                  <a:srgbClr val="000000"/>
                </a:solidFill>
                <a:latin typeface="Consolas"/>
                <a:ea typeface="Consolas"/>
                <a:cs typeface="Consolas"/>
                <a:sym typeface="Consolas"/>
              </a:rPr>
              <a:t>Response.Write("&lt;hr /&gt;" + Server.GetLastError().ToString()); </a:t>
            </a:r>
            <a:endParaRPr/>
          </a:p>
          <a:p>
            <a:pPr indent="0" lvl="1" marL="457200" marR="0" rtl="0" algn="l">
              <a:spcBef>
                <a:spcPts val="0"/>
              </a:spcBef>
              <a:spcAft>
                <a:spcPts val="0"/>
              </a:spcAft>
              <a:buNone/>
            </a:pPr>
            <a:r>
              <a:rPr b="0" baseline="30000" i="0" lang="en-US" sz="2400" u="none" cap="none" strike="noStrike">
                <a:solidFill>
                  <a:srgbClr val="000000"/>
                </a:solidFill>
                <a:latin typeface="Consolas"/>
                <a:ea typeface="Consolas"/>
                <a:cs typeface="Consolas"/>
                <a:sym typeface="Consolas"/>
              </a:rPr>
              <a:t>Server.ClearError();</a:t>
            </a:r>
            <a:endParaRPr/>
          </a:p>
          <a:p>
            <a:pPr indent="0" lvl="0" marL="0" marR="0" rtl="0" algn="l">
              <a:spcBef>
                <a:spcPts val="0"/>
              </a:spcBef>
              <a:spcAft>
                <a:spcPts val="0"/>
              </a:spcAft>
              <a:buNone/>
            </a:pPr>
            <a:r>
              <a:rPr baseline="30000" lang="en-US" sz="2400">
                <a:solidFill>
                  <a:srgbClr val="000000"/>
                </a:solidFill>
                <a:latin typeface="Consolas"/>
                <a:ea typeface="Consolas"/>
                <a:cs typeface="Consolas"/>
                <a:sym typeface="Consolas"/>
              </a:rPr>
              <a:t>} &lt;/script&gt;</a:t>
            </a:r>
            <a:endParaRPr sz="2400">
              <a:solidFill>
                <a:schemeClr val="dk1"/>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42" name="Google Shape;642;p4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43" name="Google Shape;643;p4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44" name="Google Shape;644;p4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45" name="Google Shape;645;p46"/>
          <p:cNvSpPr txBox="1"/>
          <p:nvPr>
            <p:ph idx="12" type="sldNum"/>
          </p:nvPr>
        </p:nvSpPr>
        <p:spPr>
          <a:xfrm>
            <a:off x="10562417" y="6356350"/>
            <a:ext cx="1360096"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46" name="Google Shape;646;p46"/>
          <p:cNvSpPr txBox="1"/>
          <p:nvPr>
            <p:ph idx="1" type="body"/>
          </p:nvPr>
        </p:nvSpPr>
        <p:spPr>
          <a:xfrm>
            <a:off x="838200" y="901507"/>
            <a:ext cx="9724217" cy="190006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Application_Start: chỉ xảy ra một lần đầu tiên khi bất kỳ trang nào của ứng dụng được gọi</a:t>
            </a:r>
            <a:endParaRPr/>
          </a:p>
          <a:p>
            <a:pPr indent="-228600" lvl="0" marL="228600" rtl="0" algn="l">
              <a:lnSpc>
                <a:spcPct val="120000"/>
              </a:lnSpc>
              <a:spcBef>
                <a:spcPts val="1000"/>
              </a:spcBef>
              <a:spcAft>
                <a:spcPts val="0"/>
              </a:spcAft>
              <a:buClr>
                <a:schemeClr val="accent5"/>
              </a:buClr>
              <a:buSzPts val="2800"/>
              <a:buFont typeface="Noto Sans Symbols"/>
              <a:buChar char="▪"/>
            </a:pPr>
            <a:r>
              <a:rPr lang="en-US"/>
              <a:t>Thường được sử dụng để đếm số người đang truy nhập website</a:t>
            </a:r>
            <a:endParaRPr/>
          </a:p>
        </p:txBody>
      </p:sp>
      <p:sp>
        <p:nvSpPr>
          <p:cNvPr id="647" name="Google Shape;647;p46"/>
          <p:cNvSpPr/>
          <p:nvPr/>
        </p:nvSpPr>
        <p:spPr>
          <a:xfrm>
            <a:off x="1219201" y="2913365"/>
            <a:ext cx="852791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F302E"/>
                </a:solidFill>
                <a:latin typeface="Courier"/>
                <a:ea typeface="Courier"/>
                <a:cs typeface="Courier"/>
                <a:sym typeface="Courier"/>
              </a:rPr>
              <a:t>void Application_Start(object sender, EventArgs e)</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 Khai báo đếm số người truy cập</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t>
            </a:r>
            <a:r>
              <a:rPr lang="en-US" sz="1800">
                <a:solidFill>
                  <a:srgbClr val="2F302E"/>
                </a:solidFill>
                <a:latin typeface="Times"/>
                <a:ea typeface="Times"/>
                <a:cs typeface="Times"/>
                <a:sym typeface="Times"/>
              </a:rPr>
              <a:t> </a:t>
            </a:r>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Application["So_luot_truy_cap"] = 0</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Application["So_nguoi_online"] = 0</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a:t>
            </a:r>
            <a:r>
              <a:rPr lang="en-US" sz="1800">
                <a:solidFill>
                  <a:srgbClr val="2F302E"/>
                </a:solidFill>
                <a:latin typeface="Times"/>
                <a:ea typeface="Times"/>
                <a:cs typeface="Times"/>
                <a:sym typeface="Times"/>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54" name="Google Shape;654;p4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55" name="Google Shape;655;p4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56" name="Google Shape;656;p4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57" name="Google Shape;657;p47"/>
          <p:cNvSpPr txBox="1"/>
          <p:nvPr>
            <p:ph idx="12" type="sldNum"/>
          </p:nvPr>
        </p:nvSpPr>
        <p:spPr>
          <a:xfrm>
            <a:off x="10753344" y="6356350"/>
            <a:ext cx="116916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58" name="Google Shape;658;p47"/>
          <p:cNvSpPr txBox="1"/>
          <p:nvPr>
            <p:ph idx="1" type="body"/>
          </p:nvPr>
        </p:nvSpPr>
        <p:spPr>
          <a:xfrm>
            <a:off x="838200" y="901507"/>
            <a:ext cx="9724217" cy="252749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Session_Start: xảy ra khi người dùng mới yêu cầu đến bất kỳ trang aspx nào của ứng dụng</a:t>
            </a:r>
            <a:endParaRPr/>
          </a:p>
          <a:p>
            <a:pPr indent="-228600" lvl="0" marL="228600" rtl="0" algn="l">
              <a:lnSpc>
                <a:spcPct val="120000"/>
              </a:lnSpc>
              <a:spcBef>
                <a:spcPts val="1000"/>
              </a:spcBef>
              <a:spcAft>
                <a:spcPts val="0"/>
              </a:spcAft>
              <a:buClr>
                <a:schemeClr val="accent5"/>
              </a:buClr>
              <a:buSzPts val="2800"/>
              <a:buFont typeface="Noto Sans Symbols"/>
              <a:buChar char="▪"/>
            </a:pPr>
            <a:r>
              <a:rPr lang="en-US"/>
              <a:t>Một giá trị duy nhất, SessionID, sẽ được tạo và cung cấp để quản lý người dùng trong suốt phiên làm việc với ứng dụng</a:t>
            </a:r>
            <a:endParaRPr/>
          </a:p>
        </p:txBody>
      </p:sp>
      <p:sp>
        <p:nvSpPr>
          <p:cNvPr id="659" name="Google Shape;659;p47"/>
          <p:cNvSpPr/>
          <p:nvPr/>
        </p:nvSpPr>
        <p:spPr>
          <a:xfrm>
            <a:off x="1072243" y="3429000"/>
            <a:ext cx="82677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F302E"/>
                </a:solidFill>
                <a:latin typeface="Courier"/>
                <a:ea typeface="Courier"/>
                <a:cs typeface="Courier"/>
                <a:sym typeface="Courier"/>
              </a:rPr>
              <a:t>void Application_Start(object sender, EventArgs e)</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 Khai báo đếm số người truy cập</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t>
            </a:r>
            <a:r>
              <a:rPr lang="en-US" sz="1800">
                <a:solidFill>
                  <a:srgbClr val="2F302E"/>
                </a:solidFill>
                <a:latin typeface="Times"/>
                <a:ea typeface="Times"/>
                <a:cs typeface="Times"/>
                <a:sym typeface="Times"/>
              </a:rPr>
              <a:t> </a:t>
            </a:r>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Application["So_luot_truy_cap"] = 0</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    Application["So_nguoi_online"] = 0</a:t>
            </a:r>
            <a:endParaRPr sz="1800">
              <a:solidFill>
                <a:srgbClr val="2F302E"/>
              </a:solidFill>
              <a:latin typeface="Times"/>
              <a:ea typeface="Times"/>
              <a:cs typeface="Times"/>
              <a:sym typeface="Times"/>
            </a:endParaRPr>
          </a:p>
          <a:p>
            <a:pPr indent="0" lvl="0" marL="0" marR="0" rtl="0" algn="l">
              <a:spcBef>
                <a:spcPts val="0"/>
              </a:spcBef>
              <a:spcAft>
                <a:spcPts val="0"/>
              </a:spcAft>
              <a:buNone/>
            </a:pPr>
            <a:r>
              <a:rPr lang="en-US" sz="1800">
                <a:solidFill>
                  <a:srgbClr val="2F302E"/>
                </a:solidFill>
                <a:latin typeface="Courier"/>
                <a:ea typeface="Courier"/>
                <a:cs typeface="Courier"/>
                <a:sym typeface="Courier"/>
              </a:rPr>
              <a:t>}</a:t>
            </a:r>
            <a:r>
              <a:rPr lang="en-US" sz="1800">
                <a:solidFill>
                  <a:srgbClr val="2F302E"/>
                </a:solidFill>
                <a:latin typeface="Times"/>
                <a:ea typeface="Times"/>
                <a:cs typeface="Times"/>
                <a:sym typeface="Times"/>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66" name="Google Shape;666;p4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67" name="Google Shape;667;p4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68" name="Google Shape;668;p4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69" name="Google Shape;669;p48"/>
          <p:cNvSpPr txBox="1"/>
          <p:nvPr>
            <p:ph idx="12" type="sldNum"/>
          </p:nvPr>
        </p:nvSpPr>
        <p:spPr>
          <a:xfrm>
            <a:off x="10753824" y="6356350"/>
            <a:ext cx="116868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70" name="Google Shape;670;p48"/>
          <p:cNvSpPr txBox="1"/>
          <p:nvPr>
            <p:ph idx="1" type="body"/>
          </p:nvPr>
        </p:nvSpPr>
        <p:spPr>
          <a:xfrm>
            <a:off x="838200" y="901507"/>
            <a:ext cx="9724217" cy="252749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accent5"/>
              </a:buClr>
              <a:buSzPts val="2800"/>
              <a:buFont typeface="Noto Sans Symbols"/>
              <a:buChar char="▪"/>
            </a:pPr>
            <a:r>
              <a:rPr lang="en-US"/>
              <a:t>Session_End: xảy ra khi người dùng không gửi yêu cầu hoặc tải lại trang aspx của một ứng dụng web trong một khoảng thời gian (20p là giá trị mặc định)</a:t>
            </a:r>
            <a:endParaRPr/>
          </a:p>
        </p:txBody>
      </p:sp>
      <p:graphicFrame>
        <p:nvGraphicFramePr>
          <p:cNvPr id="671" name="Google Shape;671;p48"/>
          <p:cNvGraphicFramePr/>
          <p:nvPr/>
        </p:nvGraphicFramePr>
        <p:xfrm>
          <a:off x="1181099" y="2972435"/>
          <a:ext cx="3000000" cy="3000000"/>
        </p:xfrm>
        <a:graphic>
          <a:graphicData uri="http://schemas.openxmlformats.org/drawingml/2006/table">
            <a:tbl>
              <a:tblPr>
                <a:noFill/>
                <a:tableStyleId>{21C5B2D1-2427-4A5E-B898-ADA45C82DD1F}</a:tableStyleId>
              </a:tblPr>
              <a:tblGrid>
                <a:gridCol w="9572725"/>
              </a:tblGrid>
              <a:tr h="228600">
                <a:tc>
                  <a:txBody>
                    <a:bodyPr/>
                    <a:lstStyle/>
                    <a:p>
                      <a:pPr indent="0" lvl="0" marL="0" marR="0" rtl="0" algn="l">
                        <a:spcBef>
                          <a:spcPts val="0"/>
                        </a:spcBef>
                        <a:spcAft>
                          <a:spcPts val="0"/>
                        </a:spcAft>
                        <a:buNone/>
                      </a:pPr>
                      <a:r>
                        <a:rPr lang="en-US" sz="1800"/>
                        <a:t>&lt;!--</a:t>
                      </a:r>
                      <a:endParaRPr/>
                    </a:p>
                    <a:p>
                      <a:pPr indent="0" lvl="0" marL="0" marR="0" rtl="0" algn="l">
                        <a:spcBef>
                          <a:spcPts val="0"/>
                        </a:spcBef>
                        <a:spcAft>
                          <a:spcPts val="0"/>
                        </a:spcAft>
                        <a:buNone/>
                      </a:pPr>
                      <a:r>
                        <a:rPr lang="en-US" sz="1800"/>
                        <a:t>    void Session_End(object sender, EventArgs e)</a:t>
                      </a:r>
                      <a:endParaRPr/>
                    </a:p>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        // Giảm giá trị biến Application</a:t>
                      </a:r>
                      <a:endParaRPr/>
                    </a:p>
                    <a:p>
                      <a:pPr indent="0" lvl="0" marL="0" marR="0" rtl="0" algn="l">
                        <a:spcBef>
                          <a:spcPts val="0"/>
                        </a:spcBef>
                        <a:spcAft>
                          <a:spcPts val="0"/>
                        </a:spcAft>
                        <a:buNone/>
                      </a:pPr>
                      <a:r>
                        <a:rPr lang="en-US" sz="1800"/>
                        <a:t>        Application["So_nguoi_online"] = (int)Application["So_nguoi_online"] - 1;</a:t>
                      </a:r>
                      <a:endParaRPr/>
                    </a:p>
                    <a:p>
                      <a:pPr indent="0" lvl="0" marL="0" marR="0" rtl="0" algn="l">
                        <a:spcBef>
                          <a:spcPts val="0"/>
                        </a:spcBef>
                        <a:spcAft>
                          <a:spcPts val="0"/>
                        </a:spcAft>
                        <a:buNone/>
                      </a:pPr>
                      <a:r>
                        <a:rPr lang="en-US" sz="1800"/>
                        <a:t>    }</a:t>
                      </a:r>
                      <a:endParaRPr/>
                    </a:p>
                    <a:p>
                      <a:pPr indent="0" lvl="0" marL="0" marR="0" rtl="0" algn="l">
                        <a:spcBef>
                          <a:spcPts val="0"/>
                        </a:spcBef>
                        <a:spcAft>
                          <a:spcPts val="0"/>
                        </a:spcAft>
                        <a:buNone/>
                      </a:pPr>
                      <a:r>
                        <a:rPr lang="en-US" sz="1800"/>
                        <a:t>--&gt;</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4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78" name="Google Shape;678;p4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79" name="Google Shape;679;p4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80" name="Google Shape;680;p4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81" name="Google Shape;681;p49"/>
          <p:cNvSpPr txBox="1"/>
          <p:nvPr>
            <p:ph idx="12" type="sldNum"/>
          </p:nvPr>
        </p:nvSpPr>
        <p:spPr>
          <a:xfrm>
            <a:off x="10826496" y="6356350"/>
            <a:ext cx="10960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682" name="Google Shape;682;p49"/>
          <p:cNvPicPr preferRelativeResize="0"/>
          <p:nvPr>
            <p:ph idx="1" type="body"/>
          </p:nvPr>
        </p:nvPicPr>
        <p:blipFill rotWithShape="1">
          <a:blip r:embed="rId4">
            <a:alphaModFix/>
          </a:blip>
          <a:srcRect b="0" l="0" r="0" t="0"/>
          <a:stretch/>
        </p:blipFill>
        <p:spPr>
          <a:xfrm>
            <a:off x="2209800" y="901505"/>
            <a:ext cx="7577138" cy="52256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5.5.  Cấu trúc và mô hình xử lý của 1 Web Form</a:t>
            </a:r>
            <a:endParaRPr sz="3200">
              <a:latin typeface="Calibri"/>
              <a:ea typeface="Calibri"/>
              <a:cs typeface="Calibri"/>
              <a:sym typeface="Calibri"/>
            </a:endParaRPr>
          </a:p>
        </p:txBody>
      </p:sp>
      <p:pic>
        <p:nvPicPr>
          <p:cNvPr id="130" name="Google Shape;130;p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31" name="Google Shape;131;p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32" name="Google Shape;132;p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33" name="Google Shape;133;p5"/>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34" name="Google Shape;134;p5"/>
          <p:cNvSpPr txBox="1"/>
          <p:nvPr>
            <p:ph idx="1" type="body"/>
          </p:nvPr>
        </p:nvSpPr>
        <p:spPr>
          <a:xfrm>
            <a:off x="921327" y="898304"/>
            <a:ext cx="9779565" cy="482407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Method = GET</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Nối dữ liệu biểu mẫu vào URL theo cặp tên / giá trị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Độ dài của URL bị giới hạn (khoảng 3000 ký tự)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Không bao giờ sử dụng GET để gửi dữ liệu nhạy cảm! (sẽ hiển thị trên URL)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Hữu ích cho việc gửi biểu mẫu trong đó người dùng muốn đánh dấu kết quả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GET tốt hơn cho dữ liệu không an toàn, như chuỗi truy vấn trong Google</a:t>
            </a:r>
            <a:endParaRPr>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689" name="Google Shape;689;p5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690" name="Google Shape;690;p5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691" name="Google Shape;691;p5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692" name="Google Shape;692;p50"/>
          <p:cNvSpPr txBox="1"/>
          <p:nvPr>
            <p:ph idx="12" type="sldNum"/>
          </p:nvPr>
        </p:nvSpPr>
        <p:spPr>
          <a:xfrm>
            <a:off x="10777728" y="6356350"/>
            <a:ext cx="114478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693" name="Google Shape;693;p50"/>
          <p:cNvSpPr txBox="1"/>
          <p:nvPr>
            <p:ph idx="1" type="body"/>
          </p:nvPr>
        </p:nvSpPr>
        <p:spPr>
          <a:xfrm>
            <a:off x="921327" y="898303"/>
            <a:ext cx="10759044" cy="514853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Session </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Được sử dụng để lưu trữ và nhận các giá trị từ người dùng</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Được tạo ra ở mỗi phiên làm việc của người dùng</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Mỗi người dùng sẽ có các biến session riêng và sẽ được huỷ mỗi khi người dùng kết thúc phiên làm việc</a:t>
            </a:r>
            <a:endParaRPr/>
          </a:p>
          <a:p>
            <a:pPr indent="-84708" lvl="1" marL="685800" rtl="0" algn="l">
              <a:lnSpc>
                <a:spcPct val="150000"/>
              </a:lnSpc>
              <a:spcBef>
                <a:spcPts val="0"/>
              </a:spcBef>
              <a:spcAft>
                <a:spcPts val="0"/>
              </a:spcAft>
              <a:buClr>
                <a:schemeClr val="accent6"/>
              </a:buClr>
              <a:buSzPts val="2266"/>
              <a:buFont typeface="Arial"/>
              <a:buNone/>
            </a:pPr>
            <a:r>
              <a:t/>
            </a:r>
            <a:endParaRPr sz="2266">
              <a:latin typeface="Calibri"/>
              <a:ea typeface="Calibri"/>
              <a:cs typeface="Calibri"/>
              <a:sym typeface="Calibri"/>
            </a:endParaRPr>
          </a:p>
        </p:txBody>
      </p:sp>
      <p:sp>
        <p:nvSpPr>
          <p:cNvPr id="694" name="Google Shape;694;p50"/>
          <p:cNvSpPr/>
          <p:nvPr/>
        </p:nvSpPr>
        <p:spPr>
          <a:xfrm>
            <a:off x="1605478" y="3849018"/>
            <a:ext cx="2862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Session["Tên Biến"] = Giá trị;</a:t>
            </a:r>
            <a:endParaRPr/>
          </a:p>
        </p:txBody>
      </p:sp>
      <p:sp>
        <p:nvSpPr>
          <p:cNvPr id="695" name="Google Shape;695;p50"/>
          <p:cNvSpPr/>
          <p:nvPr/>
        </p:nvSpPr>
        <p:spPr>
          <a:xfrm>
            <a:off x="1568609" y="4229079"/>
            <a:ext cx="29359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&lt;Biến&gt; = Session["Tên Biến"];</a:t>
            </a:r>
            <a:endParaRPr/>
          </a:p>
        </p:txBody>
      </p:sp>
      <p:sp>
        <p:nvSpPr>
          <p:cNvPr id="696" name="Google Shape;696;p50"/>
          <p:cNvSpPr/>
          <p:nvPr/>
        </p:nvSpPr>
        <p:spPr>
          <a:xfrm>
            <a:off x="1568609" y="4638901"/>
            <a:ext cx="43204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7700"/>
                </a:solidFill>
                <a:latin typeface="Courier New"/>
                <a:ea typeface="Courier New"/>
                <a:cs typeface="Courier New"/>
                <a:sym typeface="Courier New"/>
              </a:rPr>
              <a:t> if(</a:t>
            </a:r>
            <a:r>
              <a:rPr b="0" i="0" lang="en-US" sz="1800">
                <a:solidFill>
                  <a:srgbClr val="0000BB"/>
                </a:solidFill>
                <a:latin typeface="Courier New"/>
                <a:ea typeface="Courier New"/>
                <a:cs typeface="Courier New"/>
                <a:sym typeface="Courier New"/>
              </a:rPr>
              <a:t>Session</a:t>
            </a:r>
            <a:r>
              <a:rPr b="0" i="0" lang="en-US" sz="1800">
                <a:solidFill>
                  <a:srgbClr val="007700"/>
                </a:solidFill>
                <a:latin typeface="Courier New"/>
                <a:ea typeface="Courier New"/>
                <a:cs typeface="Courier New"/>
                <a:sym typeface="Courier New"/>
              </a:rPr>
              <a:t>[</a:t>
            </a:r>
            <a:r>
              <a:rPr b="0" i="0" lang="en-US" sz="1800">
                <a:solidFill>
                  <a:srgbClr val="DD0000"/>
                </a:solidFill>
                <a:latin typeface="Courier New"/>
                <a:ea typeface="Courier New"/>
                <a:cs typeface="Courier New"/>
                <a:sym typeface="Courier New"/>
              </a:rPr>
              <a:t>”tên biến"</a:t>
            </a:r>
            <a:r>
              <a:rPr b="0" i="0" lang="en-US" sz="1800">
                <a:solidFill>
                  <a:srgbClr val="007700"/>
                </a:solidFill>
                <a:latin typeface="Courier New"/>
                <a:ea typeface="Courier New"/>
                <a:cs typeface="Courier New"/>
                <a:sym typeface="Courier New"/>
              </a:rPr>
              <a:t>]==</a:t>
            </a:r>
            <a:r>
              <a:rPr b="0" i="0" lang="en-US" sz="1800">
                <a:solidFill>
                  <a:srgbClr val="0000BB"/>
                </a:solidFill>
                <a:latin typeface="Courier New"/>
                <a:ea typeface="Courier New"/>
                <a:cs typeface="Courier New"/>
                <a:sym typeface="Courier New"/>
              </a:rPr>
              <a:t>null</a:t>
            </a:r>
            <a:r>
              <a:rPr b="0" i="0" lang="en-US" sz="1800">
                <a:solidFill>
                  <a:srgbClr val="007700"/>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p:txBody>
      </p:sp>
      <p:pic>
        <p:nvPicPr>
          <p:cNvPr id="697" name="Google Shape;697;p50"/>
          <p:cNvPicPr preferRelativeResize="0"/>
          <p:nvPr/>
        </p:nvPicPr>
        <p:blipFill rotWithShape="1">
          <a:blip r:embed="rId4">
            <a:alphaModFix/>
          </a:blip>
          <a:srcRect b="0" l="0" r="0" t="0"/>
          <a:stretch/>
        </p:blipFill>
        <p:spPr>
          <a:xfrm>
            <a:off x="6536304" y="3172553"/>
            <a:ext cx="4402704" cy="330202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704" name="Google Shape;704;p5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05" name="Google Shape;705;p5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06" name="Google Shape;706;p5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07" name="Google Shape;707;p51"/>
          <p:cNvSpPr txBox="1"/>
          <p:nvPr>
            <p:ph idx="12" type="sldNum"/>
          </p:nvPr>
        </p:nvSpPr>
        <p:spPr>
          <a:xfrm>
            <a:off x="10753344" y="6356350"/>
            <a:ext cx="116916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08" name="Google Shape;708;p51"/>
          <p:cNvSpPr txBox="1"/>
          <p:nvPr>
            <p:ph idx="1" type="body"/>
          </p:nvPr>
        </p:nvSpPr>
        <p:spPr>
          <a:xfrm>
            <a:off x="921327" y="898304"/>
            <a:ext cx="10759044" cy="274501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Session </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Thuộc tính Timeout: </a:t>
            </a:r>
            <a:endParaRPr/>
          </a:p>
          <a:p>
            <a:pPr indent="-228600" lvl="2" marL="1143000" rtl="0" algn="l">
              <a:lnSpc>
                <a:spcPct val="150000"/>
              </a:lnSpc>
              <a:spcBef>
                <a:spcPts val="0"/>
              </a:spcBef>
              <a:spcAft>
                <a:spcPts val="0"/>
              </a:spcAft>
              <a:buClr>
                <a:schemeClr val="accent6"/>
              </a:buClr>
              <a:buSzPts val="1866"/>
              <a:buFont typeface="NTR"/>
              <a:buChar char="-"/>
            </a:pPr>
            <a:r>
              <a:rPr lang="en-US" sz="1866">
                <a:latin typeface="Calibri"/>
                <a:ea typeface="Calibri"/>
                <a:cs typeface="Calibri"/>
                <a:sym typeface="Calibri"/>
              </a:rPr>
              <a:t>quy định khoảng thời gian bằng phút, nếu người dung không gửi yêu cầu đến Server</a:t>
            </a:r>
            <a:endParaRPr/>
          </a:p>
          <a:p>
            <a:pPr indent="-228600" lvl="2" marL="1143000" rtl="0" algn="l">
              <a:lnSpc>
                <a:spcPct val="150000"/>
              </a:lnSpc>
              <a:spcBef>
                <a:spcPts val="0"/>
              </a:spcBef>
              <a:spcAft>
                <a:spcPts val="0"/>
              </a:spcAft>
              <a:buClr>
                <a:schemeClr val="accent6"/>
              </a:buClr>
              <a:buSzPts val="1866"/>
              <a:buFont typeface="NTR"/>
              <a:buChar char="-"/>
            </a:pPr>
            <a:r>
              <a:rPr lang="en-US" sz="1866">
                <a:latin typeface="Calibri"/>
                <a:ea typeface="Calibri"/>
                <a:cs typeface="Calibri"/>
                <a:sym typeface="Calibri"/>
              </a:rPr>
              <a:t>Mặc định là 20p</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Phương thức Abandon: giải phóng vùng nhớ để duy trì đối tượng Session</a:t>
            </a:r>
            <a:endParaRPr/>
          </a:p>
          <a:p>
            <a:pPr indent="-84708" lvl="1" marL="685800" rtl="0" algn="l">
              <a:lnSpc>
                <a:spcPct val="150000"/>
              </a:lnSpc>
              <a:spcBef>
                <a:spcPts val="0"/>
              </a:spcBef>
              <a:spcAft>
                <a:spcPts val="0"/>
              </a:spcAft>
              <a:buClr>
                <a:schemeClr val="accent6"/>
              </a:buClr>
              <a:buSzPts val="2266"/>
              <a:buFont typeface="Arial"/>
              <a:buNone/>
            </a:pPr>
            <a:r>
              <a:t/>
            </a:r>
            <a:endParaRPr sz="2266">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5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715" name="Google Shape;715;p5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16" name="Google Shape;716;p5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17" name="Google Shape;717;p5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18" name="Google Shape;718;p52"/>
          <p:cNvSpPr txBox="1"/>
          <p:nvPr>
            <p:ph idx="12" type="sldNum"/>
          </p:nvPr>
        </p:nvSpPr>
        <p:spPr>
          <a:xfrm>
            <a:off x="10753344" y="6356350"/>
            <a:ext cx="116916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19" name="Google Shape;719;p52"/>
          <p:cNvSpPr txBox="1"/>
          <p:nvPr>
            <p:ph idx="1" type="body"/>
          </p:nvPr>
        </p:nvSpPr>
        <p:spPr>
          <a:xfrm>
            <a:off x="921327" y="898304"/>
            <a:ext cx="10759044" cy="128087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Session </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truy nhập tại Client</a:t>
            </a:r>
            <a:endParaRPr/>
          </a:p>
          <a:p>
            <a:pPr indent="-84708" lvl="1" marL="685800" rtl="0" algn="l">
              <a:lnSpc>
                <a:spcPct val="150000"/>
              </a:lnSpc>
              <a:spcBef>
                <a:spcPts val="0"/>
              </a:spcBef>
              <a:spcAft>
                <a:spcPts val="0"/>
              </a:spcAft>
              <a:buClr>
                <a:schemeClr val="accent6"/>
              </a:buClr>
              <a:buSzPts val="2266"/>
              <a:buFont typeface="Arial"/>
              <a:buNone/>
            </a:pPr>
            <a:r>
              <a:t/>
            </a:r>
            <a:endParaRPr sz="2266">
              <a:latin typeface="Calibri"/>
              <a:ea typeface="Calibri"/>
              <a:cs typeface="Calibri"/>
              <a:sym typeface="Calibri"/>
            </a:endParaRPr>
          </a:p>
        </p:txBody>
      </p:sp>
      <p:sp>
        <p:nvSpPr>
          <p:cNvPr id="720" name="Google Shape;720;p52"/>
          <p:cNvSpPr/>
          <p:nvPr/>
        </p:nvSpPr>
        <p:spPr>
          <a:xfrm>
            <a:off x="1393016" y="2287776"/>
            <a:ext cx="1004968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262A"/>
                </a:solidFill>
                <a:latin typeface="Arial"/>
                <a:ea typeface="Arial"/>
                <a:cs typeface="Arial"/>
                <a:sym typeface="Arial"/>
              </a:rPr>
              <a:t> &lt;</a:t>
            </a:r>
            <a:r>
              <a:rPr lang="en-US" sz="1800">
                <a:solidFill>
                  <a:srgbClr val="A64105"/>
                </a:solidFill>
                <a:latin typeface="Arial"/>
                <a:ea typeface="Arial"/>
                <a:cs typeface="Arial"/>
                <a:sym typeface="Arial"/>
              </a:rPr>
              <a:t>script</a:t>
            </a: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type</a:t>
            </a:r>
            <a:r>
              <a:rPr lang="en-US" sz="1800">
                <a:solidFill>
                  <a:srgbClr val="23262A"/>
                </a:solidFill>
                <a:latin typeface="Arial"/>
                <a:ea typeface="Arial"/>
                <a:cs typeface="Arial"/>
                <a:sym typeface="Arial"/>
              </a:rPr>
              <a:t>=</a:t>
            </a:r>
            <a:r>
              <a:rPr lang="en-US" sz="1800">
                <a:solidFill>
                  <a:srgbClr val="44680D"/>
                </a:solidFill>
                <a:latin typeface="Arial"/>
                <a:ea typeface="Arial"/>
                <a:cs typeface="Arial"/>
                <a:sym typeface="Arial"/>
              </a:rPr>
              <a:t>"text/javascript"</a:t>
            </a:r>
            <a:r>
              <a:rPr lang="en-US" sz="1800">
                <a:solidFill>
                  <a:srgbClr val="23262A"/>
                </a:solidFill>
                <a:latin typeface="Arial"/>
                <a:ea typeface="Arial"/>
                <a:cs typeface="Arial"/>
                <a:sym typeface="Arial"/>
              </a:rPr>
              <a:t>&gt;</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function</a:t>
            </a:r>
            <a:r>
              <a:rPr lang="en-US" sz="1800">
                <a:solidFill>
                  <a:srgbClr val="23262A"/>
                </a:solidFill>
                <a:latin typeface="Arial"/>
                <a:ea typeface="Arial"/>
                <a:cs typeface="Arial"/>
                <a:sym typeface="Arial"/>
              </a:rPr>
              <a:t> </a:t>
            </a:r>
            <a:r>
              <a:rPr lang="en-US" sz="1800">
                <a:solidFill>
                  <a:srgbClr val="A64105"/>
                </a:solidFill>
                <a:latin typeface="Arial"/>
                <a:ea typeface="Arial"/>
                <a:cs typeface="Arial"/>
                <a:sym typeface="Arial"/>
              </a:rPr>
              <a:t>SetUserName</a:t>
            </a:r>
            <a:r>
              <a:rPr lang="en-US" sz="1800">
                <a:solidFill>
                  <a:srgbClr val="23262A"/>
                </a:solidFill>
                <a:latin typeface="Arial"/>
                <a:ea typeface="Arial"/>
                <a:cs typeface="Arial"/>
                <a:sym typeface="Arial"/>
              </a:rPr>
              <a:t>(){    </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var</a:t>
            </a:r>
            <a:r>
              <a:rPr lang="en-US" sz="1800">
                <a:solidFill>
                  <a:srgbClr val="23262A"/>
                </a:solidFill>
                <a:latin typeface="Arial"/>
                <a:ea typeface="Arial"/>
                <a:cs typeface="Arial"/>
                <a:sym typeface="Arial"/>
              </a:rPr>
              <a:t> userName = </a:t>
            </a:r>
            <a:r>
              <a:rPr lang="en-US" sz="1800">
                <a:solidFill>
                  <a:srgbClr val="44680D"/>
                </a:solidFill>
                <a:latin typeface="Arial"/>
                <a:ea typeface="Arial"/>
                <a:cs typeface="Arial"/>
                <a:sym typeface="Arial"/>
              </a:rPr>
              <a:t>"Shekhar Shete"</a:t>
            </a:r>
            <a:r>
              <a:rPr lang="en-US" sz="1800">
                <a:solidFill>
                  <a:srgbClr val="23262A"/>
                </a:solidFill>
                <a:latin typeface="Arial"/>
                <a:ea typeface="Arial"/>
                <a:cs typeface="Arial"/>
                <a:sym typeface="Arial"/>
              </a:rPr>
              <a:t>;    					</a:t>
            </a:r>
            <a:r>
              <a:rPr lang="en-US" sz="1800">
                <a:solidFill>
                  <a:srgbClr val="44680D"/>
                </a:solidFill>
                <a:latin typeface="Arial"/>
                <a:ea typeface="Arial"/>
                <a:cs typeface="Arial"/>
                <a:sym typeface="Arial"/>
              </a:rPr>
              <a:t>'&lt;%Session["UserName"] = "'</a:t>
            </a:r>
            <a:r>
              <a:rPr lang="en-US" sz="1800">
                <a:solidFill>
                  <a:srgbClr val="23262A"/>
                </a:solidFill>
                <a:latin typeface="Arial"/>
                <a:ea typeface="Arial"/>
                <a:cs typeface="Arial"/>
                <a:sym typeface="Arial"/>
              </a:rPr>
              <a:t> + userName + </a:t>
            </a:r>
            <a:r>
              <a:rPr lang="en-US" sz="1800">
                <a:solidFill>
                  <a:srgbClr val="44680D"/>
                </a:solidFill>
                <a:latin typeface="Arial"/>
                <a:ea typeface="Arial"/>
                <a:cs typeface="Arial"/>
                <a:sym typeface="Arial"/>
              </a:rPr>
              <a:t>'"; %&gt;'</a:t>
            </a:r>
            <a:r>
              <a:rPr lang="en-US" sz="1800">
                <a:solidFill>
                  <a:srgbClr val="23262A"/>
                </a:solidFill>
                <a:latin typeface="Arial"/>
                <a:ea typeface="Arial"/>
                <a:cs typeface="Arial"/>
                <a:sym typeface="Arial"/>
              </a:rPr>
              <a:t>;     		alert(</a:t>
            </a:r>
            <a:r>
              <a:rPr lang="en-US" sz="1800">
                <a:solidFill>
                  <a:srgbClr val="44680D"/>
                </a:solidFill>
                <a:latin typeface="Arial"/>
                <a:ea typeface="Arial"/>
                <a:cs typeface="Arial"/>
                <a:sym typeface="Arial"/>
              </a:rPr>
              <a:t>'&lt;%=Session["UserName"] %&gt;’</a:t>
            </a:r>
            <a:r>
              <a:rPr lang="en-US" sz="1800">
                <a:solidFill>
                  <a:srgbClr val="23262A"/>
                </a:solidFill>
                <a:latin typeface="Arial"/>
                <a:ea typeface="Arial"/>
                <a:cs typeface="Arial"/>
                <a:sym typeface="Arial"/>
              </a:rPr>
              <a:t>);</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}&lt;/</a:t>
            </a:r>
            <a:r>
              <a:rPr lang="en-US" sz="1800">
                <a:solidFill>
                  <a:srgbClr val="A64105"/>
                </a:solidFill>
                <a:latin typeface="Arial"/>
                <a:ea typeface="Arial"/>
                <a:cs typeface="Arial"/>
                <a:sym typeface="Arial"/>
              </a:rPr>
              <a:t>script</a:t>
            </a:r>
            <a:r>
              <a:rPr lang="en-US" sz="1800">
                <a:solidFill>
                  <a:srgbClr val="23262A"/>
                </a:solidFill>
                <a:latin typeface="Arial"/>
                <a:ea typeface="Arial"/>
                <a:cs typeface="Arial"/>
                <a:sym typeface="Arial"/>
              </a:rPr>
              <a:t>&gt;</a:t>
            </a: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5.10. Global.asax, Session, Application</a:t>
            </a:r>
            <a:endParaRPr sz="3200">
              <a:latin typeface="Calibri"/>
              <a:ea typeface="Calibri"/>
              <a:cs typeface="Calibri"/>
              <a:sym typeface="Calibri"/>
            </a:endParaRPr>
          </a:p>
        </p:txBody>
      </p:sp>
      <p:pic>
        <p:nvPicPr>
          <p:cNvPr id="727" name="Google Shape;727;p5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28" name="Google Shape;728;p5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29" name="Google Shape;729;p5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30" name="Google Shape;730;p53"/>
          <p:cNvSpPr txBox="1"/>
          <p:nvPr>
            <p:ph idx="12" type="sldNum"/>
          </p:nvPr>
        </p:nvSpPr>
        <p:spPr>
          <a:xfrm>
            <a:off x="10753344" y="6356350"/>
            <a:ext cx="116916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31" name="Google Shape;731;p53"/>
          <p:cNvSpPr txBox="1"/>
          <p:nvPr>
            <p:ph idx="1" type="body"/>
          </p:nvPr>
        </p:nvSpPr>
        <p:spPr>
          <a:xfrm>
            <a:off x="921327" y="898304"/>
            <a:ext cx="10759044" cy="128087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666"/>
              <a:buFont typeface="Noto Sans Symbols"/>
              <a:buChar char="▪"/>
            </a:pPr>
            <a:r>
              <a:rPr lang="en-US" sz="2666">
                <a:latin typeface="Calibri"/>
                <a:ea typeface="Calibri"/>
                <a:cs typeface="Calibri"/>
                <a:sym typeface="Calibri"/>
              </a:rPr>
              <a:t>Session </a:t>
            </a:r>
            <a:endParaRPr/>
          </a:p>
          <a:p>
            <a:pPr indent="-228600" lvl="1" marL="685800" rtl="0" algn="l">
              <a:lnSpc>
                <a:spcPct val="150000"/>
              </a:lnSpc>
              <a:spcBef>
                <a:spcPts val="0"/>
              </a:spcBef>
              <a:spcAft>
                <a:spcPts val="0"/>
              </a:spcAft>
              <a:buClr>
                <a:schemeClr val="accent6"/>
              </a:buClr>
              <a:buSzPts val="2266"/>
              <a:buFont typeface="Arial"/>
              <a:buChar char="•"/>
            </a:pPr>
            <a:r>
              <a:rPr lang="en-US" sz="2266">
                <a:latin typeface="Calibri"/>
                <a:ea typeface="Calibri"/>
                <a:cs typeface="Calibri"/>
                <a:sym typeface="Calibri"/>
              </a:rPr>
              <a:t>truy nhập tại Client</a:t>
            </a:r>
            <a:endParaRPr/>
          </a:p>
          <a:p>
            <a:pPr indent="-84708" lvl="1" marL="685800" rtl="0" algn="l">
              <a:lnSpc>
                <a:spcPct val="150000"/>
              </a:lnSpc>
              <a:spcBef>
                <a:spcPts val="0"/>
              </a:spcBef>
              <a:spcAft>
                <a:spcPts val="0"/>
              </a:spcAft>
              <a:buClr>
                <a:schemeClr val="accent6"/>
              </a:buClr>
              <a:buSzPts val="2266"/>
              <a:buFont typeface="Arial"/>
              <a:buNone/>
            </a:pPr>
            <a:r>
              <a:t/>
            </a:r>
            <a:endParaRPr sz="2266">
              <a:latin typeface="Calibri"/>
              <a:ea typeface="Calibri"/>
              <a:cs typeface="Calibri"/>
              <a:sym typeface="Calibri"/>
            </a:endParaRPr>
          </a:p>
        </p:txBody>
      </p:sp>
      <p:sp>
        <p:nvSpPr>
          <p:cNvPr id="732" name="Google Shape;732;p53"/>
          <p:cNvSpPr/>
          <p:nvPr/>
        </p:nvSpPr>
        <p:spPr>
          <a:xfrm>
            <a:off x="1625600" y="2278129"/>
            <a:ext cx="882765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262A"/>
                </a:solidFill>
                <a:latin typeface="Arial"/>
                <a:ea typeface="Arial"/>
                <a:cs typeface="Arial"/>
                <a:sym typeface="Arial"/>
              </a:rPr>
              <a:t>&lt;</a:t>
            </a:r>
            <a:r>
              <a:rPr lang="en-US" sz="1800">
                <a:solidFill>
                  <a:srgbClr val="A64105"/>
                </a:solidFill>
                <a:latin typeface="Arial"/>
                <a:ea typeface="Arial"/>
                <a:cs typeface="Arial"/>
                <a:sym typeface="Arial"/>
              </a:rPr>
              <a:t>script</a:t>
            </a: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type</a:t>
            </a:r>
            <a:r>
              <a:rPr lang="en-US" sz="1800">
                <a:solidFill>
                  <a:srgbClr val="23262A"/>
                </a:solidFill>
                <a:latin typeface="Arial"/>
                <a:ea typeface="Arial"/>
                <a:cs typeface="Arial"/>
                <a:sym typeface="Arial"/>
              </a:rPr>
              <a:t>=</a:t>
            </a:r>
            <a:r>
              <a:rPr lang="en-US" sz="1800">
                <a:solidFill>
                  <a:srgbClr val="44680D"/>
                </a:solidFill>
                <a:latin typeface="Arial"/>
                <a:ea typeface="Arial"/>
                <a:cs typeface="Arial"/>
                <a:sym typeface="Arial"/>
              </a:rPr>
              <a:t>"text/javascript"</a:t>
            </a:r>
            <a:r>
              <a:rPr lang="en-US" sz="1800">
                <a:solidFill>
                  <a:srgbClr val="23262A"/>
                </a:solidFill>
                <a:latin typeface="Arial"/>
                <a:ea typeface="Arial"/>
                <a:cs typeface="Arial"/>
                <a:sym typeface="Arial"/>
              </a:rPr>
              <a:t>&gt;    </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function</a:t>
            </a:r>
            <a:r>
              <a:rPr lang="en-US" sz="1800">
                <a:solidFill>
                  <a:srgbClr val="23262A"/>
                </a:solidFill>
                <a:latin typeface="Arial"/>
                <a:ea typeface="Arial"/>
                <a:cs typeface="Arial"/>
                <a:sym typeface="Arial"/>
              </a:rPr>
              <a:t> </a:t>
            </a:r>
            <a:r>
              <a:rPr lang="en-US" sz="1800">
                <a:solidFill>
                  <a:srgbClr val="A64105"/>
                </a:solidFill>
                <a:latin typeface="Arial"/>
                <a:ea typeface="Arial"/>
                <a:cs typeface="Arial"/>
                <a:sym typeface="Arial"/>
              </a:rPr>
              <a:t>GetUserName</a:t>
            </a:r>
            <a:r>
              <a:rPr lang="en-US" sz="1800">
                <a:solidFill>
                  <a:srgbClr val="23262A"/>
                </a:solidFill>
                <a:latin typeface="Arial"/>
                <a:ea typeface="Arial"/>
                <a:cs typeface="Arial"/>
                <a:sym typeface="Arial"/>
              </a:rPr>
              <a:t>()</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        </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a:t>
            </a:r>
            <a:r>
              <a:rPr lang="en-US" sz="1800">
                <a:solidFill>
                  <a:srgbClr val="09427F"/>
                </a:solidFill>
                <a:latin typeface="Arial"/>
                <a:ea typeface="Arial"/>
                <a:cs typeface="Arial"/>
                <a:sym typeface="Arial"/>
              </a:rPr>
              <a:t>var</a:t>
            </a:r>
            <a:r>
              <a:rPr lang="en-US" sz="1800">
                <a:solidFill>
                  <a:srgbClr val="23262A"/>
                </a:solidFill>
                <a:latin typeface="Arial"/>
                <a:ea typeface="Arial"/>
                <a:cs typeface="Arial"/>
                <a:sym typeface="Arial"/>
              </a:rPr>
              <a:t> username = </a:t>
            </a:r>
            <a:r>
              <a:rPr lang="en-US" sz="1800">
                <a:solidFill>
                  <a:srgbClr val="44680D"/>
                </a:solidFill>
                <a:latin typeface="Arial"/>
                <a:ea typeface="Arial"/>
                <a:cs typeface="Arial"/>
                <a:sym typeface="Arial"/>
              </a:rPr>
              <a:t>'&lt;%= Session["UserName"] %&gt;'</a:t>
            </a:r>
            <a:r>
              <a:rPr lang="en-US" sz="1800">
                <a:solidFill>
                  <a:srgbClr val="23262A"/>
                </a:solidFill>
                <a:latin typeface="Arial"/>
                <a:ea typeface="Arial"/>
                <a:cs typeface="Arial"/>
                <a:sym typeface="Arial"/>
              </a:rPr>
              <a:t>;        </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		alert(username );</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a:t>
            </a:r>
            <a:endParaRPr/>
          </a:p>
          <a:p>
            <a:pPr indent="0" lvl="0" marL="0" marR="0" rtl="0" algn="l">
              <a:spcBef>
                <a:spcPts val="0"/>
              </a:spcBef>
              <a:spcAft>
                <a:spcPts val="0"/>
              </a:spcAft>
              <a:buNone/>
            </a:pPr>
            <a:r>
              <a:rPr lang="en-US" sz="1800">
                <a:solidFill>
                  <a:srgbClr val="23262A"/>
                </a:solidFill>
                <a:latin typeface="Arial"/>
                <a:ea typeface="Arial"/>
                <a:cs typeface="Arial"/>
                <a:sym typeface="Arial"/>
              </a:rPr>
              <a:t>&lt;/</a:t>
            </a:r>
            <a:r>
              <a:rPr lang="en-US" sz="1800">
                <a:solidFill>
                  <a:srgbClr val="A64105"/>
                </a:solidFill>
                <a:latin typeface="Arial"/>
                <a:ea typeface="Arial"/>
                <a:cs typeface="Arial"/>
                <a:sym typeface="Arial"/>
              </a:rPr>
              <a:t>script</a:t>
            </a:r>
            <a:r>
              <a:rPr lang="en-US" sz="1800">
                <a:solidFill>
                  <a:srgbClr val="23262A"/>
                </a:solidFill>
                <a:latin typeface="Arial"/>
                <a:ea typeface="Arial"/>
                <a:cs typeface="Arial"/>
                <a:sym typeface="Arial"/>
              </a:rPr>
              <a:t>&gt;</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a:t>
            </a:r>
            <a:endParaRPr sz="3200">
              <a:latin typeface="Calibri"/>
              <a:ea typeface="Calibri"/>
              <a:cs typeface="Calibri"/>
              <a:sym typeface="Calibri"/>
            </a:endParaRPr>
          </a:p>
        </p:txBody>
      </p:sp>
      <p:pic>
        <p:nvPicPr>
          <p:cNvPr id="739" name="Google Shape;739;p5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40" name="Google Shape;740;p54"/>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41" name="Google Shape;741;p5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42" name="Google Shape;742;p54"/>
          <p:cNvSpPr txBox="1"/>
          <p:nvPr>
            <p:ph idx="12" type="sldNum"/>
          </p:nvPr>
        </p:nvSpPr>
        <p:spPr>
          <a:xfrm>
            <a:off x="10826496" y="6356350"/>
            <a:ext cx="10960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43" name="Google Shape;743;p54"/>
          <p:cNvSpPr txBox="1"/>
          <p:nvPr/>
        </p:nvSpPr>
        <p:spPr>
          <a:xfrm>
            <a:off x="921327" y="898303"/>
            <a:ext cx="10236530" cy="162367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Page Life Cycle – vòng đời của một trang asp.net</a:t>
            </a:r>
            <a:endParaRPr/>
          </a:p>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Các sự kiện trong Page Life Cycle</a:t>
            </a:r>
            <a:endParaRPr/>
          </a:p>
        </p:txBody>
      </p:sp>
      <p:grpSp>
        <p:nvGrpSpPr>
          <p:cNvPr id="744" name="Google Shape;744;p54"/>
          <p:cNvGrpSpPr/>
          <p:nvPr/>
        </p:nvGrpSpPr>
        <p:grpSpPr>
          <a:xfrm>
            <a:off x="5395761" y="1954450"/>
            <a:ext cx="4721906" cy="4515390"/>
            <a:chOff x="1158175" y="1193"/>
            <a:chExt cx="4721906" cy="4515390"/>
          </a:xfrm>
        </p:grpSpPr>
        <p:sp>
          <p:nvSpPr>
            <p:cNvPr id="745" name="Google Shape;745;p54"/>
            <p:cNvSpPr/>
            <p:nvPr/>
          </p:nvSpPr>
          <p:spPr>
            <a:xfrm>
              <a:off x="2934602" y="1193"/>
              <a:ext cx="1051614" cy="1051614"/>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4"/>
            <p:cNvSpPr txBox="1"/>
            <p:nvPr/>
          </p:nvSpPr>
          <p:spPr>
            <a:xfrm>
              <a:off x="3088607" y="155198"/>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Page Request</a:t>
              </a:r>
              <a:endParaRPr/>
            </a:p>
          </p:txBody>
        </p:sp>
        <p:sp>
          <p:nvSpPr>
            <p:cNvPr id="747" name="Google Shape;747;p54"/>
            <p:cNvSpPr/>
            <p:nvPr/>
          </p:nvSpPr>
          <p:spPr>
            <a:xfrm rot="1542857">
              <a:off x="4025212" y="689116"/>
              <a:ext cx="280663" cy="35491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4"/>
            <p:cNvSpPr txBox="1"/>
            <p:nvPr/>
          </p:nvSpPr>
          <p:spPr>
            <a:xfrm rot="1542857">
              <a:off x="4029381" y="741834"/>
              <a:ext cx="196464"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49" name="Google Shape;749;p54"/>
            <p:cNvSpPr/>
            <p:nvPr/>
          </p:nvSpPr>
          <p:spPr>
            <a:xfrm>
              <a:off x="4359185" y="687236"/>
              <a:ext cx="1051614" cy="1051614"/>
            </a:xfrm>
            <a:prstGeom prst="ellipse">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4"/>
            <p:cNvSpPr txBox="1"/>
            <p:nvPr/>
          </p:nvSpPr>
          <p:spPr>
            <a:xfrm>
              <a:off x="4513190" y="841241"/>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Starting of page life cycle</a:t>
              </a:r>
              <a:endParaRPr/>
            </a:p>
          </p:txBody>
        </p:sp>
        <p:sp>
          <p:nvSpPr>
            <p:cNvPr id="751" name="Google Shape;751;p54"/>
            <p:cNvSpPr/>
            <p:nvPr/>
          </p:nvSpPr>
          <p:spPr>
            <a:xfrm rot="4628571">
              <a:off x="4920760" y="1792748"/>
              <a:ext cx="274102" cy="35491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4"/>
            <p:cNvSpPr txBox="1"/>
            <p:nvPr/>
          </p:nvSpPr>
          <p:spPr>
            <a:xfrm rot="4628571">
              <a:off x="4952726" y="1823647"/>
              <a:ext cx="191871"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53" name="Google Shape;753;p54"/>
            <p:cNvSpPr/>
            <p:nvPr/>
          </p:nvSpPr>
          <p:spPr>
            <a:xfrm>
              <a:off x="4593589" y="2220538"/>
              <a:ext cx="1286492" cy="1068061"/>
            </a:xfrm>
            <a:prstGeom prst="ellipse">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4"/>
            <p:cNvSpPr txBox="1"/>
            <p:nvPr/>
          </p:nvSpPr>
          <p:spPr>
            <a:xfrm>
              <a:off x="4781991" y="2376952"/>
              <a:ext cx="909688" cy="755233"/>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Page Initialization</a:t>
              </a:r>
              <a:endParaRPr/>
            </a:p>
          </p:txBody>
        </p:sp>
        <p:sp>
          <p:nvSpPr>
            <p:cNvPr id="755" name="Google Shape;755;p54"/>
            <p:cNvSpPr/>
            <p:nvPr/>
          </p:nvSpPr>
          <p:spPr>
            <a:xfrm rot="7714286">
              <a:off x="4606082" y="3206610"/>
              <a:ext cx="257486" cy="354919"/>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4"/>
            <p:cNvSpPr txBox="1"/>
            <p:nvPr/>
          </p:nvSpPr>
          <p:spPr>
            <a:xfrm rot="-3085714">
              <a:off x="4668786" y="3247397"/>
              <a:ext cx="180240"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57" name="Google Shape;757;p54"/>
            <p:cNvSpPr/>
            <p:nvPr/>
          </p:nvSpPr>
          <p:spPr>
            <a:xfrm>
              <a:off x="3725186" y="3464969"/>
              <a:ext cx="1051614" cy="1051614"/>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4"/>
            <p:cNvSpPr txBox="1"/>
            <p:nvPr/>
          </p:nvSpPr>
          <p:spPr>
            <a:xfrm>
              <a:off x="3879191" y="3618974"/>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Page Load</a:t>
              </a:r>
              <a:endParaRPr/>
            </a:p>
          </p:txBody>
        </p:sp>
        <p:sp>
          <p:nvSpPr>
            <p:cNvPr id="759" name="Google Shape;759;p54"/>
            <p:cNvSpPr/>
            <p:nvPr/>
          </p:nvSpPr>
          <p:spPr>
            <a:xfrm rot="10800000">
              <a:off x="3328020" y="3813317"/>
              <a:ext cx="280663" cy="354919"/>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4"/>
            <p:cNvSpPr txBox="1"/>
            <p:nvPr/>
          </p:nvSpPr>
          <p:spPr>
            <a:xfrm>
              <a:off x="3412219" y="3884301"/>
              <a:ext cx="196464"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61" name="Google Shape;761;p54"/>
            <p:cNvSpPr/>
            <p:nvPr/>
          </p:nvSpPr>
          <p:spPr>
            <a:xfrm>
              <a:off x="2144017" y="3464969"/>
              <a:ext cx="1051614" cy="1051614"/>
            </a:xfrm>
            <a:prstGeom prst="ellipse">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4"/>
            <p:cNvSpPr txBox="1"/>
            <p:nvPr/>
          </p:nvSpPr>
          <p:spPr>
            <a:xfrm>
              <a:off x="2298022" y="3618974"/>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Validation</a:t>
              </a:r>
              <a:endParaRPr/>
            </a:p>
          </p:txBody>
        </p:sp>
        <p:sp>
          <p:nvSpPr>
            <p:cNvPr id="763" name="Google Shape;763;p54"/>
            <p:cNvSpPr/>
            <p:nvPr/>
          </p:nvSpPr>
          <p:spPr>
            <a:xfrm rot="-7714286">
              <a:off x="2041524" y="3201423"/>
              <a:ext cx="280663" cy="354919"/>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4"/>
            <p:cNvSpPr txBox="1"/>
            <p:nvPr/>
          </p:nvSpPr>
          <p:spPr>
            <a:xfrm rot="3085714">
              <a:off x="2109872" y="3305322"/>
              <a:ext cx="196464"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65" name="Google Shape;765;p54"/>
            <p:cNvSpPr/>
            <p:nvPr/>
          </p:nvSpPr>
          <p:spPr>
            <a:xfrm>
              <a:off x="1158175" y="2228762"/>
              <a:ext cx="1051614" cy="1051614"/>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4"/>
            <p:cNvSpPr txBox="1"/>
            <p:nvPr/>
          </p:nvSpPr>
          <p:spPr>
            <a:xfrm>
              <a:off x="1312180" y="2382767"/>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Postback event handling</a:t>
              </a:r>
              <a:endParaRPr/>
            </a:p>
          </p:txBody>
        </p:sp>
        <p:sp>
          <p:nvSpPr>
            <p:cNvPr id="767" name="Google Shape;767;p54"/>
            <p:cNvSpPr/>
            <p:nvPr/>
          </p:nvSpPr>
          <p:spPr>
            <a:xfrm rot="-4628571">
              <a:off x="1717804" y="1814091"/>
              <a:ext cx="280663" cy="354919"/>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4"/>
            <p:cNvSpPr txBox="1"/>
            <p:nvPr/>
          </p:nvSpPr>
          <p:spPr>
            <a:xfrm rot="-4628571">
              <a:off x="1750535" y="1926119"/>
              <a:ext cx="196464"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sp>
          <p:nvSpPr>
            <p:cNvPr id="769" name="Google Shape;769;p54"/>
            <p:cNvSpPr/>
            <p:nvPr/>
          </p:nvSpPr>
          <p:spPr>
            <a:xfrm>
              <a:off x="1510018" y="687236"/>
              <a:ext cx="1051614" cy="1051614"/>
            </a:xfrm>
            <a:prstGeom prst="ellipse">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4"/>
            <p:cNvSpPr txBox="1"/>
            <p:nvPr/>
          </p:nvSpPr>
          <p:spPr>
            <a:xfrm>
              <a:off x="1664023" y="841241"/>
              <a:ext cx="743604" cy="743604"/>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Page rendering</a:t>
              </a:r>
              <a:endParaRPr/>
            </a:p>
          </p:txBody>
        </p:sp>
        <p:sp>
          <p:nvSpPr>
            <p:cNvPr id="771" name="Google Shape;771;p54"/>
            <p:cNvSpPr/>
            <p:nvPr/>
          </p:nvSpPr>
          <p:spPr>
            <a:xfrm rot="-1542857">
              <a:off x="2600629" y="696009"/>
              <a:ext cx="280663" cy="354919"/>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4"/>
            <p:cNvSpPr txBox="1"/>
            <p:nvPr/>
          </p:nvSpPr>
          <p:spPr>
            <a:xfrm rot="-1542857">
              <a:off x="2604798" y="785259"/>
              <a:ext cx="196464" cy="21295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Calibri"/>
                <a:buNone/>
              </a:pPr>
              <a:r>
                <a:t/>
              </a:r>
              <a:endParaRPr sz="1200">
                <a:solidFill>
                  <a:schemeClr val="lt1"/>
                </a:solidFill>
                <a:latin typeface="Calibri"/>
                <a:ea typeface="Calibri"/>
                <a:cs typeface="Calibri"/>
                <a:sym typeface="Calibri"/>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a:t>
            </a:r>
            <a:endParaRPr sz="3200">
              <a:latin typeface="Calibri"/>
              <a:ea typeface="Calibri"/>
              <a:cs typeface="Calibri"/>
              <a:sym typeface="Calibri"/>
            </a:endParaRPr>
          </a:p>
        </p:txBody>
      </p:sp>
      <p:pic>
        <p:nvPicPr>
          <p:cNvPr id="779" name="Google Shape;779;p5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80" name="Google Shape;780;p55"/>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81" name="Google Shape;781;p5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82" name="Google Shape;782;p55"/>
          <p:cNvSpPr txBox="1"/>
          <p:nvPr>
            <p:ph idx="12" type="sldNum"/>
          </p:nvPr>
        </p:nvSpPr>
        <p:spPr>
          <a:xfrm>
            <a:off x="10850880" y="6356350"/>
            <a:ext cx="10716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83" name="Google Shape;783;p55"/>
          <p:cNvSpPr txBox="1"/>
          <p:nvPr/>
        </p:nvSpPr>
        <p:spPr>
          <a:xfrm>
            <a:off x="921327" y="898304"/>
            <a:ext cx="10236530" cy="67878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Page Life Cycle – vòng đời của một trang asp.net</a:t>
            </a:r>
            <a:endParaRPr/>
          </a:p>
        </p:txBody>
      </p:sp>
      <p:pic>
        <p:nvPicPr>
          <p:cNvPr id="784" name="Google Shape;784;p55"/>
          <p:cNvPicPr preferRelativeResize="0"/>
          <p:nvPr/>
        </p:nvPicPr>
        <p:blipFill rotWithShape="1">
          <a:blip r:embed="rId4">
            <a:alphaModFix/>
          </a:blip>
          <a:srcRect b="0" l="0" r="0" t="0"/>
          <a:stretch/>
        </p:blipFill>
        <p:spPr>
          <a:xfrm>
            <a:off x="4891759" y="1577092"/>
            <a:ext cx="5561496" cy="514438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5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a:t>
            </a:r>
            <a:endParaRPr sz="3200">
              <a:latin typeface="Calibri"/>
              <a:ea typeface="Calibri"/>
              <a:cs typeface="Calibri"/>
              <a:sym typeface="Calibri"/>
            </a:endParaRPr>
          </a:p>
        </p:txBody>
      </p:sp>
      <p:pic>
        <p:nvPicPr>
          <p:cNvPr id="791" name="Google Shape;791;p5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792" name="Google Shape;792;p5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793" name="Google Shape;793;p5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794" name="Google Shape;794;p56"/>
          <p:cNvSpPr txBox="1"/>
          <p:nvPr>
            <p:ph idx="12" type="sldNum"/>
          </p:nvPr>
        </p:nvSpPr>
        <p:spPr>
          <a:xfrm>
            <a:off x="10838688" y="6356350"/>
            <a:ext cx="10838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795" name="Google Shape;795;p56"/>
          <p:cNvSpPr txBox="1"/>
          <p:nvPr/>
        </p:nvSpPr>
        <p:spPr>
          <a:xfrm>
            <a:off x="921327" y="898303"/>
            <a:ext cx="10236530" cy="525177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b="1" lang="en-US" sz="2666">
                <a:solidFill>
                  <a:schemeClr val="dk1"/>
                </a:solidFill>
                <a:latin typeface="Calibri"/>
                <a:ea typeface="Calibri"/>
                <a:cs typeface="Calibri"/>
                <a:sym typeface="Calibri"/>
              </a:rPr>
              <a:t>Page Request</a:t>
            </a:r>
            <a:r>
              <a:rPr lang="en-US" sz="2666">
                <a:solidFill>
                  <a:schemeClr val="dk1"/>
                </a:solidFill>
                <a:latin typeface="Calibri"/>
                <a:ea typeface="Calibri"/>
                <a:cs typeface="Calibri"/>
                <a:sym typeface="Calibri"/>
              </a:rPr>
              <a:t>: khi trang Asp.net nhận được yêu cầu, nó sẽ thực hiện và biên dịch trang hoặc lưu trang vào bộ nhớ đệm</a:t>
            </a:r>
            <a:endParaRPr/>
          </a:p>
          <a:p>
            <a:pPr indent="-228600" lvl="0" marL="228600" marR="0" rtl="0" algn="l">
              <a:lnSpc>
                <a:spcPct val="150000"/>
              </a:lnSpc>
              <a:spcBef>
                <a:spcPts val="0"/>
              </a:spcBef>
              <a:spcAft>
                <a:spcPts val="0"/>
              </a:spcAft>
              <a:buClr>
                <a:srgbClr val="2E75B5"/>
              </a:buClr>
              <a:buSzPts val="2400"/>
              <a:buFont typeface="Noto Sans Symbols"/>
              <a:buChar char="▪"/>
            </a:pPr>
            <a:r>
              <a:rPr b="1" lang="en-US" sz="2400">
                <a:solidFill>
                  <a:schemeClr val="dk1"/>
                </a:solidFill>
                <a:latin typeface="Calibri"/>
                <a:ea typeface="Calibri"/>
                <a:cs typeface="Calibri"/>
                <a:sym typeface="Calibri"/>
              </a:rPr>
              <a:t>Starting of page life cycle</a:t>
            </a:r>
            <a:r>
              <a:rPr lang="en-US" sz="2400">
                <a:solidFill>
                  <a:schemeClr val="dk1"/>
                </a:solidFill>
                <a:latin typeface="Calibri"/>
                <a:ea typeface="Calibri"/>
                <a:cs typeface="Calibri"/>
                <a:sym typeface="Calibri"/>
              </a:rPr>
              <a:t>: các đốI tượng yêu cầu và phản hồi được cài đặt. Nếu đó là một yêu cầu trước đó hay postback, thuộc tính IsPostback sẽ là true</a:t>
            </a:r>
            <a:endParaRPr/>
          </a:p>
          <a:p>
            <a:pPr indent="-228600" lvl="0" marL="228600" marR="0" rtl="0" algn="l">
              <a:lnSpc>
                <a:spcPct val="150000"/>
              </a:lnSpc>
              <a:spcBef>
                <a:spcPts val="0"/>
              </a:spcBef>
              <a:spcAft>
                <a:spcPts val="0"/>
              </a:spcAft>
              <a:buClr>
                <a:srgbClr val="2E75B5"/>
              </a:buClr>
              <a:buSzPts val="2400"/>
              <a:buFont typeface="Noto Sans Symbols"/>
              <a:buChar char="▪"/>
            </a:pPr>
            <a:r>
              <a:rPr b="1" lang="en-US" sz="2400">
                <a:solidFill>
                  <a:schemeClr val="dk1"/>
                </a:solidFill>
                <a:latin typeface="Calibri"/>
                <a:ea typeface="Calibri"/>
                <a:cs typeface="Calibri"/>
                <a:sym typeface="Calibri"/>
              </a:rPr>
              <a:t>Page initialization</a:t>
            </a:r>
            <a:r>
              <a:rPr lang="en-US" sz="2400">
                <a:solidFill>
                  <a:schemeClr val="dk1"/>
                </a:solidFill>
                <a:latin typeface="Calibri"/>
                <a:ea typeface="Calibri"/>
                <a:cs typeface="Calibri"/>
                <a:sym typeface="Calibri"/>
              </a:rPr>
              <a:t>: các control sẽ được xác định với một ID duy nhất. Trong một yêu cầu mới, dữ liệu được load và các thuộc tính của control được đưa vào các giá trị của view state</a:t>
            </a:r>
            <a:endParaRPr/>
          </a:p>
          <a:p>
            <a:pPr indent="-76200" lvl="0" marL="228600" marR="0" rtl="0" algn="l">
              <a:lnSpc>
                <a:spcPct val="150000"/>
              </a:lnSpc>
              <a:spcBef>
                <a:spcPts val="0"/>
              </a:spcBef>
              <a:spcAft>
                <a:spcPts val="0"/>
              </a:spcAft>
              <a:buClr>
                <a:srgbClr val="2E75B5"/>
              </a:buClr>
              <a:buSzPts val="2400"/>
              <a:buFont typeface="Noto Sans Symbols"/>
              <a:buNone/>
            </a:pPr>
            <a:r>
              <a:t/>
            </a:r>
            <a:endParaRPr sz="2400">
              <a:solidFill>
                <a:schemeClr val="dk1"/>
              </a:solidFill>
              <a:latin typeface="Calibri"/>
              <a:ea typeface="Calibri"/>
              <a:cs typeface="Calibri"/>
              <a:sym typeface="Calibri"/>
            </a:endParaRPr>
          </a:p>
          <a:p>
            <a:pPr indent="-59309" lvl="0" marL="228600" marR="0" rtl="0" algn="l">
              <a:lnSpc>
                <a:spcPct val="150000"/>
              </a:lnSpc>
              <a:spcBef>
                <a:spcPts val="0"/>
              </a:spcBef>
              <a:spcAft>
                <a:spcPts val="0"/>
              </a:spcAft>
              <a:buClr>
                <a:srgbClr val="2E75B5"/>
              </a:buClr>
              <a:buSzPts val="2666"/>
              <a:buFont typeface="Noto Sans Symbols"/>
              <a:buNone/>
            </a:pPr>
            <a:r>
              <a:t/>
            </a:r>
            <a:endParaRPr sz="2666">
              <a:solidFill>
                <a:srgbClr val="003366"/>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a:t>
            </a:r>
            <a:endParaRPr sz="3200">
              <a:latin typeface="Calibri"/>
              <a:ea typeface="Calibri"/>
              <a:cs typeface="Calibri"/>
              <a:sym typeface="Calibri"/>
            </a:endParaRPr>
          </a:p>
        </p:txBody>
      </p:sp>
      <p:pic>
        <p:nvPicPr>
          <p:cNvPr id="802" name="Google Shape;802;p5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03" name="Google Shape;803;p5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04" name="Google Shape;804;p5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805" name="Google Shape;805;p57"/>
          <p:cNvSpPr txBox="1"/>
          <p:nvPr>
            <p:ph idx="12" type="sldNum"/>
          </p:nvPr>
        </p:nvSpPr>
        <p:spPr>
          <a:xfrm>
            <a:off x="10766323" y="6356350"/>
            <a:ext cx="115619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06" name="Google Shape;806;p57"/>
          <p:cNvSpPr txBox="1"/>
          <p:nvPr/>
        </p:nvSpPr>
        <p:spPr>
          <a:xfrm>
            <a:off x="921327" y="898303"/>
            <a:ext cx="9844996" cy="525177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5"/>
              </a:buClr>
              <a:buSzPts val="2400"/>
              <a:buFont typeface="Noto Sans Symbols"/>
              <a:buChar char="▪"/>
            </a:pPr>
            <a:r>
              <a:rPr b="1" lang="en-US" sz="2400">
                <a:solidFill>
                  <a:schemeClr val="dk1"/>
                </a:solidFill>
                <a:latin typeface="Calibri"/>
                <a:ea typeface="Calibri"/>
                <a:cs typeface="Calibri"/>
                <a:sym typeface="Calibri"/>
              </a:rPr>
              <a:t>Page load</a:t>
            </a:r>
            <a:r>
              <a:rPr lang="en-US" sz="2400">
                <a:solidFill>
                  <a:schemeClr val="dk1"/>
                </a:solidFill>
                <a:latin typeface="Calibri"/>
                <a:ea typeface="Calibri"/>
                <a:cs typeface="Calibri"/>
                <a:sym typeface="Calibri"/>
              </a:rPr>
              <a:t>: Các thuộc tính của control được thiết lập để sử dụng giá tri của view state</a:t>
            </a:r>
            <a:endParaRPr/>
          </a:p>
          <a:p>
            <a:pPr indent="-228600" lvl="0" marL="228600" marR="0" rtl="0" algn="l">
              <a:lnSpc>
                <a:spcPct val="120000"/>
              </a:lnSpc>
              <a:spcBef>
                <a:spcPts val="1000"/>
              </a:spcBef>
              <a:spcAft>
                <a:spcPts val="0"/>
              </a:spcAft>
              <a:buClr>
                <a:schemeClr val="accent5"/>
              </a:buClr>
              <a:buSzPts val="2400"/>
              <a:buFont typeface="Noto Sans Symbols"/>
              <a:buChar char="▪"/>
            </a:pPr>
            <a:r>
              <a:rPr b="1" lang="en-US" sz="2400">
                <a:solidFill>
                  <a:schemeClr val="dk1"/>
                </a:solidFill>
                <a:latin typeface="Calibri"/>
                <a:ea typeface="Calibri"/>
                <a:cs typeface="Calibri"/>
                <a:sym typeface="Calibri"/>
              </a:rPr>
              <a:t>Validation</a:t>
            </a:r>
            <a:r>
              <a:rPr lang="en-US" sz="2400">
                <a:solidFill>
                  <a:schemeClr val="dk1"/>
                </a:solidFill>
                <a:latin typeface="Calibri"/>
                <a:ea typeface="Calibri"/>
                <a:cs typeface="Calibri"/>
                <a:sym typeface="Calibri"/>
              </a:rPr>
              <a:t>: Xác nhận giá trị trong phương thức của control được gọi có hợp lệ hay không</a:t>
            </a:r>
            <a:endParaRPr/>
          </a:p>
          <a:p>
            <a:pPr indent="-228600" lvl="0" marL="228600" marR="0" rtl="0" algn="l">
              <a:lnSpc>
                <a:spcPct val="120000"/>
              </a:lnSpc>
              <a:spcBef>
                <a:spcPts val="1000"/>
              </a:spcBef>
              <a:spcAft>
                <a:spcPts val="0"/>
              </a:spcAft>
              <a:buClr>
                <a:schemeClr val="accent5"/>
              </a:buClr>
              <a:buSzPts val="2400"/>
              <a:buFont typeface="Noto Sans Symbols"/>
              <a:buChar char="▪"/>
            </a:pPr>
            <a:r>
              <a:rPr b="1" lang="en-US" sz="2400">
                <a:solidFill>
                  <a:schemeClr val="dk1"/>
                </a:solidFill>
                <a:latin typeface="Calibri"/>
                <a:ea typeface="Calibri"/>
                <a:cs typeface="Calibri"/>
                <a:sym typeface="Calibri"/>
              </a:rPr>
              <a:t>Postback event handling</a:t>
            </a:r>
            <a:r>
              <a:rPr lang="en-US" sz="2400">
                <a:solidFill>
                  <a:schemeClr val="dk1"/>
                </a:solidFill>
                <a:latin typeface="Calibri"/>
                <a:ea typeface="Calibri"/>
                <a:cs typeface="Calibri"/>
                <a:sym typeface="Calibri"/>
              </a:rPr>
              <a:t>: Nếu yếu cầu là postback (yêu cầu cũ) có sự kiện có liên quan sẽ được gọi</a:t>
            </a:r>
            <a:endParaRPr/>
          </a:p>
          <a:p>
            <a:pPr indent="-228600" lvl="0" marL="228600" marR="0" rtl="0" algn="l">
              <a:lnSpc>
                <a:spcPct val="120000"/>
              </a:lnSpc>
              <a:spcBef>
                <a:spcPts val="1000"/>
              </a:spcBef>
              <a:spcAft>
                <a:spcPts val="0"/>
              </a:spcAft>
              <a:buClr>
                <a:schemeClr val="accent5"/>
              </a:buClr>
              <a:buSzPts val="2400"/>
              <a:buFont typeface="Noto Sans Symbols"/>
              <a:buChar char="▪"/>
            </a:pPr>
            <a:r>
              <a:rPr b="1" lang="en-US" sz="2400">
                <a:solidFill>
                  <a:schemeClr val="dk1"/>
                </a:solidFill>
                <a:latin typeface="Calibri"/>
                <a:ea typeface="Calibri"/>
                <a:cs typeface="Calibri"/>
                <a:sym typeface="Calibri"/>
              </a:rPr>
              <a:t>Page rendering:</a:t>
            </a:r>
            <a:r>
              <a:rPr lang="en-US" sz="2400">
                <a:solidFill>
                  <a:schemeClr val="dk1"/>
                </a:solidFill>
                <a:latin typeface="Calibri"/>
                <a:ea typeface="Calibri"/>
                <a:cs typeface="Calibri"/>
                <a:sym typeface="Calibri"/>
              </a:rPr>
              <a:t> Trạng thái của trang và các control được lưu lại. Trang sẽ gọi phương thức Render cho mỗi control và kết cả của việc render được ghi lại vào lớp OutputStream cho thuộc tính Response của trang. </a:t>
            </a:r>
            <a:endParaRPr/>
          </a:p>
          <a:p>
            <a:pPr indent="-59309" lvl="0" marL="228600" marR="0" rtl="0" algn="l">
              <a:lnSpc>
                <a:spcPct val="150000"/>
              </a:lnSpc>
              <a:spcBef>
                <a:spcPts val="0"/>
              </a:spcBef>
              <a:spcAft>
                <a:spcPts val="0"/>
              </a:spcAft>
              <a:buClr>
                <a:srgbClr val="2E75B5"/>
              </a:buClr>
              <a:buSzPts val="2666"/>
              <a:buFont typeface="Noto Sans Symbols"/>
              <a:buNone/>
            </a:pPr>
            <a:r>
              <a:t/>
            </a:r>
            <a:endParaRPr sz="2666">
              <a:solidFill>
                <a:srgbClr val="003366"/>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5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813" name="Google Shape;813;p5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14" name="Google Shape;814;p5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15" name="Google Shape;815;p5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816" name="Google Shape;816;p58"/>
          <p:cNvSpPr txBox="1"/>
          <p:nvPr>
            <p:ph idx="12" type="sldNum"/>
          </p:nvPr>
        </p:nvSpPr>
        <p:spPr>
          <a:xfrm>
            <a:off x="10850880" y="6356350"/>
            <a:ext cx="10716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grpSp>
        <p:nvGrpSpPr>
          <p:cNvPr id="817" name="Google Shape;817;p58"/>
          <p:cNvGrpSpPr/>
          <p:nvPr/>
        </p:nvGrpSpPr>
        <p:grpSpPr>
          <a:xfrm>
            <a:off x="8397900" y="938344"/>
            <a:ext cx="1574668" cy="5417343"/>
            <a:chOff x="772984" y="661"/>
            <a:chExt cx="1574668" cy="5417343"/>
          </a:xfrm>
        </p:grpSpPr>
        <p:sp>
          <p:nvSpPr>
            <p:cNvPr id="818" name="Google Shape;818;p58"/>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8"/>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820" name="Google Shape;820;p58"/>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8"/>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22" name="Google Shape;822;p58"/>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8"/>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824" name="Google Shape;824;p58"/>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8"/>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26" name="Google Shape;826;p58"/>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8"/>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828" name="Google Shape;828;p58"/>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8"/>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30" name="Google Shape;830;p58"/>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8"/>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832" name="Google Shape;832;p58"/>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8"/>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34" name="Google Shape;834;p58"/>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8"/>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836" name="Google Shape;836;p58"/>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8"/>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38" name="Google Shape;838;p58"/>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8"/>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840" name="Google Shape;840;p58"/>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8"/>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42" name="Google Shape;842;p58"/>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8"/>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844" name="Google Shape;844;p58"/>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8"/>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46" name="Google Shape;846;p58"/>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8"/>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848" name="Google Shape;848;p58"/>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8"/>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50" name="Google Shape;850;p58"/>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8"/>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
        <p:nvSpPr>
          <p:cNvPr id="852" name="Google Shape;852;p58"/>
          <p:cNvSpPr txBox="1"/>
          <p:nvPr/>
        </p:nvSpPr>
        <p:spPr>
          <a:xfrm>
            <a:off x="921327" y="947142"/>
            <a:ext cx="6880570" cy="525177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PreInit: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Là sự kiện đầu tiên diễn ra trong vòng đời của 1 trang asp.net</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Kiểm tra xem Request là Post Back (tải lại trang do người dùng tác động lên điều khiển) hay tải mới</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Tất cả các điều khiển động sẽ được tạo ra</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Thay đổi theme, thiết lập Master Page</a:t>
            </a:r>
            <a:endParaRPr b="0" i="0" sz="2666" u="none" cap="none" strike="noStrike">
              <a:solidFill>
                <a:schemeClr val="dk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859" name="Google Shape;859;p5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860" name="Google Shape;860;p5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861" name="Google Shape;861;p5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862" name="Google Shape;862;p59"/>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863" name="Google Shape;863;p59"/>
          <p:cNvSpPr txBox="1"/>
          <p:nvPr/>
        </p:nvSpPr>
        <p:spPr>
          <a:xfrm>
            <a:off x="921326" y="947142"/>
            <a:ext cx="7219783" cy="5251774"/>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Init: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Xảy ra khi tất cả các điều khiển trên trang được tạo</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Xây dựng cây các điều khiển trong tệp Aspx</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Bật chế độ theo dõi trạng thái, mọi thay đổi trong các điều khiển sẽ được giám sát bởi View State</a:t>
            </a:r>
            <a:endParaRPr/>
          </a:p>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PreLoad: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Nạp dữ liệu view state cho trang và các điều khiển</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Nạp dữ liệu Postback nếu cần</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Dùng để tải các dữ liệu cần thiết trước khi trang được tải</a:t>
            </a:r>
            <a:endParaRPr b="0" i="0" sz="2666" u="none" cap="none" strike="noStrike">
              <a:solidFill>
                <a:schemeClr val="dk1"/>
              </a:solidFill>
              <a:latin typeface="Calibri"/>
              <a:ea typeface="Calibri"/>
              <a:cs typeface="Calibri"/>
              <a:sym typeface="Calibri"/>
            </a:endParaRPr>
          </a:p>
        </p:txBody>
      </p:sp>
      <p:grpSp>
        <p:nvGrpSpPr>
          <p:cNvPr id="864" name="Google Shape;864;p59"/>
          <p:cNvGrpSpPr/>
          <p:nvPr/>
        </p:nvGrpSpPr>
        <p:grpSpPr>
          <a:xfrm>
            <a:off x="8397900" y="938344"/>
            <a:ext cx="1574668" cy="5417343"/>
            <a:chOff x="772984" y="661"/>
            <a:chExt cx="1574668" cy="5417343"/>
          </a:xfrm>
        </p:grpSpPr>
        <p:sp>
          <p:nvSpPr>
            <p:cNvPr id="865" name="Google Shape;865;p59"/>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9"/>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867" name="Google Shape;867;p59"/>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9"/>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69" name="Google Shape;869;p59"/>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9"/>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871" name="Google Shape;871;p59"/>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9"/>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73" name="Google Shape;873;p59"/>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9"/>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875" name="Google Shape;875;p59"/>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9"/>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77" name="Google Shape;877;p59"/>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879" name="Google Shape;879;p59"/>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9"/>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81" name="Google Shape;881;p59"/>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9"/>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883" name="Google Shape;883;p59"/>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9"/>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85" name="Google Shape;885;p59"/>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9"/>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887" name="Google Shape;887;p59"/>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9"/>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89" name="Google Shape;889;p59"/>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9"/>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891" name="Google Shape;891;p59"/>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9"/>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93" name="Google Shape;893;p59"/>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9"/>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895" name="Google Shape;895;p59"/>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9"/>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897" name="Google Shape;897;p59"/>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9"/>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5.5.  Cấu trúc và mô hình xử lý của 1 Web Form</a:t>
            </a:r>
            <a:endParaRPr sz="3200">
              <a:latin typeface="Calibri"/>
              <a:ea typeface="Calibri"/>
              <a:cs typeface="Calibri"/>
              <a:sym typeface="Calibri"/>
            </a:endParaRPr>
          </a:p>
        </p:txBody>
      </p:sp>
      <p:pic>
        <p:nvPicPr>
          <p:cNvPr id="141" name="Google Shape;141;p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42" name="Google Shape;142;p6"/>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43" name="Google Shape;143;p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44" name="Google Shape;144;p6"/>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45" name="Google Shape;145;p6"/>
          <p:cNvSpPr txBox="1"/>
          <p:nvPr>
            <p:ph idx="1" type="body"/>
          </p:nvPr>
        </p:nvSpPr>
        <p:spPr>
          <a:xfrm>
            <a:off x="921327" y="898304"/>
            <a:ext cx="9779565" cy="482407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E75B5"/>
              </a:buClr>
              <a:buSzPts val="2800"/>
              <a:buFont typeface="Noto Sans Symbols"/>
              <a:buChar char="▪"/>
            </a:pPr>
            <a:r>
              <a:rPr lang="en-US">
                <a:latin typeface="Calibri"/>
                <a:ea typeface="Calibri"/>
                <a:cs typeface="Calibri"/>
                <a:sym typeface="Calibri"/>
              </a:rPr>
              <a:t>Method = POST</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Nối dữ liệu biểu mẫu bên trong phần thân của yêu cầu HTTP (dữ liệu không được hiển thị trong URL)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Không có giới hạn kích thước </a:t>
            </a:r>
            <a:endParaRPr/>
          </a:p>
          <a:p>
            <a:pPr indent="-228600" lvl="1" marL="685800" rtl="0" algn="l">
              <a:lnSpc>
                <a:spcPct val="150000"/>
              </a:lnSpc>
              <a:spcBef>
                <a:spcPts val="0"/>
              </a:spcBef>
              <a:spcAft>
                <a:spcPts val="0"/>
              </a:spcAft>
              <a:buClr>
                <a:srgbClr val="2E75B5"/>
              </a:buClr>
              <a:buSzPts val="2400"/>
              <a:buFont typeface="Calibri"/>
              <a:buChar char="-"/>
            </a:pPr>
            <a:r>
              <a:rPr lang="en-US">
                <a:latin typeface="Calibri"/>
                <a:ea typeface="Calibri"/>
                <a:cs typeface="Calibri"/>
                <a:sym typeface="Calibri"/>
              </a:rPr>
              <a:t>Gửi mẫu với POST không thể được đánh dấu (bookmark)</a:t>
            </a:r>
            <a:endParaRPr>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905" name="Google Shape;905;p6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06" name="Google Shape;906;p60"/>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907" name="Google Shape;907;p6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908" name="Google Shape;908;p60"/>
          <p:cNvSpPr txBox="1"/>
          <p:nvPr>
            <p:ph idx="12" type="sldNum"/>
          </p:nvPr>
        </p:nvSpPr>
        <p:spPr>
          <a:xfrm>
            <a:off x="10875264" y="6356350"/>
            <a:ext cx="104724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909" name="Google Shape;909;p60"/>
          <p:cNvSpPr txBox="1"/>
          <p:nvPr/>
        </p:nvSpPr>
        <p:spPr>
          <a:xfrm>
            <a:off x="921326" y="947142"/>
            <a:ext cx="7219783" cy="5251774"/>
          </a:xfrm>
          <a:prstGeom prst="rect">
            <a:avLst/>
          </a:prstGeom>
          <a:noFill/>
          <a:ln>
            <a:noFill/>
          </a:ln>
        </p:spPr>
        <p:txBody>
          <a:bodyPr anchorCtr="0" anchor="t" bIns="45700" lIns="91425" spcFirstLastPara="1" rIns="91425" wrap="square" tIns="45700">
            <a:normAutofit fontScale="92500" lnSpcReduction="10000"/>
          </a:bodyPr>
          <a:lstStyle/>
          <a:p>
            <a:pPr indent="-228603" lvl="0" marL="228600" marR="0" rtl="0" algn="l">
              <a:lnSpc>
                <a:spcPct val="150000"/>
              </a:lnSpc>
              <a:spcBef>
                <a:spcPts val="0"/>
              </a:spcBef>
              <a:spcAft>
                <a:spcPts val="0"/>
              </a:spcAft>
              <a:buClr>
                <a:srgbClr val="2E75B5"/>
              </a:buClr>
              <a:buSzPct val="100000"/>
              <a:buFont typeface="Noto Sans Symbols"/>
              <a:buChar char="▪"/>
            </a:pPr>
            <a:r>
              <a:rPr lang="en-US" sz="2666">
                <a:solidFill>
                  <a:schemeClr val="dk1"/>
                </a:solidFill>
                <a:latin typeface="Calibri"/>
                <a:ea typeface="Calibri"/>
                <a:cs typeface="Calibri"/>
                <a:sym typeface="Calibri"/>
              </a:rPr>
              <a:t>Load: </a:t>
            </a:r>
            <a:endParaRPr/>
          </a:p>
          <a:p>
            <a:pPr indent="-228603" lvl="1" marL="685800" marR="0" rtl="0" algn="l">
              <a:lnSpc>
                <a:spcPct val="150000"/>
              </a:lnSpc>
              <a:spcBef>
                <a:spcPts val="0"/>
              </a:spcBef>
              <a:spcAft>
                <a:spcPts val="0"/>
              </a:spcAft>
              <a:buClr>
                <a:schemeClr val="accent6"/>
              </a:buClr>
              <a:buSzPct val="100000"/>
              <a:buFont typeface="Arial"/>
              <a:buChar char="•"/>
            </a:pPr>
            <a:r>
              <a:rPr b="0" i="0" lang="en-US" sz="2266" u="none" cap="none" strike="noStrike">
                <a:solidFill>
                  <a:schemeClr val="dk1"/>
                </a:solidFill>
                <a:latin typeface="Calibri"/>
                <a:ea typeface="Calibri"/>
                <a:cs typeface="Calibri"/>
                <a:sym typeface="Calibri"/>
              </a:rPr>
              <a:t>Các phương thức OnLoad trên các điều khiển sẽ được gọi lần lượt</a:t>
            </a:r>
            <a:endParaRPr/>
          </a:p>
          <a:p>
            <a:pPr indent="-228603" lvl="1" marL="685800" marR="0" rtl="0" algn="l">
              <a:lnSpc>
                <a:spcPct val="150000"/>
              </a:lnSpc>
              <a:spcBef>
                <a:spcPts val="0"/>
              </a:spcBef>
              <a:spcAft>
                <a:spcPts val="0"/>
              </a:spcAft>
              <a:buClr>
                <a:schemeClr val="accent6"/>
              </a:buClr>
              <a:buSzPct val="100000"/>
              <a:buFont typeface="Arial"/>
              <a:buChar char="•"/>
            </a:pPr>
            <a:r>
              <a:rPr b="0" i="0" lang="en-US" sz="2266" u="none" cap="none" strike="noStrike">
                <a:solidFill>
                  <a:schemeClr val="dk1"/>
                </a:solidFill>
                <a:latin typeface="Calibri"/>
                <a:ea typeface="Calibri"/>
                <a:cs typeface="Calibri"/>
                <a:sym typeface="Calibri"/>
              </a:rPr>
              <a:t>Có thể gọi các kết nối đến nguồn dữ liệu bên ngoài như CSDL</a:t>
            </a:r>
            <a:endParaRPr/>
          </a:p>
          <a:p>
            <a:pPr indent="-228603" lvl="1" marL="685800" marR="0" rtl="0" algn="l">
              <a:lnSpc>
                <a:spcPct val="150000"/>
              </a:lnSpc>
              <a:spcBef>
                <a:spcPts val="0"/>
              </a:spcBef>
              <a:spcAft>
                <a:spcPts val="0"/>
              </a:spcAft>
              <a:buClr>
                <a:schemeClr val="accent6"/>
              </a:buClr>
              <a:buSzPct val="100000"/>
              <a:buFont typeface="Arial"/>
              <a:buChar char="•"/>
            </a:pPr>
            <a:r>
              <a:rPr b="0" i="0" lang="en-US" sz="2266" u="none" cap="none" strike="noStrike">
                <a:solidFill>
                  <a:schemeClr val="dk1"/>
                </a:solidFill>
                <a:latin typeface="Calibri"/>
                <a:ea typeface="Calibri"/>
                <a:cs typeface="Calibri"/>
                <a:sym typeface="Calibri"/>
              </a:rPr>
              <a:t>Có thể thiết lập giá trị cho thuộc tính của các điều khiển</a:t>
            </a:r>
            <a:endParaRPr/>
          </a:p>
          <a:p>
            <a:pPr indent="-228603" lvl="0" marL="228600" marR="0" rtl="0" algn="l">
              <a:lnSpc>
                <a:spcPct val="150000"/>
              </a:lnSpc>
              <a:spcBef>
                <a:spcPts val="0"/>
              </a:spcBef>
              <a:spcAft>
                <a:spcPts val="0"/>
              </a:spcAft>
              <a:buClr>
                <a:srgbClr val="2E75B5"/>
              </a:buClr>
              <a:buSzPct val="100000"/>
              <a:buFont typeface="Noto Sans Symbols"/>
              <a:buChar char="▪"/>
            </a:pPr>
            <a:r>
              <a:rPr lang="en-US" sz="2666">
                <a:solidFill>
                  <a:schemeClr val="dk1"/>
                </a:solidFill>
                <a:latin typeface="Calibri"/>
                <a:ea typeface="Calibri"/>
                <a:cs typeface="Calibri"/>
                <a:sym typeface="Calibri"/>
              </a:rPr>
              <a:t>Control Events: </a:t>
            </a:r>
            <a:endParaRPr/>
          </a:p>
          <a:p>
            <a:pPr indent="-228603" lvl="1" marL="685800" marR="0" rtl="0" algn="l">
              <a:lnSpc>
                <a:spcPct val="150000"/>
              </a:lnSpc>
              <a:spcBef>
                <a:spcPts val="0"/>
              </a:spcBef>
              <a:spcAft>
                <a:spcPts val="0"/>
              </a:spcAft>
              <a:buClr>
                <a:schemeClr val="accent6"/>
              </a:buClr>
              <a:buSzPct val="100000"/>
              <a:buFont typeface="Arial"/>
              <a:buChar char="•"/>
            </a:pPr>
            <a:r>
              <a:rPr b="0" i="0" lang="en-US" sz="2266" u="none" cap="none" strike="noStrike">
                <a:solidFill>
                  <a:schemeClr val="dk1"/>
                </a:solidFill>
                <a:latin typeface="Calibri"/>
                <a:ea typeface="Calibri"/>
                <a:cs typeface="Calibri"/>
                <a:sym typeface="Calibri"/>
              </a:rPr>
              <a:t>Nếu yêu cầu là Postback thì các sự kiện tương ứng của điều khiển sẽ được gọi</a:t>
            </a:r>
            <a:endParaRPr/>
          </a:p>
          <a:p>
            <a:pPr indent="-228603" lvl="1" marL="685800" marR="0" rtl="0" algn="l">
              <a:lnSpc>
                <a:spcPct val="150000"/>
              </a:lnSpc>
              <a:spcBef>
                <a:spcPts val="0"/>
              </a:spcBef>
              <a:spcAft>
                <a:spcPts val="0"/>
              </a:spcAft>
              <a:buClr>
                <a:schemeClr val="accent6"/>
              </a:buClr>
              <a:buSzPct val="100000"/>
              <a:buFont typeface="Arial"/>
              <a:buChar char="•"/>
            </a:pPr>
            <a:r>
              <a:rPr b="0" i="0" lang="en-US" sz="2266" u="none" cap="none" strike="noStrike">
                <a:solidFill>
                  <a:schemeClr val="dk1"/>
                </a:solidFill>
                <a:latin typeface="Calibri"/>
                <a:ea typeface="Calibri"/>
                <a:cs typeface="Calibri"/>
                <a:sym typeface="Calibri"/>
              </a:rPr>
              <a:t>Chẳng hạn, nếu trang post back do user bấm 1 nút, thì Button_Click của nút đó sẽ xảy ra</a:t>
            </a:r>
            <a:endParaRPr b="0" i="0" sz="2666" u="none" cap="none" strike="noStrike">
              <a:solidFill>
                <a:schemeClr val="dk1"/>
              </a:solidFill>
              <a:latin typeface="Calibri"/>
              <a:ea typeface="Calibri"/>
              <a:cs typeface="Calibri"/>
              <a:sym typeface="Calibri"/>
            </a:endParaRPr>
          </a:p>
        </p:txBody>
      </p:sp>
      <p:grpSp>
        <p:nvGrpSpPr>
          <p:cNvPr id="910" name="Google Shape;910;p60"/>
          <p:cNvGrpSpPr/>
          <p:nvPr/>
        </p:nvGrpSpPr>
        <p:grpSpPr>
          <a:xfrm>
            <a:off x="8397900" y="938344"/>
            <a:ext cx="1574668" cy="5417343"/>
            <a:chOff x="772984" y="661"/>
            <a:chExt cx="1574668" cy="5417343"/>
          </a:xfrm>
        </p:grpSpPr>
        <p:sp>
          <p:nvSpPr>
            <p:cNvPr id="911" name="Google Shape;911;p60"/>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0"/>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913" name="Google Shape;913;p60"/>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0"/>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15" name="Google Shape;915;p60"/>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0"/>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917" name="Google Shape;917;p60"/>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0"/>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19" name="Google Shape;919;p60"/>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0"/>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921" name="Google Shape;921;p60"/>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0"/>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23" name="Google Shape;923;p60"/>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0"/>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925" name="Google Shape;925;p60"/>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0"/>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27" name="Google Shape;927;p60"/>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0"/>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929" name="Google Shape;929;p60"/>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0"/>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31" name="Google Shape;931;p60"/>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0"/>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933" name="Google Shape;933;p60"/>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0"/>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35" name="Google Shape;935;p60"/>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0"/>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937" name="Google Shape;937;p60"/>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0"/>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39" name="Google Shape;939;p60"/>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0"/>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941" name="Google Shape;941;p60"/>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0"/>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43" name="Google Shape;943;p60"/>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0"/>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951" name="Google Shape;951;p6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52" name="Google Shape;952;p61"/>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953" name="Google Shape;953;p6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954" name="Google Shape;954;p61"/>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955" name="Google Shape;955;p61"/>
          <p:cNvSpPr txBox="1"/>
          <p:nvPr/>
        </p:nvSpPr>
        <p:spPr>
          <a:xfrm>
            <a:off x="921326" y="947142"/>
            <a:ext cx="7219783" cy="525177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PreRender: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Mỗi điều khiển trên trang đều có sự kiện PreRender được gọi</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DataBind cho tất cả các điều khiển cũng được gọi</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Đây là sự kiện cuối cùng nếu muốn thay đổi các điều khiển, trước khi pageRender chạy</a:t>
            </a:r>
            <a:endParaRPr/>
          </a:p>
        </p:txBody>
      </p:sp>
      <p:grpSp>
        <p:nvGrpSpPr>
          <p:cNvPr id="956" name="Google Shape;956;p61"/>
          <p:cNvGrpSpPr/>
          <p:nvPr/>
        </p:nvGrpSpPr>
        <p:grpSpPr>
          <a:xfrm>
            <a:off x="8397900" y="938344"/>
            <a:ext cx="1574668" cy="5417343"/>
            <a:chOff x="772984" y="661"/>
            <a:chExt cx="1574668" cy="5417343"/>
          </a:xfrm>
        </p:grpSpPr>
        <p:sp>
          <p:nvSpPr>
            <p:cNvPr id="957" name="Google Shape;957;p61"/>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1"/>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959" name="Google Shape;959;p61"/>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1"/>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61" name="Google Shape;961;p61"/>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1"/>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963" name="Google Shape;963;p61"/>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1"/>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65" name="Google Shape;965;p61"/>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1"/>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967" name="Google Shape;967;p61"/>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1"/>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69" name="Google Shape;969;p61"/>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1"/>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971" name="Google Shape;971;p61"/>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1"/>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73" name="Google Shape;973;p61"/>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1"/>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975" name="Google Shape;975;p61"/>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1"/>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77" name="Google Shape;977;p61"/>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1"/>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979" name="Google Shape;979;p61"/>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1"/>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81" name="Google Shape;981;p61"/>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1"/>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983" name="Google Shape;983;p61"/>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1"/>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85" name="Google Shape;985;p61"/>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1"/>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987" name="Google Shape;987;p61"/>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1"/>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989" name="Google Shape;989;p61"/>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1"/>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62"/>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997" name="Google Shape;997;p6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998" name="Google Shape;998;p62"/>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999" name="Google Shape;999;p6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000" name="Google Shape;1000;p62"/>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001" name="Google Shape;1001;p62"/>
          <p:cNvSpPr txBox="1"/>
          <p:nvPr/>
        </p:nvSpPr>
        <p:spPr>
          <a:xfrm>
            <a:off x="921326" y="789709"/>
            <a:ext cx="7219783" cy="549390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SaveViewState: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Cơ chế giám sát ViewState được tắt và toàn bộ dữ liệu sẽ được lưu lại</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Các dữ liệu View State được lưu trong trường dữ liệu ẩn _VIEWSTATE</a:t>
            </a:r>
            <a:endParaRPr/>
          </a:p>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Render: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Các trang gọi phương thức Render cho tất cả điều khiển một cách tuần tự</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Dữ liệu sẽ được ghi ra dòng output stream</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Output stream được thiết lập cho thuộc tính Response</a:t>
            </a:r>
            <a:endParaRPr/>
          </a:p>
        </p:txBody>
      </p:sp>
      <p:grpSp>
        <p:nvGrpSpPr>
          <p:cNvPr id="1002" name="Google Shape;1002;p62"/>
          <p:cNvGrpSpPr/>
          <p:nvPr/>
        </p:nvGrpSpPr>
        <p:grpSpPr>
          <a:xfrm>
            <a:off x="8397900" y="938344"/>
            <a:ext cx="1574668" cy="5417343"/>
            <a:chOff x="772984" y="661"/>
            <a:chExt cx="1574668" cy="5417343"/>
          </a:xfrm>
        </p:grpSpPr>
        <p:sp>
          <p:nvSpPr>
            <p:cNvPr id="1003" name="Google Shape;1003;p62"/>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2"/>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1005" name="Google Shape;1005;p62"/>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2"/>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07" name="Google Shape;1007;p62"/>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2"/>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1009" name="Google Shape;1009;p62"/>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2"/>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11" name="Google Shape;1011;p62"/>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2"/>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1013" name="Google Shape;1013;p62"/>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2"/>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15" name="Google Shape;1015;p62"/>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2"/>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1017" name="Google Shape;1017;p62"/>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2"/>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19" name="Google Shape;1019;p62"/>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2"/>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1021" name="Google Shape;1021;p62"/>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2"/>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23" name="Google Shape;1023;p62"/>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2"/>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1025" name="Google Shape;1025;p62"/>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2"/>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27" name="Google Shape;1027;p62"/>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2"/>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1029" name="Google Shape;1029;p62"/>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2"/>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31" name="Google Shape;1031;p62"/>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2"/>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1033" name="Google Shape;1033;p62"/>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2"/>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35" name="Google Shape;1035;p62"/>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2"/>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63"/>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Đối tượng Page – các sự kiện</a:t>
            </a:r>
            <a:endParaRPr sz="3200">
              <a:latin typeface="Calibri"/>
              <a:ea typeface="Calibri"/>
              <a:cs typeface="Calibri"/>
              <a:sym typeface="Calibri"/>
            </a:endParaRPr>
          </a:p>
        </p:txBody>
      </p:sp>
      <p:pic>
        <p:nvPicPr>
          <p:cNvPr id="1043" name="Google Shape;1043;p63"/>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044" name="Google Shape;1044;p63"/>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045" name="Google Shape;1045;p63"/>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046" name="Google Shape;1046;p63"/>
          <p:cNvSpPr txBox="1"/>
          <p:nvPr>
            <p:ph idx="12" type="sldNum"/>
          </p:nvPr>
        </p:nvSpPr>
        <p:spPr>
          <a:xfrm>
            <a:off x="10745554" y="6356350"/>
            <a:ext cx="117695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047" name="Google Shape;1047;p63"/>
          <p:cNvSpPr txBox="1"/>
          <p:nvPr/>
        </p:nvSpPr>
        <p:spPr>
          <a:xfrm>
            <a:off x="921326" y="789709"/>
            <a:ext cx="7219783" cy="549390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Unload: </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Sự kiện cuối cùng của vòng đời một trang asp.net</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Request và Response sẽ được thiết lập là null</a:t>
            </a:r>
            <a:endParaRPr/>
          </a:p>
          <a:p>
            <a:pPr indent="-228600" lvl="1" marL="685800" marR="0" rtl="0" algn="l">
              <a:lnSpc>
                <a:spcPct val="150000"/>
              </a:lnSpc>
              <a:spcBef>
                <a:spcPts val="0"/>
              </a:spcBef>
              <a:spcAft>
                <a:spcPts val="0"/>
              </a:spcAft>
              <a:buClr>
                <a:schemeClr val="accent6"/>
              </a:buClr>
              <a:buSzPts val="2266"/>
              <a:buFont typeface="Arial"/>
              <a:buChar char="•"/>
            </a:pPr>
            <a:r>
              <a:rPr b="0" i="0" lang="en-US" sz="2266" u="none" cap="none" strike="noStrike">
                <a:solidFill>
                  <a:schemeClr val="dk1"/>
                </a:solidFill>
                <a:latin typeface="Calibri"/>
                <a:ea typeface="Calibri"/>
                <a:cs typeface="Calibri"/>
                <a:sym typeface="Calibri"/>
              </a:rPr>
              <a:t>Chỉ được gọi sau khi toàn bộ trang đã được sinh và gửi phản hồi lại cho client</a:t>
            </a:r>
            <a:endParaRPr/>
          </a:p>
        </p:txBody>
      </p:sp>
      <p:grpSp>
        <p:nvGrpSpPr>
          <p:cNvPr id="1048" name="Google Shape;1048;p63"/>
          <p:cNvGrpSpPr/>
          <p:nvPr/>
        </p:nvGrpSpPr>
        <p:grpSpPr>
          <a:xfrm>
            <a:off x="8397900" y="938344"/>
            <a:ext cx="1574668" cy="5417343"/>
            <a:chOff x="772984" y="661"/>
            <a:chExt cx="1574668" cy="5417343"/>
          </a:xfrm>
        </p:grpSpPr>
        <p:sp>
          <p:nvSpPr>
            <p:cNvPr id="1049" name="Google Shape;1049;p63"/>
            <p:cNvSpPr/>
            <p:nvPr/>
          </p:nvSpPr>
          <p:spPr>
            <a:xfrm>
              <a:off x="772984" y="661"/>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3"/>
            <p:cNvSpPr txBox="1"/>
            <p:nvPr/>
          </p:nvSpPr>
          <p:spPr>
            <a:xfrm>
              <a:off x="785189" y="12866"/>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PreInit</a:t>
              </a:r>
              <a:endParaRPr/>
            </a:p>
          </p:txBody>
        </p:sp>
        <p:sp>
          <p:nvSpPr>
            <p:cNvPr id="1051" name="Google Shape;1051;p63"/>
            <p:cNvSpPr/>
            <p:nvPr/>
          </p:nvSpPr>
          <p:spPr>
            <a:xfrm rot="5400000">
              <a:off x="1482184" y="427798"/>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3"/>
            <p:cNvSpPr txBox="1"/>
            <p:nvPr/>
          </p:nvSpPr>
          <p:spPr>
            <a:xfrm>
              <a:off x="1504063" y="443425"/>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53" name="Google Shape;1053;p63"/>
            <p:cNvSpPr/>
            <p:nvPr/>
          </p:nvSpPr>
          <p:spPr>
            <a:xfrm>
              <a:off x="772984" y="625739"/>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3"/>
            <p:cNvSpPr txBox="1"/>
            <p:nvPr/>
          </p:nvSpPr>
          <p:spPr>
            <a:xfrm>
              <a:off x="785189" y="637944"/>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Init</a:t>
              </a:r>
              <a:endParaRPr/>
            </a:p>
          </p:txBody>
        </p:sp>
        <p:sp>
          <p:nvSpPr>
            <p:cNvPr id="1055" name="Google Shape;1055;p63"/>
            <p:cNvSpPr/>
            <p:nvPr/>
          </p:nvSpPr>
          <p:spPr>
            <a:xfrm rot="5400000">
              <a:off x="1482184" y="1052876"/>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3"/>
            <p:cNvSpPr txBox="1"/>
            <p:nvPr/>
          </p:nvSpPr>
          <p:spPr>
            <a:xfrm>
              <a:off x="1504063" y="1068503"/>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57" name="Google Shape;1057;p63"/>
            <p:cNvSpPr/>
            <p:nvPr/>
          </p:nvSpPr>
          <p:spPr>
            <a:xfrm>
              <a:off x="772984" y="1250817"/>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3"/>
            <p:cNvSpPr txBox="1"/>
            <p:nvPr/>
          </p:nvSpPr>
          <p:spPr>
            <a:xfrm>
              <a:off x="785189" y="1263022"/>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PreLoad</a:t>
              </a:r>
              <a:endParaRPr/>
            </a:p>
          </p:txBody>
        </p:sp>
        <p:sp>
          <p:nvSpPr>
            <p:cNvPr id="1059" name="Google Shape;1059;p63"/>
            <p:cNvSpPr/>
            <p:nvPr/>
          </p:nvSpPr>
          <p:spPr>
            <a:xfrm rot="5400000">
              <a:off x="1482184" y="1677954"/>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3"/>
            <p:cNvSpPr txBox="1"/>
            <p:nvPr/>
          </p:nvSpPr>
          <p:spPr>
            <a:xfrm>
              <a:off x="1504063" y="1693581"/>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61" name="Google Shape;1061;p63"/>
            <p:cNvSpPr/>
            <p:nvPr/>
          </p:nvSpPr>
          <p:spPr>
            <a:xfrm>
              <a:off x="772984" y="1875895"/>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3"/>
            <p:cNvSpPr txBox="1"/>
            <p:nvPr/>
          </p:nvSpPr>
          <p:spPr>
            <a:xfrm>
              <a:off x="785189" y="1888100"/>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Load</a:t>
              </a:r>
              <a:endParaRPr/>
            </a:p>
          </p:txBody>
        </p:sp>
        <p:sp>
          <p:nvSpPr>
            <p:cNvPr id="1063" name="Google Shape;1063;p63"/>
            <p:cNvSpPr/>
            <p:nvPr/>
          </p:nvSpPr>
          <p:spPr>
            <a:xfrm rot="5400000">
              <a:off x="1482184" y="2303032"/>
              <a:ext cx="156269" cy="187523"/>
            </a:xfrm>
            <a:prstGeom prst="rightArrow">
              <a:avLst>
                <a:gd fmla="val 60000" name="adj1"/>
                <a:gd fmla="val 50000" name="adj2"/>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3"/>
            <p:cNvSpPr txBox="1"/>
            <p:nvPr/>
          </p:nvSpPr>
          <p:spPr>
            <a:xfrm>
              <a:off x="1504063" y="2318659"/>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65" name="Google Shape;1065;p63"/>
            <p:cNvSpPr/>
            <p:nvPr/>
          </p:nvSpPr>
          <p:spPr>
            <a:xfrm>
              <a:off x="772984" y="2500974"/>
              <a:ext cx="1574668" cy="416718"/>
            </a:xfrm>
            <a:prstGeom prst="roundRect">
              <a:avLst>
                <a:gd fmla="val 10000"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3"/>
            <p:cNvSpPr txBox="1"/>
            <p:nvPr/>
          </p:nvSpPr>
          <p:spPr>
            <a:xfrm>
              <a:off x="785189" y="2513179"/>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Control Events</a:t>
              </a:r>
              <a:endParaRPr/>
            </a:p>
          </p:txBody>
        </p:sp>
        <p:sp>
          <p:nvSpPr>
            <p:cNvPr id="1067" name="Google Shape;1067;p63"/>
            <p:cNvSpPr/>
            <p:nvPr/>
          </p:nvSpPr>
          <p:spPr>
            <a:xfrm rot="5400000">
              <a:off x="1482184" y="2928110"/>
              <a:ext cx="156269" cy="187523"/>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txBox="1"/>
            <p:nvPr/>
          </p:nvSpPr>
          <p:spPr>
            <a:xfrm>
              <a:off x="1504063" y="2943737"/>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69" name="Google Shape;1069;p63"/>
            <p:cNvSpPr/>
            <p:nvPr/>
          </p:nvSpPr>
          <p:spPr>
            <a:xfrm>
              <a:off x="772984" y="3126052"/>
              <a:ext cx="1574668" cy="416718"/>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txBox="1"/>
            <p:nvPr/>
          </p:nvSpPr>
          <p:spPr>
            <a:xfrm>
              <a:off x="785189" y="3138257"/>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PreRender</a:t>
              </a:r>
              <a:endParaRPr/>
            </a:p>
          </p:txBody>
        </p:sp>
        <p:sp>
          <p:nvSpPr>
            <p:cNvPr id="1071" name="Google Shape;1071;p63"/>
            <p:cNvSpPr/>
            <p:nvPr/>
          </p:nvSpPr>
          <p:spPr>
            <a:xfrm rot="5400000">
              <a:off x="1482184" y="3553189"/>
              <a:ext cx="156269" cy="187523"/>
            </a:xfrm>
            <a:prstGeom prst="rightArrow">
              <a:avLst>
                <a:gd fmla="val 6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txBox="1"/>
            <p:nvPr/>
          </p:nvSpPr>
          <p:spPr>
            <a:xfrm>
              <a:off x="1504063" y="3568816"/>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73" name="Google Shape;1073;p63"/>
            <p:cNvSpPr/>
            <p:nvPr/>
          </p:nvSpPr>
          <p:spPr>
            <a:xfrm>
              <a:off x="772984" y="3751130"/>
              <a:ext cx="1574668" cy="416718"/>
            </a:xfrm>
            <a:prstGeom prst="roundRect">
              <a:avLst>
                <a:gd fmla="val 10000"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txBox="1"/>
            <p:nvPr/>
          </p:nvSpPr>
          <p:spPr>
            <a:xfrm>
              <a:off x="785189" y="3763335"/>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Save ViewState</a:t>
              </a:r>
              <a:endParaRPr/>
            </a:p>
          </p:txBody>
        </p:sp>
        <p:sp>
          <p:nvSpPr>
            <p:cNvPr id="1075" name="Google Shape;1075;p63"/>
            <p:cNvSpPr/>
            <p:nvPr/>
          </p:nvSpPr>
          <p:spPr>
            <a:xfrm rot="5400000">
              <a:off x="1482184" y="4178267"/>
              <a:ext cx="156269" cy="187523"/>
            </a:xfrm>
            <a:prstGeom prst="rightArrow">
              <a:avLst>
                <a:gd fmla="val 6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txBox="1"/>
            <p:nvPr/>
          </p:nvSpPr>
          <p:spPr>
            <a:xfrm>
              <a:off x="1504063" y="4193894"/>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77" name="Google Shape;1077;p63"/>
            <p:cNvSpPr/>
            <p:nvPr/>
          </p:nvSpPr>
          <p:spPr>
            <a:xfrm>
              <a:off x="772984" y="4376208"/>
              <a:ext cx="1574668" cy="41671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3"/>
            <p:cNvSpPr txBox="1"/>
            <p:nvPr/>
          </p:nvSpPr>
          <p:spPr>
            <a:xfrm>
              <a:off x="785189" y="4388413"/>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Render</a:t>
              </a:r>
              <a:endParaRPr/>
            </a:p>
          </p:txBody>
        </p:sp>
        <p:sp>
          <p:nvSpPr>
            <p:cNvPr id="1079" name="Google Shape;1079;p63"/>
            <p:cNvSpPr/>
            <p:nvPr/>
          </p:nvSpPr>
          <p:spPr>
            <a:xfrm rot="5400000">
              <a:off x="1482184" y="4803345"/>
              <a:ext cx="156269" cy="187523"/>
            </a:xfrm>
            <a:prstGeom prst="rightArrow">
              <a:avLst>
                <a:gd fmla="val 6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3"/>
            <p:cNvSpPr txBox="1"/>
            <p:nvPr/>
          </p:nvSpPr>
          <p:spPr>
            <a:xfrm>
              <a:off x="1504063" y="4818972"/>
              <a:ext cx="112513" cy="1093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700"/>
                <a:buFont typeface="Calibri"/>
                <a:buNone/>
              </a:pPr>
              <a:r>
                <a:t/>
              </a:r>
              <a:endParaRPr sz="700">
                <a:solidFill>
                  <a:schemeClr val="lt1"/>
                </a:solidFill>
                <a:latin typeface="Calibri"/>
                <a:ea typeface="Calibri"/>
                <a:cs typeface="Calibri"/>
                <a:sym typeface="Calibri"/>
              </a:endParaRPr>
            </a:p>
          </p:txBody>
        </p:sp>
        <p:sp>
          <p:nvSpPr>
            <p:cNvPr id="1081" name="Google Shape;1081;p63"/>
            <p:cNvSpPr/>
            <p:nvPr/>
          </p:nvSpPr>
          <p:spPr>
            <a:xfrm>
              <a:off x="772984" y="5001286"/>
              <a:ext cx="1574668" cy="416718"/>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3"/>
            <p:cNvSpPr txBox="1"/>
            <p:nvPr/>
          </p:nvSpPr>
          <p:spPr>
            <a:xfrm>
              <a:off x="785189" y="5013491"/>
              <a:ext cx="1550258" cy="392308"/>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Unload</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64"/>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089" name="Google Shape;1089;p64"/>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090" name="Google Shape;1090;p64"/>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091" name="Google Shape;1091;p64"/>
          <p:cNvSpPr txBox="1"/>
          <p:nvPr>
            <p:ph idx="12" type="sldNum"/>
          </p:nvPr>
        </p:nvSpPr>
        <p:spPr>
          <a:xfrm>
            <a:off x="10777728" y="6356350"/>
            <a:ext cx="114478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092" name="Google Shape;1092;p64"/>
          <p:cNvSpPr txBox="1"/>
          <p:nvPr/>
        </p:nvSpPr>
        <p:spPr>
          <a:xfrm>
            <a:off x="921326" y="789709"/>
            <a:ext cx="7219783" cy="549390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View State</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Control State</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Hidden Field</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Cookie</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Query String</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Application State</a:t>
            </a:r>
            <a:endParaRPr/>
          </a:p>
          <a:p>
            <a:pPr indent="-228600" lvl="0" marL="228600" marR="0" rtl="0" algn="l">
              <a:lnSpc>
                <a:spcPct val="150000"/>
              </a:lnSpc>
              <a:spcBef>
                <a:spcPts val="0"/>
              </a:spcBef>
              <a:spcAft>
                <a:spcPts val="0"/>
              </a:spcAft>
              <a:buClr>
                <a:srgbClr val="2E75B5"/>
              </a:buClr>
              <a:buSzPts val="2400"/>
              <a:buFont typeface="Noto Sans Symbols"/>
              <a:buChar char="▪"/>
            </a:pPr>
            <a:r>
              <a:rPr lang="en-US" sz="2400">
                <a:solidFill>
                  <a:schemeClr val="dk1"/>
                </a:solidFill>
                <a:latin typeface="Calibri"/>
                <a:ea typeface="Calibri"/>
                <a:cs typeface="Calibri"/>
                <a:sym typeface="Calibri"/>
              </a:rPr>
              <a:t>Session State</a:t>
            </a:r>
            <a:endParaRPr sz="2266">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65"/>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099" name="Google Shape;1099;p65"/>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00" name="Google Shape;1100;p65"/>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01" name="Google Shape;1101;p65"/>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02" name="Google Shape;1102;p65"/>
          <p:cNvSpPr txBox="1"/>
          <p:nvPr/>
        </p:nvSpPr>
        <p:spPr>
          <a:xfrm>
            <a:off x="921326" y="789709"/>
            <a:ext cx="9844997" cy="549390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ViewState, Control State: </a:t>
            </a:r>
            <a:endParaRPr/>
          </a:p>
          <a:p>
            <a:pPr indent="-228600" lvl="1" marL="685800" marR="0" rtl="0" algn="l">
              <a:lnSpc>
                <a:spcPct val="12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Ưu điểm: dễ dùng, tạo cảm giác Webform giống như Winform</a:t>
            </a:r>
            <a:endParaRPr/>
          </a:p>
          <a:p>
            <a:pPr indent="-228600" lvl="1" marL="685800" marR="0" rtl="0" algn="l">
              <a:lnSpc>
                <a:spcPct val="12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Nhược điểm: </a:t>
            </a:r>
            <a:endParaRPr/>
          </a:p>
          <a:p>
            <a:pPr indent="-228600" lvl="2" marL="1143000" marR="0" rtl="0" algn="l">
              <a:lnSpc>
                <a:spcPct val="12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chỉ có ở ASP.net Webform, làm chậm quá trình xử lý, nhất là với form phức tạp </a:t>
            </a:r>
            <a:endParaRPr/>
          </a:p>
          <a:p>
            <a:pPr indent="-228600" lvl="2" marL="1143000" marR="0" rtl="0" algn="l">
              <a:lnSpc>
                <a:spcPct val="12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(Control State khác View State ở chỗ phạm vi sử dụng của nó là ở các Control, không bị chỉnh sửa bởi Page như View State)</a:t>
            </a:r>
            <a:endParaRPr/>
          </a:p>
          <a:p>
            <a:pPr indent="-84708" lvl="1" marL="685800" marR="0" rtl="0" algn="l">
              <a:lnSpc>
                <a:spcPct val="150000"/>
              </a:lnSpc>
              <a:spcBef>
                <a:spcPts val="0"/>
              </a:spcBef>
              <a:spcAft>
                <a:spcPts val="0"/>
              </a:spcAft>
              <a:buClr>
                <a:schemeClr val="accent6"/>
              </a:buClr>
              <a:buSzPts val="2266"/>
              <a:buFont typeface="Arial"/>
              <a:buNone/>
            </a:pPr>
            <a:r>
              <a:t/>
            </a:r>
            <a:endParaRPr b="0" i="0" sz="2266"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66"/>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109" name="Google Shape;1109;p66"/>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10" name="Google Shape;1110;p66"/>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11" name="Google Shape;1111;p66"/>
          <p:cNvSpPr txBox="1"/>
          <p:nvPr>
            <p:ph idx="12" type="sldNum"/>
          </p:nvPr>
        </p:nvSpPr>
        <p:spPr>
          <a:xfrm>
            <a:off x="10863072" y="6356350"/>
            <a:ext cx="105944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12" name="Google Shape;1112;p66"/>
          <p:cNvSpPr txBox="1"/>
          <p:nvPr/>
        </p:nvSpPr>
        <p:spPr>
          <a:xfrm>
            <a:off x="921326" y="789709"/>
            <a:ext cx="9844997" cy="549390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rgbClr val="2E75B5"/>
              </a:buClr>
              <a:buSzPts val="2666"/>
              <a:buFont typeface="Noto Sans Symbols"/>
              <a:buChar char="▪"/>
            </a:pPr>
            <a:r>
              <a:rPr lang="en-US" sz="2666">
                <a:solidFill>
                  <a:schemeClr val="dk1"/>
                </a:solidFill>
                <a:latin typeface="Calibri"/>
                <a:ea typeface="Calibri"/>
                <a:cs typeface="Calibri"/>
                <a:sym typeface="Calibri"/>
              </a:rPr>
              <a:t>Hidden Field </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Ưu điểm : gần giống Hidden Input bình thường nên hiệu năng cáo</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Nhược điểm : chỉ có ở ASP.NET WebForm, chỉ lưu được Plain Text, dùng không tiện</a:t>
            </a:r>
            <a:endParaRPr/>
          </a:p>
          <a:p>
            <a:pPr indent="-228600" lvl="0" marL="228600" marR="0" rtl="0" algn="l">
              <a:lnSpc>
                <a:spcPct val="120000"/>
              </a:lnSpc>
              <a:spcBef>
                <a:spcPts val="1000"/>
              </a:spcBef>
              <a:spcAft>
                <a:spcPts val="0"/>
              </a:spcAft>
              <a:buClr>
                <a:schemeClr val="accent1"/>
              </a:buClr>
              <a:buSzPts val="2400"/>
              <a:buFont typeface="Noto Sans Symbols"/>
              <a:buChar char="▪"/>
            </a:pPr>
            <a:r>
              <a:rPr b="1" lang="en-US" sz="2400">
                <a:solidFill>
                  <a:schemeClr val="dk1"/>
                </a:solidFill>
                <a:latin typeface="Calibri"/>
                <a:ea typeface="Calibri"/>
                <a:cs typeface="Calibri"/>
                <a:sym typeface="Calibri"/>
              </a:rPr>
              <a:t>Cookie</a:t>
            </a:r>
            <a:endParaRPr sz="2400">
              <a:solidFill>
                <a:schemeClr val="dk1"/>
              </a:solidFill>
              <a:latin typeface="Calibri"/>
              <a:ea typeface="Calibri"/>
              <a:cs typeface="Calibri"/>
              <a:sym typeface="Calibri"/>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Ưu điểm : có nhiều kiểu lưu trữ ở phía người dùng, trợ giúp cho việc quản lý Session.</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Nhược điểm:  lưu ở phía người dùng nên dễ bị giả mạo, chỉ lưu được Plain Text.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6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119" name="Google Shape;1119;p6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20" name="Google Shape;1120;p6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21" name="Google Shape;1121;p67"/>
          <p:cNvSpPr txBox="1"/>
          <p:nvPr>
            <p:ph idx="12" type="sldNum"/>
          </p:nvPr>
        </p:nvSpPr>
        <p:spPr>
          <a:xfrm>
            <a:off x="10766323" y="6356350"/>
            <a:ext cx="115619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22" name="Google Shape;1122;p67"/>
          <p:cNvSpPr txBox="1"/>
          <p:nvPr/>
        </p:nvSpPr>
        <p:spPr>
          <a:xfrm>
            <a:off x="921325" y="789700"/>
            <a:ext cx="9845100" cy="57156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120000"/>
              </a:lnSpc>
              <a:spcBef>
                <a:spcPts val="0"/>
              </a:spcBef>
              <a:spcAft>
                <a:spcPts val="0"/>
              </a:spcAft>
              <a:buClr>
                <a:schemeClr val="accent1"/>
              </a:buClr>
              <a:buSzPct val="100000"/>
              <a:buFont typeface="Noto Sans Symbols"/>
              <a:buChar char="▪"/>
            </a:pPr>
            <a:r>
              <a:rPr b="1" lang="en-US" sz="2800">
                <a:solidFill>
                  <a:schemeClr val="dk1"/>
                </a:solidFill>
                <a:latin typeface="Calibri"/>
                <a:ea typeface="Calibri"/>
                <a:cs typeface="Calibri"/>
                <a:sym typeface="Calibri"/>
              </a:rPr>
              <a:t>Query String</a:t>
            </a:r>
            <a:endParaRPr sz="2800">
              <a:solidFill>
                <a:schemeClr val="dk1"/>
              </a:solidFill>
              <a:latin typeface="Calibri"/>
              <a:ea typeface="Calibri"/>
              <a:cs typeface="Calibri"/>
              <a:sym typeface="Calibri"/>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Ưu điểm : rất dễ dùng, truyền qua URL nên dùng HTTP GET được</a:t>
            </a:r>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Nhược điểm : bị "phơi bày" hết, vì dùng HTTP GET được nên dễ bị tấn công XSS.</a:t>
            </a:r>
            <a:endParaRPr/>
          </a:p>
          <a:p>
            <a:pPr indent="-228600" lvl="0" marL="228600" marR="0" rtl="0" algn="l">
              <a:lnSpc>
                <a:spcPct val="120000"/>
              </a:lnSpc>
              <a:spcBef>
                <a:spcPts val="1000"/>
              </a:spcBef>
              <a:spcAft>
                <a:spcPts val="0"/>
              </a:spcAft>
              <a:buClr>
                <a:schemeClr val="accent1"/>
              </a:buClr>
              <a:buSzPct val="100000"/>
              <a:buFont typeface="Noto Sans Symbols"/>
              <a:buChar char="▪"/>
            </a:pPr>
            <a:r>
              <a:rPr b="1" lang="en-US" sz="2800">
                <a:solidFill>
                  <a:schemeClr val="dk1"/>
                </a:solidFill>
                <a:latin typeface="Calibri"/>
                <a:ea typeface="Calibri"/>
                <a:cs typeface="Calibri"/>
                <a:sym typeface="Calibri"/>
              </a:rPr>
              <a:t>Application State</a:t>
            </a:r>
            <a:endParaRPr sz="2800">
              <a:solidFill>
                <a:schemeClr val="dk1"/>
              </a:solidFill>
              <a:latin typeface="Calibri"/>
              <a:ea typeface="Calibri"/>
              <a:cs typeface="Calibri"/>
              <a:sym typeface="Calibri"/>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Ưu điểm : biến tồn tại trên Server suốt quá trình hoạt động, dùng chung cho các Request.</a:t>
            </a:r>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Nhược điểm : không có Expired như Cache. (Không xét đến vấn đề kiểu dữ liệu được lưu)</a:t>
            </a:r>
            <a:endParaRPr/>
          </a:p>
          <a:p>
            <a:pPr indent="-228600" lvl="0" marL="228600" marR="0" rtl="0" algn="l">
              <a:lnSpc>
                <a:spcPct val="120000"/>
              </a:lnSpc>
              <a:spcBef>
                <a:spcPts val="1000"/>
              </a:spcBef>
              <a:spcAft>
                <a:spcPts val="0"/>
              </a:spcAft>
              <a:buClr>
                <a:schemeClr val="accent1"/>
              </a:buClr>
              <a:buSzPct val="100000"/>
              <a:buFont typeface="Noto Sans Symbols"/>
              <a:buChar char="▪"/>
            </a:pPr>
            <a:r>
              <a:rPr b="1" lang="en-US" sz="2800">
                <a:solidFill>
                  <a:schemeClr val="dk1"/>
                </a:solidFill>
                <a:latin typeface="Calibri"/>
                <a:ea typeface="Calibri"/>
                <a:cs typeface="Calibri"/>
                <a:sym typeface="Calibri"/>
              </a:rPr>
              <a:t>Session State</a:t>
            </a:r>
            <a:endParaRPr sz="2800">
              <a:solidFill>
                <a:schemeClr val="dk1"/>
              </a:solidFill>
              <a:latin typeface="Calibri"/>
              <a:ea typeface="Calibri"/>
              <a:cs typeface="Calibri"/>
              <a:sym typeface="Calibri"/>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Ưu điểm : dữ liệu lưu ở Server, lưu dữ liệu của một phiên làm việc thuận tiện</a:t>
            </a:r>
            <a:endParaRPr/>
          </a:p>
          <a:p>
            <a:pPr indent="-228600" lvl="1" marL="685800" marR="0" rtl="0" algn="l">
              <a:lnSpc>
                <a:spcPct val="120000"/>
              </a:lnSpc>
              <a:spcBef>
                <a:spcPts val="500"/>
              </a:spcBef>
              <a:spcAft>
                <a:spcPts val="0"/>
              </a:spcAft>
              <a:buClr>
                <a:srgbClr val="A8D08C"/>
              </a:buClr>
              <a:buSzPct val="100000"/>
              <a:buFont typeface="Arial"/>
              <a:buChar char="•"/>
            </a:pPr>
            <a:r>
              <a:rPr b="0" i="0" lang="en-US" sz="2400" u="none" cap="none" strike="noStrike">
                <a:solidFill>
                  <a:schemeClr val="dk1"/>
                </a:solidFill>
                <a:latin typeface="Calibri"/>
                <a:ea typeface="Calibri"/>
                <a:cs typeface="Calibri"/>
                <a:sym typeface="Calibri"/>
              </a:rPr>
              <a:t>Nhược điểm : hết một phiên làm việc thì dữ liệu bị mất.(Không xét đến vấn đề kiểu dữ liệu được lưu)</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6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129" name="Google Shape;1129;p6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30" name="Google Shape;1130;p6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31" name="Google Shape;1131;p68"/>
          <p:cNvSpPr txBox="1"/>
          <p:nvPr>
            <p:ph idx="12" type="sldNum"/>
          </p:nvPr>
        </p:nvSpPr>
        <p:spPr>
          <a:xfrm>
            <a:off x="10766323" y="6356350"/>
            <a:ext cx="115619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32" name="Google Shape;1132;p68"/>
          <p:cNvSpPr txBox="1"/>
          <p:nvPr/>
        </p:nvSpPr>
        <p:spPr>
          <a:xfrm>
            <a:off x="921326" y="789709"/>
            <a:ext cx="9844997" cy="326609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2800"/>
              <a:buFont typeface="Noto Sans Symbols"/>
              <a:buChar char="▪"/>
            </a:pPr>
            <a:r>
              <a:rPr b="1" lang="en-US" sz="2800">
                <a:solidFill>
                  <a:schemeClr val="dk1"/>
                </a:solidFill>
                <a:latin typeface="Calibri"/>
                <a:ea typeface="Calibri"/>
                <a:cs typeface="Calibri"/>
                <a:sym typeface="Calibri"/>
              </a:rPr>
              <a:t>ViewState</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Là một đối tượng được sử dụng để lưu trữ các dữ liệu khi trang được tải lại (postback)</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Hầu hết các điều khiển ASP.Net đều đặt ViewState ở chế độ mặc định</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Cú pháp ViewState["tên_biến"] = &lt;giá_trị&gt;;</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&lt;biến&gt; = ViewState[”tên_biến];</a:t>
            </a:r>
            <a:endParaRPr/>
          </a:p>
          <a:p>
            <a:pPr indent="-76200" lvl="1" marL="685800" marR="0" rtl="0" algn="l">
              <a:lnSpc>
                <a:spcPct val="120000"/>
              </a:lnSpc>
              <a:spcBef>
                <a:spcPts val="500"/>
              </a:spcBef>
              <a:spcAft>
                <a:spcPts val="0"/>
              </a:spcAft>
              <a:buClr>
                <a:srgbClr val="A8D08C"/>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133" name="Google Shape;1133;p68"/>
          <p:cNvSpPr/>
          <p:nvPr/>
        </p:nvSpPr>
        <p:spPr>
          <a:xfrm>
            <a:off x="1413922" y="4055806"/>
            <a:ext cx="93553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&lt;asp:Label ID="lblRequestCount"</a:t>
            </a:r>
            <a:r>
              <a:rPr b="0" i="0" lang="en-US" sz="1800">
                <a:solidFill>
                  <a:srgbClr val="333333"/>
                </a:solidFill>
                <a:latin typeface="Consolas"/>
                <a:ea typeface="Consolas"/>
                <a:cs typeface="Consolas"/>
                <a:sym typeface="Consolas"/>
              </a:rPr>
              <a:t> </a:t>
            </a:r>
            <a:r>
              <a:rPr lang="en-US" sz="1800">
                <a:solidFill>
                  <a:schemeClr val="dk1"/>
                </a:solidFill>
                <a:latin typeface="Calibri"/>
                <a:ea typeface="Calibri"/>
                <a:cs typeface="Calibri"/>
                <a:sym typeface="Calibri"/>
              </a:rPr>
              <a:t>runat="server"</a:t>
            </a:r>
            <a:r>
              <a:rPr b="0" i="0" lang="en-US" sz="1800">
                <a:solidFill>
                  <a:srgbClr val="333333"/>
                </a:solidFill>
                <a:latin typeface="Consolas"/>
                <a:ea typeface="Consolas"/>
                <a:cs typeface="Consolas"/>
                <a:sym typeface="Consolas"/>
              </a:rPr>
              <a:t> </a:t>
            </a:r>
            <a:r>
              <a:rPr lang="en-US" sz="1800">
                <a:solidFill>
                  <a:schemeClr val="dk1"/>
                </a:solidFill>
                <a:latin typeface="Calibri"/>
                <a:ea typeface="Calibri"/>
                <a:cs typeface="Calibri"/>
                <a:sym typeface="Calibri"/>
              </a:rPr>
              <a:t>EnableViewState="false"&gt;&lt;/asp:Label&gt;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6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Các cách quản lý State trong Asp.net</a:t>
            </a:r>
            <a:endParaRPr sz="3200">
              <a:latin typeface="Calibri"/>
              <a:ea typeface="Calibri"/>
              <a:cs typeface="Calibri"/>
              <a:sym typeface="Calibri"/>
            </a:endParaRPr>
          </a:p>
        </p:txBody>
      </p:sp>
      <p:pic>
        <p:nvPicPr>
          <p:cNvPr id="1140" name="Google Shape;1140;p6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41" name="Google Shape;1141;p6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42" name="Google Shape;1142;p69"/>
          <p:cNvSpPr txBox="1"/>
          <p:nvPr>
            <p:ph idx="12" type="sldNum"/>
          </p:nvPr>
        </p:nvSpPr>
        <p:spPr>
          <a:xfrm>
            <a:off x="10766323" y="6356350"/>
            <a:ext cx="115619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43" name="Google Shape;1143;p69"/>
          <p:cNvSpPr txBox="1"/>
          <p:nvPr/>
        </p:nvSpPr>
        <p:spPr>
          <a:xfrm>
            <a:off x="921326" y="789709"/>
            <a:ext cx="9844997" cy="30006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2800"/>
              <a:buFont typeface="Noto Sans Symbols"/>
              <a:buChar char="▪"/>
            </a:pPr>
            <a:r>
              <a:rPr b="1" lang="en-US" sz="2800">
                <a:solidFill>
                  <a:schemeClr val="dk1"/>
                </a:solidFill>
                <a:latin typeface="Calibri"/>
                <a:ea typeface="Calibri"/>
                <a:cs typeface="Calibri"/>
                <a:sym typeface="Calibri"/>
              </a:rPr>
              <a:t>ViewState</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Có thể mã hoá để bảo vệ nội dung</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Mã hoá bằng cách thiết lập trong web.config</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ViewStateEncryptionMode có 3 chế độ: Always (luôn luôn bật cho toàn site), Auto: tuỳ thuộc vào cấu hình của từng trang, Never: không mã hoá</a:t>
            </a:r>
            <a:endParaRPr/>
          </a:p>
          <a:p>
            <a:pPr indent="-76200" lvl="1" marL="685800" marR="0" rtl="0" algn="l">
              <a:lnSpc>
                <a:spcPct val="120000"/>
              </a:lnSpc>
              <a:spcBef>
                <a:spcPts val="500"/>
              </a:spcBef>
              <a:spcAft>
                <a:spcPts val="0"/>
              </a:spcAft>
              <a:buClr>
                <a:srgbClr val="A8D08C"/>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144" name="Google Shape;1144;p69"/>
          <p:cNvPicPr preferRelativeResize="0"/>
          <p:nvPr/>
        </p:nvPicPr>
        <p:blipFill rotWithShape="1">
          <a:blip r:embed="rId4">
            <a:alphaModFix/>
          </a:blip>
          <a:srcRect b="0" l="0" r="0" t="0"/>
          <a:stretch/>
        </p:blipFill>
        <p:spPr>
          <a:xfrm>
            <a:off x="1606773" y="3589590"/>
            <a:ext cx="7235704" cy="1664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5.5.  Cấu trúc và mô hình xử lý của 1 Web Form</a:t>
            </a:r>
            <a:endParaRPr/>
          </a:p>
        </p:txBody>
      </p:sp>
      <p:pic>
        <p:nvPicPr>
          <p:cNvPr id="152" name="Google Shape;152;p7"/>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53" name="Google Shape;153;p7"/>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54" name="Google Shape;154;p7"/>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55" name="Google Shape;155;p7"/>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156" name="Google Shape;156;p7"/>
          <p:cNvPicPr preferRelativeResize="0"/>
          <p:nvPr/>
        </p:nvPicPr>
        <p:blipFill rotWithShape="1">
          <a:blip r:embed="rId4">
            <a:alphaModFix/>
          </a:blip>
          <a:srcRect b="0" l="0" r="0" t="0"/>
          <a:stretch/>
        </p:blipFill>
        <p:spPr>
          <a:xfrm>
            <a:off x="3100039" y="901505"/>
            <a:ext cx="6151886" cy="499115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70"/>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Callback và Postback</a:t>
            </a:r>
            <a:endParaRPr sz="3200">
              <a:latin typeface="Calibri"/>
              <a:ea typeface="Calibri"/>
              <a:cs typeface="Calibri"/>
              <a:sym typeface="Calibri"/>
            </a:endParaRPr>
          </a:p>
        </p:txBody>
      </p:sp>
      <p:pic>
        <p:nvPicPr>
          <p:cNvPr id="1151" name="Google Shape;1151;p70"/>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52" name="Google Shape;1152;p70"/>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53" name="Google Shape;1153;p70"/>
          <p:cNvSpPr txBox="1"/>
          <p:nvPr>
            <p:ph idx="12" type="sldNum"/>
          </p:nvPr>
        </p:nvSpPr>
        <p:spPr>
          <a:xfrm>
            <a:off x="10766323" y="6356350"/>
            <a:ext cx="115619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
        <p:nvSpPr>
          <p:cNvPr id="1154" name="Google Shape;1154;p70"/>
          <p:cNvSpPr txBox="1"/>
          <p:nvPr/>
        </p:nvSpPr>
        <p:spPr>
          <a:xfrm>
            <a:off x="921326" y="789709"/>
            <a:ext cx="9844997" cy="435747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Clr>
                <a:schemeClr val="accent1"/>
              </a:buClr>
              <a:buSzPts val="2800"/>
              <a:buFont typeface="Noto Sans Symbols"/>
              <a:buChar char="▪"/>
            </a:pPr>
            <a:r>
              <a:rPr b="1" lang="en-US" sz="2800">
                <a:solidFill>
                  <a:schemeClr val="dk1"/>
                </a:solidFill>
                <a:latin typeface="Calibri"/>
                <a:ea typeface="Calibri"/>
                <a:cs typeface="Calibri"/>
                <a:sym typeface="Calibri"/>
              </a:rPr>
              <a:t>Callback</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Là một dạng đặc biệt của Postback</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Là khi một hàm nào đó được gọi để lấy dữ liệu từ server và đổ vào một thẻ nào đó</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Chỉ phần nội dung được thay đổi sẽ được vẽ lại (fresh)</a:t>
            </a:r>
            <a:endParaRPr/>
          </a:p>
          <a:p>
            <a:pPr indent="-228600" lvl="1" marL="685800" marR="0" rtl="0" algn="l">
              <a:lnSpc>
                <a:spcPct val="120000"/>
              </a:lnSpc>
              <a:spcBef>
                <a:spcPts val="500"/>
              </a:spcBef>
              <a:spcAft>
                <a:spcPts val="0"/>
              </a:spcAft>
              <a:buClr>
                <a:srgbClr val="A8D08C"/>
              </a:buClr>
              <a:buSzPts val="2400"/>
              <a:buFont typeface="Arial"/>
              <a:buChar char="•"/>
            </a:pPr>
            <a:r>
              <a:rPr b="0" i="0" lang="en-US" sz="2400" u="none" cap="none" strike="noStrike">
                <a:solidFill>
                  <a:schemeClr val="dk1"/>
                </a:solidFill>
                <a:latin typeface="Calibri"/>
                <a:ea typeface="Calibri"/>
                <a:cs typeface="Calibri"/>
                <a:sym typeface="Calibri"/>
              </a:rPr>
              <a:t>Được áp dụng trong AJAX</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71"/>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Callback và Postback</a:t>
            </a:r>
            <a:endParaRPr sz="3200">
              <a:latin typeface="Calibri"/>
              <a:ea typeface="Calibri"/>
              <a:cs typeface="Calibri"/>
              <a:sym typeface="Calibri"/>
            </a:endParaRPr>
          </a:p>
        </p:txBody>
      </p:sp>
      <p:pic>
        <p:nvPicPr>
          <p:cNvPr id="1161" name="Google Shape;1161;p71"/>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sp>
        <p:nvSpPr>
          <p:cNvPr id="1162" name="Google Shape;1162;p71"/>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163" name="Google Shape;1163;p71"/>
          <p:cNvSpPr txBox="1"/>
          <p:nvPr>
            <p:ph idx="12" type="sldNum"/>
          </p:nvPr>
        </p:nvSpPr>
        <p:spPr>
          <a:xfrm>
            <a:off x="10826496" y="6356350"/>
            <a:ext cx="109601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pic>
        <p:nvPicPr>
          <p:cNvPr id="1164" name="Google Shape;1164;p71"/>
          <p:cNvPicPr preferRelativeResize="0"/>
          <p:nvPr/>
        </p:nvPicPr>
        <p:blipFill rotWithShape="1">
          <a:blip r:embed="rId4">
            <a:alphaModFix/>
          </a:blip>
          <a:srcRect b="0" l="0" r="0" t="0"/>
          <a:stretch/>
        </p:blipFill>
        <p:spPr>
          <a:xfrm>
            <a:off x="2448232" y="1016820"/>
            <a:ext cx="7215239" cy="486093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72"/>
          <p:cNvSpPr txBox="1"/>
          <p:nvPr>
            <p:ph type="title"/>
          </p:nvPr>
        </p:nvSpPr>
        <p:spPr>
          <a:xfrm>
            <a:off x="656151" y="158347"/>
            <a:ext cx="10326274"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Tài liệu tham khảo</a:t>
            </a:r>
            <a:endParaRPr sz="3200">
              <a:latin typeface="Calibri"/>
              <a:ea typeface="Calibri"/>
              <a:cs typeface="Calibri"/>
              <a:sym typeface="Calibri"/>
            </a:endParaRPr>
          </a:p>
        </p:txBody>
      </p:sp>
      <p:sp>
        <p:nvSpPr>
          <p:cNvPr id="1171" name="Google Shape;1171;p72"/>
          <p:cNvSpPr txBox="1"/>
          <p:nvPr>
            <p:ph idx="1" type="body"/>
          </p:nvPr>
        </p:nvSpPr>
        <p:spPr>
          <a:xfrm>
            <a:off x="833819" y="1097280"/>
            <a:ext cx="10148606" cy="48808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sz="2000">
              <a:latin typeface="Calibri"/>
              <a:ea typeface="Calibri"/>
              <a:cs typeface="Calibri"/>
              <a:sym typeface="Calibri"/>
            </a:endParaRPr>
          </a:p>
        </p:txBody>
      </p:sp>
      <p:pic>
        <p:nvPicPr>
          <p:cNvPr id="1172" name="Google Shape;1172;p72"/>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173" name="Google Shape;1173;p72"/>
          <p:cNvCxnSpPr/>
          <p:nvPr/>
        </p:nvCxnSpPr>
        <p:spPr>
          <a:xfrm>
            <a:off x="656151" y="748146"/>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174" name="Google Shape;1174;p72"/>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latin typeface="Calibri"/>
                <a:ea typeface="Calibri"/>
                <a:cs typeface="Calibri"/>
                <a:sym typeface="Calibri"/>
              </a:rPr>
              <a:t>3/15/2022</a:t>
            </a:r>
            <a:endParaRPr sz="1700">
              <a:solidFill>
                <a:srgbClr val="FF0000"/>
              </a:solidFill>
              <a:latin typeface="Calibri"/>
              <a:ea typeface="Calibri"/>
              <a:cs typeface="Calibri"/>
              <a:sym typeface="Calibri"/>
            </a:endParaRPr>
          </a:p>
        </p:txBody>
      </p:sp>
      <p:sp>
        <p:nvSpPr>
          <p:cNvPr id="1175" name="Google Shape;1175;p72"/>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163" name="Google Shape;163;p8"/>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64" name="Google Shape;164;p8"/>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65" name="Google Shape;165;p8"/>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66" name="Google Shape;166;p8"/>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graphicFrame>
        <p:nvGraphicFramePr>
          <p:cNvPr id="167" name="Google Shape;167;p8"/>
          <p:cNvGraphicFramePr/>
          <p:nvPr/>
        </p:nvGraphicFramePr>
        <p:xfrm>
          <a:off x="936869" y="1275600"/>
          <a:ext cx="3000000" cy="3000000"/>
        </p:xfrm>
        <a:graphic>
          <a:graphicData uri="http://schemas.openxmlformats.org/drawingml/2006/table">
            <a:tbl>
              <a:tblPr>
                <a:noFill/>
                <a:tableStyleId>{21C5B2D1-2427-4A5E-B898-ADA45C82DD1F}</a:tableStyleId>
              </a:tblPr>
              <a:tblGrid>
                <a:gridCol w="2281300"/>
                <a:gridCol w="7453550"/>
              </a:tblGrid>
              <a:tr h="295400">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Thuộc tính / phương thức</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Diễn giải</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BufferOutput</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Có sử dụng hay không bộ nhớ đệm cho kết xuất dữ liệu</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Cache</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Trả về đối tượng HttpCachePolicy chứa đựng thông tin về quy định Cache của phúc đáp hiện hành</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CacheControl</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Mặc dù còn hỗ trợ nhưng phương thức này còn đối nghịch trong phương thức của HttpCachePolicy</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ContentEncoding</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Tập nhận dạng kết xuất, là một trong các giá trị như UnicodeEncoding, UTF7Encoding, UTF8Encoding</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Cookies</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Trả về một tập của đối tượng HttpCookies</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Expries</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Mặc dù còn hỗ trợ nhưng phương thức này còn đối nghịch trong phương thức của HttpCachePolicy</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ExpriesAbsolute</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Mặc dù còn hỗ trợ nhưng phương thức này còn đối nghịch trong phương thức của HttpCachePolicy</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833819" y="158347"/>
            <a:ext cx="10515600" cy="631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latin typeface="Calibri"/>
                <a:ea typeface="Calibri"/>
                <a:cs typeface="Calibri"/>
                <a:sym typeface="Calibri"/>
              </a:rPr>
              <a:t>5.6.  Trả thông tin cho client bằng đối tượng Response</a:t>
            </a:r>
            <a:endParaRPr sz="3200">
              <a:latin typeface="Calibri"/>
              <a:ea typeface="Calibri"/>
              <a:cs typeface="Calibri"/>
              <a:sym typeface="Calibri"/>
            </a:endParaRPr>
          </a:p>
        </p:txBody>
      </p:sp>
      <p:pic>
        <p:nvPicPr>
          <p:cNvPr id="174" name="Google Shape;174;p9"/>
          <p:cNvPicPr preferRelativeResize="0"/>
          <p:nvPr/>
        </p:nvPicPr>
        <p:blipFill rotWithShape="1">
          <a:blip r:embed="rId3">
            <a:alphaModFix/>
          </a:blip>
          <a:srcRect b="0" l="0" r="0" t="0"/>
          <a:stretch/>
        </p:blipFill>
        <p:spPr>
          <a:xfrm>
            <a:off x="10562417" y="46550"/>
            <a:ext cx="1574005" cy="1574005"/>
          </a:xfrm>
          <a:prstGeom prst="rect">
            <a:avLst/>
          </a:prstGeom>
          <a:noFill/>
          <a:ln>
            <a:noFill/>
          </a:ln>
        </p:spPr>
      </p:pic>
      <p:cxnSp>
        <p:nvCxnSpPr>
          <p:cNvPr id="175" name="Google Shape;175;p9"/>
          <p:cNvCxnSpPr/>
          <p:nvPr/>
        </p:nvCxnSpPr>
        <p:spPr>
          <a:xfrm>
            <a:off x="921327" y="716973"/>
            <a:ext cx="9531927" cy="0"/>
          </a:xfrm>
          <a:prstGeom prst="straightConnector1">
            <a:avLst/>
          </a:prstGeom>
          <a:noFill/>
          <a:ln cap="flat" cmpd="sng" w="38100">
            <a:solidFill>
              <a:schemeClr val="accent1"/>
            </a:solidFill>
            <a:prstDash val="solid"/>
            <a:miter lim="800000"/>
            <a:headEnd len="sm" w="sm" type="none"/>
            <a:tailEnd len="sm" w="sm" type="none"/>
          </a:ln>
        </p:spPr>
      </p:cxnSp>
      <p:sp>
        <p:nvSpPr>
          <p:cNvPr id="176" name="Google Shape;176;p9"/>
          <p:cNvSpPr txBox="1"/>
          <p:nvPr>
            <p:ph idx="4294967295"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700">
                <a:solidFill>
                  <a:srgbClr val="FF0000"/>
                </a:solidFill>
              </a:rPr>
              <a:t>3/15/2022</a:t>
            </a:r>
            <a:endParaRPr sz="1700">
              <a:solidFill>
                <a:srgbClr val="FF0000"/>
              </a:solidFill>
            </a:endParaRPr>
          </a:p>
        </p:txBody>
      </p:sp>
      <p:sp>
        <p:nvSpPr>
          <p:cNvPr id="177" name="Google Shape;177;p9"/>
          <p:cNvSpPr txBox="1"/>
          <p:nvPr>
            <p:ph idx="12" type="sldNum"/>
          </p:nvPr>
        </p:nvSpPr>
        <p:spPr>
          <a:xfrm>
            <a:off x="10982425" y="6356350"/>
            <a:ext cx="94008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2E75B5"/>
                </a:solidFill>
              </a:rPr>
              <a:t>‹#›</a:t>
            </a:fld>
            <a:r>
              <a:rPr lang="en-US">
                <a:solidFill>
                  <a:srgbClr val="2E75B5"/>
                </a:solidFill>
              </a:rPr>
              <a:t>/126</a:t>
            </a:r>
            <a:endParaRPr/>
          </a:p>
        </p:txBody>
      </p:sp>
      <p:graphicFrame>
        <p:nvGraphicFramePr>
          <p:cNvPr id="178" name="Google Shape;178;p9"/>
          <p:cNvGraphicFramePr/>
          <p:nvPr/>
        </p:nvGraphicFramePr>
        <p:xfrm>
          <a:off x="936869" y="1275600"/>
          <a:ext cx="3000000" cy="3000000"/>
        </p:xfrm>
        <a:graphic>
          <a:graphicData uri="http://schemas.openxmlformats.org/drawingml/2006/table">
            <a:tbl>
              <a:tblPr>
                <a:noFill/>
                <a:tableStyleId>{21C5B2D1-2427-4A5E-B898-ADA45C82DD1F}</a:tableStyleId>
              </a:tblPr>
              <a:tblGrid>
                <a:gridCol w="2281300"/>
                <a:gridCol w="7453550"/>
              </a:tblGrid>
              <a:tr h="295400">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Thuộc tính / phương thức</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i="0" lang="en-US" sz="1800" u="none" cap="none" strike="noStrike">
                          <a:latin typeface="Calibri"/>
                          <a:ea typeface="Calibri"/>
                          <a:cs typeface="Calibri"/>
                          <a:sym typeface="Calibri"/>
                        </a:rPr>
                        <a:t>Diễn giải</a:t>
                      </a:r>
                      <a:endParaRPr/>
                    </a:p>
                  </a:txBody>
                  <a:tcPr marT="38075" marB="38075" marR="38075" marL="3807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Filter</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Đối tượng Stream dùng làm bộ lọc dữ liệu kết xuất</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Output</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Trả về đối tượng TextWriter</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OutputStream</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Đối tượng Stream dùng để trình bày hàng dữ liệu của body</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1465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Status</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Gán trạng thái HTTP trả về cho trình khách</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StatusCode</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Trạng thái HTTP Response</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StatusDescription</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Gán diễn giải trạng thái HTTP và trả về cho trình khách, thuộc tính này được ưu tiên hơn thuộc tính Status</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95400">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ClearContent</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800" u="none" cap="none" strike="noStrike">
                          <a:latin typeface="Calibri"/>
                          <a:ea typeface="Calibri"/>
                          <a:cs typeface="Calibri"/>
                          <a:sym typeface="Calibri"/>
                        </a:rPr>
                        <a:t>Xóa nội dung từ Buffer Stream</a:t>
                      </a:r>
                      <a:endParaRPr/>
                    </a:p>
                  </a:txBody>
                  <a:tcPr marT="47625" marB="47625" marR="47625" marL="476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2016-08-04T13:52:59Z</dcterms:created>
  <dc:creator>Tuan Duc Nguyen</dc:creator>
</cp:coreProperties>
</file>