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N7VpF6+fxoDiQ2IZYFI+oh3Re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10667999" y="6356350"/>
            <a:ext cx="11876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812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474470"/>
            <a:ext cx="10515600" cy="4702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5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A8D08C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1533848" y="1465548"/>
            <a:ext cx="9144000" cy="2078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Lập trình Web động</a:t>
            </a:r>
            <a:br>
              <a:rPr lang="en-US" sz="3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(Phần 3)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533848" y="3880632"/>
            <a:ext cx="9144000" cy="1091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Người trình bày: NGUYỄN ĐỨC TUẤN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Khoa Công nghệ Thông tin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8845" y="498676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524000" y="5331417"/>
            <a:ext cx="9144000" cy="691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 nội, 16/03/2020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Ứng dụng minh hoạ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94" name="Google Shape;194;p10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1003300" y="901506"/>
            <a:ext cx="10350500" cy="2527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Tạo form để nhập thông tin của nhân viên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Khởi tạo một List với kiểu nhân viên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Đưa vào Session</a:t>
            </a:r>
            <a:endParaRPr/>
          </a:p>
        </p:txBody>
      </p:sp>
      <p:cxnSp>
        <p:nvCxnSpPr>
          <p:cNvPr id="196" name="Google Shape;196;p10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Ứng dụng minh hoạ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05" name="Google Shape;205;p11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1003300" y="901506"/>
            <a:ext cx="10350500" cy="5118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Tạo form để nhập thông tin của nhân viên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Thêm một dòng vào bảng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Lưu vào localStorage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local storeage web applications có thể lưu trữ dữ liệu tại trình duyệt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Local Storage thì bảo mật hơn và có thể lưu trữ nhiều dữ liệu mà không ảnh hưởng tới hiệu năng của website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lưu trữ dữ liệu không có thời hạn (vẫn lưu trữ kể cả khi trình duyệt bị đóng)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11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Ứng dụng minh hoạ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16" name="Google Shape;216;p12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217" name="Google Shape;217;p12"/>
          <p:cNvSpPr txBox="1"/>
          <p:nvPr>
            <p:ph idx="1" type="body"/>
          </p:nvPr>
        </p:nvSpPr>
        <p:spPr>
          <a:xfrm>
            <a:off x="1003300" y="901506"/>
            <a:ext cx="10350500" cy="2286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localStorage – cách sử dụng: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các trình duyệt hỗ trợ bao gồm: </a:t>
            </a:r>
            <a:r>
              <a:rPr lang="en-US"/>
              <a:t>Google 4.0,Microsoft Edge 8.0,Firefox 3.5,Safari 4.0,Opera 11.5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kiểm tra sự hỗ trợ của trình duyệt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2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p12"/>
          <p:cNvSpPr/>
          <p:nvPr/>
        </p:nvSpPr>
        <p:spPr>
          <a:xfrm>
            <a:off x="1790700" y="3299497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if (typeof(Storage) !== "undefined")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	// Code for localStorage/sessionStorage.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	// Sorry! No Web Storage support..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Ứng dụng minh hoạ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3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28" name="Google Shape;228;p13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1003300" y="901506"/>
            <a:ext cx="10350500" cy="719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localStorage – cách sử dụng:</a:t>
            </a:r>
            <a:endParaRPr/>
          </a:p>
        </p:txBody>
      </p:sp>
      <p:cxnSp>
        <p:nvCxnSpPr>
          <p:cNvPr id="230" name="Google Shape;230;p13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13"/>
          <p:cNvSpPr/>
          <p:nvPr/>
        </p:nvSpPr>
        <p:spPr>
          <a:xfrm>
            <a:off x="1346199" y="1732352"/>
            <a:ext cx="92162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dsNhanvien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stringify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dsNhanvien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localStorage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setItem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"dsNhanvien"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dsNhanvien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1346199" y="3019031"/>
            <a:ext cx="49066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var name = localStorage.getItem('name');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998919" y="2385499"/>
            <a:ext cx="10350500" cy="719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localStorage – để lấy giá trị được lưu trữ</a:t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1346199" y="4286244"/>
            <a:ext cx="407521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localStorage.removeItem('name');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998919" y="3652712"/>
            <a:ext cx="10350500" cy="719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localStorage – để lấy xoá giá trị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Ứng dụng minh hoạ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44" name="Google Shape;244;p14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245" name="Google Shape;245;p14"/>
          <p:cNvSpPr txBox="1"/>
          <p:nvPr>
            <p:ph idx="1" type="body"/>
          </p:nvPr>
        </p:nvSpPr>
        <p:spPr>
          <a:xfrm>
            <a:off x="1003300" y="901506"/>
            <a:ext cx="10350500" cy="127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Tạo form để nhập thông tin của nhân viên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tham chiếu đến đối tượng tblThongtin bằng</a:t>
            </a:r>
            <a:endParaRPr/>
          </a:p>
        </p:txBody>
      </p:sp>
      <p:cxnSp>
        <p:nvCxnSpPr>
          <p:cNvPr id="246" name="Google Shape;246;p14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14"/>
          <p:cNvSpPr/>
          <p:nvPr/>
        </p:nvSpPr>
        <p:spPr>
          <a:xfrm>
            <a:off x="1689100" y="2106312"/>
            <a:ext cx="764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tbl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'tblThongtin'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  <p:sp>
        <p:nvSpPr>
          <p:cNvPr id="248" name="Google Shape;248;p14"/>
          <p:cNvSpPr txBox="1"/>
          <p:nvPr/>
        </p:nvSpPr>
        <p:spPr>
          <a:xfrm>
            <a:off x="998919" y="2616006"/>
            <a:ext cx="10350500" cy="767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Thêm dòng và các ô cùng với dữ liệu từ Form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1689100" y="3436306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tbl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insertRow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tbl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cell1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insertCell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cell2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insertCell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cell3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insertCell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cell4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insertCell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Ứng dụng minh hoạ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5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58" name="Google Shape;258;p15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cxnSp>
        <p:nvCxnSpPr>
          <p:cNvPr id="259" name="Google Shape;259;p15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0" name="Google Shape;260;p15"/>
          <p:cNvSpPr txBox="1"/>
          <p:nvPr/>
        </p:nvSpPr>
        <p:spPr>
          <a:xfrm>
            <a:off x="921327" y="865251"/>
            <a:ext cx="10350500" cy="767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Thêm dòng và các ô cùng với dữ liệu từ Form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1193800" y="1620555"/>
            <a:ext cx="925945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txtStt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'stt'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cell1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txtStt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txtStt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parseInt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txtStt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)+</a:t>
            </a:r>
            <a:r>
              <a:rPr b="0" lang="en-US" sz="180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sHoten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'txtHovaTen'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dNgaysinh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'txtNgaysinh'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bGioitinh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'txtGioitinh'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cell2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sHoten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cell3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dNgaysinh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cell4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bGioitinh</a:t>
            </a:r>
            <a:r>
              <a:rPr b="0"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Ứng dụng minh hoạ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6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cxnSp>
        <p:nvCxnSpPr>
          <p:cNvPr id="271" name="Google Shape;271;p16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2" name="Google Shape;272;p16"/>
          <p:cNvSpPr txBox="1"/>
          <p:nvPr/>
        </p:nvSpPr>
        <p:spPr>
          <a:xfrm>
            <a:off x="921327" y="865251"/>
            <a:ext cx="10350500" cy="767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 trữ danh sách nhân viên vào localStorage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1166090" y="1588513"/>
            <a:ext cx="904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dsNhanvien</a:t>
            </a:r>
            <a:r>
              <a:rPr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800">
                <a:solidFill>
                  <a:srgbClr val="4EC9B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stringify</a:t>
            </a:r>
            <a:r>
              <a:rPr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dsNhanvien</a:t>
            </a:r>
            <a:r>
              <a:rPr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localStorage</a:t>
            </a:r>
            <a:r>
              <a:rPr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setItem</a:t>
            </a:r>
            <a:r>
              <a:rPr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"dsNhanvien"</a:t>
            </a:r>
            <a:r>
              <a:rPr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dsNhanvien</a:t>
            </a:r>
            <a:r>
              <a:rPr lang="en-US" sz="18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656151" y="158347"/>
            <a:ext cx="10326274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Tài liệu tham khảo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7"/>
          <p:cNvSpPr txBox="1"/>
          <p:nvPr>
            <p:ph idx="1" type="body"/>
          </p:nvPr>
        </p:nvSpPr>
        <p:spPr>
          <a:xfrm>
            <a:off x="833819" y="1097280"/>
            <a:ext cx="10148606" cy="4880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17"/>
          <p:cNvCxnSpPr/>
          <p:nvPr/>
        </p:nvCxnSpPr>
        <p:spPr>
          <a:xfrm>
            <a:off x="656151" y="748146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17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3/16/20</a:t>
            </a:r>
            <a:endParaRPr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7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Nội dung</a:t>
            </a:r>
            <a:endParaRPr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10982425" y="6356350"/>
            <a:ext cx="9400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921327" y="1087460"/>
            <a:ext cx="9181419" cy="1066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Một số vấn đề nâng cao với Response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Ứng dụng minh hoạ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Một số vấn đề nâng cao với Response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003300" y="901506"/>
            <a:ext cx="10350500" cy="127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Sử dụng Response để thực hiện JavaScript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Phương thức Write</a:t>
            </a:r>
            <a:endParaRPr/>
          </a:p>
        </p:txBody>
      </p:sp>
      <p:cxnSp>
        <p:nvCxnSpPr>
          <p:cNvPr id="112" name="Google Shape;112;p3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1739900" y="2205394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B91AF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"&amp;lt;script language='javascript'&gt;"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"alert('Please enter correct values.');"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none" cap="none" strike="noStrike">
                <a:solidFill>
                  <a:srgbClr val="2B91A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"return false;"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B91AF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>
                <a:solidFill>
                  <a:srgbClr val="2B91A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"&amp;lt;/script&gt;"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Một số vấn đề nâng cao với Response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003300" y="901506"/>
            <a:ext cx="10350500" cy="127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Có thể tạo ra các đối tượng html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Phương thức Write</a:t>
            </a:r>
            <a:endParaRPr/>
          </a:p>
        </p:txBody>
      </p:sp>
      <p:cxnSp>
        <p:nvCxnSpPr>
          <p:cNvPr id="124" name="Google Shape;124;p4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4"/>
          <p:cNvSpPr/>
          <p:nvPr/>
        </p:nvSpPr>
        <p:spPr>
          <a:xfrm>
            <a:off x="1587500" y="2179181"/>
            <a:ext cx="6096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Response.Write("&lt;table width=75%border=1&gt;");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for(int cnt=info.Count;cnt&gt;0;cnt--)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Response.Write("&lt;tr&gt;");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Response.Write("&lt;td&gt;");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Response.Write("&lt;/td&gt;");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800" u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Response.Write("&lt;/tr&gt;");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strike="noStrik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rPr>
              <a:t>Response.Write("&lt;/table&gt;");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Một số vấn đề nâng cao với Response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1003300" y="901506"/>
            <a:ext cx="10350500" cy="127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Lấy danh sách các tệp trong thư mục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Sử dụng phương thức GetFiles của Directory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5"/>
          <p:cNvSpPr/>
          <p:nvPr/>
        </p:nvSpPr>
        <p:spPr>
          <a:xfrm>
            <a:off x="1638300" y="2234126"/>
            <a:ext cx="9575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[] filePaths = </a:t>
            </a:r>
            <a:r>
              <a:rPr b="0" i="0" lang="en-US" sz="1800" u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Directory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.GetFiles(Server.MapPath(</a:t>
            </a:r>
            <a:r>
              <a:rPr b="0" i="0" lang="en-US" sz="18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"~/Uploads/"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800" u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ListItem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&gt; files = </a:t>
            </a:r>
            <a:r>
              <a:rPr b="0" i="0" lang="en-US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800" u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ListItem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  <a:endParaRPr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foreach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(</a:t>
            </a:r>
            <a:r>
              <a:rPr b="0" i="0" lang="en-US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filePath </a:t>
            </a:r>
            <a:r>
              <a:rPr b="0" i="0" lang="en-US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filePaths)</a:t>
            </a:r>
            <a:endParaRPr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files.Add(</a:t>
            </a:r>
            <a:r>
              <a:rPr b="0" i="0" lang="en-US" sz="18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b="0" i="0" lang="en-US" sz="1800" u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ListItem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 strike="noStrike">
                <a:solidFill>
                  <a:srgbClr val="2B91AF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.GetFileName(filePath), filePath));</a:t>
            </a:r>
            <a:endParaRPr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Một số vấn đề nâng cao với Response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1003300" y="901506"/>
            <a:ext cx="10350500" cy="5042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Viết phương thức hiển thị danh sách tệp trên một bảng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Với các trường: stt, tên tệp, kích thước tệp, và nút “Tải về”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Gợi ý: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/>
              <a:t>sử dụng FileInfo để lấy các thông tin về tệp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/>
              <a:t>tạo bảng bằng cách sinh mã html và sử dụng Response.Write để trả về trình duyệt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/>
              <a:t>gắn tên tệp và đường dẫn tệp vào nút “Tải về” để gửi các tham số trên đến trang Download.aspx (hoặc sử dụng chính trang hiển thị danh sách tệp)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Viết mã để xử lý sự kiện tải tệp về khi người dùng nhấn vào tên tệp</a:t>
            </a:r>
            <a:endParaRPr/>
          </a:p>
        </p:txBody>
      </p:sp>
      <p:cxnSp>
        <p:nvCxnSpPr>
          <p:cNvPr id="148" name="Google Shape;148;p6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Ứng dụng minh hoạ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1003300" y="901506"/>
            <a:ext cx="10350500" cy="1398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Tạo form để nhập thông tin của nhân viên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Cho phép lựa chọn ảnh đại diện cho nhân viên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7"/>
          <p:cNvSpPr/>
          <p:nvPr/>
        </p:nvSpPr>
        <p:spPr>
          <a:xfrm>
            <a:off x="921326" y="2411762"/>
            <a:ext cx="1035049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en-US" sz="16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b="0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6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Chọn Ảnh: </a:t>
            </a:r>
            <a:r>
              <a:rPr b="0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lang="en-US" sz="16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lang="en-US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lang="en-US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6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"file"</a:t>
            </a:r>
            <a:r>
              <a:rPr b="0" lang="en-US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lang="en-US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6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"fiAnh"</a:t>
            </a:r>
            <a:r>
              <a:rPr b="0" lang="en-US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lang="en-US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6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"fiAnh”</a:t>
            </a:r>
            <a:r>
              <a:rPr lang="en-US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6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onchange</a:t>
            </a:r>
            <a:r>
              <a:rPr b="0" lang="en-US" sz="16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6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0" lang="en-US" sz="16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showImg</a:t>
            </a:r>
            <a:r>
              <a:rPr b="0" lang="en-US" sz="16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6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lang="en-US" sz="16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);"</a:t>
            </a:r>
            <a:r>
              <a:rPr b="0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6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0" lang="en-US" sz="16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td</a:t>
            </a:r>
            <a:r>
              <a:rPr b="0"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600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500" y="3619501"/>
            <a:ext cx="5791200" cy="19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Ứng dụng minh hoạ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70" name="Google Shape;170;p8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1003300" y="901506"/>
            <a:ext cx="10350500" cy="1398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Tạo form để nhập thông tin của nhân viên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Viết mã nguồn cho sự kiện </a:t>
            </a:r>
            <a:r>
              <a:rPr b="1" lang="en-US"/>
              <a:t>onchange</a:t>
            </a:r>
            <a:r>
              <a:rPr lang="en-US"/>
              <a:t> của </a:t>
            </a:r>
            <a:r>
              <a:rPr b="1" lang="en-US"/>
              <a:t>&lt;input type=file</a:t>
            </a:r>
            <a:endParaRPr/>
          </a:p>
        </p:txBody>
      </p:sp>
      <p:cxnSp>
        <p:nvCxnSpPr>
          <p:cNvPr id="172" name="Google Shape;172;p8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8"/>
          <p:cNvSpPr/>
          <p:nvPr/>
        </p:nvSpPr>
        <p:spPr>
          <a:xfrm>
            <a:off x="1583118" y="2201620"/>
            <a:ext cx="8870135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4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showImg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	debugger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	var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4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z="14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4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"fiAnh"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lang="en-US" sz="14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'files'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400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4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		if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lang="en-US" sz="14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== </a:t>
            </a:r>
            <a:r>
              <a:rPr b="0" lang="en-US" sz="1400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		alert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400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"Select one or more files."</a:t>
            </a: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C586C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endParaRPr b="0" i="0" sz="1400" u="none" cap="none" strike="noStrike">
              <a:solidFill>
                <a:srgbClr val="D4D4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569CD6"/>
                </a:solidFill>
                <a:latin typeface="Arial"/>
                <a:ea typeface="Arial"/>
                <a:cs typeface="Arial"/>
                <a:sym typeface="Arial"/>
              </a:rPr>
              <a:t>	var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getElementById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'imgChanDung’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4" marL="1828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	img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DCDCAA"/>
                </a:solidFill>
                <a:latin typeface="Arial"/>
                <a:ea typeface="Arial"/>
                <a:cs typeface="Arial"/>
                <a:sym typeface="Arial"/>
              </a:rPr>
              <a:t>createObjectURL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event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400" u="none" cap="none" strike="noStrike">
                <a:solidFill>
                  <a:srgbClr val="9CDCFE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1400" u="none" cap="none" strike="noStrike">
                <a:solidFill>
                  <a:srgbClr val="B5CEA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]);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	}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833819" y="158347"/>
            <a:ext cx="10515600" cy="63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Ứng dụng minh hoạ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417" y="46550"/>
            <a:ext cx="1574005" cy="15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>
            <p:ph idx="4294967295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3/16/20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2" name="Google Shape;182;p9"/>
          <p:cNvSpPr txBox="1"/>
          <p:nvPr>
            <p:ph idx="12" type="sldNum"/>
          </p:nvPr>
        </p:nvSpPr>
        <p:spPr>
          <a:xfrm>
            <a:off x="10826496" y="6356350"/>
            <a:ext cx="10960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2E75B5"/>
                </a:solidFill>
              </a:rPr>
              <a:t>‹#›</a:t>
            </a:fld>
            <a:r>
              <a:rPr lang="en-US">
                <a:solidFill>
                  <a:srgbClr val="2E75B5"/>
                </a:solidFill>
              </a:rPr>
              <a:t>/126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1003300" y="901506"/>
            <a:ext cx="10350500" cy="2527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Noto Sans Symbols"/>
              <a:buChar char="▪"/>
            </a:pPr>
            <a:r>
              <a:rPr lang="en-US"/>
              <a:t>Tạo form để nhập thông tin của nhân viên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Tạo một lớp nhân viên với các thuộc tính: ID, Họ Tên, Ngày sinh, Giới tính, Đơn vị, Địa chỉ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b="1" lang="en-US"/>
              <a:t>Sử dụng get/set</a:t>
            </a:r>
            <a:endParaRPr b="1"/>
          </a:p>
        </p:txBody>
      </p:sp>
      <p:cxnSp>
        <p:nvCxnSpPr>
          <p:cNvPr id="184" name="Google Shape;184;p9"/>
          <p:cNvCxnSpPr/>
          <p:nvPr/>
        </p:nvCxnSpPr>
        <p:spPr>
          <a:xfrm>
            <a:off x="921327" y="716973"/>
            <a:ext cx="953192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9"/>
          <p:cNvSpPr/>
          <p:nvPr/>
        </p:nvSpPr>
        <p:spPr>
          <a:xfrm>
            <a:off x="1744242" y="3664195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iNhanvienID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get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iNhanvienID;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set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{iNhanvienID = value;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2016-08-04T13:52:59Z</dcterms:created>
  <dc:creator>Tuan Duc Nguyen</dc:creator>
</cp:coreProperties>
</file>