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gFop83T1v/8SKQeRPOdW2usEgz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CE5D31-15F8-4797-B898-26E4AD3EBAA3}">
  <a:tblStyle styleId="{E9CE5D31-15F8-4797-B898-26E4AD3EBAA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10667999" y="6356350"/>
            <a:ext cx="11876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/19</a:t>
            </a:r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838200" y="365125"/>
            <a:ext cx="10515600" cy="812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838200" y="1474470"/>
            <a:ext cx="10515600" cy="4702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/19</a:t>
            </a:r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b="0" i="0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/19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freetuts.net/selector-la-gi-tim-hieu-css-selector-can-ban-345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type="ctrTitle"/>
          </p:nvPr>
        </p:nvSpPr>
        <p:spPr>
          <a:xfrm>
            <a:off x="1524000" y="1750013"/>
            <a:ext cx="9144000" cy="1450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DOCUMENT OBJECT MODEL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524000" y="3601232"/>
            <a:ext cx="9144000" cy="1091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Người trình bày: NGUYỄN ĐỨC TUẤN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8997" y="323870"/>
            <a:ext cx="1574005" cy="157400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524000" y="5331417"/>
            <a:ext cx="9144000" cy="691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Hà nội, 12/05/2021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4.1 Khái niệm</a:t>
            </a:r>
            <a:endParaRPr/>
          </a:p>
        </p:txBody>
      </p:sp>
      <p:pic>
        <p:nvPicPr>
          <p:cNvPr id="194" name="Google Shape;1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10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10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97" name="Google Shape;197;p10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198" name="Google Shape;198;p10"/>
          <p:cNvSpPr txBox="1"/>
          <p:nvPr>
            <p:ph idx="1" type="body"/>
          </p:nvPr>
        </p:nvSpPr>
        <p:spPr>
          <a:xfrm>
            <a:off x="921327" y="901506"/>
            <a:ext cx="9181419" cy="904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Object Model</a:t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https://vietjack.com/javascript/document_object_model_trong_javascript.jsp</a:t>
            </a:r>
            <a:endParaRPr/>
          </a:p>
        </p:txBody>
      </p:sp>
      <p:pic>
        <p:nvPicPr>
          <p:cNvPr id="200" name="Google Shape;20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4119" y="1744719"/>
            <a:ext cx="5715000" cy="35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4.2 Cấu trúc DOM của trang Web</a:t>
            </a:r>
            <a:endParaRPr/>
          </a:p>
        </p:txBody>
      </p:sp>
      <p:pic>
        <p:nvPicPr>
          <p:cNvPr id="207" name="Google Shape;2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11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11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10" name="Google Shape;210;p11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211" name="Google Shape;211;p11"/>
          <p:cNvSpPr txBox="1"/>
          <p:nvPr>
            <p:ph idx="1" type="body"/>
          </p:nvPr>
        </p:nvSpPr>
        <p:spPr>
          <a:xfrm>
            <a:off x="921327" y="901506"/>
            <a:ext cx="9181419" cy="4531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Object Model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Được biểu diễn theo dạng cây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Mỗi nút ứng với một DOM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Mỗi nút DOM sẽ có thuộc tính nodeType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⎼"/>
            </a:pPr>
            <a:r>
              <a:rPr lang="en-US"/>
              <a:t>document.ELEMENT_NODE (1) : node thông thường như </a:t>
            </a:r>
            <a:r>
              <a:rPr b="1" i="1" lang="en-US"/>
              <a:t>html, head, body, title, h1, p,...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⎼"/>
            </a:pPr>
            <a:r>
              <a:rPr lang="en-US"/>
              <a:t>document.TEXT_NODE (3) : thành phần text trên trang web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⎼"/>
            </a:pPr>
            <a:r>
              <a:rPr lang="en-US"/>
              <a:t>document.COMMENT_NODE (8) : thành phần comment</a:t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4.2 Cấu trúc DOM của trang Web</a:t>
            </a:r>
            <a:endParaRPr/>
          </a:p>
        </p:txBody>
      </p:sp>
      <p:pic>
        <p:nvPicPr>
          <p:cNvPr id="219" name="Google Shape;2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12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1" name="Google Shape;221;p12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22" name="Google Shape;222;p12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223" name="Google Shape;223;p12"/>
          <p:cNvSpPr txBox="1"/>
          <p:nvPr>
            <p:ph idx="1" type="body"/>
          </p:nvPr>
        </p:nvSpPr>
        <p:spPr>
          <a:xfrm>
            <a:off x="921327" y="743527"/>
            <a:ext cx="9181419" cy="719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Object Model</a:t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https://kipalog.com/posts/CO-BAN-VE-DOM-JAVASCRIPT</a:t>
            </a:r>
            <a:endParaRPr/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5684" y="793530"/>
            <a:ext cx="5472151" cy="331088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2"/>
          <p:cNvSpPr/>
          <p:nvPr/>
        </p:nvSpPr>
        <p:spPr>
          <a:xfrm>
            <a:off x="921327" y="2673250"/>
            <a:ext cx="909391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	&lt;title&gt;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 home page</a:t>
            </a: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 home page</a:t>
            </a: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Hello, I am Marijn and this is my home page.</a:t>
            </a: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 also wrote a book! Read it </a:t>
            </a: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&lt;a </a:t>
            </a:r>
            <a:r>
              <a:rPr b="0" i="0" lang="en-US" sz="1800" u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strike="noStrike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"http://eloquentjavascript.net"</a:t>
            </a: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here</a:t>
            </a: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&lt;/a&gt;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4.2 Cấu trúc DOM của trang Web</a:t>
            </a:r>
            <a:endParaRPr/>
          </a:p>
        </p:txBody>
      </p:sp>
      <p:pic>
        <p:nvPicPr>
          <p:cNvPr id="233" name="Google Shape;2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13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5" name="Google Shape;235;p13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36" name="Google Shape;236;p13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237" name="Google Shape;237;p13"/>
          <p:cNvSpPr txBox="1"/>
          <p:nvPr>
            <p:ph idx="1" type="body"/>
          </p:nvPr>
        </p:nvSpPr>
        <p:spPr>
          <a:xfrm>
            <a:off x="921327" y="743527"/>
            <a:ext cx="9181419" cy="719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Object Model</a:t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3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https://kipalog.com/posts/CO-BAN-VE-DOM-JAVASCRIPT</a:t>
            </a: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1106252" y="1489129"/>
            <a:ext cx="5919016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	&lt;title&gt;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 home page</a:t>
            </a: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 home page</a:t>
            </a: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b="0" i="0" lang="en-US" sz="18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Hello, I am Marijn and this is my home page.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r>
              <a:rPr b="0" i="0" lang="en-US" sz="18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b="0" i="0" lang="en-US" sz="18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 also wrote a book! Read it 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&lt;a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"http://eloquentjavascript.net"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8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here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&lt;/a&gt;</a:t>
            </a:r>
            <a:r>
              <a:rPr b="0" i="0" lang="en-US" sz="18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r>
              <a:rPr b="0" i="0" lang="en-US" sz="18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8913" y="1876046"/>
            <a:ext cx="4673600" cy="42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4.2 Cấu trúc DOM của trang Web</a:t>
            </a:r>
            <a:endParaRPr/>
          </a:p>
        </p:txBody>
      </p:sp>
      <p:pic>
        <p:nvPicPr>
          <p:cNvPr id="247" name="Google Shape;24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14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p14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50" name="Google Shape;250;p14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251" name="Google Shape;251;p14"/>
          <p:cNvSpPr txBox="1"/>
          <p:nvPr>
            <p:ph idx="1" type="body"/>
          </p:nvPr>
        </p:nvSpPr>
        <p:spPr>
          <a:xfrm>
            <a:off x="921327" y="901505"/>
            <a:ext cx="9531927" cy="5242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Object Model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Node.parentNode: trỏ đến node cha của một node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Node.childNodes: trỏ đến một đối tượng (gần giống array) chứa các node con của một node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Node.firstChild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Node.lastChild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Node.previousSibling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Node.nextSibling</a:t>
            </a:r>
            <a:endParaRPr/>
          </a:p>
        </p:txBody>
      </p:sp>
      <p:sp>
        <p:nvSpPr>
          <p:cNvPr id="252" name="Google Shape;252;p14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4.2 Cấu trúc DOM của trang Web</a:t>
            </a:r>
            <a:endParaRPr/>
          </a:p>
        </p:txBody>
      </p:sp>
      <p:pic>
        <p:nvPicPr>
          <p:cNvPr id="259" name="Google Shape;2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15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1" name="Google Shape;261;p15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62" name="Google Shape;262;p15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263" name="Google Shape;263;p15"/>
          <p:cNvSpPr txBox="1"/>
          <p:nvPr>
            <p:ph idx="1" type="body"/>
          </p:nvPr>
        </p:nvSpPr>
        <p:spPr>
          <a:xfrm>
            <a:off x="921327" y="901506"/>
            <a:ext cx="9531927" cy="2399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Object Model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Document.innerHTML: gán mã HTML cho thành phần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Node.nodeValue: giá trị của node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Node.noteType:</a:t>
            </a:r>
            <a:endParaRPr/>
          </a:p>
        </p:txBody>
      </p:sp>
      <p:sp>
        <p:nvSpPr>
          <p:cNvPr id="264" name="Google Shape;264;p15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  <p:graphicFrame>
        <p:nvGraphicFramePr>
          <p:cNvPr id="265" name="Google Shape;265;p15"/>
          <p:cNvGraphicFramePr/>
          <p:nvPr/>
        </p:nvGraphicFramePr>
        <p:xfrm>
          <a:off x="1734768" y="3300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{E9CE5D31-15F8-4797-B898-26E4AD3EBAA3}</a:tableStyleId>
              </a:tblPr>
              <a:tblGrid>
                <a:gridCol w="2101250"/>
                <a:gridCol w="1253475"/>
                <a:gridCol w="5472900"/>
              </a:tblGrid>
              <a:tr h="29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Node</a:t>
                      </a:r>
                      <a:endParaRPr/>
                    </a:p>
                  </a:txBody>
                  <a:tcPr marT="52225" marB="52225" marR="52225" marL="104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Type</a:t>
                      </a:r>
                      <a:endParaRPr/>
                    </a:p>
                  </a:txBody>
                  <a:tcPr marT="52225" marB="52225" marR="52225" marL="52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Example</a:t>
                      </a:r>
                      <a:endParaRPr/>
                    </a:p>
                  </a:txBody>
                  <a:tcPr marT="52225" marB="52225" marR="52225" marL="52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ELEMENT_NODE</a:t>
                      </a:r>
                      <a:endParaRPr/>
                    </a:p>
                  </a:txBody>
                  <a:tcPr marT="52225" marB="52225" marR="52225" marL="104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52225" marB="52225" marR="52225" marL="52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&lt;h1 class="heading"&gt;W3Schools&lt;/h1&gt;</a:t>
                      </a:r>
                      <a:endParaRPr/>
                    </a:p>
                  </a:txBody>
                  <a:tcPr marT="52225" marB="52225" marR="52225" marL="52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9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ATTRIBUTE_NODE</a:t>
                      </a:r>
                      <a:endParaRPr/>
                    </a:p>
                  </a:txBody>
                  <a:tcPr marT="52225" marB="52225" marR="52225" marL="104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52225" marB="52225" marR="52225" marL="52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class = "heading" (deprecated)</a:t>
                      </a:r>
                      <a:endParaRPr/>
                    </a:p>
                  </a:txBody>
                  <a:tcPr marT="52225" marB="52225" marR="52225" marL="52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TEXT_NODE</a:t>
                      </a:r>
                      <a:endParaRPr/>
                    </a:p>
                  </a:txBody>
                  <a:tcPr marT="52225" marB="52225" marR="52225" marL="104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/>
                    </a:p>
                  </a:txBody>
                  <a:tcPr marT="52225" marB="52225" marR="52225" marL="52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W3Schools</a:t>
                      </a:r>
                      <a:endParaRPr/>
                    </a:p>
                  </a:txBody>
                  <a:tcPr marT="52225" marB="52225" marR="52225" marL="52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9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COMMENT_NODE</a:t>
                      </a:r>
                      <a:endParaRPr/>
                    </a:p>
                  </a:txBody>
                  <a:tcPr marT="52225" marB="52225" marR="52225" marL="104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/>
                    </a:p>
                  </a:txBody>
                  <a:tcPr marT="52225" marB="52225" marR="52225" marL="52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&lt;!-- This is a comment --&gt;</a:t>
                      </a:r>
                      <a:endParaRPr/>
                    </a:p>
                  </a:txBody>
                  <a:tcPr marT="52225" marB="52225" marR="52225" marL="52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DOCUMENT_NODE</a:t>
                      </a:r>
                      <a:endParaRPr/>
                    </a:p>
                  </a:txBody>
                  <a:tcPr marT="52225" marB="52225" marR="52225" marL="104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/>
                    </a:p>
                  </a:txBody>
                  <a:tcPr marT="52225" marB="52225" marR="52225" marL="52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The HTML document itself (the parent of &lt;html&gt;)</a:t>
                      </a:r>
                      <a:endParaRPr/>
                    </a:p>
                  </a:txBody>
                  <a:tcPr marT="52225" marB="52225" marR="52225" marL="52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31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DOCUMENT_TYPE_NODE</a:t>
                      </a:r>
                      <a:endParaRPr/>
                    </a:p>
                  </a:txBody>
                  <a:tcPr marT="52225" marB="52225" marR="52225" marL="104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52225" marB="52225" marR="52225" marL="52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&lt;!Doctype html&gt;</a:t>
                      </a:r>
                      <a:endParaRPr/>
                    </a:p>
                  </a:txBody>
                  <a:tcPr marT="52225" marB="52225" marR="52225" marL="52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4.2 Cấu trúc DOM của trang Web</a:t>
            </a:r>
            <a:endParaRPr/>
          </a:p>
        </p:txBody>
      </p:sp>
      <p:pic>
        <p:nvPicPr>
          <p:cNvPr id="272" name="Google Shape;2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p16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4" name="Google Shape;274;p16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75" name="Google Shape;275;p16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276" name="Google Shape;276;p16"/>
          <p:cNvSpPr txBox="1"/>
          <p:nvPr>
            <p:ph idx="1" type="body"/>
          </p:nvPr>
        </p:nvSpPr>
        <p:spPr>
          <a:xfrm>
            <a:off x="921327" y="901506"/>
            <a:ext cx="9531927" cy="5209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Trả về tập hợp các thành phần form trong tài liệu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length: số lượng thành phần form trong tập hợp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⎼"/>
            </a:pPr>
            <a:r>
              <a:rPr lang="en-US"/>
              <a:t>Phương thức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[</a:t>
            </a:r>
            <a:r>
              <a:rPr i="1" lang="en-US"/>
              <a:t>index</a:t>
            </a:r>
            <a:r>
              <a:rPr lang="en-US"/>
              <a:t>]: thành phần form trong tập hợp ứng với chỉ số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item(</a:t>
            </a:r>
            <a:r>
              <a:rPr i="1" lang="en-US"/>
              <a:t>index</a:t>
            </a:r>
            <a:r>
              <a:rPr lang="en-US"/>
              <a:t>): thành phần form trong tập hợp ứng với chỉ số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namedItem(</a:t>
            </a:r>
            <a:r>
              <a:rPr i="1" lang="en-US"/>
              <a:t>id</a:t>
            </a:r>
            <a:r>
              <a:rPr lang="en-US"/>
              <a:t>): thành phần form trong tập hợp ứng với id</a:t>
            </a:r>
            <a:endParaRPr/>
          </a:p>
        </p:txBody>
      </p:sp>
      <p:sp>
        <p:nvSpPr>
          <p:cNvPr id="277" name="Google Shape;277;p16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4.2 Cấu trúc DOM của trang Web</a:t>
            </a:r>
            <a:endParaRPr/>
          </a:p>
        </p:txBody>
      </p:sp>
      <p:pic>
        <p:nvPicPr>
          <p:cNvPr id="284" name="Google Shape;2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17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6" name="Google Shape;286;p17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87" name="Google Shape;287;p17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288" name="Google Shape;288;p17"/>
          <p:cNvSpPr txBox="1"/>
          <p:nvPr>
            <p:ph idx="1" type="body"/>
          </p:nvPr>
        </p:nvSpPr>
        <p:spPr>
          <a:xfrm>
            <a:off x="921327" y="901506"/>
            <a:ext cx="9531927" cy="5209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activeElement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Trả về thành phần đang được focus trong tài liệu</a:t>
            </a: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4.2 Cấu trúc DOM của trang Web</a:t>
            </a:r>
            <a:endParaRPr/>
          </a:p>
        </p:txBody>
      </p:sp>
      <p:pic>
        <p:nvPicPr>
          <p:cNvPr id="296" name="Google Shape;2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18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8" name="Google Shape;298;p18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99" name="Google Shape;299;p18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300" name="Google Shape;300;p18"/>
          <p:cNvSpPr txBox="1"/>
          <p:nvPr>
            <p:ph idx="1" type="body"/>
          </p:nvPr>
        </p:nvSpPr>
        <p:spPr>
          <a:xfrm>
            <a:off x="921327" y="901506"/>
            <a:ext cx="9531927" cy="5209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thuộc tính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Id: Định danh – là duy nhất cho mỗi phần tử nên thường được dùng để truy xuất DOM trực tiếp và nhanh chóng.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className: Tên lớp – Cũng dùng để truy xuất trực tiếp như id, nhưng 1 className có thể dùng cho nhiều phần tử.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tagName: Tên thẻ HTML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innerHTML: trả về hoặc thiết lập mã HTML cho phần tử</a:t>
            </a:r>
            <a:endParaRPr/>
          </a:p>
        </p:txBody>
      </p:sp>
      <p:sp>
        <p:nvSpPr>
          <p:cNvPr id="301" name="Google Shape;301;p18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4.2 Cấu trúc DOM của trang Web</a:t>
            </a:r>
            <a:endParaRPr/>
          </a:p>
        </p:txBody>
      </p:sp>
      <p:pic>
        <p:nvPicPr>
          <p:cNvPr id="308" name="Google Shape;3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19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0" name="Google Shape;310;p19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11" name="Google Shape;311;p19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921327" y="901506"/>
            <a:ext cx="9531927" cy="5209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thuộc tính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outerHTML: Trả về mã HTML của phần tử hiện tại. Nói cách khác, outerHTML = tagName + innerHTML.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textContent: Trả về 1 chuỗi kí tự chứa nội dung của tất cả nút văn bản bên trong phần tử hiện tại.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Attributes: Tập các thuộc tính như id, name, class, href, title…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Style: Tập các thiết lập định dạng của phần tử hiện tại.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Value: Lấy giá trị của thành phần được chọn thành một biến.</a:t>
            </a:r>
            <a:endParaRPr/>
          </a:p>
        </p:txBody>
      </p:sp>
      <p:sp>
        <p:nvSpPr>
          <p:cNvPr id="313" name="Google Shape;313;p19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Nội dung</a:t>
            </a:r>
            <a:endParaRPr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2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2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921327" y="901506"/>
            <a:ext cx="9181419" cy="1964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4.1. Khái niệm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Cấu trúc DOM của trang Web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4.3. Các hàm cơ bản trong DOM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4.3. Các hàm cơ bản trong DOM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20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2" name="Google Shape;322;p20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23" name="Google Shape;323;p20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921327" y="901506"/>
            <a:ext cx="9181419" cy="145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getElementsByTagName(“tagName”)</a:t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Trả về danh sách các node là node con, cháu của node có tagName</a:t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  <p:sp>
        <p:nvSpPr>
          <p:cNvPr id="326" name="Google Shape;326;p20"/>
          <p:cNvSpPr/>
          <p:nvPr/>
        </p:nvSpPr>
        <p:spPr>
          <a:xfrm>
            <a:off x="1497496" y="2358888"/>
            <a:ext cx="879508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88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arr </a:t>
            </a:r>
            <a:r>
              <a:rPr lang="en-US" sz="2400">
                <a:solidFill>
                  <a:srgbClr val="6666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document</a:t>
            </a:r>
            <a:r>
              <a:rPr lang="en-US" sz="2400">
                <a:solidFill>
                  <a:srgbClr val="6666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getElementsByTagName</a:t>
            </a:r>
            <a:r>
              <a:rPr lang="en-US" sz="2400">
                <a:solidFill>
                  <a:srgbClr val="6666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>
                <a:solidFill>
                  <a:srgbClr val="008800"/>
                </a:solidFill>
                <a:latin typeface="Calibri"/>
                <a:ea typeface="Calibri"/>
                <a:cs typeface="Calibri"/>
                <a:sym typeface="Calibri"/>
              </a:rPr>
              <a:t>"p"</a:t>
            </a:r>
            <a:r>
              <a:rPr lang="en-US" sz="2400">
                <a:solidFill>
                  <a:srgbClr val="6666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88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6666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>
                <a:solidFill>
                  <a:srgbClr val="000088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x </a:t>
            </a:r>
            <a:r>
              <a:rPr lang="en-US" sz="2400">
                <a:solidFill>
                  <a:srgbClr val="6666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66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>
                <a:solidFill>
                  <a:srgbClr val="6666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x </a:t>
            </a:r>
            <a:r>
              <a:rPr lang="en-US" sz="2400">
                <a:solidFill>
                  <a:srgbClr val="6666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arr</a:t>
            </a:r>
            <a:r>
              <a:rPr lang="en-US" sz="2400">
                <a:solidFill>
                  <a:srgbClr val="6666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lang="en-US" sz="2400">
                <a:solidFill>
                  <a:srgbClr val="6666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lang="en-US" sz="2400">
                <a:solidFill>
                  <a:srgbClr val="666600"/>
                </a:solidFill>
                <a:latin typeface="Calibri"/>
                <a:ea typeface="Calibri"/>
                <a:cs typeface="Calibri"/>
                <a:sym typeface="Calibri"/>
              </a:rPr>
              <a:t>++)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arr</a:t>
            </a:r>
            <a:r>
              <a:rPr lang="en-US" sz="2400">
                <a:solidFill>
                  <a:srgbClr val="6666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>
                <a:solidFill>
                  <a:srgbClr val="666600"/>
                </a:solidFill>
                <a:latin typeface="Calibri"/>
                <a:ea typeface="Calibri"/>
                <a:cs typeface="Calibri"/>
                <a:sym typeface="Calibri"/>
              </a:rPr>
              <a:t>].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innerHTML </a:t>
            </a:r>
            <a:r>
              <a:rPr lang="en-US" sz="2400">
                <a:solidFill>
                  <a:srgbClr val="6666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8800"/>
                </a:solidFill>
                <a:latin typeface="Calibri"/>
                <a:ea typeface="Calibri"/>
                <a:cs typeface="Calibri"/>
                <a:sym typeface="Calibri"/>
              </a:rPr>
              <a:t>"Hello World!"</a:t>
            </a:r>
            <a:r>
              <a:rPr lang="en-US" sz="2400">
                <a:solidFill>
                  <a:srgbClr val="6666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4.3. Các hàm cơ bản trong DOM</a:t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21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5" name="Google Shape;335;p21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36" name="Google Shape;336;p21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337" name="Google Shape;337;p21"/>
          <p:cNvSpPr txBox="1"/>
          <p:nvPr>
            <p:ph idx="1" type="body"/>
          </p:nvPr>
        </p:nvSpPr>
        <p:spPr>
          <a:xfrm>
            <a:off x="921327" y="1020417"/>
            <a:ext cx="9181419" cy="3061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getElementsByClassName(“className”)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TR"/>
              <a:buChar char="-"/>
            </a:pPr>
            <a:r>
              <a:rPr lang="en-US"/>
              <a:t>lấy thành phần theo tên của class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TR"/>
              <a:buChar char="-"/>
            </a:pPr>
            <a:r>
              <a:rPr lang="en-US"/>
              <a:t>var arr = document.getElementsByClassName("demo");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getElementByID(“id”): trả về node có id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TR"/>
              <a:buChar char="-"/>
            </a:pPr>
            <a:r>
              <a:rPr lang="en-US"/>
              <a:t>var ele = document.getElementById('demo');</a:t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1660478" y="4112323"/>
            <a:ext cx="9181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document.getElementById("imgbox2").style.visibility = "hidden";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4.3. Các hàm cơ bản trong DOM</a:t>
            </a:r>
            <a:endParaRPr/>
          </a:p>
        </p:txBody>
      </p:sp>
      <p:pic>
        <p:nvPicPr>
          <p:cNvPr id="346" name="Google Shape;3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22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8" name="Google Shape;348;p22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49" name="Google Shape;349;p22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350" name="Google Shape;350;p22"/>
          <p:cNvSpPr txBox="1"/>
          <p:nvPr>
            <p:ph idx="1" type="body"/>
          </p:nvPr>
        </p:nvSpPr>
        <p:spPr>
          <a:xfrm>
            <a:off x="921327" y="1020417"/>
            <a:ext cx="9181419" cy="5001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removeChild(child): gỡ bỏ node </a:t>
            </a:r>
            <a:r>
              <a:rPr i="1" lang="en-US"/>
              <a:t>child</a:t>
            </a:r>
            <a:r>
              <a:rPr lang="en-US"/>
              <a:t> của một node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/>
              <a:t>var list = document.getElementById("myList");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/>
              <a:t>list.removeChild(list.childNodes[0]);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appendChild(child): thêm node </a:t>
            </a:r>
            <a:r>
              <a:rPr i="1" lang="en-US"/>
              <a:t>child</a:t>
            </a:r>
            <a:r>
              <a:rPr lang="en-US"/>
              <a:t> vào cuối danh sách childNodes của một node</a:t>
            </a:r>
            <a:endParaRPr/>
          </a:p>
        </p:txBody>
      </p:sp>
      <p:sp>
        <p:nvSpPr>
          <p:cNvPr id="351" name="Google Shape;351;p22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4.3. Các hàm cơ bản trong DOM</a:t>
            </a:r>
            <a:endParaRPr/>
          </a:p>
        </p:txBody>
      </p:sp>
      <p:pic>
        <p:nvPicPr>
          <p:cNvPr id="358" name="Google Shape;3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23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0" name="Google Shape;360;p23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61" name="Google Shape;361;p23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362" name="Google Shape;362;p23"/>
          <p:cNvSpPr txBox="1"/>
          <p:nvPr>
            <p:ph idx="1" type="body"/>
          </p:nvPr>
        </p:nvSpPr>
        <p:spPr>
          <a:xfrm>
            <a:off x="921327" y="901505"/>
            <a:ext cx="9181419" cy="2527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getAttribute(attributeName)</a:t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Lấy giá trị của thuộc tính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setAttribute(attributeName, value)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TR"/>
              <a:buChar char="-"/>
            </a:pPr>
            <a:r>
              <a:rPr lang="en-US"/>
              <a:t>Thiết lập giá trị của thuộc tính</a:t>
            </a:r>
            <a:endParaRPr/>
          </a:p>
        </p:txBody>
      </p:sp>
      <p:sp>
        <p:nvSpPr>
          <p:cNvPr id="363" name="Google Shape;363;p23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  <p:sp>
        <p:nvSpPr>
          <p:cNvPr id="364" name="Google Shape;364;p23"/>
          <p:cNvSpPr/>
          <p:nvPr/>
        </p:nvSpPr>
        <p:spPr>
          <a:xfrm>
            <a:off x="1666147" y="3404233"/>
            <a:ext cx="93162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document.getElementsByTagName("INPUT")[0].setAttribute("type", "button");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4.3. Các hàm cơ bản trong DOM</a:t>
            </a:r>
            <a:endParaRPr/>
          </a:p>
        </p:txBody>
      </p:sp>
      <p:pic>
        <p:nvPicPr>
          <p:cNvPr id="371" name="Google Shape;37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2" name="Google Shape;372;p24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24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74" name="Google Shape;374;p24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375" name="Google Shape;375;p24"/>
          <p:cNvSpPr txBox="1"/>
          <p:nvPr>
            <p:ph idx="1" type="body"/>
          </p:nvPr>
        </p:nvSpPr>
        <p:spPr>
          <a:xfrm>
            <a:off x="921327" y="901505"/>
            <a:ext cx="9181419" cy="512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insertBefore(newNode, referenceNode)</a:t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Chèn newNode vào trước node referenceNode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replaceChild(newChild, oldChild)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TR"/>
              <a:buChar char="-"/>
            </a:pPr>
            <a:r>
              <a:rPr lang="en-US"/>
              <a:t>Thay thế node oldChild bởi newChild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Document.createTextNode(data)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TR"/>
              <a:buChar char="-"/>
            </a:pPr>
            <a:r>
              <a:rPr lang="en-US"/>
              <a:t>Tạo ra một node kiểu text với giá trị là data</a:t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4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4.3. Các hàm cơ bản trong DOM</a:t>
            </a:r>
            <a:endParaRPr/>
          </a:p>
        </p:txBody>
      </p:sp>
      <p:pic>
        <p:nvPicPr>
          <p:cNvPr id="383" name="Google Shape;3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4" name="Google Shape;384;p25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5" name="Google Shape;385;p25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86" name="Google Shape;386;p25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387" name="Google Shape;387;p25"/>
          <p:cNvSpPr txBox="1"/>
          <p:nvPr>
            <p:ph idx="1" type="body"/>
          </p:nvPr>
        </p:nvSpPr>
        <p:spPr>
          <a:xfrm>
            <a:off x="921327" y="901505"/>
            <a:ext cx="9181419" cy="512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Document.createElement(tagName)</a:t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Tạo một node mới có kiểu là tagName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Document.querySelector(selectors)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TR"/>
              <a:buChar char="-"/>
            </a:pPr>
            <a:r>
              <a:rPr lang="en-US"/>
              <a:t>Trả về node đầu tiên thoả mãn selectors (xâu ký tự để lựa chọn)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TR"/>
              <a:buChar char="-"/>
            </a:pPr>
            <a:r>
              <a:rPr lang="en-US"/>
              <a:t>document.querySelector('#foo\\bar');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Document.querytSelectorAll(selectors)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TR"/>
              <a:buChar char="-"/>
            </a:pPr>
            <a:r>
              <a:rPr lang="en-US"/>
              <a:t>Lựa chọn các thành phần theo thuật toán DFS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TR"/>
              <a:buChar char="-"/>
            </a:pPr>
            <a:r>
              <a:rPr lang="en-US"/>
              <a:t>var matches = document.querySelectorAll("p");</a:t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4.3. Các hàm cơ bản trong DOM</a:t>
            </a:r>
            <a:endParaRPr/>
          </a:p>
        </p:txBody>
      </p:sp>
      <p:pic>
        <p:nvPicPr>
          <p:cNvPr id="395" name="Google Shape;39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26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7" name="Google Shape;397;p26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98" name="Google Shape;398;p26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399" name="Google Shape;399;p26"/>
          <p:cNvSpPr txBox="1"/>
          <p:nvPr>
            <p:ph idx="1" type="body"/>
          </p:nvPr>
        </p:nvSpPr>
        <p:spPr>
          <a:xfrm>
            <a:off x="921327" y="901505"/>
            <a:ext cx="9181419" cy="815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Với các hàm cơ bản có thể truy xuất trực tiếp</a:t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https://viblo.asia/p/nhung-khai-niem-co-ban-ve-dom-DzVkpoDgenW</a:t>
            </a:r>
            <a:endParaRPr/>
          </a:p>
        </p:txBody>
      </p:sp>
      <p:pic>
        <p:nvPicPr>
          <p:cNvPr id="401" name="Google Shape;40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0521" y="1789550"/>
            <a:ext cx="6927587" cy="4286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7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4.3. Các hàm cơ bản trong DOM</a:t>
            </a:r>
            <a:endParaRPr/>
          </a:p>
        </p:txBody>
      </p:sp>
      <p:pic>
        <p:nvPicPr>
          <p:cNvPr id="408" name="Google Shape;4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9" name="Google Shape;409;p27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0" name="Google Shape;410;p27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411" name="Google Shape;411;p27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412" name="Google Shape;412;p27"/>
          <p:cNvSpPr txBox="1"/>
          <p:nvPr>
            <p:ph idx="1" type="body"/>
          </p:nvPr>
        </p:nvSpPr>
        <p:spPr>
          <a:xfrm>
            <a:off x="921327" y="901505"/>
            <a:ext cx="9181419" cy="5198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Làm việc với table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bước thực hiện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1. tham chiếu đến bảng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thêm một dòng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3. thêm các ô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gán dữ liệu vào các ô</a:t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7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https://viblo.asia/p/nhung-khai-niem-co-ban-ve-dom-DzVkpoDgenW</a:t>
            </a: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4829859" y="2374539"/>
            <a:ext cx="4896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tbl = document.getElementById('tblThongtin');</a:t>
            </a: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4829859" y="2743871"/>
            <a:ext cx="3980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row = tbl.insertRow(tbl.rows.length);</a:t>
            </a: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4829859" y="3201442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cell1 = row.insertCell(0);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cell2 = row.insertCell(1);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cell3 = row.insertCell(2);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cell4 = row.insertCell(3);</a:t>
            </a: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4829859" y="4463410"/>
            <a:ext cx="688621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xtStt.value = parseInt(txtStt.value)+1;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cell2.innerHTML = document.getElementById('txtHovaTen').value;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cell3.innerHTML = document.getElementById('txtNgaysinh').value;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cell4.innerHTML = document.getElementById('txtGioitinh').value;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4.3. Các hàm cơ bản trong DOM - JSON</a:t>
            </a:r>
            <a:endParaRPr/>
          </a:p>
        </p:txBody>
      </p:sp>
      <p:pic>
        <p:nvPicPr>
          <p:cNvPr id="424" name="Google Shape;4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p28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6" name="Google Shape;426;p28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427" name="Google Shape;427;p28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428" name="Google Shape;428;p28"/>
          <p:cNvSpPr txBox="1"/>
          <p:nvPr>
            <p:ph idx="1" type="body"/>
          </p:nvPr>
        </p:nvSpPr>
        <p:spPr>
          <a:xfrm>
            <a:off x="921327" y="901505"/>
            <a:ext cx="9181419" cy="3790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Hàm </a:t>
            </a:r>
            <a:r>
              <a:rPr lang="en-US"/>
              <a:t>JSON.stringify ()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TR"/>
              <a:buChar char="-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Chuyển đổi một đối tượng sang chuỗi JSON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Hàm </a:t>
            </a:r>
            <a:r>
              <a:rPr lang="en-US"/>
              <a:t>JSON.parse()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TR"/>
              <a:buChar char="-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Chuyển một chuỗi JSON sang đối tượng</a:t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8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https://viblo.asia/p/nhung-khai-niem-co-ban-ve-dom-DzVkpoDgenW</a:t>
            </a:r>
            <a:endParaRPr/>
          </a:p>
        </p:txBody>
      </p:sp>
      <p:sp>
        <p:nvSpPr>
          <p:cNvPr id="430" name="Google Shape;430;p28"/>
          <p:cNvSpPr txBox="1"/>
          <p:nvPr/>
        </p:nvSpPr>
        <p:spPr>
          <a:xfrm>
            <a:off x="1529443" y="3699399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myJSON = JSON.stringify(EmployeeFromLocal);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localStorage.setItem('EmpLst',myJSON);</a:t>
            </a:r>
            <a:endParaRPr/>
          </a:p>
        </p:txBody>
      </p:sp>
      <p:sp>
        <p:nvSpPr>
          <p:cNvPr id="431" name="Google Shape;431;p28"/>
          <p:cNvSpPr txBox="1"/>
          <p:nvPr/>
        </p:nvSpPr>
        <p:spPr>
          <a:xfrm>
            <a:off x="1529442" y="4510386"/>
            <a:ext cx="79465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myJSON = localStorage.getItem('EmpLst');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EmployeeFromLocal = JSON.parse(myJSON);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4.1 Khái niệm</a:t>
            </a:r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3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3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921327" y="901506"/>
            <a:ext cx="9181419" cy="4531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Object Model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Mô hình các đối tượng trong tài liệu HTML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Có dạng một cây cấu trúc dữ liệu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Để truy xuất các tài liệu dạng HTML và XML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Độc lập với OS và dựa theo kỹ thuật lập trình hướng đối tượng để mô tả tài liệu</a:t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4.1 Khái niệm</a:t>
            </a:r>
            <a:endParaRPr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4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4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23" name="Google Shape;123;p4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921327" y="901506"/>
            <a:ext cx="9181419" cy="4531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Object Model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mỗi thành phần đều được coi như là một nút (node)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mỗi thẻ HTML sẽ có những thuộc tính (Properties) và có phân cấp cha - con với các thẻ HTML khác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Sự phân cấp và các thuộc tính của thẻ HTML này ta gọi là </a:t>
            </a:r>
            <a:r>
              <a:rPr lang="en-US" u="sng">
                <a:solidFill>
                  <a:schemeClr val="hlink"/>
                </a:solidFill>
                <a:hlinkClick r:id="rId4"/>
              </a:rPr>
              <a:t>selector</a:t>
            </a:r>
            <a:r>
              <a:rPr lang="en-US"/>
              <a:t> và trong DOM sẽ có nhiệm vụ xử lý các vấn đề như đổi thuộc tính của thẻ, đổi cấu trúc HTML của thẻ, .</a:t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4.1 Khái niệm</a:t>
            </a:r>
            <a:endParaRPr/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5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5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35" name="Google Shape;135;p5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921327" y="901506"/>
            <a:ext cx="9181419" cy="826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Object Model</a:t>
            </a: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7530" y="1728439"/>
            <a:ext cx="61722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4.1 Khái niệm</a:t>
            </a:r>
            <a:endParaRPr/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6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6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48" name="Google Shape;148;p6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149" name="Google Shape;149;p6"/>
          <p:cNvSpPr txBox="1"/>
          <p:nvPr>
            <p:ph idx="1" type="body"/>
          </p:nvPr>
        </p:nvSpPr>
        <p:spPr>
          <a:xfrm>
            <a:off x="921327" y="901506"/>
            <a:ext cx="9181419" cy="826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Object Model</a:t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5999" y="895267"/>
            <a:ext cx="5416578" cy="53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4.1 Khái niệm</a:t>
            </a:r>
            <a:endParaRPr/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7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7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61" name="Google Shape;161;p7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921327" y="901506"/>
            <a:ext cx="9531927" cy="5016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Object Model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DOM document (nút gốc): có nhiệm vụ lưu trữ toàn bộ các thành phần trong tài liệu của website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DOM element (nút phần tử): có nhiệm vụ truy xuất tới thẻ HTML nào đó thông qua các thuộc tính như tên class, id, name của thẻ HTML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Text node: nút văn bản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DOM HTML: có nhiệm vụ thay đổi giá trị nội dung và giá trị thuộc tính của các thẻ HTML</a:t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4.1 Khái niệm</a:t>
            </a:r>
            <a:endParaRPr/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8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8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73" name="Google Shape;173;p8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174" name="Google Shape;174;p8"/>
          <p:cNvSpPr txBox="1"/>
          <p:nvPr>
            <p:ph idx="1" type="body"/>
          </p:nvPr>
        </p:nvSpPr>
        <p:spPr>
          <a:xfrm>
            <a:off x="921327" y="901506"/>
            <a:ext cx="9181419" cy="4531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Object Model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DOM CSS: có nhiệm vụ thay đổi các định dạng CSS của thẻ HTML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DOM Event: có nhiệm vụ gán các sự kiện như onclick(), onload() vào các thẻ HTML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DOM Listener: có nhiệm vụ lắng nghe các sự kiện tác động lên thẻ HTML đó</a:t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4.1 Khái niệm</a:t>
            </a:r>
            <a:endParaRPr/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9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9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12/05/2021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85" name="Google Shape;185;p9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186" name="Google Shape;186;p9"/>
          <p:cNvSpPr txBox="1"/>
          <p:nvPr>
            <p:ph idx="1" type="body"/>
          </p:nvPr>
        </p:nvSpPr>
        <p:spPr>
          <a:xfrm>
            <a:off x="921327" y="901506"/>
            <a:ext cx="9181419" cy="4531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Object Model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DOM Navigation dùng để quản lý, thao tác với các thẻ HTML, thể hiện mối quan hệ cha - con của các thẻ HTML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DOM Node, Nodelist: có nhiệm vụ thao tác với HTML thông qua đối tượng (Object)</a:t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2016-08-04T13:52:59Z</dcterms:created>
  <dc:creator>Tuan Duc Nguyen</dc:creator>
</cp:coreProperties>
</file>