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5MBHX0FuA3YeFiJSHuu7cukC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CF472-3754-4A1E-AB46-8E87C212E7A6}">
  <a:tblStyle styleId="{E12CF472-3754-4A1E-AB46-8E87C212E7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10667999" y="6356350"/>
            <a:ext cx="1187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812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474470"/>
            <a:ext cx="10515600" cy="4702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b="0" i="0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prop_attr_isid.asp" TargetMode="External"/><Relationship Id="rId11" Type="http://schemas.openxmlformats.org/officeDocument/2006/relationships/hyperlink" Target="https://www.w3schools.com/jsref/prop_attr_specified.asp" TargetMode="External"/><Relationship Id="rId10" Type="http://schemas.openxmlformats.org/officeDocument/2006/relationships/hyperlink" Target="https://www.w3schools.com/jsref/prop_attr_specified.asp" TargetMode="External"/><Relationship Id="rId9" Type="http://schemas.openxmlformats.org/officeDocument/2006/relationships/hyperlink" Target="https://www.w3schools.com/jsref/prop_attr_value.asp" TargetMode="External"/><Relationship Id="rId5" Type="http://schemas.openxmlformats.org/officeDocument/2006/relationships/hyperlink" Target="https://www.w3schools.com/jsref/prop_attr_isid.asp" TargetMode="External"/><Relationship Id="rId6" Type="http://schemas.openxmlformats.org/officeDocument/2006/relationships/hyperlink" Target="https://www.w3schools.com/jsref/prop_attr_name.asp" TargetMode="External"/><Relationship Id="rId7" Type="http://schemas.openxmlformats.org/officeDocument/2006/relationships/hyperlink" Target="https://www.w3schools.com/jsref/prop_attr_name.asp" TargetMode="External"/><Relationship Id="rId8" Type="http://schemas.openxmlformats.org/officeDocument/2006/relationships/hyperlink" Target="https://www.w3schools.com/jsref/prop_attr_value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prop_loc_hash.asp" TargetMode="External"/><Relationship Id="rId11" Type="http://schemas.openxmlformats.org/officeDocument/2006/relationships/hyperlink" Target="https://www.w3schools.com/jsref/prop_loc_protocol.asp" TargetMode="External"/><Relationship Id="rId10" Type="http://schemas.openxmlformats.org/officeDocument/2006/relationships/hyperlink" Target="https://www.w3schools.com/jsref/prop_loc_port.asp" TargetMode="External"/><Relationship Id="rId12" Type="http://schemas.openxmlformats.org/officeDocument/2006/relationships/hyperlink" Target="https://www.w3schools.com/jsref/prop_loc_search.asp" TargetMode="External"/><Relationship Id="rId9" Type="http://schemas.openxmlformats.org/officeDocument/2006/relationships/hyperlink" Target="https://www.w3schools.com/jsref/prop_loc_pathname.asp" TargetMode="External"/><Relationship Id="rId5" Type="http://schemas.openxmlformats.org/officeDocument/2006/relationships/hyperlink" Target="https://www.w3schools.com/jsref/prop_loc_host.asp" TargetMode="External"/><Relationship Id="rId6" Type="http://schemas.openxmlformats.org/officeDocument/2006/relationships/hyperlink" Target="https://www.w3schools.com/jsref/prop_loc_hostname.asp" TargetMode="External"/><Relationship Id="rId7" Type="http://schemas.openxmlformats.org/officeDocument/2006/relationships/hyperlink" Target="https://www.w3schools.com/jsref/prop_loc_href.asp" TargetMode="External"/><Relationship Id="rId8" Type="http://schemas.openxmlformats.org/officeDocument/2006/relationships/hyperlink" Target="https://www.w3schools.com/jsref/prop_loc_origin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met_loc_assign.asp" TargetMode="External"/><Relationship Id="rId5" Type="http://schemas.openxmlformats.org/officeDocument/2006/relationships/hyperlink" Target="https://www.w3schools.com/jsref/met_loc_reload.asp" TargetMode="External"/><Relationship Id="rId6" Type="http://schemas.openxmlformats.org/officeDocument/2006/relationships/hyperlink" Target="https://www.w3schools.com/jsref/met_loc_replace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met_htmlcollection_item.asp" TargetMode="External"/><Relationship Id="rId5" Type="http://schemas.openxmlformats.org/officeDocument/2006/relationships/hyperlink" Target="https://www.w3schools.com/jsref/prop_htmlcollection_length.asp" TargetMode="External"/><Relationship Id="rId6" Type="http://schemas.openxmlformats.org/officeDocument/2006/relationships/hyperlink" Target="https://www.w3schools.com/jsref/met_htmlcollection_nameditem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met_his_back.asp" TargetMode="External"/><Relationship Id="rId5" Type="http://schemas.openxmlformats.org/officeDocument/2006/relationships/hyperlink" Target="https://www.w3schools.com/jsref/met_his_forward.asp" TargetMode="External"/><Relationship Id="rId6" Type="http://schemas.openxmlformats.org/officeDocument/2006/relationships/hyperlink" Target="https://www.w3schools.com/jsref/met_his_go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jsref/prop_geo_coordinates.asp" TargetMode="External"/><Relationship Id="rId5" Type="http://schemas.openxmlformats.org/officeDocument/2006/relationships/hyperlink" Target="https://www.w3schools.com/jsref/prop_geo_position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750013"/>
            <a:ext cx="9144000" cy="1450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3601232"/>
            <a:ext cx="9144000" cy="109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Người trình bày: NGUYỄN ĐỨC TUẤN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997" y="32387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24000" y="5331417"/>
            <a:ext cx="9144000" cy="6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nội, 22/10/2020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0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921327" y="901505"/>
            <a:ext cx="9181419" cy="5239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 sự kiện khác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onchange: xảy ra khi giá trị của 1 thành phần bị thay đổi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onsubmit: xảy ra trước khi một form gửi yêu cầu đi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onreset: xảy ra trước khi một form bị reset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onload: xảy ra khi trình duyệt đang nạp trang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onunload: xảy ra khi trình duyệt đang chuyển sang trang khác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 Một số đối tượng DOM trên trình duyệt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1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921327" y="901505"/>
            <a:ext cx="9181419" cy="5377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 Attribute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Console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Document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Element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Events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Event Object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 Một số đối tượng DOM trên trình duyệt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1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921327" y="901505"/>
            <a:ext cx="9181419" cy="5377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Geolocation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History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HTMLCollection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Location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Navigator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Screen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Style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DOM Window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4.5.1 DOM Attribute</a:t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1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241" name="Google Shape;241;p13"/>
          <p:cNvGraphicFramePr/>
          <p:nvPr/>
        </p:nvGraphicFramePr>
        <p:xfrm>
          <a:off x="1059366" y="127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attr</a:t>
                      </a:r>
                      <a:r>
                        <a:rPr lang="en-US" sz="20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.isId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Trả về </a:t>
                      </a:r>
                      <a:r>
                        <a:rPr b="1" lang="en-US" sz="2000" u="none" cap="none" strike="noStrike"/>
                        <a:t>true</a:t>
                      </a:r>
                      <a:r>
                        <a:rPr lang="en-US" sz="2000" u="none" cap="none" strike="noStrike"/>
                        <a:t> nếu thuộc tính có kiểu là id ngược lại trả về </a:t>
                      </a:r>
                      <a:r>
                        <a:rPr b="1" lang="en-US" sz="2000" u="none" cap="none" strike="noStrike"/>
                        <a:t>false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attr</a:t>
                      </a:r>
                      <a:r>
                        <a:rPr lang="en-US" sz="20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.name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Trả về tên của attribute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attr</a:t>
                      </a:r>
                      <a:r>
                        <a:rPr lang="en-US" sz="20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.value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Thiết lập hoặc trả về giá trị của thuộc tính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attr</a:t>
                      </a:r>
                      <a:r>
                        <a:rPr lang="en-US" sz="20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.specified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true nếu thuộc tính đã được chỉ định, nếu không nó trả về false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3"/>
          <p:cNvSpPr/>
          <p:nvPr/>
        </p:nvSpPr>
        <p:spPr>
          <a:xfrm>
            <a:off x="1059366" y="3369183"/>
            <a:ext cx="5367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&lt;body </a:t>
            </a:r>
            <a:r>
              <a:rPr b="0" i="0" lang="en-US" sz="1800" u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800" u="none" strike="noStrike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"200px"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This dummy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39283" y="4720060"/>
            <a:ext cx="79378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document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|__ </a:t>
            </a:r>
            <a:r>
              <a:rPr b="1" i="0" lang="en-US" sz="1800" u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documentElement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(HTML)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|__ </a:t>
            </a:r>
            <a:r>
              <a:rPr b="1" i="0" lang="en-US" sz="1800" u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bodyElement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(BODY)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|__ </a:t>
            </a:r>
            <a:r>
              <a:rPr b="1" i="0" lang="en-US" sz="1800" u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widthAttribute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(value = </a:t>
            </a:r>
            <a:r>
              <a:rPr b="0" i="0" lang="en-US" sz="1800" u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|__ </a:t>
            </a:r>
            <a:r>
              <a:rPr b="1" i="0" lang="en-US" sz="1800" u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textNode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(CDATA = </a:t>
            </a:r>
            <a:r>
              <a:rPr b="0" i="0" lang="en-US" sz="1800" u="none" strike="noStrike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'This dummy'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4.5.2 DOM Console</a:t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1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1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921327" y="901505"/>
            <a:ext cx="9181419" cy="512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Clear(): </a:t>
            </a:r>
            <a:r>
              <a:rPr lang="en-US" sz="2400"/>
              <a:t>Xoá</a:t>
            </a:r>
            <a:endParaRPr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Error(): hiển thị thông báo lỗi ra console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Log(): hiển thị thong báo ra console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Time(): bắt đầu bộ đếm thời gian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TimeEnd(): dừng bộ đếm thời gian (được bắt đầu bởi time())</a:t>
            </a:r>
            <a:endParaRPr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4.5.3 DOM Style</a:t>
            </a:r>
            <a:endParaRPr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1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1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921327" y="901505"/>
            <a:ext cx="9181419" cy="1217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Truy nhập thông qua: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⎼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Document.style.</a:t>
            </a:r>
            <a:endParaRPr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1609491" y="2024166"/>
            <a:ext cx="80586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).style.borderColor = 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1609491" y="2526117"/>
            <a:ext cx="7857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).style.display = 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"none"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1609490" y="3028068"/>
            <a:ext cx="8192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"myP"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).style.visibility = 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"hidden"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609489" y="3530019"/>
            <a:ext cx="9552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"myDiv"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).style.padding = 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"50px 10px 20px 30px"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1609488" y="3983570"/>
            <a:ext cx="9552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"myImg"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).style.cssFloat = 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"right"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4.5.4 DOM Event</a:t>
            </a:r>
            <a:endParaRPr/>
          </a:p>
        </p:txBody>
      </p:sp>
      <p:pic>
        <p:nvPicPr>
          <p:cNvPr id="279" name="Google Shape;2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1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1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82" name="Google Shape;282;p1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Quản lý các sự kiện</a:t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285" name="Google Shape;285;p16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/>
                        <a:t>Blur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Điều khiển mất focus</a:t>
                      </a:r>
                      <a:endParaRPr b="1" sz="2000" u="none" cap="none" strike="noStrike"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/>
                        <a:t>Drag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Khi điều khiển được kéo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/>
                        <a:t>Drop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Khi điều khiển được thả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/>
                        <a:t>Focus</a:t>
                      </a:r>
                      <a:endParaRPr sz="2000" u="none" cap="none" strike="noStrike"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Thiết lập focus vào điều khiển</a:t>
                      </a:r>
                      <a:endParaRPr b="0" i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OnKeydown</a:t>
                      </a:r>
                      <a:endParaRPr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xảy ra khi người nhấn một phím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OnKeypress</a:t>
                      </a:r>
                      <a:endParaRPr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xảy ra khi người dùng nhấn một phím và giữ phím đó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OnKeyup</a:t>
                      </a:r>
                      <a:endParaRPr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xảy ra khi người dùng nhả một phím đang được nhấn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Copy</a:t>
                      </a:r>
                      <a:endParaRPr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xảy ra khi người dùng thực hiện sao chép một giá trị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Paste</a:t>
                      </a:r>
                      <a:endParaRPr/>
                    </a:p>
                  </a:txBody>
                  <a:tcPr marT="46625" marB="46625" marR="46625" marL="93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xảy ra khi người dùng thực hiện dán một giá trị</a:t>
                      </a:r>
                      <a:endParaRPr/>
                    </a:p>
                  </a:txBody>
                  <a:tcPr marT="46625" marB="46625" marR="46625" marL="46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4.5.5 DOM Location</a:t>
            </a:r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Thuộc tính về vị trí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298" name="Google Shape;298;p17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hash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anchor part (#)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host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hostname and port number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hostname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hostname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href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entire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origin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Returns the protocol, hostname and port number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pathname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path name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port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port number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protocol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protocol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search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Thiết lập hoặc trả về the querystring part of a URL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4.5.6 DOM Location</a:t>
            </a:r>
            <a:endParaRPr/>
          </a:p>
        </p:txBody>
      </p:sp>
      <p:pic>
        <p:nvPicPr>
          <p:cNvPr id="305" name="Google Shape;3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1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8" name="Google Shape;308;p18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Phương thức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assign()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Nạp một tài liệu mới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reload()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Tải lại tài liệu hiện tại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replace()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Thay thế tài hiệu hiện tại bằng tài liệu mới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4.5.7 DOM Collection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9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Phương thức/thuộc tính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324" name="Google Shape;324;p19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item()</a:t>
                      </a:r>
                      <a:endParaRPr sz="1800" u="none" cap="none" strike="noStrike"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Trả về số thành phần được chỉ ra bởi chỉ số trong một HTMLCollection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length</a:t>
                      </a:r>
                      <a:endParaRPr sz="1800" u="none" cap="none" strike="noStrike"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Trả về số thành phần trong một HTMLCollection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namedItem()</a:t>
                      </a:r>
                      <a:endParaRPr sz="1800" u="none" cap="none" strike="noStrike"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Trả về thành phần với ID, tên xác định trong một HTMLCollection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19"/>
          <p:cNvSpPr/>
          <p:nvPr/>
        </p:nvSpPr>
        <p:spPr>
          <a:xfrm>
            <a:off x="1168529" y="3117056"/>
            <a:ext cx="9362311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document.getElementsByTagName(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x.length;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 &lt; l; i++)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document.write(x[i].tagName + 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Nội dung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921327" y="961464"/>
            <a:ext cx="9181419" cy="1318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4.5. Một số đối tượng DOM trên trình duyệt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4.5.8 DOM HTML History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0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Phương thức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338" name="Google Shape;338;p20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616925"/>
                <a:gridCol w="7776950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back()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Nạp trang với URL trước đó trong danh mục lịch sử truy nhập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forward()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Nạp trang với URL tiếp sau danh mục lịch sử truy nhập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go()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Nạp một trang với URL xác định từ danh mục lịch sử truy nhập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4.5.9 DOM Geolocation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1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2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Thuộc tính và phương thức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graphicFrame>
        <p:nvGraphicFramePr>
          <p:cNvPr id="351" name="Google Shape;351;p21"/>
          <p:cNvGraphicFramePr/>
          <p:nvPr/>
        </p:nvGraphicFramePr>
        <p:xfrm>
          <a:off x="1168529" y="1671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1757550"/>
                <a:gridCol w="7636325"/>
              </a:tblGrid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coordinates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vị trí và độ cao của thiết bị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position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vị trí hiện tại của thiết bị tại thời điểm đã cho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positionError</a:t>
                      </a:r>
                      <a:endParaRPr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lý do lỗi xảy ra khi sử dụng thiết bị định vị địa lý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6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positionOptions</a:t>
                      </a:r>
                      <a:endParaRPr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Mô tả một đối tượng chứa các thuộc tính tùy chọn để chuyển như một tham số củaGeolocation.getCurrentPosition() và Geolocation.watchPosition()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21"/>
          <p:cNvGraphicFramePr/>
          <p:nvPr/>
        </p:nvGraphicFramePr>
        <p:xfrm>
          <a:off x="1138597" y="37149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{E12CF472-3754-4A1E-AB46-8E87C212E7A6}</a:tableStyleId>
              </a:tblPr>
              <a:tblGrid>
                <a:gridCol w="2219575"/>
                <a:gridCol w="72341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clearWatch()</a:t>
                      </a:r>
                      <a:endParaRPr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Hủy đăng ký trình xử lý giám sát vị trí / lỗi được cài đặt trước đó bằng cách sử dụng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Geolocation.watchPosition()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getCurrentPosition()</a:t>
                      </a:r>
                      <a:endParaRPr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vị trí hiện tại của thiết bị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watchPosition()</a:t>
                      </a:r>
                      <a:endParaRPr/>
                    </a:p>
                  </a:txBody>
                  <a:tcPr marT="38100" marB="38100" marR="381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Trả về giá trị watch ID mà sau đó có thể được sử dụng để hủy đăng ký trình xử lý bằng cách chuyển nó sang phương thức Geolocation.clearWatch ()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4.6. Tạo một đối tượng trên trình duyệt</a:t>
            </a:r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2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62" name="Google Shape;362;p2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921327" y="901505"/>
            <a:ext cx="9181419" cy="949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Tạo thành phần dạng Object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1188582" y="1620555"/>
            <a:ext cx="6096000" cy="29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myFunction()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var x = document.createElement("OBJECT");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x.setAttribute("data", "helloworld.swf");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x.setAttribute("width", "400");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x.setAttribute("height", "400");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document.body.appendChild(x);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5. Ứng dụng minh họa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2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2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75" name="Google Shape;375;p2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041" y="1176378"/>
            <a:ext cx="8732520" cy="477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5. Ứng dụng minh họa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2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2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87" name="Google Shape;387;p2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940499" y="1056675"/>
            <a:ext cx="1040892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Product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data: [],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addProduct : function(_proid, _prodDesc,_prodQty,_proPrice,_proImg,_proName)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var item =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product_id : _proid,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product_desc : _prodDesc,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product_qty : _prodQty,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product_price : _proPrice,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product_img : _proImg,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product_name: _proName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this.data.push(item);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5. Ứng dụng minh họa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8" name="Google Shape;398;p2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99" name="Google Shape;399;p2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833819" y="916591"/>
            <a:ext cx="9265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="card"&gt;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="jeans3.jpg"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="Denim Jeans"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="width:100%"&gt;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Tailored Jeans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="price"&gt;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$19.99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 text about the jeans..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to Cart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7638" y="1674727"/>
            <a:ext cx="2027516" cy="433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title"/>
          </p:nvPr>
        </p:nvSpPr>
        <p:spPr>
          <a:xfrm>
            <a:off x="656151" y="158347"/>
            <a:ext cx="10326274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Tài liệu tham khảo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 txBox="1"/>
          <p:nvPr>
            <p:ph idx="1" type="body"/>
          </p:nvPr>
        </p:nvSpPr>
        <p:spPr>
          <a:xfrm>
            <a:off x="833819" y="1097280"/>
            <a:ext cx="10148606" cy="488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bjbbjbjbjkbjkbkjj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6"/>
          <p:cNvCxnSpPr/>
          <p:nvPr/>
        </p:nvCxnSpPr>
        <p:spPr>
          <a:xfrm>
            <a:off x="656151" y="748146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2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3819" y="85611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921327" y="901505"/>
            <a:ext cx="9181419" cy="512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 kiện: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 các thao tác của người dùng tác động lên các thành phần HTML của một trang Web đang hiển thị trên trình duyệt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Bubbling (nổi bọt sự kiện):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 một sự kiện xảy ra trên một thành phần, bộ xử lý sự kiện trên nó sẽ được kích hoạt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tiếp đến là đối tượng cha (chứa nó) và cứ như vậy lan truyền đến đối tượng gốc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TR"/>
              <a:buNone/>
            </a:pPr>
            <a:r>
              <a:t/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3819" y="85611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921327" y="901506"/>
            <a:ext cx="9181419" cy="33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&lt;style&gt;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body * { margin: 10px; border: 1px solid blue; }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&lt;/style&gt;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	&lt;form onclick="alert('form')"&gt;FORM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	&lt;div onclick="alert('div')"&gt;DIV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	&lt;p onclick="alert('p')"&gt;P&lt;/p&gt; &lt;/div&gt;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</a:pPr>
            <a:r>
              <a:rPr lang="en-US" sz="2000"/>
              <a:t>&lt;/form&gt;</a:t>
            </a:r>
            <a:endParaRPr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2209800" y="6352143"/>
            <a:ext cx="8772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https://viblo.asia/p/bubbling-va-capturing-event-trong-javascript-phan-1-m68Z0Nod5kG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929" y="4425228"/>
            <a:ext cx="8599325" cy="12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833819" y="85611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921327" y="901506"/>
            <a:ext cx="9181419" cy="333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sz="2400"/>
              <a:t>1. Thẻ p sẽ kích hoạt sự kiện và alert 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sự kiện tiếp tục được lan truyền lên thẻ &lt;div&gt;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tiếp tục lan truyền lên thẻ &lt;form&gt;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4. thậm chí nó còn đẩy lên đối tượng Document</a:t>
            </a:r>
            <a:endParaRPr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209800" y="6352143"/>
            <a:ext cx="8772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https://viblo.asia/p/bubbling-va-capturing-event-trong-javascript-phan-1-m68Z0Nod5kG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254" y="3604095"/>
            <a:ext cx="8599325" cy="12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921327" y="901505"/>
            <a:ext cx="9181419" cy="512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Xử lý sự kiện trong DOM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Gắn func vào sự kiện on_ của HTML Element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/>
              <a:t>Chèn vào thuộc tính sự kiện của DOM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⎼"/>
            </a:pPr>
            <a:r>
              <a:rPr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 phương thức addEventListener</a:t>
            </a:r>
            <a:endParaRPr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Gắn func vào sự kiện on_ của HTML Element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263804" y="1823446"/>
            <a:ext cx="8181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type="text"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id="message"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value=""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onkeyup="show_result()"/&gt;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1263804" y="2363601"/>
            <a:ext cx="88389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&lt;script language="javascript"&gt;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// Hàm show kết quả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function show_result()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// Lấy hai thẻ 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var input = document.getElementById("message");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var div = document.getElementById("result");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// Gán nội dung ô input vào thẻ div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  div.innerHTML = input.value;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&lt;/script&gt;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Chèn vào thuộc tính sự kiện của DOM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263804" y="1756098"/>
            <a:ext cx="88389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&lt;script language="javascript"&gt;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// Hàm show kết quả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function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xulySuKien</a:t>
            </a: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 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button1.onclick = buttonClick;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	    button2.onclick = buttonClick;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function buttonClick(){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window.location = this.url;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window.onload = xulySuKien;</a:t>
            </a:r>
            <a:endParaRPr b="0" i="0" sz="1800" u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4.4. Xử lý sự kiện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9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/49</a:t>
            </a:r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921327" y="901506"/>
            <a:ext cx="9181419" cy="7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Dùng phương thức addEventListener</a:t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2209800" y="6352143"/>
            <a:ext cx="808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https://freetuts.net/dom-la-gi-cac-loai-dom-trong-javascript-366.html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1263804" y="1756098"/>
            <a:ext cx="8838942" cy="1295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document.getElementById("myBtn").addEventListener("click", function(){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document.getElementById("demo").innerHTML = "Hello World";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800" u="none" strike="no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263804" y="3245657"/>
            <a:ext cx="99654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).addEventListener(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myFunction);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).addEventListener(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someOtherFunction);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263804" y="4192378"/>
            <a:ext cx="10428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).addEventListener(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"mouseover"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myFunction);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).addEventListener(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someOtherFunction);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).addEventListener(</a:t>
            </a:r>
            <a:r>
              <a:rPr b="0" i="0" lang="en-US" sz="180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"mouseout"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someOtherFunction);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2016-08-04T13:52:59Z</dcterms:created>
  <dc:creator>Tuan Duc Nguyen</dc:creator>
</cp:coreProperties>
</file>